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5.xml" ContentType="application/vnd.openxmlformats-officedocument.presentationml.slide+xml"/>
  <Override PartName="/ppt/slideLayouts/slideLayout1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13034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84676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2817196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6013973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1183892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16782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073506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88918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92916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6C2299-232D-7BCC-5B0C-55776BCC5F2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"Here's our game plan for the next half hour. We'll start with a bit of history to understand why this editor is the way it is. We'll clarify the difference between vi and Vim, then jump into the single most important concept: modes. From there, it's all hands-on keyboard. We'll learn the essential commands, practice them live, and I'll point you to resources to continue your learning after this session."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CD6D23-DE7B-938A-C820-595CDD802E0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5944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65820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"Vi was born out of necessity. In an era of slow terminals, you couldn't waste keystrokes or redraw entire graphical screens. The solution was a modal editor. You wouldn't drive a car in just one gear; you have park, reverse, neutral, and drive. Vi/Vim is the same—you change modes for the task at hand. This philosophy is what makes it so powerful and efficient once you learn it."</a:t>
            </a:r>
            <a:endParaRPr/>
          </a:p>
        </p:txBody>
      </p:sp>
      <p:sp>
        <p:nvSpPr>
          <p:cNvPr id="1340086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F633F-E179-1A7B-FF8C-9C846ED4477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81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90686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"Think of vi as the classic, base model car. It gets you from A to B. Vim is the modern version of that car with power steering, air conditioning, and a GPS. Unless you're on a deeply embedded system, you should be using vim. The commands we will learn today work in both."</a:t>
            </a:r>
            <a:endParaRPr/>
          </a:p>
        </p:txBody>
      </p:sp>
      <p:sp>
        <p:nvSpPr>
          <p:cNvPr id="13199601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39B426-A685-BB0A-1133-4A8A0CA686A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Alright, everyone, your turn! Let's all do this together.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B5702E-FAF4-EE76-BBCA-127D3112C3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4072369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5634245"/>
            <a:ext cx="8534399" cy="675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13382075" name="Shape 1137"/>
          <p:cNvSpPr>
            <a:spLocks noChangeArrowheads="1" noGrp="1"/>
          </p:cNvSpPr>
          <p:nvPr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7817398" name="Shape 1138"/>
          <p:cNvSpPr>
            <a:spLocks noChangeArrowheads="1" noGrp="1"/>
          </p:cNvSpPr>
          <p:nvPr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8141272" name="Title 8"/>
          <p:cNvSpPr>
            <a:spLocks noGrp="1"/>
          </p:cNvSpPr>
          <p:nvPr>
            <p:ph type="title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2987420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09944693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000917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1880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8429145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6323686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62609546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111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31681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30059924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6814547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2648058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1391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349155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6107876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5117056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1144605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72698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2623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7380354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2695996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2903656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16871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15425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231794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1291533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3712927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9329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3662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5657249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6087689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9163930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4516132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004725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952239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94738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9178420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0145428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30399653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7181497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0108897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70269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3641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5453347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46453894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239975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94327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00483281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029481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517200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29069814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9443016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800024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4242833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46619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354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01779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40496616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48227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  <p:sp>
        <p:nvSpPr>
          <p:cNvPr id="1007930580" name="Title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398833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7621138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8685724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4659505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8783874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066132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4735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4358732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0571931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2440856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74828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398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1327737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2954040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907881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14554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850988" name="Title 1"/>
          <p:cNvSpPr>
            <a:spLocks noGrp="1"/>
          </p:cNvSpPr>
          <p:nvPr>
            <p:ph type="title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331556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5050807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315258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582941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843635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581925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92522302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31886239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271750062" name="Footer Placeholder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6339015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3489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787423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397939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8130072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37786117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8459435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02640960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250704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0044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5938396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98786304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649050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5188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42016661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184760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372988" name="Title 1"/>
          <p:cNvSpPr>
            <a:spLocks noGrp="1"/>
          </p:cNvSpPr>
          <p:nvPr>
            <p:ph type="title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00444256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3412989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3632671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87378225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41097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943559" name="Title 1"/>
          <p:cNvSpPr>
            <a:spLocks noGrp="1"/>
          </p:cNvSpPr>
          <p:nvPr>
            <p:ph type="title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5316918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5592573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9746535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81832203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977993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821043" name="Shape 1058"/>
          <p:cNvSpPr>
            <a:spLocks noChangeArrowheads="1" noGrp="1"/>
          </p:cNvSpPr>
          <p:nvPr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7079398" name="Shape 1062"/>
          <p:cNvSpPr>
            <a:spLocks noChangeArrowheads="1" noGrp="1"/>
          </p:cNvSpPr>
          <p:nvPr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1453663" name="Shape 1146"/>
          <p:cNvSpPr>
            <a:spLocks noChangeArrowheads="1" noGrp="1"/>
          </p:cNvSpPr>
          <p:nvPr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31662430" name="Shape 1147"/>
          <p:cNvSpPr>
            <a:spLocks noChangeArrowheads="1" noGrp="1"/>
          </p:cNvSpPr>
          <p:nvPr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1612483" name="Shape 1148"/>
          <p:cNvSpPr>
            <a:spLocks noChangeArrowheads="1" noGrp="1"/>
          </p:cNvSpPr>
          <p:nvPr userDrawn="1"/>
        </p:nvSpPr>
        <p:spPr bwMode="auto">
          <a:xfrm>
            <a:off x="10813062" y="110041"/>
            <a:ext cx="418251" cy="212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92829462" name="Shape 1149"/>
          <p:cNvSpPr>
            <a:spLocks noChangeArrowheads="1" noGrp="1"/>
          </p:cNvSpPr>
          <p:nvPr userDrawn="1"/>
        </p:nvSpPr>
        <p:spPr bwMode="auto">
          <a:xfrm>
            <a:off x="11710810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27601726" name="Shape 1150"/>
          <p:cNvSpPr>
            <a:spLocks noChangeArrowheads="1" noGrp="1"/>
          </p:cNvSpPr>
          <p:nvPr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3788796" name="Shape 1151"/>
          <p:cNvSpPr>
            <a:spLocks noChangeArrowheads="1" noGrp="1"/>
          </p:cNvSpPr>
          <p:nvPr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61423807" name="Shape 1152"/>
          <p:cNvSpPr>
            <a:spLocks noChangeArrowheads="1" noGrp="1"/>
          </p:cNvSpPr>
          <p:nvPr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8957906" name="Shape 1153"/>
          <p:cNvSpPr>
            <a:spLocks noChangeArrowheads="1" noGrp="1"/>
          </p:cNvSpPr>
          <p:nvPr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97409491" name="Shape 1154"/>
          <p:cNvSpPr>
            <a:spLocks noChangeArrowheads="1" noGrp="1"/>
          </p:cNvSpPr>
          <p:nvPr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6638475" name="Shape 1155"/>
          <p:cNvSpPr>
            <a:spLocks noChangeArrowheads="1" noGrp="1"/>
          </p:cNvSpPr>
          <p:nvPr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90515143" name="Shape 1156"/>
          <p:cNvSpPr>
            <a:spLocks noChangeArrowheads="1" noGrp="1"/>
          </p:cNvSpPr>
          <p:nvPr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2639188" name="Shape 1157"/>
          <p:cNvSpPr>
            <a:spLocks noChangeArrowheads="1" noGrp="1"/>
          </p:cNvSpPr>
          <p:nvPr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5391690" name="Shape 1158"/>
          <p:cNvSpPr>
            <a:spLocks noChangeArrowheads="1" noGrp="1"/>
          </p:cNvSpPr>
          <p:nvPr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05079951" name="Shape 1159"/>
          <p:cNvSpPr>
            <a:spLocks noChangeArrowheads="1" noGrp="1"/>
          </p:cNvSpPr>
          <p:nvPr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65301410" name="Shape 1160"/>
          <p:cNvSpPr>
            <a:spLocks noChangeArrowheads="1" noGrp="1"/>
          </p:cNvSpPr>
          <p:nvPr userDrawn="1"/>
        </p:nvSpPr>
        <p:spPr bwMode="auto">
          <a:xfrm>
            <a:off x="9421987" y="691915"/>
            <a:ext cx="56021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538760" name="Shape 1161"/>
          <p:cNvSpPr>
            <a:spLocks noChangeArrowheads="1" noGrp="1"/>
          </p:cNvSpPr>
          <p:nvPr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8084206" name="Shape 1162"/>
          <p:cNvSpPr>
            <a:spLocks noChangeArrowheads="1" noGrp="1"/>
          </p:cNvSpPr>
          <p:nvPr userDrawn="1"/>
        </p:nvSpPr>
        <p:spPr bwMode="auto">
          <a:xfrm>
            <a:off x="7358097" y="468666"/>
            <a:ext cx="63133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8449155" name="Shape 1163"/>
          <p:cNvSpPr>
            <a:spLocks noChangeArrowheads="1" noGrp="1"/>
          </p:cNvSpPr>
          <p:nvPr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04337" name="Shape 1164"/>
          <p:cNvSpPr>
            <a:spLocks noChangeArrowheads="1" noGrp="1"/>
          </p:cNvSpPr>
          <p:nvPr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5873566" name="Shape 1165"/>
          <p:cNvSpPr>
            <a:spLocks noChangeArrowheads="1" noGrp="1"/>
          </p:cNvSpPr>
          <p:nvPr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9507211" name="Shape 1166"/>
          <p:cNvSpPr>
            <a:spLocks noChangeArrowheads="1" noGrp="1"/>
          </p:cNvSpPr>
          <p:nvPr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36311499" name="Shape 1167"/>
          <p:cNvSpPr>
            <a:spLocks noChangeArrowheads="1" noGrp="1"/>
          </p:cNvSpPr>
          <p:nvPr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98759329" name="Shape 1168"/>
          <p:cNvSpPr>
            <a:spLocks noChangeArrowheads="1" noGrp="1"/>
          </p:cNvSpPr>
          <p:nvPr userDrawn="1"/>
        </p:nvSpPr>
        <p:spPr bwMode="auto">
          <a:xfrm>
            <a:off x="8988777" y="1381933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7446072" name="Shape 1169"/>
          <p:cNvSpPr>
            <a:spLocks noChangeArrowheads="1" noGrp="1"/>
          </p:cNvSpPr>
          <p:nvPr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4507490" name="Shape 1170"/>
          <p:cNvSpPr>
            <a:spLocks noChangeArrowheads="1" noGrp="1"/>
          </p:cNvSpPr>
          <p:nvPr userDrawn="1"/>
        </p:nvSpPr>
        <p:spPr bwMode="auto">
          <a:xfrm>
            <a:off x="10469314" y="1813550"/>
            <a:ext cx="722487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1885519" name="Shape 1171"/>
          <p:cNvSpPr>
            <a:spLocks noChangeArrowheads="1" noGrp="1"/>
          </p:cNvSpPr>
          <p:nvPr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8698852" name="Shape 1172"/>
          <p:cNvSpPr>
            <a:spLocks noChangeArrowheads="1" noGrp="1"/>
          </p:cNvSpPr>
          <p:nvPr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7831356" name="Shape 1173"/>
          <p:cNvSpPr>
            <a:spLocks noChangeArrowheads="1" noGrp="1"/>
          </p:cNvSpPr>
          <p:nvPr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83209880" name="Shape 1174"/>
          <p:cNvSpPr>
            <a:spLocks noChangeArrowheads="1" noGrp="1"/>
          </p:cNvSpPr>
          <p:nvPr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8877101" name="Shape 1175"/>
          <p:cNvSpPr>
            <a:spLocks noChangeArrowheads="1" noGrp="1"/>
          </p:cNvSpPr>
          <p:nvPr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6346749" name="Shape 1176"/>
          <p:cNvSpPr>
            <a:spLocks noChangeArrowheads="1" noGrp="1"/>
          </p:cNvSpPr>
          <p:nvPr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2618374" name="Shape 1177"/>
          <p:cNvSpPr>
            <a:spLocks noChangeArrowheads="1" noGrp="1"/>
          </p:cNvSpPr>
          <p:nvPr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3114647" name="Shape 1178"/>
          <p:cNvSpPr>
            <a:spLocks noChangeArrowheads="1" noGrp="1"/>
          </p:cNvSpPr>
          <p:nvPr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698454" name="Shape 1179"/>
          <p:cNvSpPr>
            <a:spLocks noChangeArrowheads="1" noGrp="1"/>
          </p:cNvSpPr>
          <p:nvPr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8691437" name="Shape 1180"/>
          <p:cNvSpPr>
            <a:spLocks noChangeArrowheads="1" noGrp="1"/>
          </p:cNvSpPr>
          <p:nvPr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80516853" name="Shape 1181"/>
          <p:cNvSpPr>
            <a:spLocks noChangeArrowheads="1" noGrp="1"/>
          </p:cNvSpPr>
          <p:nvPr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7151294" name="Shape 1182"/>
          <p:cNvSpPr>
            <a:spLocks noChangeArrowheads="1" noGrp="1"/>
          </p:cNvSpPr>
          <p:nvPr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3899191" name="Shape 1183"/>
          <p:cNvSpPr>
            <a:spLocks noChangeArrowheads="1" noGrp="1"/>
          </p:cNvSpPr>
          <p:nvPr userDrawn="1"/>
        </p:nvSpPr>
        <p:spPr bwMode="auto">
          <a:xfrm>
            <a:off x="4559018" y="2251499"/>
            <a:ext cx="1260121" cy="892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6266874" name="Shape 1184"/>
          <p:cNvSpPr>
            <a:spLocks noChangeArrowheads="1" noGrp="1"/>
          </p:cNvSpPr>
          <p:nvPr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9622233" name="Shape 1185"/>
          <p:cNvSpPr>
            <a:spLocks noChangeArrowheads="1" noGrp="1"/>
          </p:cNvSpPr>
          <p:nvPr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58616760" name="Shape 1186"/>
          <p:cNvSpPr>
            <a:spLocks noChangeArrowheads="1" noGrp="1"/>
          </p:cNvSpPr>
          <p:nvPr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8822361" name="Shape 1187"/>
          <p:cNvSpPr>
            <a:spLocks noChangeArrowheads="1" noGrp="1"/>
          </p:cNvSpPr>
          <p:nvPr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02552278" name="Shape 1188"/>
          <p:cNvSpPr>
            <a:spLocks noChangeArrowheads="1" noGrp="1"/>
          </p:cNvSpPr>
          <p:nvPr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3516077" name="Shape 1189"/>
          <p:cNvSpPr>
            <a:spLocks noChangeArrowheads="1" noGrp="1"/>
          </p:cNvSpPr>
          <p:nvPr userDrawn="1"/>
        </p:nvSpPr>
        <p:spPr bwMode="auto">
          <a:xfrm>
            <a:off x="6327987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1356290" name="Shape 1190"/>
          <p:cNvSpPr>
            <a:spLocks noChangeArrowheads="1" noGrp="1"/>
          </p:cNvSpPr>
          <p:nvPr userDrawn="1"/>
        </p:nvSpPr>
        <p:spPr bwMode="auto">
          <a:xfrm>
            <a:off x="6444261" y="1892241"/>
            <a:ext cx="969714" cy="718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97150148" name="Shape 1191"/>
          <p:cNvSpPr>
            <a:spLocks noChangeArrowheads="1" noGrp="1"/>
          </p:cNvSpPr>
          <p:nvPr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6431713" name="Shape 1192"/>
          <p:cNvSpPr>
            <a:spLocks noChangeArrowheads="1" noGrp="1"/>
          </p:cNvSpPr>
          <p:nvPr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4769928" name="Shape 1193"/>
          <p:cNvSpPr>
            <a:spLocks noChangeArrowheads="1" noGrp="1"/>
          </p:cNvSpPr>
          <p:nvPr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49581597" name="Shape 1194"/>
          <p:cNvSpPr>
            <a:spLocks noChangeArrowheads="1" noGrp="1"/>
          </p:cNvSpPr>
          <p:nvPr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42510165" name="Shape 1195"/>
          <p:cNvSpPr>
            <a:spLocks noChangeArrowheads="1" noGrp="1"/>
          </p:cNvSpPr>
          <p:nvPr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65725349" name="Shape 1196"/>
          <p:cNvSpPr>
            <a:spLocks noChangeArrowheads="1" noGrp="1"/>
          </p:cNvSpPr>
          <p:nvPr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18465130" name="Shape 1197"/>
          <p:cNvSpPr>
            <a:spLocks noChangeArrowheads="1" noGrp="1"/>
          </p:cNvSpPr>
          <p:nvPr userDrawn="1"/>
        </p:nvSpPr>
        <p:spPr bwMode="auto">
          <a:xfrm>
            <a:off x="3776698" y="-949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06769728" name="Shape 1198"/>
          <p:cNvSpPr>
            <a:spLocks noChangeArrowheads="1" noGrp="1"/>
          </p:cNvSpPr>
          <p:nvPr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93344906" name="Shape 1199"/>
          <p:cNvSpPr>
            <a:spLocks noChangeArrowheads="1" noGrp="1"/>
          </p:cNvSpPr>
          <p:nvPr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20281124" name="Shape 1200"/>
          <p:cNvSpPr>
            <a:spLocks noChangeArrowheads="1" noGrp="1"/>
          </p:cNvSpPr>
          <p:nvPr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1556016" name="Shape 1201"/>
          <p:cNvSpPr>
            <a:spLocks noChangeArrowheads="1" noGrp="1"/>
          </p:cNvSpPr>
          <p:nvPr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3356362" name="Shape 1202"/>
          <p:cNvSpPr>
            <a:spLocks noChangeArrowheads="1" noGrp="1"/>
          </p:cNvSpPr>
          <p:nvPr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9238581" name="Shape 1203"/>
          <p:cNvSpPr>
            <a:spLocks noChangeArrowheads="1" noGrp="1"/>
          </p:cNvSpPr>
          <p:nvPr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0215939" name="Shape 1204"/>
          <p:cNvSpPr>
            <a:spLocks noChangeArrowheads="1" noGrp="1"/>
          </p:cNvSpPr>
          <p:nvPr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931211" name="Shape 1205"/>
          <p:cNvSpPr>
            <a:spLocks noChangeArrowheads="1" noGrp="1"/>
          </p:cNvSpPr>
          <p:nvPr userDrawn="1"/>
        </p:nvSpPr>
        <p:spPr bwMode="auto">
          <a:xfrm>
            <a:off x="12093786" y="2343174"/>
            <a:ext cx="98213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5048469" name="Shape 1206"/>
          <p:cNvSpPr>
            <a:spLocks noChangeArrowheads="1" noGrp="1"/>
          </p:cNvSpPr>
          <p:nvPr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99373027" name="Shape 1207"/>
          <p:cNvSpPr>
            <a:spLocks noChangeArrowheads="1" noGrp="1"/>
          </p:cNvSpPr>
          <p:nvPr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95838166" name="Title 1"/>
          <p:cNvSpPr>
            <a:spLocks noGrp="1"/>
          </p:cNvSpPr>
          <p:nvPr>
            <p:ph type="title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8471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6233094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7992613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7672919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834149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776009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9144225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57793955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8716650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64102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36333" y="299013"/>
            <a:ext cx="7129412" cy="6259971"/>
          </a:xfrm>
          <a:prstGeom prst="rect">
            <a:avLst/>
          </a:prstGeom>
        </p:spPr>
      </p:pic>
      <p:sp>
        <p:nvSpPr>
          <p:cNvPr id="1347507145" name=""/>
          <p:cNvSpPr txBox="1"/>
          <p:nvPr/>
        </p:nvSpPr>
        <p:spPr bwMode="auto">
          <a:xfrm rot="0" flipH="0" flipV="0">
            <a:off x="1650999" y="6011333"/>
            <a:ext cx="8996553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bg1"/>
                </a:solidFill>
              </a:rPr>
              <a:t>30 min VIM Workout - with stefan-hacks</a:t>
            </a:r>
            <a:endParaRPr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47921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733" y="1077828"/>
            <a:ext cx="3827292" cy="3814318"/>
          </a:xfrm>
          <a:prstGeom prst="rect">
            <a:avLst/>
          </a:prstGeom>
        </p:spPr>
      </p:pic>
      <p:sp>
        <p:nvSpPr>
          <p:cNvPr id="1558857027" name=""/>
          <p:cNvSpPr txBox="1"/>
          <p:nvPr/>
        </p:nvSpPr>
        <p:spPr bwMode="auto">
          <a:xfrm rot="0" flipH="0" flipV="0">
            <a:off x="4088289" y="1142747"/>
            <a:ext cx="7543496" cy="3749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$ whoami</a:t>
            </a:r>
            <a:endParaRPr lang="en-US" sz="2400" b="1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algn="just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stefan-hacks</a:t>
            </a:r>
            <a:endParaRPr lang="en-US" sz="2400" b="1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algn="just"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algn="just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$ echo “Hello World!” &gt;&gt; Hello.txt ; cat Hello.txt</a:t>
            </a:r>
            <a:endParaRPr lang="en-US" sz="2400" b="1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algn="just"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#IT Trainer #Former Olympic swimmer turned IT nerd | I read technical manuals of instruction in my spare time (in the terminal of #course). | Capture the Flag enthusiast | Family world-travel &amp; digital-nomad | Rock/Reggae/Metal Lover and guitarist.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algn="just"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Hello_World!</a:t>
            </a:r>
            <a:endParaRPr sz="2400">
              <a:solidFill>
                <a:schemeClr val="bg1"/>
              </a:solidFill>
              <a:latin typeface="Asana"/>
              <a:cs typeface="Asana"/>
            </a:endParaRPr>
          </a:p>
        </p:txBody>
      </p:sp>
      <p:pic>
        <p:nvPicPr>
          <p:cNvPr id="8816574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457384" y="5339012"/>
            <a:ext cx="1389411" cy="121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080396" name=""/>
          <p:cNvSpPr txBox="1"/>
          <p:nvPr/>
        </p:nvSpPr>
        <p:spPr bwMode="auto">
          <a:xfrm rot="0" flipH="0" flipV="0">
            <a:off x="1835827" y="2180723"/>
            <a:ext cx="9635703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What &amp; Why: History and Philosophy</a:t>
            </a:r>
            <a:endParaRPr sz="28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vi vs. Vim: What's the difference?</a:t>
            </a:r>
            <a:endParaRPr sz="28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Practice Time: Let's try it together.</a:t>
            </a:r>
            <a:endParaRPr sz="28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Resources &amp; Q&amp;A</a:t>
            </a:r>
            <a:endParaRPr sz="2800">
              <a:solidFill>
                <a:schemeClr val="bg1"/>
              </a:solidFill>
              <a:latin typeface="Asana"/>
              <a:cs typeface="Asana"/>
            </a:endParaRPr>
          </a:p>
        </p:txBody>
      </p:sp>
      <p:pic>
        <p:nvPicPr>
          <p:cNvPr id="12089558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457385" y="5339013"/>
            <a:ext cx="1389412" cy="1219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9955221" name=""/>
          <p:cNvSpPr txBox="1"/>
          <p:nvPr/>
        </p:nvSpPr>
        <p:spPr bwMode="auto">
          <a:xfrm rot="0" flipH="0" flipV="0">
            <a:off x="933459" y="526381"/>
            <a:ext cx="9648303" cy="5943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1976: vi (Visual Editor) is created by Bill Joy for an early BSD Unix release.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Font typeface="Arial"/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The Predecessor: ed (line editor) -&gt; ex (extended editor) -&gt; vi (visual mode of ex).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Font typeface="Arial"/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The Constraint: Built for slow, low-bandwidth connections (300-baud modems!). Every keystroke mattered. Hence, no mouse, no menus.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1991: Vim (Vi IMproved) is created by Bram Moolenaar. It extends vi with: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Syntax highlighting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Better scripting support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Graphical versions (gVim)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Massive portability (Windows, Mac, Linux)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 algn="l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Philosophy: Modal Editing. Different modes for different tasks (insert text vs. manipulate text). This is the key to efficiency.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</p:txBody>
      </p:sp>
      <p:pic>
        <p:nvPicPr>
          <p:cNvPr id="17079239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81398" y="5439276"/>
            <a:ext cx="1389412" cy="1219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169835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81398" y="5439276"/>
            <a:ext cx="1389412" cy="1219971"/>
          </a:xfrm>
          <a:prstGeom prst="rect">
            <a:avLst/>
          </a:prstGeom>
        </p:spPr>
      </p:pic>
      <p:pic>
        <p:nvPicPr>
          <p:cNvPr id="19476810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148" y="403558"/>
            <a:ext cx="10812662" cy="3025440"/>
          </a:xfrm>
          <a:prstGeom prst="rect">
            <a:avLst/>
          </a:prstGeom>
        </p:spPr>
      </p:pic>
      <p:sp>
        <p:nvSpPr>
          <p:cNvPr id="1478316117" name=""/>
          <p:cNvSpPr txBox="1"/>
          <p:nvPr/>
        </p:nvSpPr>
        <p:spPr bwMode="auto">
          <a:xfrm rot="0" flipH="0" flipV="0">
            <a:off x="754539" y="3659605"/>
            <a:ext cx="10683426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The Bottom Line:</a:t>
            </a:r>
            <a:endParaRPr sz="22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vi is a standard. You can always expect it to be there. On modern systems, vi is often just a symlink (shortcut) to vim.</a:t>
            </a:r>
            <a:endParaRPr sz="22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27936" indent="-327936">
              <a:buFont typeface="Arial"/>
              <a:buChar char="•"/>
              <a:defRPr/>
            </a:pPr>
            <a:endParaRPr sz="2200">
              <a:solidFill>
                <a:schemeClr val="bg1"/>
              </a:solidFill>
              <a:latin typeface="Asana"/>
              <a:cs typeface="Asan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vim is what you should use. It's vi with superpowers and training wheels. For this session, we are learning Vim.</a:t>
            </a:r>
            <a:endParaRPr lang="en-US" sz="2200" b="0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789167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81397" y="5439276"/>
            <a:ext cx="1389411" cy="1219970"/>
          </a:xfrm>
          <a:prstGeom prst="rect">
            <a:avLst/>
          </a:prstGeom>
        </p:spPr>
      </p:pic>
      <p:pic>
        <p:nvPicPr>
          <p:cNvPr id="11500128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75815" y="928937"/>
            <a:ext cx="9000815" cy="4319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2025-08-29T02:30:48Z</dcterms:modified>
</cp:coreProperties>
</file>