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5.xml" ContentType="application/vnd.openxmlformats-officedocument.presentationml.slide+xml"/>
  <Override PartName="/ppt/slideLayouts/slideLayout16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303754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926876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334704503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5362143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76138064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329803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04741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264601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9381064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6C2299-232D-7BCC-5B0C-55776BCC5F2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"Here's our game plan for the next half hour. We'll start with a bit of history to understand why this editor is the way it is. We'll clarify the difference between vi and Vim, then jump into the single most important concept: modes. From there, it's all hands-on keyboard. We'll learn the essential commands, practice them live, and I'll point you to resources to continue your learning after this session."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CD6D23-DE7B-938A-C820-595CDD802E0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65944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65820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"Vi was born out of necessity. In an era of slow terminals, you couldn't waste keystrokes or redraw entire graphical screens. The solution was a modal editor. You wouldn't drive a car in just one gear; you have park, reverse, neutral, and drive. Vi/Vim is the same—you change modes for the task at hand. This philosophy is what makes it so powerful and efficient once you learn it."</a:t>
            </a:r>
            <a:endParaRPr/>
          </a:p>
        </p:txBody>
      </p:sp>
      <p:sp>
        <p:nvSpPr>
          <p:cNvPr id="1340086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4F633F-E179-1A7B-FF8C-9C846ED4477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81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90686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"Think of vi as the classic, base model car. It gets you from A to B. Vim is the modern version of that car with power steering, air conditioning, and a GPS. Unless you're on a deeply embedded system, you should be using vim. The commands we will learn today work in both."</a:t>
            </a:r>
            <a:endParaRPr/>
          </a:p>
        </p:txBody>
      </p:sp>
      <p:sp>
        <p:nvSpPr>
          <p:cNvPr id="13199601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39B426-A685-BB0A-1133-4A8A0CA686A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Alright, everyone, your turn! Let's all do this together.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B5702E-FAF4-EE76-BBCA-127D3112C36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4072369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5634245"/>
            <a:ext cx="8534399" cy="6750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13382075" name="Shape 1137"/>
          <p:cNvSpPr>
            <a:spLocks noChangeArrowheads="1" noGrp="1"/>
          </p:cNvSpPr>
          <p:nvPr userDrawn="1"/>
        </p:nvSpPr>
        <p:spPr bwMode="auto">
          <a:xfrm>
            <a:off x="2677" y="5391761"/>
            <a:ext cx="12191999" cy="1524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47817398" name="Shape 1138"/>
          <p:cNvSpPr>
            <a:spLocks noChangeArrowheads="1" noGrp="1"/>
          </p:cNvSpPr>
          <p:nvPr userDrawn="1"/>
        </p:nvSpPr>
        <p:spPr bwMode="auto">
          <a:xfrm>
            <a:off x="0" y="5544358"/>
            <a:ext cx="12191999" cy="37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8141272" name="Title 8"/>
          <p:cNvSpPr>
            <a:spLocks noGrp="1"/>
          </p:cNvSpPr>
          <p:nvPr>
            <p:ph type="title"/>
          </p:nvPr>
        </p:nvSpPr>
        <p:spPr bwMode="auto">
          <a:xfrm>
            <a:off x="1805525" y="4221214"/>
            <a:ext cx="8580953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2987420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099446930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000917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11880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8429145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6323686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62609546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10111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531681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696399" y="274637"/>
            <a:ext cx="1885999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30059924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7"/>
            <a:ext cx="8846773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6814547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26480585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313910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4349155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61078760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5117056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71144605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726987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62623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7380354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2695996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72903656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0168715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0154254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231794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1291533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83712927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93293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13662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5657249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6087689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9163930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74516132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004725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8952239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947388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9178420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01454283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30399653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71814971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701088974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70269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83641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54533477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46453894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2399751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694327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00483281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029481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1517200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29069814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9443016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08000241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74242833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446619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23543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017796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40496616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482275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  <p:sp>
        <p:nvSpPr>
          <p:cNvPr id="1007930580" name="Title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4398833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76211389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8685724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74659505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8783874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066132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64735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43587328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0571931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92440856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74828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3981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1327737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2954040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9078817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145544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4850988" name="Title 1"/>
          <p:cNvSpPr>
            <a:spLocks noGrp="1"/>
          </p:cNvSpPr>
          <p:nvPr>
            <p:ph type="title"/>
          </p:nvPr>
        </p:nvSpPr>
        <p:spPr bwMode="auto">
          <a:xfrm>
            <a:off x="914400" y="5409221"/>
            <a:ext cx="10363199" cy="855094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331556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3834045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5050807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315258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7582941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843635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75386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581925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16013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92522302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31886239" name="Date Placeholder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271750062" name="Footer Placeholder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6339015" name="Slide Number Placeholder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93489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787423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41312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397939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1052886"/>
            <a:ext cx="5386917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8130072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41312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37786117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68" y="1052886"/>
            <a:ext cx="5389033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84594350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026409603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250704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0044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59383962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98786304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6490502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95188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42016661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184760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5372988" name="Title 1"/>
          <p:cNvSpPr>
            <a:spLocks noGrp="1"/>
          </p:cNvSpPr>
          <p:nvPr>
            <p:ph type="title"/>
          </p:nvPr>
        </p:nvSpPr>
        <p:spPr bwMode="auto">
          <a:xfrm>
            <a:off x="605391" y="5364214"/>
            <a:ext cx="10981219" cy="84701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00444256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8650"/>
            <a:ext cx="6815666" cy="490554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3412989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1" y="284243"/>
            <a:ext cx="4011084" cy="48999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3632671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87378225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41097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943559" name="Title 1"/>
          <p:cNvSpPr>
            <a:spLocks noGrp="1"/>
          </p:cNvSpPr>
          <p:nvPr>
            <p:ph type="title"/>
          </p:nvPr>
        </p:nvSpPr>
        <p:spPr bwMode="auto">
          <a:xfrm>
            <a:off x="2389717" y="540921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5316918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39413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5592573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4559353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97465351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81832203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977993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7821043" name="Shape 1058"/>
          <p:cNvSpPr>
            <a:spLocks noChangeArrowheads="1" noGrp="1"/>
          </p:cNvSpPr>
          <p:nvPr userDrawn="1"/>
        </p:nvSpPr>
        <p:spPr bwMode="auto">
          <a:xfrm>
            <a:off x="0" y="-1266"/>
            <a:ext cx="12191999" cy="6859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2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7079398" name="Shape 1062"/>
          <p:cNvSpPr>
            <a:spLocks noChangeArrowheads="1" noGrp="1"/>
          </p:cNvSpPr>
          <p:nvPr userDrawn="1"/>
        </p:nvSpPr>
        <p:spPr bwMode="auto">
          <a:xfrm>
            <a:off x="0" y="5364214"/>
            <a:ext cx="12191999" cy="149378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1453663" name="Shape 1146"/>
          <p:cNvSpPr>
            <a:spLocks noChangeArrowheads="1" noGrp="1"/>
          </p:cNvSpPr>
          <p:nvPr userDrawn="1"/>
        </p:nvSpPr>
        <p:spPr bwMode="auto">
          <a:xfrm>
            <a:off x="11661422" y="19315"/>
            <a:ext cx="386361" cy="1838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31662430" name="Shape 1147"/>
          <p:cNvSpPr>
            <a:spLocks noChangeArrowheads="1" noGrp="1"/>
          </p:cNvSpPr>
          <p:nvPr userDrawn="1"/>
        </p:nvSpPr>
        <p:spPr bwMode="auto">
          <a:xfrm>
            <a:off x="11262077" y="62225"/>
            <a:ext cx="401037" cy="196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1612483" name="Shape 1148"/>
          <p:cNvSpPr>
            <a:spLocks noChangeArrowheads="1" noGrp="1"/>
          </p:cNvSpPr>
          <p:nvPr userDrawn="1"/>
        </p:nvSpPr>
        <p:spPr bwMode="auto">
          <a:xfrm>
            <a:off x="10813062" y="110041"/>
            <a:ext cx="418251" cy="212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92829462" name="Shape 1149"/>
          <p:cNvSpPr>
            <a:spLocks noChangeArrowheads="1" noGrp="1"/>
          </p:cNvSpPr>
          <p:nvPr userDrawn="1"/>
        </p:nvSpPr>
        <p:spPr bwMode="auto">
          <a:xfrm>
            <a:off x="11710810" y="346115"/>
            <a:ext cx="443370" cy="2319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27601726" name="Shape 1150"/>
          <p:cNvSpPr>
            <a:spLocks noChangeArrowheads="1" noGrp="1"/>
          </p:cNvSpPr>
          <p:nvPr userDrawn="1"/>
        </p:nvSpPr>
        <p:spPr bwMode="auto">
          <a:xfrm>
            <a:off x="10303933" y="163874"/>
            <a:ext cx="441677" cy="230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3788796" name="Shape 1151"/>
          <p:cNvSpPr>
            <a:spLocks noChangeArrowheads="1" noGrp="1"/>
          </p:cNvSpPr>
          <p:nvPr userDrawn="1"/>
        </p:nvSpPr>
        <p:spPr bwMode="auto">
          <a:xfrm>
            <a:off x="11254458" y="416099"/>
            <a:ext cx="462843" cy="252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61423807" name="Shape 1152"/>
          <p:cNvSpPr>
            <a:spLocks noChangeArrowheads="1" noGrp="1"/>
          </p:cNvSpPr>
          <p:nvPr userDrawn="1"/>
        </p:nvSpPr>
        <p:spPr bwMode="auto">
          <a:xfrm>
            <a:off x="9721426" y="225150"/>
            <a:ext cx="470463" cy="25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8957906" name="Shape 1153"/>
          <p:cNvSpPr>
            <a:spLocks noChangeArrowheads="1" noGrp="1"/>
          </p:cNvSpPr>
          <p:nvPr userDrawn="1"/>
        </p:nvSpPr>
        <p:spPr bwMode="auto">
          <a:xfrm>
            <a:off x="10732063" y="495741"/>
            <a:ext cx="485986" cy="2769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97409491" name="Shape 1154"/>
          <p:cNvSpPr>
            <a:spLocks noChangeArrowheads="1" noGrp="1"/>
          </p:cNvSpPr>
          <p:nvPr userDrawn="1"/>
        </p:nvSpPr>
        <p:spPr bwMode="auto">
          <a:xfrm>
            <a:off x="8037125" y="32141"/>
            <a:ext cx="511667" cy="2507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6638475" name="Shape 1155"/>
          <p:cNvSpPr>
            <a:spLocks noChangeArrowheads="1" noGrp="1"/>
          </p:cNvSpPr>
          <p:nvPr userDrawn="1"/>
        </p:nvSpPr>
        <p:spPr bwMode="auto">
          <a:xfrm>
            <a:off x="9055946" y="294658"/>
            <a:ext cx="507434" cy="2758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90515143" name="Shape 1156"/>
          <p:cNvSpPr>
            <a:spLocks noChangeArrowheads="1" noGrp="1"/>
          </p:cNvSpPr>
          <p:nvPr userDrawn="1"/>
        </p:nvSpPr>
        <p:spPr bwMode="auto">
          <a:xfrm>
            <a:off x="10124722" y="587101"/>
            <a:ext cx="518441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2639188" name="Shape 1157"/>
          <p:cNvSpPr>
            <a:spLocks noChangeArrowheads="1" noGrp="1"/>
          </p:cNvSpPr>
          <p:nvPr userDrawn="1"/>
        </p:nvSpPr>
        <p:spPr bwMode="auto">
          <a:xfrm>
            <a:off x="11258973" y="902974"/>
            <a:ext cx="548640" cy="3421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5391690" name="Shape 1158"/>
          <p:cNvSpPr>
            <a:spLocks noChangeArrowheads="1" noGrp="1"/>
          </p:cNvSpPr>
          <p:nvPr userDrawn="1"/>
        </p:nvSpPr>
        <p:spPr bwMode="auto">
          <a:xfrm>
            <a:off x="7189894" y="91041"/>
            <a:ext cx="576297" cy="2759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05079951" name="Shape 1159"/>
          <p:cNvSpPr>
            <a:spLocks noChangeArrowheads="1" noGrp="1"/>
          </p:cNvSpPr>
          <p:nvPr userDrawn="1"/>
        </p:nvSpPr>
        <p:spPr bwMode="auto">
          <a:xfrm>
            <a:off x="8276447" y="375250"/>
            <a:ext cx="557106" cy="3057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65301410" name="Shape 1160"/>
          <p:cNvSpPr>
            <a:spLocks noChangeArrowheads="1" noGrp="1"/>
          </p:cNvSpPr>
          <p:nvPr userDrawn="1"/>
        </p:nvSpPr>
        <p:spPr bwMode="auto">
          <a:xfrm>
            <a:off x="9421987" y="691915"/>
            <a:ext cx="560210" cy="3423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538760" name="Shape 1161"/>
          <p:cNvSpPr>
            <a:spLocks noChangeArrowheads="1" noGrp="1"/>
          </p:cNvSpPr>
          <p:nvPr userDrawn="1"/>
        </p:nvSpPr>
        <p:spPr bwMode="auto">
          <a:xfrm>
            <a:off x="10630182" y="1037399"/>
            <a:ext cx="582505" cy="38522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8084206" name="Shape 1162"/>
          <p:cNvSpPr>
            <a:spLocks noChangeArrowheads="1" noGrp="1"/>
          </p:cNvSpPr>
          <p:nvPr userDrawn="1"/>
        </p:nvSpPr>
        <p:spPr bwMode="auto">
          <a:xfrm>
            <a:off x="7358097" y="468666"/>
            <a:ext cx="631330" cy="3423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8449155" name="Shape 1163"/>
          <p:cNvSpPr>
            <a:spLocks noChangeArrowheads="1" noGrp="1"/>
          </p:cNvSpPr>
          <p:nvPr userDrawn="1"/>
        </p:nvSpPr>
        <p:spPr bwMode="auto">
          <a:xfrm>
            <a:off x="8587174" y="815257"/>
            <a:ext cx="616090" cy="386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04337" name="Shape 1164"/>
          <p:cNvSpPr>
            <a:spLocks noChangeArrowheads="1" noGrp="1"/>
          </p:cNvSpPr>
          <p:nvPr userDrawn="1"/>
        </p:nvSpPr>
        <p:spPr bwMode="auto">
          <a:xfrm>
            <a:off x="9889630" y="1194150"/>
            <a:ext cx="629637" cy="4384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5873566" name="Shape 1165"/>
          <p:cNvSpPr>
            <a:spLocks noChangeArrowheads="1" noGrp="1"/>
          </p:cNvSpPr>
          <p:nvPr userDrawn="1"/>
        </p:nvSpPr>
        <p:spPr bwMode="auto">
          <a:xfrm>
            <a:off x="4978682" y="241299"/>
            <a:ext cx="788246" cy="3448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29507211" name="Shape 1166"/>
          <p:cNvSpPr>
            <a:spLocks noChangeArrowheads="1" noGrp="1"/>
          </p:cNvSpPr>
          <p:nvPr userDrawn="1"/>
        </p:nvSpPr>
        <p:spPr bwMode="auto">
          <a:xfrm>
            <a:off x="11244298" y="1582382"/>
            <a:ext cx="670841" cy="4930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36311499" name="Shape 1167"/>
          <p:cNvSpPr>
            <a:spLocks noChangeArrowheads="1" noGrp="1"/>
          </p:cNvSpPr>
          <p:nvPr userDrawn="1"/>
        </p:nvSpPr>
        <p:spPr bwMode="auto">
          <a:xfrm>
            <a:off x="7579361" y="960766"/>
            <a:ext cx="703297" cy="4423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98759329" name="Shape 1168"/>
          <p:cNvSpPr>
            <a:spLocks noChangeArrowheads="1" noGrp="1"/>
          </p:cNvSpPr>
          <p:nvPr userDrawn="1"/>
        </p:nvSpPr>
        <p:spPr bwMode="auto">
          <a:xfrm>
            <a:off x="8988777" y="1381933"/>
            <a:ext cx="695959" cy="506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7446072" name="Shape 1169"/>
          <p:cNvSpPr>
            <a:spLocks noChangeArrowheads="1" noGrp="1"/>
          </p:cNvSpPr>
          <p:nvPr userDrawn="1"/>
        </p:nvSpPr>
        <p:spPr bwMode="auto">
          <a:xfrm>
            <a:off x="3510843" y="338358"/>
            <a:ext cx="975077" cy="3931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4507490" name="Shape 1170"/>
          <p:cNvSpPr>
            <a:spLocks noChangeArrowheads="1" noGrp="1"/>
          </p:cNvSpPr>
          <p:nvPr userDrawn="1"/>
        </p:nvSpPr>
        <p:spPr bwMode="auto">
          <a:xfrm>
            <a:off x="10469314" y="1813550"/>
            <a:ext cx="722487" cy="574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21885519" name="Shape 1171"/>
          <p:cNvSpPr>
            <a:spLocks noChangeArrowheads="1" noGrp="1"/>
          </p:cNvSpPr>
          <p:nvPr userDrawn="1"/>
        </p:nvSpPr>
        <p:spPr bwMode="auto">
          <a:xfrm>
            <a:off x="4883854" y="712815"/>
            <a:ext cx="895207" cy="4474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8698852" name="Shape 1172"/>
          <p:cNvSpPr>
            <a:spLocks noChangeArrowheads="1" noGrp="1"/>
          </p:cNvSpPr>
          <p:nvPr userDrawn="1"/>
        </p:nvSpPr>
        <p:spPr bwMode="auto">
          <a:xfrm>
            <a:off x="313830" y="32615"/>
            <a:ext cx="1328701" cy="3882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7831356" name="Shape 1173"/>
          <p:cNvSpPr>
            <a:spLocks noChangeArrowheads="1" noGrp="1"/>
          </p:cNvSpPr>
          <p:nvPr userDrawn="1"/>
        </p:nvSpPr>
        <p:spPr bwMode="auto">
          <a:xfrm>
            <a:off x="7875974" y="1608666"/>
            <a:ext cx="796994" cy="5961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83209880" name="Shape 1174"/>
          <p:cNvSpPr>
            <a:spLocks noChangeArrowheads="1" noGrp="1"/>
          </p:cNvSpPr>
          <p:nvPr userDrawn="1"/>
        </p:nvSpPr>
        <p:spPr bwMode="auto">
          <a:xfrm>
            <a:off x="1682043" y="456317"/>
            <a:ext cx="1245727" cy="455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8877101" name="Shape 1175"/>
          <p:cNvSpPr>
            <a:spLocks noChangeArrowheads="1" noGrp="1"/>
          </p:cNvSpPr>
          <p:nvPr userDrawn="1"/>
        </p:nvSpPr>
        <p:spPr bwMode="auto">
          <a:xfrm>
            <a:off x="9502139" y="2096966"/>
            <a:ext cx="801227" cy="6839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6346749" name="Shape 1176"/>
          <p:cNvSpPr>
            <a:spLocks noChangeArrowheads="1" noGrp="1"/>
          </p:cNvSpPr>
          <p:nvPr userDrawn="1"/>
        </p:nvSpPr>
        <p:spPr bwMode="auto">
          <a:xfrm>
            <a:off x="3177821" y="875107"/>
            <a:ext cx="1141306" cy="5250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2618374" name="Shape 1177"/>
          <p:cNvSpPr>
            <a:spLocks noChangeArrowheads="1" noGrp="1"/>
          </p:cNvSpPr>
          <p:nvPr userDrawn="1"/>
        </p:nvSpPr>
        <p:spPr bwMode="auto">
          <a:xfrm>
            <a:off x="4751210" y="1355017"/>
            <a:ext cx="1044504" cy="612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3114647" name="Shape 1178"/>
          <p:cNvSpPr>
            <a:spLocks noChangeArrowheads="1" noGrp="1"/>
          </p:cNvSpPr>
          <p:nvPr userDrawn="1"/>
        </p:nvSpPr>
        <p:spPr bwMode="auto">
          <a:xfrm>
            <a:off x="11297919" y="2690874"/>
            <a:ext cx="876581" cy="8038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698454" name="Shape 1179"/>
          <p:cNvSpPr>
            <a:spLocks noChangeArrowheads="1" noGrp="1"/>
          </p:cNvSpPr>
          <p:nvPr userDrawn="1"/>
        </p:nvSpPr>
        <p:spPr bwMode="auto">
          <a:xfrm>
            <a:off x="8269958" y="2449101"/>
            <a:ext cx="923430" cy="8340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8691437" name="Shape 1180"/>
          <p:cNvSpPr>
            <a:spLocks noChangeArrowheads="1" noGrp="1"/>
          </p:cNvSpPr>
          <p:nvPr userDrawn="1"/>
        </p:nvSpPr>
        <p:spPr bwMode="auto">
          <a:xfrm>
            <a:off x="978465" y="1077933"/>
            <a:ext cx="1518073" cy="63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80516853" name="Shape 1181"/>
          <p:cNvSpPr>
            <a:spLocks noChangeArrowheads="1" noGrp="1"/>
          </p:cNvSpPr>
          <p:nvPr userDrawn="1"/>
        </p:nvSpPr>
        <p:spPr bwMode="auto">
          <a:xfrm>
            <a:off x="2692681" y="1628299"/>
            <a:ext cx="1391637" cy="747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7151294" name="Shape 1182"/>
          <p:cNvSpPr>
            <a:spLocks noChangeArrowheads="1" noGrp="1"/>
          </p:cNvSpPr>
          <p:nvPr userDrawn="1"/>
        </p:nvSpPr>
        <p:spPr bwMode="auto">
          <a:xfrm>
            <a:off x="10264421" y="3141807"/>
            <a:ext cx="968021" cy="1000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3899191" name="Shape 1183"/>
          <p:cNvSpPr>
            <a:spLocks noChangeArrowheads="1" noGrp="1"/>
          </p:cNvSpPr>
          <p:nvPr userDrawn="1"/>
        </p:nvSpPr>
        <p:spPr bwMode="auto">
          <a:xfrm>
            <a:off x="4559018" y="2251499"/>
            <a:ext cx="1260121" cy="892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6266874" name="Shape 1184"/>
          <p:cNvSpPr>
            <a:spLocks noChangeArrowheads="1" noGrp="1"/>
          </p:cNvSpPr>
          <p:nvPr userDrawn="1"/>
        </p:nvSpPr>
        <p:spPr bwMode="auto">
          <a:xfrm>
            <a:off x="8883509" y="3724950"/>
            <a:ext cx="1120140" cy="1294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9622233" name="Shape 1185"/>
          <p:cNvSpPr>
            <a:spLocks noChangeArrowheads="1" noGrp="1"/>
          </p:cNvSpPr>
          <p:nvPr userDrawn="1"/>
        </p:nvSpPr>
        <p:spPr bwMode="auto">
          <a:xfrm>
            <a:off x="1950437" y="2723649"/>
            <a:ext cx="1789570" cy="11564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58616760" name="Shape 1186"/>
          <p:cNvSpPr>
            <a:spLocks noChangeArrowheads="1" noGrp="1"/>
          </p:cNvSpPr>
          <p:nvPr userDrawn="1"/>
        </p:nvSpPr>
        <p:spPr bwMode="auto">
          <a:xfrm>
            <a:off x="4274820" y="3509933"/>
            <a:ext cx="1577621" cy="14006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8822361" name="Shape 1187"/>
          <p:cNvSpPr>
            <a:spLocks noChangeArrowheads="1" noGrp="1"/>
          </p:cNvSpPr>
          <p:nvPr userDrawn="1"/>
        </p:nvSpPr>
        <p:spPr bwMode="auto">
          <a:xfrm>
            <a:off x="6181794" y="160233"/>
            <a:ext cx="664632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02552278" name="Shape 1188"/>
          <p:cNvSpPr>
            <a:spLocks noChangeArrowheads="1" noGrp="1"/>
          </p:cNvSpPr>
          <p:nvPr userDrawn="1"/>
        </p:nvSpPr>
        <p:spPr bwMode="auto">
          <a:xfrm>
            <a:off x="6243885" y="579975"/>
            <a:ext cx="738857" cy="388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3516077" name="Shape 1189"/>
          <p:cNvSpPr>
            <a:spLocks noChangeArrowheads="1" noGrp="1"/>
          </p:cNvSpPr>
          <p:nvPr userDrawn="1"/>
        </p:nvSpPr>
        <p:spPr bwMode="auto">
          <a:xfrm>
            <a:off x="6327987" y="1137941"/>
            <a:ext cx="837070" cy="515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1356290" name="Shape 1190"/>
          <p:cNvSpPr>
            <a:spLocks noChangeArrowheads="1" noGrp="1"/>
          </p:cNvSpPr>
          <p:nvPr userDrawn="1"/>
        </p:nvSpPr>
        <p:spPr bwMode="auto">
          <a:xfrm>
            <a:off x="6444261" y="1892241"/>
            <a:ext cx="969714" cy="7189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97150148" name="Shape 1191"/>
          <p:cNvSpPr>
            <a:spLocks noChangeArrowheads="1" noGrp="1"/>
          </p:cNvSpPr>
          <p:nvPr userDrawn="1"/>
        </p:nvSpPr>
        <p:spPr bwMode="auto">
          <a:xfrm>
            <a:off x="6606258" y="2905415"/>
            <a:ext cx="1148926" cy="10557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6431713" name="Shape 1192"/>
          <p:cNvSpPr>
            <a:spLocks noChangeArrowheads="1" noGrp="1"/>
          </p:cNvSpPr>
          <p:nvPr userDrawn="1"/>
        </p:nvSpPr>
        <p:spPr bwMode="auto">
          <a:xfrm>
            <a:off x="0" y="3371866"/>
            <a:ext cx="891821" cy="1069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4769928" name="Shape 1193"/>
          <p:cNvSpPr>
            <a:spLocks noChangeArrowheads="1" noGrp="1"/>
          </p:cNvSpPr>
          <p:nvPr userDrawn="1"/>
        </p:nvSpPr>
        <p:spPr bwMode="auto">
          <a:xfrm>
            <a:off x="1044505" y="4349891"/>
            <a:ext cx="2179883" cy="10419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49581597" name="Shape 1194"/>
          <p:cNvSpPr>
            <a:spLocks noChangeArrowheads="1" noGrp="1"/>
          </p:cNvSpPr>
          <p:nvPr userDrawn="1"/>
        </p:nvSpPr>
        <p:spPr bwMode="auto">
          <a:xfrm>
            <a:off x="0" y="1983125"/>
            <a:ext cx="1865770" cy="946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42510165" name="Shape 1195"/>
          <p:cNvSpPr>
            <a:spLocks noChangeArrowheads="1" noGrp="1"/>
          </p:cNvSpPr>
          <p:nvPr userDrawn="1"/>
        </p:nvSpPr>
        <p:spPr bwMode="auto">
          <a:xfrm>
            <a:off x="1" y="602458"/>
            <a:ext cx="994550" cy="5109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65725349" name="Shape 1196"/>
          <p:cNvSpPr>
            <a:spLocks noChangeArrowheads="1" noGrp="1"/>
          </p:cNvSpPr>
          <p:nvPr userDrawn="1"/>
        </p:nvSpPr>
        <p:spPr bwMode="auto">
          <a:xfrm>
            <a:off x="2226451" y="0"/>
            <a:ext cx="1045067" cy="2886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18465130" name="Shape 1197"/>
          <p:cNvSpPr>
            <a:spLocks noChangeArrowheads="1" noGrp="1"/>
          </p:cNvSpPr>
          <p:nvPr userDrawn="1"/>
        </p:nvSpPr>
        <p:spPr bwMode="auto">
          <a:xfrm>
            <a:off x="3776698" y="-949"/>
            <a:ext cx="841867" cy="192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06769728" name="Shape 1198"/>
          <p:cNvSpPr>
            <a:spLocks noChangeArrowheads="1" noGrp="1"/>
          </p:cNvSpPr>
          <p:nvPr userDrawn="1"/>
        </p:nvSpPr>
        <p:spPr bwMode="auto">
          <a:xfrm>
            <a:off x="5058267" y="0"/>
            <a:ext cx="680154" cy="1075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93344906" name="Shape 1199"/>
          <p:cNvSpPr>
            <a:spLocks noChangeArrowheads="1" noGrp="1"/>
          </p:cNvSpPr>
          <p:nvPr userDrawn="1"/>
        </p:nvSpPr>
        <p:spPr bwMode="auto">
          <a:xfrm>
            <a:off x="9401950" y="0"/>
            <a:ext cx="431799" cy="1380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20281124" name="Shape 1200"/>
          <p:cNvSpPr>
            <a:spLocks noChangeArrowheads="1" noGrp="1"/>
          </p:cNvSpPr>
          <p:nvPr userDrawn="1"/>
        </p:nvSpPr>
        <p:spPr bwMode="auto">
          <a:xfrm>
            <a:off x="8769207" y="-1266"/>
            <a:ext cx="466511" cy="205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1556016" name="Shape 1201"/>
          <p:cNvSpPr>
            <a:spLocks noChangeArrowheads="1" noGrp="1"/>
          </p:cNvSpPr>
          <p:nvPr userDrawn="1"/>
        </p:nvSpPr>
        <p:spPr bwMode="auto">
          <a:xfrm>
            <a:off x="9994335" y="-631"/>
            <a:ext cx="373097" cy="84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3356362" name="Shape 1202"/>
          <p:cNvSpPr>
            <a:spLocks noChangeArrowheads="1" noGrp="1"/>
          </p:cNvSpPr>
          <p:nvPr userDrawn="1"/>
        </p:nvSpPr>
        <p:spPr bwMode="auto">
          <a:xfrm>
            <a:off x="12020973" y="4275"/>
            <a:ext cx="171026" cy="1192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9238581" name="Shape 1203"/>
          <p:cNvSpPr>
            <a:spLocks noChangeArrowheads="1" noGrp="1"/>
          </p:cNvSpPr>
          <p:nvPr userDrawn="1"/>
        </p:nvSpPr>
        <p:spPr bwMode="auto">
          <a:xfrm>
            <a:off x="11791243" y="787707"/>
            <a:ext cx="403013" cy="305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0215939" name="Shape 1204"/>
          <p:cNvSpPr>
            <a:spLocks noChangeArrowheads="1" noGrp="1"/>
          </p:cNvSpPr>
          <p:nvPr userDrawn="1"/>
        </p:nvSpPr>
        <p:spPr bwMode="auto">
          <a:xfrm>
            <a:off x="11886354" y="1387790"/>
            <a:ext cx="305646" cy="382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931211" name="Shape 1205"/>
          <p:cNvSpPr>
            <a:spLocks noChangeArrowheads="1" noGrp="1"/>
          </p:cNvSpPr>
          <p:nvPr userDrawn="1"/>
        </p:nvSpPr>
        <p:spPr bwMode="auto">
          <a:xfrm>
            <a:off x="12093786" y="2343174"/>
            <a:ext cx="98213" cy="3557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5048469" name="Shape 1206"/>
          <p:cNvSpPr>
            <a:spLocks noChangeArrowheads="1" noGrp="1"/>
          </p:cNvSpPr>
          <p:nvPr userDrawn="1"/>
        </p:nvSpPr>
        <p:spPr bwMode="auto">
          <a:xfrm>
            <a:off x="6902309" y="4528333"/>
            <a:ext cx="1409134" cy="8635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99373027" name="Shape 1207"/>
          <p:cNvSpPr>
            <a:spLocks noChangeArrowheads="1" noGrp="1"/>
          </p:cNvSpPr>
          <p:nvPr userDrawn="1"/>
        </p:nvSpPr>
        <p:spPr bwMode="auto">
          <a:xfrm>
            <a:off x="11292840" y="4535933"/>
            <a:ext cx="899159" cy="855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95838166" name="Title 1"/>
          <p:cNvSpPr>
            <a:spLocks noGrp="1"/>
          </p:cNvSpPr>
          <p:nvPr>
            <p:ph type="title"/>
          </p:nvPr>
        </p:nvSpPr>
        <p:spPr bwMode="auto">
          <a:xfrm>
            <a:off x="609599" y="5391882"/>
            <a:ext cx="10972800" cy="827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8471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468666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6233094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DD35C3-21A0-4EF9-918E-2D5226C340E0}" type="datetimeFigureOut">
              <a:rPr/>
              <a:t>22.10.2013</a:t>
            </a:fld>
            <a:endParaRPr/>
          </a:p>
        </p:txBody>
      </p:sp>
      <p:sp>
        <p:nvSpPr>
          <p:cNvPr id="17992613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7672919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F746F0-B2C7-482B-A33D-CBC53CF30FB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>
        <a:spcBef>
          <a:spcPts val="0"/>
        </a:spcBef>
        <a:buNone/>
        <a:defRPr sz="4400" b="1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>
        <a:spcBef>
          <a:spcPts val="0"/>
        </a:spcBef>
        <a:buFont typeface="Arial"/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>
        <a:spcBef>
          <a:spcPts val="0"/>
        </a:spcBef>
        <a:buFont typeface="Arial"/>
        <a:buChar char="–"/>
        <a:defRPr sz="28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>
        <a:spcBef>
          <a:spcPts val="0"/>
        </a:spcBef>
        <a:buFont typeface="Arial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>
        <a:spcBef>
          <a:spcPts val="0"/>
        </a:spcBef>
        <a:buFont typeface="Arial"/>
        <a:buChar char="–"/>
        <a:defRPr sz="20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>
        <a:spcBef>
          <a:spcPts val="0"/>
        </a:spcBef>
        <a:buFont typeface="Arial"/>
        <a:buChar char="»"/>
        <a:defRPr sz="2000">
          <a:solidFill>
            <a:schemeClr val="bg1"/>
          </a:solidFill>
          <a:latin typeface="+mn-lt"/>
          <a:ea typeface="+mn-ea"/>
          <a:cs typeface="+mn-cs"/>
        </a:defRPr>
      </a:lvl5pPr>
      <a:lvl6pPr marL="2514599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834149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7760091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9144225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57793955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87166503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bg>
      <p:bgPr shadeToTitle="0">
        <a:solidFill>
          <a:srgbClr val="16191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464102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36333" y="299013"/>
            <a:ext cx="7129412" cy="6259971"/>
          </a:xfrm>
          <a:prstGeom prst="rect">
            <a:avLst/>
          </a:prstGeom>
        </p:spPr>
      </p:pic>
      <p:sp>
        <p:nvSpPr>
          <p:cNvPr id="1347507145" name=""/>
          <p:cNvSpPr txBox="1"/>
          <p:nvPr/>
        </p:nvSpPr>
        <p:spPr bwMode="auto">
          <a:xfrm rot="0" flipH="0" flipV="0">
            <a:off x="1650999" y="6011333"/>
            <a:ext cx="8996553" cy="64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chemeClr val="bg1"/>
                </a:solidFill>
              </a:rPr>
              <a:t>30 min VIM Workout - with stefan-hacks</a:t>
            </a:r>
            <a:endParaRPr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bg>
      <p:bgPr shadeToTitle="0">
        <a:solidFill>
          <a:srgbClr val="16191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747921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0733" y="1077828"/>
            <a:ext cx="3827292" cy="3814318"/>
          </a:xfrm>
          <a:prstGeom prst="rect">
            <a:avLst/>
          </a:prstGeom>
        </p:spPr>
      </p:pic>
      <p:sp>
        <p:nvSpPr>
          <p:cNvPr id="1558857027" name=""/>
          <p:cNvSpPr txBox="1"/>
          <p:nvPr/>
        </p:nvSpPr>
        <p:spPr bwMode="auto">
          <a:xfrm rot="0" flipH="0" flipV="0">
            <a:off x="4088289" y="1142747"/>
            <a:ext cx="7543496" cy="3749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just"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$ whoami</a:t>
            </a:r>
            <a:endParaRPr lang="en-US" sz="2400" b="1" i="0" u="none" strike="noStrike" cap="none" spc="0">
              <a:solidFill>
                <a:schemeClr val="bg1"/>
              </a:solidFill>
              <a:latin typeface="Asana"/>
              <a:ea typeface="Asana"/>
              <a:cs typeface="Asana"/>
            </a:endParaRPr>
          </a:p>
          <a:p>
            <a:pPr algn="just"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stefan-hacks</a:t>
            </a:r>
            <a:endParaRPr lang="en-US" sz="2400" b="1" i="0" u="none" strike="noStrike" cap="none" spc="0">
              <a:solidFill>
                <a:schemeClr val="bg1"/>
              </a:solidFill>
              <a:latin typeface="Asana"/>
              <a:ea typeface="Asana"/>
              <a:cs typeface="Asana"/>
            </a:endParaRPr>
          </a:p>
          <a:p>
            <a:pPr algn="just">
              <a:defRPr/>
            </a:pPr>
            <a:endParaRPr lang="en-US" sz="2400" b="1" i="0" u="none" strike="noStrike" cap="none" spc="0">
              <a:solidFill>
                <a:schemeClr val="bg1"/>
              </a:solidFill>
              <a:latin typeface="Asana"/>
              <a:ea typeface="Asana"/>
              <a:cs typeface="Asana"/>
            </a:endParaRPr>
          </a:p>
          <a:p>
            <a:pPr algn="just"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$ echo “Hello World!” &gt;&gt; Hello.txt ; cat Hello.txt</a:t>
            </a:r>
            <a:endParaRPr lang="en-US" sz="2400" b="1" i="0" u="none" strike="noStrike" cap="none" spc="0">
              <a:solidFill>
                <a:schemeClr val="bg1"/>
              </a:solidFill>
              <a:latin typeface="Asana"/>
              <a:ea typeface="Asana"/>
              <a:cs typeface="Asana"/>
            </a:endParaRPr>
          </a:p>
          <a:p>
            <a:pPr algn="just"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#IT Trainer #Former Olympic swimmer turned IT nerd | I read technical manuals of instruction in my spare time (in the terminal of #course). | Capture the Flag enthusiast | Family world-travel &amp; digital-nomad | Rock/Reggae/Metal Lover and guitarist.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algn="just"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Hello_World!</a:t>
            </a:r>
            <a:endParaRPr sz="2400">
              <a:solidFill>
                <a:schemeClr val="bg1"/>
              </a:solidFill>
              <a:latin typeface="Asana"/>
              <a:cs typeface="Asana"/>
            </a:endParaRPr>
          </a:p>
        </p:txBody>
      </p:sp>
      <p:pic>
        <p:nvPicPr>
          <p:cNvPr id="88165749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457384" y="5339012"/>
            <a:ext cx="1389411" cy="1219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6191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2080396" name=""/>
          <p:cNvSpPr txBox="1"/>
          <p:nvPr/>
        </p:nvSpPr>
        <p:spPr bwMode="auto">
          <a:xfrm rot="0" flipH="0" flipV="0">
            <a:off x="1835827" y="2180723"/>
            <a:ext cx="9635703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What &amp; Why: History and Philosophy</a:t>
            </a:r>
            <a:endParaRPr sz="28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vi vs. Vim: What's the difference?</a:t>
            </a:r>
            <a:endParaRPr sz="28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Practice Time: Let's try it together.</a:t>
            </a:r>
            <a:endParaRPr sz="28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Resources &amp; Q&amp;A</a:t>
            </a:r>
            <a:endParaRPr sz="2800">
              <a:solidFill>
                <a:schemeClr val="bg1"/>
              </a:solidFill>
              <a:latin typeface="Asana"/>
              <a:cs typeface="Asana"/>
            </a:endParaRPr>
          </a:p>
        </p:txBody>
      </p:sp>
      <p:pic>
        <p:nvPicPr>
          <p:cNvPr id="12089558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457385" y="5339013"/>
            <a:ext cx="1389412" cy="1219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6191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9955221" name=""/>
          <p:cNvSpPr txBox="1"/>
          <p:nvPr/>
        </p:nvSpPr>
        <p:spPr bwMode="auto">
          <a:xfrm rot="0" flipH="0" flipV="0">
            <a:off x="933459" y="526381"/>
            <a:ext cx="9648303" cy="59439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1976: vi (Visual Editor) is created by Bill Joy for an early BSD Unix release.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49965" indent="-349965">
              <a:buFont typeface="Arial"/>
              <a:buAutoNum type="alphaLcPeriod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 The Predecessor: ed (line editor) -&gt; ex (extended editor) -&gt; vi (visual mode of ex).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49965" indent="-349965">
              <a:buFont typeface="Arial"/>
              <a:buAutoNum type="alphaLcPeriod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 The Constraint: Built for slow, low-bandwidth connections (300-baud modems!). Every keystroke mattered. Hence, no mouse, no menus.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>
              <a:defRPr/>
            </a:pPr>
            <a:endParaRPr lang="en-US" sz="2400" b="0" i="0" u="none" strike="noStrike" cap="none" spc="0">
              <a:solidFill>
                <a:schemeClr val="bg1"/>
              </a:solidFill>
              <a:latin typeface="Asana"/>
              <a:ea typeface="Asana"/>
              <a:cs typeface="Asana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1991: Vim (Vi IMproved) is created by Bram Moolenaar. It extends vi with: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49965" indent="-349965">
              <a:buAutoNum type="alphaLcPeriod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   Syntax highlighting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49965" indent="-349965">
              <a:buAutoNum type="alphaLcPeriod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   Better scripting support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49965" indent="-349965">
              <a:buAutoNum type="alphaLcPeriod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   Graphical versions (gVim)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49965" indent="-349965">
              <a:buAutoNum type="alphaLcPeriod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   Massive portability (Windows, Mac, Linux)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49965" indent="-349965" algn="l">
              <a:buAutoNum type="alphaLcPeriod"/>
              <a:defRPr/>
            </a:pPr>
            <a:r>
              <a:rPr lang="en-US" sz="24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    Philosophy: Modal Editing. Different modes for different tasks (insert text vs. manipulate text). This is the key to efficiency.</a:t>
            </a:r>
            <a:endParaRPr sz="24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</p:txBody>
      </p:sp>
      <p:pic>
        <p:nvPicPr>
          <p:cNvPr id="17079239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081398" y="5439276"/>
            <a:ext cx="1389412" cy="12199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6191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169835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081398" y="5439276"/>
            <a:ext cx="1389412" cy="1219971"/>
          </a:xfrm>
          <a:prstGeom prst="rect">
            <a:avLst/>
          </a:prstGeom>
        </p:spPr>
      </p:pic>
      <p:pic>
        <p:nvPicPr>
          <p:cNvPr id="194768102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8148" y="403558"/>
            <a:ext cx="10812662" cy="3025440"/>
          </a:xfrm>
          <a:prstGeom prst="rect">
            <a:avLst/>
          </a:prstGeom>
        </p:spPr>
      </p:pic>
      <p:sp>
        <p:nvSpPr>
          <p:cNvPr id="1478316117" name=""/>
          <p:cNvSpPr txBox="1"/>
          <p:nvPr/>
        </p:nvSpPr>
        <p:spPr bwMode="auto">
          <a:xfrm rot="0" flipH="0" flipV="0">
            <a:off x="754539" y="3659605"/>
            <a:ext cx="10683426" cy="2103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The Bottom Line:</a:t>
            </a:r>
            <a:endParaRPr sz="22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vi is a standard. You can always expect it to be there. On modern systems, vi is often just a symlink (shortcut) to vim.</a:t>
            </a:r>
            <a:endParaRPr sz="2200" b="0" i="0" u="none" strike="noStrike" cap="none" spc="0">
              <a:solidFill>
                <a:schemeClr val="bg1"/>
              </a:solidFill>
              <a:latin typeface="Asana"/>
              <a:cs typeface="Asana"/>
            </a:endParaRPr>
          </a:p>
          <a:p>
            <a:pPr marL="327936" indent="-327936">
              <a:buFont typeface="Arial"/>
              <a:buChar char="•"/>
              <a:defRPr/>
            </a:pPr>
            <a:endParaRPr sz="2200">
              <a:solidFill>
                <a:schemeClr val="bg1"/>
              </a:solidFill>
              <a:latin typeface="Asana"/>
              <a:cs typeface="Asan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bg1"/>
                </a:solidFill>
                <a:latin typeface="Asana"/>
                <a:ea typeface="Asana"/>
                <a:cs typeface="Asana"/>
              </a:rPr>
              <a:t>vim is what you should use. It's vi with superpowers and training wheels. For this session, we are learning Vim.</a:t>
            </a:r>
            <a:endParaRPr lang="en-US" sz="2200" b="0" i="0" u="none" strike="noStrike" cap="none" spc="0">
              <a:solidFill>
                <a:schemeClr val="bg1"/>
              </a:solidFill>
              <a:latin typeface="Asana"/>
              <a:ea typeface="Asana"/>
              <a:cs typeface="As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6191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789167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081397" y="5439276"/>
            <a:ext cx="1389411" cy="1219970"/>
          </a:xfrm>
          <a:prstGeom prst="rect">
            <a:avLst/>
          </a:prstGeom>
        </p:spPr>
      </p:pic>
      <p:pic>
        <p:nvPicPr>
          <p:cNvPr id="115001287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75815" y="928937"/>
            <a:ext cx="9000815" cy="4319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otted">
  <a:themeElements>
    <a:clrScheme name="Basic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lassic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2025-08-29T01:05:01Z</dcterms:modified>
</cp:coreProperties>
</file>