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70" r:id="rId4"/>
    <p:sldId id="267" r:id="rId5"/>
    <p:sldId id="266" r:id="rId6"/>
    <p:sldId id="268" r:id="rId7"/>
    <p:sldId id="269" r:id="rId8"/>
    <p:sldId id="265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q2rmt4vdw@students.jku.at" userId="7af43c46-7e6b-419b-857e-25d386010873" providerId="ADAL" clId="{DB9F95BD-B690-449A-A068-1F2B4B4E036E}"/>
    <pc:docChg chg="modSld">
      <pc:chgData name="aq2rmt4vdw@students.jku.at" userId="7af43c46-7e6b-419b-857e-25d386010873" providerId="ADAL" clId="{DB9F95BD-B690-449A-A068-1F2B4B4E036E}" dt="2021-06-29T11:50:58.503" v="63" actId="20577"/>
      <pc:docMkLst>
        <pc:docMk/>
      </pc:docMkLst>
      <pc:sldChg chg="modSp mod">
        <pc:chgData name="aq2rmt4vdw@students.jku.at" userId="7af43c46-7e6b-419b-857e-25d386010873" providerId="ADAL" clId="{DB9F95BD-B690-449A-A068-1F2B4B4E036E}" dt="2021-06-29T11:46:33.417" v="1" actId="20577"/>
        <pc:sldMkLst>
          <pc:docMk/>
          <pc:sldMk cId="0" sldId="256"/>
        </pc:sldMkLst>
        <pc:spChg chg="mod">
          <ac:chgData name="aq2rmt4vdw@students.jku.at" userId="7af43c46-7e6b-419b-857e-25d386010873" providerId="ADAL" clId="{DB9F95BD-B690-449A-A068-1F2B4B4E036E}" dt="2021-06-29T11:46:33.417" v="1" actId="20577"/>
          <ac:spMkLst>
            <pc:docMk/>
            <pc:sldMk cId="0" sldId="256"/>
            <ac:spMk id="68" creationId="{00000000-0000-0000-0000-000000000000}"/>
          </ac:spMkLst>
        </pc:spChg>
      </pc:sldChg>
      <pc:sldChg chg="modSp mod">
        <pc:chgData name="aq2rmt4vdw@students.jku.at" userId="7af43c46-7e6b-419b-857e-25d386010873" providerId="ADAL" clId="{DB9F95BD-B690-449A-A068-1F2B4B4E036E}" dt="2021-06-29T11:50:58.503" v="63" actId="20577"/>
        <pc:sldMkLst>
          <pc:docMk/>
          <pc:sldMk cId="725509923" sldId="267"/>
        </pc:sldMkLst>
        <pc:spChg chg="mod">
          <ac:chgData name="aq2rmt4vdw@students.jku.at" userId="7af43c46-7e6b-419b-857e-25d386010873" providerId="ADAL" clId="{DB9F95BD-B690-449A-A068-1F2B4B4E036E}" dt="2021-06-29T11:50:58.503" v="63" actId="20577"/>
          <ac:spMkLst>
            <pc:docMk/>
            <pc:sldMk cId="725509923" sldId="267"/>
            <ac:spMk id="3" creationId="{86960246-50B7-4731-8EE4-9DF83D8C94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eb740c25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eb740c25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a2b07b026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a2b07b026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151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d1f266324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d1f266324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 Data &amp; Knowledge Engineering - Präsentation 4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414900" y="2950211"/>
            <a:ext cx="82221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29.6.2021 Gruppe 2 - DefinitelyNotTwitter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 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 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Bolda Stefan (k11818868)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Famler Alexander (k11802891)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Gartner Anna (k11808830)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Hinterhölzl Stefan (k11818867)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6600" y="4447799"/>
            <a:ext cx="18573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6599" y="2730925"/>
            <a:ext cx="1161800" cy="9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460950" y="12982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76" name="Google Shape;76;p14"/>
          <p:cNvSpPr txBox="1"/>
          <p:nvPr/>
        </p:nvSpPr>
        <p:spPr>
          <a:xfrm>
            <a:off x="460950" y="1179825"/>
            <a:ext cx="7781100" cy="1646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AutoNum type="arabicPeriod"/>
            </a:pPr>
            <a:r>
              <a:rPr lang="en-US" sz="19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Erfahrung</a:t>
            </a:r>
            <a:r>
              <a:rPr lang="en-US" sz="1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&amp; </a:t>
            </a:r>
            <a:r>
              <a:rPr lang="en-US" sz="19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Erkenntnisse</a:t>
            </a:r>
            <a:endParaRPr lang="en-US" sz="19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AutoNum type="arabicPeriod"/>
            </a:pPr>
            <a:r>
              <a:rPr lang="en-US" sz="19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Probleme</a:t>
            </a:r>
            <a:endParaRPr lang="en-US" sz="19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AutoNum type="arabicPeriod"/>
            </a:pPr>
            <a:r>
              <a:rPr lang="en-US" sz="19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Grober</a:t>
            </a:r>
            <a:r>
              <a:rPr lang="en-US" sz="1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9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Überblick</a:t>
            </a:r>
            <a:r>
              <a:rPr lang="en-US" sz="1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der Technik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AutoNum type="arabicPeriod"/>
            </a:pPr>
            <a:r>
              <a:rPr lang="en-US" sz="19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Aufwandsschätzung</a:t>
            </a:r>
            <a:r>
              <a:rPr lang="en-US" sz="1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&amp; </a:t>
            </a:r>
            <a:r>
              <a:rPr lang="en-US" sz="19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Abweichung</a:t>
            </a:r>
            <a:endParaRPr lang="en-US" sz="19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AutoNum type="arabicPeriod"/>
            </a:pPr>
            <a:r>
              <a:rPr lang="en-US" sz="1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Live-Demo</a:t>
            </a:r>
            <a:endParaRPr sz="19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E439-ED88-4C41-BE47-029E07CC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Erfahrung &amp; Kenntnisse</a:t>
            </a:r>
            <a:endParaRPr lang="en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EBE76-FB90-4DEB-A8F3-60427A3C1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240" y="2071475"/>
            <a:ext cx="8222100" cy="2710200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n-US" dirty="0"/>
              <a:t>Neue </a:t>
            </a:r>
            <a:r>
              <a:rPr lang="en-US" dirty="0" err="1"/>
              <a:t>Technologien</a:t>
            </a:r>
            <a:r>
              <a:rPr lang="en-US" dirty="0"/>
              <a:t> </a:t>
            </a:r>
            <a:r>
              <a:rPr lang="en-US" dirty="0" err="1"/>
              <a:t>kennengelernt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400"/>
              </a:spcAft>
            </a:pPr>
            <a:r>
              <a:rPr lang="en-US" dirty="0" err="1"/>
              <a:t>MessageBroker</a:t>
            </a:r>
            <a:r>
              <a:rPr lang="en-US" dirty="0"/>
              <a:t>, </a:t>
            </a:r>
            <a:r>
              <a:rPr lang="en-US" dirty="0" err="1"/>
              <a:t>Elastische</a:t>
            </a:r>
            <a:r>
              <a:rPr lang="en-US" dirty="0"/>
              <a:t> </a:t>
            </a:r>
            <a:r>
              <a:rPr lang="en-US" dirty="0" err="1"/>
              <a:t>Suche</a:t>
            </a:r>
            <a:r>
              <a:rPr lang="en-US" dirty="0"/>
              <a:t>, Graph-DB, Key-Value-Store</a:t>
            </a:r>
          </a:p>
          <a:p>
            <a:pPr>
              <a:spcAft>
                <a:spcPts val="400"/>
              </a:spcAft>
            </a:pPr>
            <a:r>
              <a:rPr lang="en-US" dirty="0" err="1"/>
              <a:t>Koordination</a:t>
            </a:r>
            <a:r>
              <a:rPr lang="en-US" dirty="0"/>
              <a:t> </a:t>
            </a:r>
            <a:r>
              <a:rPr lang="en-US" dirty="0" err="1"/>
              <a:t>mehrerer</a:t>
            </a:r>
            <a:r>
              <a:rPr lang="en-US" dirty="0"/>
              <a:t> APIs </a:t>
            </a:r>
            <a:r>
              <a:rPr lang="en-US" dirty="0" err="1"/>
              <a:t>im</a:t>
            </a:r>
            <a:r>
              <a:rPr lang="en-US" dirty="0"/>
              <a:t> Frontend </a:t>
            </a:r>
          </a:p>
          <a:p>
            <a:pPr>
              <a:spcAft>
                <a:spcPts val="400"/>
              </a:spcAft>
            </a:pPr>
            <a:r>
              <a:rPr lang="en-US" dirty="0"/>
              <a:t>JWT-</a:t>
            </a:r>
            <a:r>
              <a:rPr lang="en-US" dirty="0" err="1"/>
              <a:t>Authentifizierung</a:t>
            </a:r>
            <a:r>
              <a:rPr lang="en-US" dirty="0"/>
              <a:t> (JSON Web Token)</a:t>
            </a:r>
          </a:p>
          <a:p>
            <a:pPr>
              <a:spcAft>
                <a:spcPts val="400"/>
              </a:spcAft>
            </a:pPr>
            <a:r>
              <a:rPr lang="en-US" dirty="0" err="1"/>
              <a:t>Vielseitigkeit</a:t>
            </a:r>
            <a:r>
              <a:rPr lang="en-US" dirty="0"/>
              <a:t> von Spring-Boot-APIs</a:t>
            </a:r>
          </a:p>
          <a:p>
            <a:pPr>
              <a:spcAft>
                <a:spcPts val="400"/>
              </a:spcAft>
            </a:pP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84795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Probleme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60246-50B7-4731-8EE4-9DF83D8C9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240" y="2071475"/>
            <a:ext cx="8222100" cy="2710200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n-US" dirty="0"/>
              <a:t>Elastic-Search </a:t>
            </a:r>
            <a:r>
              <a:rPr lang="en-US" dirty="0">
                <a:sym typeface="Wingdings" panose="05000000000000000000" pitchFamily="2" charset="2"/>
              </a:rPr>
              <a:t> Free-Ware?</a:t>
            </a:r>
            <a:endParaRPr lang="en-US" dirty="0"/>
          </a:p>
          <a:p>
            <a:pPr>
              <a:spcAft>
                <a:spcPts val="400"/>
              </a:spcAft>
            </a:pPr>
            <a:r>
              <a:rPr lang="en-US" dirty="0"/>
              <a:t>Couchbase </a:t>
            </a:r>
            <a:r>
              <a:rPr lang="en-US" dirty="0">
                <a:sym typeface="Wingdings" panose="05000000000000000000" pitchFamily="2" charset="2"/>
              </a:rPr>
              <a:t> Beim </a:t>
            </a:r>
            <a:r>
              <a:rPr lang="en-US" dirty="0" err="1">
                <a:sym typeface="Wingdings" panose="05000000000000000000" pitchFamily="2" charset="2"/>
              </a:rPr>
              <a:t>Einfügen</a:t>
            </a:r>
            <a:r>
              <a:rPr lang="en-US" dirty="0">
                <a:sym typeface="Wingdings" panose="05000000000000000000" pitchFamily="2" charset="2"/>
              </a:rPr>
              <a:t> &amp; </a:t>
            </a:r>
            <a:r>
              <a:rPr lang="en-US" dirty="0" err="1">
                <a:sym typeface="Wingdings" panose="05000000000000000000" pitchFamily="2" charset="2"/>
              </a:rPr>
              <a:t>Updaten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Fehler</a:t>
            </a:r>
            <a:endParaRPr lang="en-US" dirty="0">
              <a:sym typeface="Wingdings" panose="05000000000000000000" pitchFamily="2" charset="2"/>
            </a:endParaRPr>
          </a:p>
          <a:p>
            <a:pPr>
              <a:spcAft>
                <a:spcPts val="400"/>
              </a:spcAft>
            </a:pPr>
            <a:r>
              <a:rPr lang="en-US" dirty="0">
                <a:sym typeface="Wingdings" panose="05000000000000000000" pitchFamily="2" charset="2"/>
              </a:rPr>
              <a:t>Security </a:t>
            </a:r>
            <a:r>
              <a:rPr lang="en-US" dirty="0" err="1">
                <a:sym typeface="Wingdings" panose="05000000000000000000" pitchFamily="2" charset="2"/>
              </a:rPr>
              <a:t>bei</a:t>
            </a:r>
            <a:r>
              <a:rPr lang="en-US" dirty="0">
                <a:sym typeface="Wingdings" panose="05000000000000000000" pitchFamily="2" charset="2"/>
              </a:rPr>
              <a:t> API </a:t>
            </a:r>
            <a:r>
              <a:rPr lang="en-US" dirty="0" err="1">
                <a:sym typeface="Wingdings" panose="05000000000000000000" pitchFamily="2" charset="2"/>
              </a:rPr>
              <a:t>zu</a:t>
            </a:r>
            <a:r>
              <a:rPr lang="en-US" dirty="0">
                <a:sym typeface="Wingdings" panose="05000000000000000000" pitchFamily="2" charset="2"/>
              </a:rPr>
              <a:t> API Rest Call</a:t>
            </a:r>
          </a:p>
          <a:p>
            <a:pPr>
              <a:spcAft>
                <a:spcPts val="400"/>
              </a:spcAft>
            </a:pPr>
            <a:r>
              <a:rPr lang="en-US" dirty="0">
                <a:sym typeface="Wingdings" panose="05000000000000000000" pitchFamily="2" charset="2"/>
              </a:rPr>
              <a:t>Neo4J  HTTP vs BOLT vs Spring</a:t>
            </a:r>
          </a:p>
          <a:p>
            <a:pPr>
              <a:spcAft>
                <a:spcPts val="400"/>
              </a:spcAft>
            </a:pPr>
            <a:endParaRPr lang="en-US" dirty="0">
              <a:sym typeface="Wingdings" panose="05000000000000000000" pitchFamily="2" charset="2"/>
            </a:endParaRPr>
          </a:p>
          <a:p>
            <a:pPr>
              <a:spcAft>
                <a:spcPts val="400"/>
              </a:spcAft>
            </a:pPr>
            <a:endParaRPr lang="en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7B96D-51E1-41AB-91DF-663D3CC0F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021" y="102745"/>
            <a:ext cx="1459922" cy="23379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C45ECE-E604-4A1D-98FA-D53081A39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528" y="2507855"/>
            <a:ext cx="3177540" cy="99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0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52DDA-3044-4AD6-8F49-82083EC74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136" y="130375"/>
            <a:ext cx="8222100" cy="767700"/>
          </a:xfrm>
        </p:spPr>
        <p:txBody>
          <a:bodyPr/>
          <a:lstStyle/>
          <a:p>
            <a:r>
              <a:rPr lang="de-AT" dirty="0"/>
              <a:t>Grober Überblick der Technik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3C8C54-41D6-43A1-B1F4-F2CBB0641B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Pct val="100000"/>
              <a:buFont typeface="+mj-lt"/>
              <a:buAutoNum type="arabicPeriod"/>
            </a:pPr>
            <a:endParaRPr lang="de-AT" dirty="0"/>
          </a:p>
          <a:p>
            <a:pPr marL="114300" indent="0">
              <a:buNone/>
            </a:pPr>
            <a:endParaRPr lang="de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161DD-FC83-46D7-BB72-FD21FFD93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36" y="824366"/>
            <a:ext cx="7934124" cy="418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3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52DDA-3044-4AD6-8F49-82083EC74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Aufwandsschätzung &amp; Abweichung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3C8C54-41D6-43A1-B1F4-F2CBB0641B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Pct val="100000"/>
              <a:buFont typeface="+mj-lt"/>
              <a:buAutoNum type="arabicPeriod"/>
            </a:pPr>
            <a:endParaRPr lang="de-AT" dirty="0"/>
          </a:p>
          <a:p>
            <a:pPr marL="114300" indent="0">
              <a:buNone/>
            </a:pPr>
            <a:endParaRPr lang="de-AT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D32D33-738F-4BB5-AFF8-7DB4786B7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843679"/>
              </p:ext>
            </p:extLst>
          </p:nvPr>
        </p:nvGraphicFramePr>
        <p:xfrm>
          <a:off x="3268195" y="1506425"/>
          <a:ext cx="2971240" cy="3542774"/>
        </p:xfrm>
        <a:graphic>
          <a:graphicData uri="http://schemas.openxmlformats.org/drawingml/2006/table">
            <a:tbl>
              <a:tblPr/>
              <a:tblGrid>
                <a:gridCol w="1382793">
                  <a:extLst>
                    <a:ext uri="{9D8B030D-6E8A-4147-A177-3AD203B41FA5}">
                      <a16:colId xmlns:a16="http://schemas.microsoft.com/office/drawing/2014/main" val="210370974"/>
                    </a:ext>
                  </a:extLst>
                </a:gridCol>
                <a:gridCol w="368222">
                  <a:extLst>
                    <a:ext uri="{9D8B030D-6E8A-4147-A177-3AD203B41FA5}">
                      <a16:colId xmlns:a16="http://schemas.microsoft.com/office/drawing/2014/main" val="2132861151"/>
                    </a:ext>
                  </a:extLst>
                </a:gridCol>
                <a:gridCol w="290857">
                  <a:extLst>
                    <a:ext uri="{9D8B030D-6E8A-4147-A177-3AD203B41FA5}">
                      <a16:colId xmlns:a16="http://schemas.microsoft.com/office/drawing/2014/main" val="1994569822"/>
                    </a:ext>
                  </a:extLst>
                </a:gridCol>
                <a:gridCol w="360387">
                  <a:extLst>
                    <a:ext uri="{9D8B030D-6E8A-4147-A177-3AD203B41FA5}">
                      <a16:colId xmlns:a16="http://schemas.microsoft.com/office/drawing/2014/main" val="3431616465"/>
                    </a:ext>
                  </a:extLst>
                </a:gridCol>
                <a:gridCol w="231117">
                  <a:extLst>
                    <a:ext uri="{9D8B030D-6E8A-4147-A177-3AD203B41FA5}">
                      <a16:colId xmlns:a16="http://schemas.microsoft.com/office/drawing/2014/main" val="1481777131"/>
                    </a:ext>
                  </a:extLst>
                </a:gridCol>
                <a:gridCol w="337864">
                  <a:extLst>
                    <a:ext uri="{9D8B030D-6E8A-4147-A177-3AD203B41FA5}">
                      <a16:colId xmlns:a16="http://schemas.microsoft.com/office/drawing/2014/main" val="4191885715"/>
                    </a:ext>
                  </a:extLst>
                </a:gridCol>
              </a:tblGrid>
              <a:tr h="111488">
                <a:tc>
                  <a:txBody>
                    <a:bodyPr/>
                    <a:lstStyle/>
                    <a:p>
                      <a:pPr algn="ctr" fontAlgn="ctr"/>
                      <a:endParaRPr lang="en-AT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T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T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T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T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T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476853"/>
                  </a:ext>
                </a:extLst>
              </a:tr>
              <a:tr h="90704">
                <a:tc>
                  <a:txBody>
                    <a:bodyPr/>
                    <a:lstStyle/>
                    <a:p>
                      <a:pPr algn="ctr" fontAlgn="ctr"/>
                      <a:endParaRPr lang="en-AT" sz="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T" sz="3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T" sz="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T" sz="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T" sz="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T" sz="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32481"/>
                  </a:ext>
                </a:extLst>
              </a:tr>
              <a:tr h="1202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1" i="0" u="none" strike="noStrike" dirty="0" err="1">
                          <a:effectLst/>
                          <a:latin typeface="Calibri" panose="020F0502020204030204" pitchFamily="34" charset="0"/>
                        </a:rPr>
                        <a:t>Bezeichnung</a:t>
                      </a:r>
                      <a:endParaRPr lang="en-US" sz="3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1" i="0" u="none" strike="noStrike">
                          <a:effectLst/>
                          <a:latin typeface="Calibri" panose="020F0502020204030204" pitchFamily="34" charset="0"/>
                        </a:rPr>
                        <a:t>Gesamt Stunden: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1" i="0" u="none" strike="noStrike">
                          <a:effectLst/>
                          <a:latin typeface="Calibri" panose="020F0502020204030204" pitchFamily="34" charset="0"/>
                        </a:rPr>
                        <a:t>Prozent: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1" i="0" u="none" strike="noStrike">
                          <a:effectLst/>
                          <a:latin typeface="Calibri" panose="020F0502020204030204" pitchFamily="34" charset="0"/>
                        </a:rPr>
                        <a:t>Schätzung: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1" i="0" u="none" strike="noStrike" dirty="0" err="1">
                          <a:effectLst/>
                          <a:latin typeface="Calibri" panose="020F0502020204030204" pitchFamily="34" charset="0"/>
                        </a:rPr>
                        <a:t>Ist</a:t>
                      </a:r>
                      <a:r>
                        <a:rPr lang="en-US" sz="300" b="1" i="0" u="none" strike="noStrike" dirty="0"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1" i="0" u="none" strike="noStrike">
                          <a:effectLst/>
                          <a:latin typeface="Calibri" panose="020F0502020204030204" pitchFamily="34" charset="0"/>
                        </a:rPr>
                        <a:t>Abweichung: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471251"/>
                  </a:ext>
                </a:extLst>
              </a:tr>
              <a:tr h="67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1" i="0" u="none" strike="noStrike">
                          <a:effectLst/>
                          <a:latin typeface="Calibri" panose="020F0502020204030204" pitchFamily="34" charset="0"/>
                        </a:rPr>
                        <a:t>Arbeitspaket 1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1" i="0" u="none" strike="noStrike">
                          <a:effectLst/>
                          <a:latin typeface="Calibri" panose="020F0502020204030204" pitchFamily="34" charset="0"/>
                        </a:rPr>
                        <a:t>79,42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T" sz="300" b="1" i="0" u="none" strike="noStrike">
                          <a:effectLst/>
                          <a:latin typeface="Calibri" panose="020F0502020204030204" pitchFamily="34" charset="0"/>
                        </a:rPr>
                        <a:t>21,36%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96,00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79,42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16,58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154239"/>
                  </a:ext>
                </a:extLst>
              </a:tr>
              <a:tr h="67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An DKE-PR-LV teilnehmen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10,25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T" sz="300" b="0" i="0" u="none" strike="noStrike">
                          <a:effectLst/>
                          <a:latin typeface="Calibri" panose="020F0502020204030204" pitchFamily="34" charset="0"/>
                        </a:rPr>
                        <a:t>2,76%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13,00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10,25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2,75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157120"/>
                  </a:ext>
                </a:extLst>
              </a:tr>
              <a:tr h="67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An Besprechungen teilnehmen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9,67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T" sz="300" b="0" i="0" u="none" strike="noStrike">
                          <a:effectLst/>
                          <a:latin typeface="Calibri" panose="020F0502020204030204" pitchFamily="34" charset="0"/>
                        </a:rPr>
                        <a:t>2,60%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15,00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9,67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5,33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497335"/>
                  </a:ext>
                </a:extLst>
              </a:tr>
              <a:tr h="67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Projektumgebungen aufsetzen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10,50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T" sz="300" b="0" i="0" u="none" strike="noStrike">
                          <a:effectLst/>
                          <a:latin typeface="Calibri" panose="020F0502020204030204" pitchFamily="34" charset="0"/>
                        </a:rPr>
                        <a:t>2,82%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5,00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10,50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-5,50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404766"/>
                  </a:ext>
                </a:extLst>
              </a:tr>
              <a:tr h="67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Mikroservice Architektur festelgen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13,50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T" sz="300" b="0" i="0" u="none" strike="noStrike">
                          <a:effectLst/>
                          <a:latin typeface="Calibri" panose="020F0502020204030204" pitchFamily="34" charset="0"/>
                        </a:rPr>
                        <a:t>3,63%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15,00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13,50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1,50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709470"/>
                  </a:ext>
                </a:extLst>
              </a:tr>
              <a:tr h="67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Erste Technologierecherchen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17,50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T" sz="300" b="0" i="0" u="none" strike="noStrike">
                          <a:effectLst/>
                          <a:latin typeface="Calibri" panose="020F0502020204030204" pitchFamily="34" charset="0"/>
                        </a:rPr>
                        <a:t>4,71%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20,00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17,50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2,50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803913"/>
                  </a:ext>
                </a:extLst>
              </a:tr>
              <a:tr h="67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Aufwände schätzen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4,00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T" sz="300" b="0" i="0" u="none" strike="noStrike">
                          <a:effectLst/>
                          <a:latin typeface="Calibri" panose="020F0502020204030204" pitchFamily="34" charset="0"/>
                        </a:rPr>
                        <a:t>1,08%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5,00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4,00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6111814"/>
                  </a:ext>
                </a:extLst>
              </a:tr>
              <a:tr h="67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Präsentation vorbereiten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9,50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T" sz="300" b="0" i="0" u="none" strike="noStrike">
                          <a:effectLst/>
                          <a:latin typeface="Calibri" panose="020F0502020204030204" pitchFamily="34" charset="0"/>
                        </a:rPr>
                        <a:t>2,55%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10,00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9,50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0,50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2602362"/>
                  </a:ext>
                </a:extLst>
              </a:tr>
              <a:tr h="67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Präsentationen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4,50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T" sz="300" b="0" i="0" u="none" strike="noStrike">
                          <a:effectLst/>
                          <a:latin typeface="Calibri" panose="020F0502020204030204" pitchFamily="34" charset="0"/>
                        </a:rPr>
                        <a:t>1,21%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13,00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4,50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8,50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546036"/>
                  </a:ext>
                </a:extLst>
              </a:tr>
              <a:tr h="67090">
                <a:tc>
                  <a:txBody>
                    <a:bodyPr/>
                    <a:lstStyle/>
                    <a:p>
                      <a:pPr algn="l" fontAlgn="ctr"/>
                      <a:endParaRPr lang="en-AT" sz="3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T" sz="3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T" sz="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T" sz="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T" sz="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T" sz="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34630"/>
                  </a:ext>
                </a:extLst>
              </a:tr>
              <a:tr h="67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1" i="0" u="none" strike="noStrike">
                          <a:effectLst/>
                          <a:latin typeface="Calibri" panose="020F0502020204030204" pitchFamily="34" charset="0"/>
                        </a:rPr>
                        <a:t>Arbeitspaket 2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1" i="0" u="none" strike="noStrike">
                          <a:effectLst/>
                          <a:latin typeface="Calibri" panose="020F0502020204030204" pitchFamily="34" charset="0"/>
                        </a:rPr>
                        <a:t>140,58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T" sz="300" b="1" i="0" u="none" strike="noStrike">
                          <a:effectLst/>
                          <a:latin typeface="Calibri" panose="020F0502020204030204" pitchFamily="34" charset="0"/>
                        </a:rPr>
                        <a:t>37,81%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200,00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140,58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59,42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618471"/>
                  </a:ext>
                </a:extLst>
              </a:tr>
              <a:tr h="67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An Besprechnungen Teilnehmen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3,50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T" sz="300" b="0" i="0" u="none" strike="noStrike">
                          <a:effectLst/>
                          <a:latin typeface="Calibri" panose="020F0502020204030204" pitchFamily="34" charset="0"/>
                        </a:rPr>
                        <a:t>0,94%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15,00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3,50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11,50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849829"/>
                  </a:ext>
                </a:extLst>
              </a:tr>
              <a:tr h="67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Datenbankschemen  überlegen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2,00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T" sz="300" b="0" i="0" u="none" strike="noStrike">
                          <a:effectLst/>
                          <a:latin typeface="Calibri" panose="020F0502020204030204" pitchFamily="34" charset="0"/>
                        </a:rPr>
                        <a:t>0,54%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15,00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2,00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13,00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382936"/>
                  </a:ext>
                </a:extLst>
              </a:tr>
              <a:tr h="67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Couchbase + API beginnen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10,50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T" sz="300" b="0" i="0" u="none" strike="noStrike">
                          <a:effectLst/>
                          <a:latin typeface="Calibri" panose="020F0502020204030204" pitchFamily="34" charset="0"/>
                        </a:rPr>
                        <a:t>2,82%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25,00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10,50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14,50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491433"/>
                  </a:ext>
                </a:extLst>
              </a:tr>
              <a:tr h="67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neo4j DB + API beginnen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20,25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T" sz="300" b="0" i="0" u="none" strike="noStrike">
                          <a:effectLst/>
                          <a:latin typeface="Calibri" panose="020F0502020204030204" pitchFamily="34" charset="0"/>
                        </a:rPr>
                        <a:t>5,45%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25,00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20,25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4,75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225850"/>
                  </a:ext>
                </a:extLst>
              </a:tr>
              <a:tr h="67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Relationale DB + API beginnen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24,83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T" sz="300" b="0" i="0" u="none" strike="noStrike">
                          <a:effectLst/>
                          <a:latin typeface="Calibri" panose="020F0502020204030204" pitchFamily="34" charset="0"/>
                        </a:rPr>
                        <a:t>6,68%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25,00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24,83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0,17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083974"/>
                  </a:ext>
                </a:extLst>
              </a:tr>
              <a:tr h="67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Active MQ beginnen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5,83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T" sz="300" b="0" i="0" u="none" strike="noStrike">
                          <a:effectLst/>
                          <a:latin typeface="Calibri" panose="020F0502020204030204" pitchFamily="34" charset="0"/>
                        </a:rPr>
                        <a:t>1,57%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35,00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5,83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29,17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775513"/>
                  </a:ext>
                </a:extLst>
              </a:tr>
              <a:tr h="67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Frontend beginnen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41,50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T" sz="300" b="0" i="0" u="none" strike="noStrike">
                          <a:effectLst/>
                          <a:latin typeface="Calibri" panose="020F0502020204030204" pitchFamily="34" charset="0"/>
                        </a:rPr>
                        <a:t>11,16%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25,00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41,50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-16,50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168879"/>
                  </a:ext>
                </a:extLst>
              </a:tr>
              <a:tr h="67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SolR Search Engine beginnen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13,83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T" sz="300" b="0" i="0" u="none" strike="noStrike">
                          <a:effectLst/>
                          <a:latin typeface="Calibri" panose="020F0502020204030204" pitchFamily="34" charset="0"/>
                        </a:rPr>
                        <a:t>3,72%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25,00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13,83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11,17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890749"/>
                  </a:ext>
                </a:extLst>
              </a:tr>
              <a:tr h="67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Dokumentation vorbereiten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2,25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T" sz="300" b="0" i="0" u="none" strike="noStrike">
                          <a:effectLst/>
                          <a:latin typeface="Calibri" panose="020F0502020204030204" pitchFamily="34" charset="0"/>
                        </a:rPr>
                        <a:t>0,61%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10,00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2,25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7,75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927157"/>
                  </a:ext>
                </a:extLst>
              </a:tr>
              <a:tr h="67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Präsentation vorbereiten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6,58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T" sz="300" b="0" i="0" u="none" strike="noStrike">
                          <a:effectLst/>
                          <a:latin typeface="Calibri" panose="020F0502020204030204" pitchFamily="34" charset="0"/>
                        </a:rPr>
                        <a:t>1,77%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10,00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6,58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3,42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897954"/>
                  </a:ext>
                </a:extLst>
              </a:tr>
              <a:tr h="67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Präsentationen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9,50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T" sz="300" b="0" i="0" u="none" strike="noStrike">
                          <a:effectLst/>
                          <a:latin typeface="Calibri" panose="020F0502020204030204" pitchFamily="34" charset="0"/>
                        </a:rPr>
                        <a:t>2,55%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13,00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9,50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3,50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166517"/>
                  </a:ext>
                </a:extLst>
              </a:tr>
              <a:tr h="67090">
                <a:tc>
                  <a:txBody>
                    <a:bodyPr/>
                    <a:lstStyle/>
                    <a:p>
                      <a:pPr algn="l" fontAlgn="ctr"/>
                      <a:endParaRPr lang="en-AT" sz="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T" sz="3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T" sz="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T" sz="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T" sz="3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T" sz="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969857"/>
                  </a:ext>
                </a:extLst>
              </a:tr>
              <a:tr h="67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1" i="0" u="none" strike="noStrike">
                          <a:effectLst/>
                          <a:latin typeface="Calibri" panose="020F0502020204030204" pitchFamily="34" charset="0"/>
                        </a:rPr>
                        <a:t>Arbeitspaket 3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1" i="0" u="none" strike="noStrike">
                          <a:effectLst/>
                          <a:latin typeface="Calibri" panose="020F0502020204030204" pitchFamily="34" charset="0"/>
                        </a:rPr>
                        <a:t>98,83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T" sz="300" b="1" i="0" u="none" strike="noStrike">
                          <a:effectLst/>
                          <a:latin typeface="Calibri" panose="020F0502020204030204" pitchFamily="34" charset="0"/>
                        </a:rPr>
                        <a:t>26,58%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205,00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98,83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106,17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214451"/>
                  </a:ext>
                </a:extLst>
              </a:tr>
              <a:tr h="67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An Besprechnungen Teilnehmen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2,75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T" sz="300" b="0" i="0" u="none" strike="noStrike">
                          <a:effectLst/>
                          <a:latin typeface="Calibri" panose="020F0502020204030204" pitchFamily="34" charset="0"/>
                        </a:rPr>
                        <a:t>0,74%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15,00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2,75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12,25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819520"/>
                  </a:ext>
                </a:extLst>
              </a:tr>
              <a:tr h="67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Fertigstellung der Couchbase DB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13,00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T" sz="300" b="0" i="0" u="none" strike="noStrike">
                          <a:effectLst/>
                          <a:latin typeface="Calibri" panose="020F0502020204030204" pitchFamily="34" charset="0"/>
                        </a:rPr>
                        <a:t>3,50%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30,00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13,00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17,00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552960"/>
                  </a:ext>
                </a:extLst>
              </a:tr>
              <a:tr h="67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Fertigstellung der neo4j DB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14,00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T" sz="300" b="0" i="0" u="none" strike="noStrike">
                          <a:effectLst/>
                          <a:latin typeface="Calibri" panose="020F0502020204030204" pitchFamily="34" charset="0"/>
                        </a:rPr>
                        <a:t>3,77%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30,00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14,00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16,00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1682480"/>
                  </a:ext>
                </a:extLst>
              </a:tr>
              <a:tr h="67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Fertigstellung der relationalen DB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0,00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T" sz="300" b="0" i="0" u="none" strike="noStrike">
                          <a:effectLst/>
                          <a:latin typeface="Calibri" panose="020F0502020204030204" pitchFamily="34" charset="0"/>
                        </a:rPr>
                        <a:t>0,00%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30,00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0,00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30,00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084985"/>
                  </a:ext>
                </a:extLst>
              </a:tr>
              <a:tr h="67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Fertigstellung von Solr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3,50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T" sz="300" b="0" i="0" u="none" strike="noStrike">
                          <a:effectLst/>
                          <a:latin typeface="Calibri" panose="020F0502020204030204" pitchFamily="34" charset="0"/>
                        </a:rPr>
                        <a:t>0,94%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10,00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3,50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6,50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585777"/>
                  </a:ext>
                </a:extLst>
              </a:tr>
              <a:tr h="67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Fertigstellung der ActiveMQ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T" sz="300" b="0" i="0" u="none" strike="noStrike">
                          <a:effectLst/>
                          <a:latin typeface="Calibri" panose="020F0502020204030204" pitchFamily="34" charset="0"/>
                        </a:rPr>
                        <a:t>0,27%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10,00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9,00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332429"/>
                  </a:ext>
                </a:extLst>
              </a:tr>
              <a:tr h="67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Frontend weiterarbeiten (inkl. UI)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28,00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T" sz="300" b="0" i="0" u="none" strike="noStrike">
                          <a:effectLst/>
                          <a:latin typeface="Calibri" panose="020F0502020204030204" pitchFamily="34" charset="0"/>
                        </a:rPr>
                        <a:t>7,53%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50,00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28,00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22,00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292890"/>
                  </a:ext>
                </a:extLst>
              </a:tr>
              <a:tr h="67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Integrationstest der gesamten Landschaft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1,08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T" sz="300" b="0" i="0" u="none" strike="noStrike">
                          <a:effectLst/>
                          <a:latin typeface="Calibri" panose="020F0502020204030204" pitchFamily="34" charset="0"/>
                        </a:rPr>
                        <a:t>0,29%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20,00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1,08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18,92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881913"/>
                  </a:ext>
                </a:extLst>
              </a:tr>
              <a:tr h="67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Präsentation vorbereiten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5,50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T" sz="300" b="0" i="0" u="none" strike="noStrike">
                          <a:effectLst/>
                          <a:latin typeface="Calibri" panose="020F0502020204030204" pitchFamily="34" charset="0"/>
                        </a:rPr>
                        <a:t>1,48%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10,00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5,50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4,50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493184"/>
                  </a:ext>
                </a:extLst>
              </a:tr>
              <a:tr h="67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Präsentationen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3,50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T" sz="300" b="0" i="0" u="none" strike="noStrike">
                          <a:effectLst/>
                          <a:latin typeface="Calibri" panose="020F0502020204030204" pitchFamily="34" charset="0"/>
                        </a:rPr>
                        <a:t>0,94%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13,00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3,50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9,50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736917"/>
                  </a:ext>
                </a:extLst>
              </a:tr>
              <a:tr h="67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NotificationService mit Redis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26,50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T" sz="300" b="0" i="0" u="none" strike="noStrike">
                          <a:effectLst/>
                          <a:latin typeface="Calibri" panose="020F0502020204030204" pitchFamily="34" charset="0"/>
                        </a:rPr>
                        <a:t>7,13%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30,00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26,50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3,50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549251"/>
                  </a:ext>
                </a:extLst>
              </a:tr>
              <a:tr h="67090">
                <a:tc>
                  <a:txBody>
                    <a:bodyPr/>
                    <a:lstStyle/>
                    <a:p>
                      <a:pPr algn="l" fontAlgn="ctr"/>
                      <a:endParaRPr lang="en-AT" sz="3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T" sz="3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T" sz="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T" sz="3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T" sz="3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T" sz="3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837003"/>
                  </a:ext>
                </a:extLst>
              </a:tr>
              <a:tr h="67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1" i="0" u="none" strike="noStrike">
                          <a:effectLst/>
                          <a:latin typeface="Calibri" panose="020F0502020204030204" pitchFamily="34" charset="0"/>
                        </a:rPr>
                        <a:t>Arbeitspaket 4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1" i="0" u="none" strike="noStrike">
                          <a:effectLst/>
                          <a:latin typeface="Calibri" panose="020F0502020204030204" pitchFamily="34" charset="0"/>
                        </a:rPr>
                        <a:t>53,00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T" sz="300" b="1" i="0" u="none" strike="noStrike">
                          <a:effectLst/>
                          <a:latin typeface="Calibri" panose="020F0502020204030204" pitchFamily="34" charset="0"/>
                        </a:rPr>
                        <a:t>14,25%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78,00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53,00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25,00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061433"/>
                  </a:ext>
                </a:extLst>
              </a:tr>
              <a:tr h="67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An Besprechungen Teilnehmen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0,00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T" sz="300" b="0" i="0" u="none" strike="noStrike">
                          <a:effectLst/>
                          <a:latin typeface="Calibri" panose="020F0502020204030204" pitchFamily="34" charset="0"/>
                        </a:rPr>
                        <a:t>0,00%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15,00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0,00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15,00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827328"/>
                  </a:ext>
                </a:extLst>
              </a:tr>
              <a:tr h="67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Weitere Integrationstest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12,25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T" sz="300" b="0" i="0" u="none" strike="noStrike">
                          <a:effectLst/>
                          <a:latin typeface="Calibri" panose="020F0502020204030204" pitchFamily="34" charset="0"/>
                        </a:rPr>
                        <a:t>3,29%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15,00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12,25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2,75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221630"/>
                  </a:ext>
                </a:extLst>
              </a:tr>
              <a:tr h="67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Fehler Behebung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10,50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T" sz="300" b="0" i="0" u="none" strike="noStrike">
                          <a:effectLst/>
                          <a:latin typeface="Calibri" panose="020F0502020204030204" pitchFamily="34" charset="0"/>
                        </a:rPr>
                        <a:t>2,82%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20,00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10,50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9,50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244314"/>
                  </a:ext>
                </a:extLst>
              </a:tr>
              <a:tr h="67090">
                <a:tc>
                  <a:txBody>
                    <a:bodyPr/>
                    <a:lstStyle/>
                    <a:p>
                      <a:pPr algn="l" fontAlgn="ctr"/>
                      <a:r>
                        <a:rPr lang="de-DE" sz="300" b="0" i="0" u="none" strike="noStrike">
                          <a:effectLst/>
                          <a:latin typeface="Calibri" panose="020F0502020204030204" pitchFamily="34" charset="0"/>
                        </a:rPr>
                        <a:t>Stabiles Laufen sicherstellen (1 Rechner)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0,00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T" sz="300" b="0" i="0" u="none" strike="noStrike">
                          <a:effectLst/>
                          <a:latin typeface="Calibri" panose="020F0502020204030204" pitchFamily="34" charset="0"/>
                        </a:rPr>
                        <a:t>0,00%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5,00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0,00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5,00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488853"/>
                  </a:ext>
                </a:extLst>
              </a:tr>
              <a:tr h="67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Präsentation vorbereiten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0,50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T" sz="300" b="0" i="0" u="none" strike="noStrike">
                          <a:effectLst/>
                          <a:latin typeface="Calibri" panose="020F0502020204030204" pitchFamily="34" charset="0"/>
                        </a:rPr>
                        <a:t>0,13%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10,00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0,50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9,50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20683"/>
                  </a:ext>
                </a:extLst>
              </a:tr>
              <a:tr h="67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Präsentationen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8,00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T" sz="300" b="0" i="0" u="none" strike="noStrike">
                          <a:effectLst/>
                          <a:latin typeface="Calibri" panose="020F0502020204030204" pitchFamily="34" charset="0"/>
                        </a:rPr>
                        <a:t>2,15%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13,00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8,00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5,00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337855"/>
                  </a:ext>
                </a:extLst>
              </a:tr>
              <a:tr h="67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Dokumentation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21,75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T" sz="300" b="0" i="0" u="none" strike="noStrike">
                          <a:effectLst/>
                          <a:latin typeface="Calibri" panose="020F0502020204030204" pitchFamily="34" charset="0"/>
                        </a:rPr>
                        <a:t>5,85%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10,00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21,75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effectLst/>
                          <a:latin typeface="Calibri" panose="020F0502020204030204" pitchFamily="34" charset="0"/>
                        </a:rPr>
                        <a:t>-11,75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247580"/>
                  </a:ext>
                </a:extLst>
              </a:tr>
              <a:tr h="67090">
                <a:tc>
                  <a:txBody>
                    <a:bodyPr/>
                    <a:lstStyle/>
                    <a:p>
                      <a:pPr algn="l" fontAlgn="ctr"/>
                      <a:endParaRPr lang="en-AT" sz="3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T" sz="3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T" sz="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T" sz="3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T" sz="3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T" sz="3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55859"/>
                  </a:ext>
                </a:extLst>
              </a:tr>
              <a:tr h="67090">
                <a:tc>
                  <a:txBody>
                    <a:bodyPr/>
                    <a:lstStyle/>
                    <a:p>
                      <a:pPr algn="l" fontAlgn="ctr"/>
                      <a:endParaRPr lang="en-AT" sz="3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T" sz="3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T" sz="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T" sz="3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T" sz="3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T" sz="3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775154"/>
                  </a:ext>
                </a:extLst>
              </a:tr>
              <a:tr h="67090">
                <a:tc>
                  <a:txBody>
                    <a:bodyPr/>
                    <a:lstStyle/>
                    <a:p>
                      <a:pPr algn="l" fontAlgn="ctr"/>
                      <a:endParaRPr lang="en-AT" sz="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T" sz="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T" sz="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T" sz="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T" sz="3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T" sz="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333810"/>
                  </a:ext>
                </a:extLst>
              </a:tr>
              <a:tr h="67090">
                <a:tc>
                  <a:txBody>
                    <a:bodyPr/>
                    <a:lstStyle/>
                    <a:p>
                      <a:pPr algn="ctr" fontAlgn="ctr"/>
                      <a:endParaRPr lang="en-AT" sz="3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effectLst/>
                          <a:latin typeface="Calibri" panose="020F0502020204030204" pitchFamily="34" charset="0"/>
                        </a:rPr>
                        <a:t>371,83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T" sz="3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effectLst/>
                          <a:latin typeface="Calibri" panose="020F0502020204030204" pitchFamily="34" charset="0"/>
                        </a:rPr>
                        <a:t>579,00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effectLst/>
                          <a:latin typeface="Calibri" panose="020F0502020204030204" pitchFamily="34" charset="0"/>
                        </a:rPr>
                        <a:t>371,83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 dirty="0">
                          <a:effectLst/>
                          <a:latin typeface="Calibri" panose="020F0502020204030204" pitchFamily="34" charset="0"/>
                        </a:rPr>
                        <a:t>207,17 h</a:t>
                      </a:r>
                    </a:p>
                  </a:txBody>
                  <a:tcPr marL="2063" marR="2063" marT="2063" marB="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02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40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52DDA-3044-4AD6-8F49-82083EC74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Live-Demo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3C8C54-41D6-43A1-B1F4-F2CBB0641B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Pct val="100000"/>
              <a:buFont typeface="+mj-lt"/>
              <a:buAutoNum type="arabicPeriod"/>
            </a:pPr>
            <a:endParaRPr lang="de-AT" dirty="0"/>
          </a:p>
          <a:p>
            <a:pPr marL="11430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8214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Danke für Ihre Aufmerksamkeit!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</Words>
  <Application>Microsoft Office PowerPoint</Application>
  <PresentationFormat>Bildschirmpräsentation (16:9)</PresentationFormat>
  <Paragraphs>288</Paragraphs>
  <Slides>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Calibri</vt:lpstr>
      <vt:lpstr>Arial</vt:lpstr>
      <vt:lpstr>Roboto</vt:lpstr>
      <vt:lpstr>Material</vt:lpstr>
      <vt:lpstr>PR Data &amp; Knowledge Engineering - Präsentation 4</vt:lpstr>
      <vt:lpstr>Agenda</vt:lpstr>
      <vt:lpstr>Erfahrung &amp; Kenntnisse</vt:lpstr>
      <vt:lpstr>Probleme</vt:lpstr>
      <vt:lpstr>Grober Überblick der Technik</vt:lpstr>
      <vt:lpstr>Aufwandsschätzung &amp; Abweichung</vt:lpstr>
      <vt:lpstr>Live-Demo</vt:lpstr>
      <vt:lpstr>Danke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 Data &amp; Knowledge Engineering - Präsentation 2</dc:title>
  <dc:creator>SB</dc:creator>
  <cp:lastModifiedBy>aq2rmt4vdw@students.jku.at</cp:lastModifiedBy>
  <cp:revision>7</cp:revision>
  <dcterms:modified xsi:type="dcterms:W3CDTF">2021-06-29T11:51:03Z</dcterms:modified>
</cp:coreProperties>
</file>