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5"/>
  </p:notes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8" r:id="rId19"/>
    <p:sldId id="299" r:id="rId20"/>
    <p:sldId id="300" r:id="rId21"/>
    <p:sldId id="302" r:id="rId22"/>
    <p:sldId id="304" r:id="rId23"/>
    <p:sldId id="303" r:id="rId2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27AD7-D9A1-FD40-494D-B28060043D94}" v="982" dt="2024-06-30T19:53:36.780"/>
    <p1510:client id="{B0C10B95-0CE2-A28C-AF80-326FA47905EE}" v="50" dt="2024-06-30T08:46:59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058162" y="18318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r>
              <a:rPr lang="en" sz="2400" dirty="0" err="1"/>
              <a:t>Replikacija</a:t>
            </a:r>
            <a:r>
              <a:rPr lang="en" sz="2400" dirty="0"/>
              <a:t> </a:t>
            </a:r>
            <a:r>
              <a:rPr lang="en" sz="2400" dirty="0" err="1"/>
              <a:t>podataka</a:t>
            </a:r>
            <a:r>
              <a:rPr lang="en" sz="2400" dirty="0"/>
              <a:t> </a:t>
            </a:r>
            <a:r>
              <a:rPr lang="en" sz="2400" dirty="0" err="1"/>
              <a:t>kod</a:t>
            </a:r>
            <a:r>
              <a:rPr lang="en" sz="2400" dirty="0"/>
              <a:t> MS SQL </a:t>
            </a:r>
            <a:r>
              <a:rPr lang="en" sz="2400" dirty="0" err="1"/>
              <a:t>baze</a:t>
            </a:r>
            <a:r>
              <a:rPr lang="en" sz="2400" dirty="0"/>
              <a:t> </a:t>
            </a:r>
            <a:r>
              <a:rPr lang="en" sz="2400" dirty="0" err="1"/>
              <a:t>podataka</a:t>
            </a:r>
            <a:r>
              <a:rPr lang="en" sz="2400" dirty="0"/>
              <a:t> (replication and mirroring) </a:t>
            </a:r>
            <a:endParaRPr lang="sr-Latn-RS" sz="2400"/>
          </a:p>
          <a:p>
            <a:endParaRPr lang="en" sz="2400" dirty="0"/>
          </a:p>
          <a:p>
            <a:endParaRPr lang="en" sz="2400" dirty="0"/>
          </a:p>
          <a:p>
            <a:endParaRPr lang="en" sz="2400" dirty="0"/>
          </a:p>
          <a:p>
            <a:endParaRPr sz="2400"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8045859" y="3474317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7214934" y="3474317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6384009" y="3474317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5553084" y="3474317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6562605" y="967699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955078" y="1225412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6419820" y="1692703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 rot="5400000">
            <a:off x="5909805" y="2206399"/>
            <a:ext cx="1257418" cy="127832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cxnSpLocks/>
          </p:cNvCxnSpPr>
          <p:nvPr/>
        </p:nvCxnSpPr>
        <p:spPr>
          <a:xfrm rot="5400000">
            <a:off x="6325305" y="2621899"/>
            <a:ext cx="1257418" cy="44739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cxnSpLocks/>
          </p:cNvCxnSpPr>
          <p:nvPr/>
        </p:nvCxnSpPr>
        <p:spPr>
          <a:xfrm rot="16200000" flipH="1">
            <a:off x="6740655" y="2653849"/>
            <a:ext cx="1257418" cy="38352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cxnSpLocks/>
          </p:cNvCxnSpPr>
          <p:nvPr/>
        </p:nvCxnSpPr>
        <p:spPr>
          <a:xfrm rot="16200000" flipH="1">
            <a:off x="7156155" y="2238349"/>
            <a:ext cx="1257418" cy="121445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723708" y="3637641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6547318" y="3637661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7364531" y="3637650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8209161" y="3637635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odnaslov 2">
            <a:extLst>
              <a:ext uri="{FF2B5EF4-FFF2-40B4-BE49-F238E27FC236}">
                <a16:creationId xmlns:a16="http://schemas.microsoft.com/office/drawing/2014/main" id="{7554DA31-D63A-E0CD-B0A2-1F212B1A2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648" y="4163611"/>
            <a:ext cx="3586971" cy="746215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sr-Latn-RS" sz="1200" dirty="0"/>
              <a:t>Mentor: </a:t>
            </a:r>
          </a:p>
          <a:p>
            <a:pPr>
              <a:lnSpc>
                <a:spcPct val="114999"/>
              </a:lnSpc>
            </a:pPr>
            <a:r>
              <a:rPr lang="sr-Latn-RS" sz="1200" dirty="0"/>
              <a:t>Prof. dr Aleksandar Stanimirović </a:t>
            </a:r>
          </a:p>
          <a:p>
            <a:pPr>
              <a:lnSpc>
                <a:spcPct val="114999"/>
              </a:lnSpc>
            </a:pPr>
            <a:endParaRPr lang="sr-Latn-RS" sz="1200" dirty="0"/>
          </a:p>
          <a:p>
            <a:pPr>
              <a:lnSpc>
                <a:spcPct val="114999"/>
              </a:lnSpc>
            </a:pPr>
            <a:endParaRPr lang="sr-Latn-RS" sz="1200" dirty="0"/>
          </a:p>
          <a:p>
            <a:pPr>
              <a:lnSpc>
                <a:spcPct val="114999"/>
              </a:lnSpc>
            </a:pPr>
            <a:endParaRPr lang="sr-Latn-RS" sz="1200" dirty="0"/>
          </a:p>
          <a:p>
            <a:pPr>
              <a:lnSpc>
                <a:spcPct val="114999"/>
              </a:lnSpc>
            </a:pPr>
            <a:endParaRPr lang="sr-Latn-RS" sz="1200" dirty="0"/>
          </a:p>
          <a:p>
            <a:pPr>
              <a:lnSpc>
                <a:spcPct val="114999"/>
              </a:lnSpc>
            </a:pPr>
            <a:endParaRPr lang="sr-Latn-RS" sz="1200" dirty="0"/>
          </a:p>
          <a:p>
            <a:pPr>
              <a:lnSpc>
                <a:spcPct val="114999"/>
              </a:lnSpc>
            </a:pPr>
            <a:endParaRPr lang="sr-Latn-RS" sz="1200" dirty="0"/>
          </a:p>
        </p:txBody>
      </p:sp>
      <p:sp>
        <p:nvSpPr>
          <p:cNvPr id="5" name="Podnaslov 2">
            <a:extLst>
              <a:ext uri="{FF2B5EF4-FFF2-40B4-BE49-F238E27FC236}">
                <a16:creationId xmlns:a16="http://schemas.microsoft.com/office/drawing/2014/main" id="{4422C6E3-04B7-FADE-14EA-A9C6ED31D22A}"/>
              </a:ext>
            </a:extLst>
          </p:cNvPr>
          <p:cNvSpPr txBox="1">
            <a:spLocks/>
          </p:cNvSpPr>
          <p:nvPr/>
        </p:nvSpPr>
        <p:spPr>
          <a:xfrm>
            <a:off x="3344836" y="4164285"/>
            <a:ext cx="3586971" cy="74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999"/>
              </a:lnSpc>
            </a:pPr>
            <a:r>
              <a:rPr lang="sr-Latn-RS" sz="1200" dirty="0"/>
              <a:t>Student: </a:t>
            </a:r>
          </a:p>
          <a:p>
            <a:pPr>
              <a:lnSpc>
                <a:spcPct val="114999"/>
              </a:lnSpc>
            </a:pPr>
            <a:r>
              <a:rPr lang="sr-Latn-RS" sz="1200" dirty="0"/>
              <a:t>Stefan Mladenović 1694 </a:t>
            </a:r>
          </a:p>
          <a:p>
            <a:pPr>
              <a:lnSpc>
                <a:spcPct val="114999"/>
              </a:lnSpc>
            </a:pPr>
            <a:endParaRPr lang="sr-Latn-RS" sz="1200" dirty="0"/>
          </a:p>
          <a:p>
            <a:pPr>
              <a:lnSpc>
                <a:spcPct val="114999"/>
              </a:lnSpc>
            </a:pPr>
            <a:endParaRPr lang="sr-Latn-RS" sz="1200" dirty="0"/>
          </a:p>
          <a:p>
            <a:pPr>
              <a:lnSpc>
                <a:spcPct val="114999"/>
              </a:lnSpc>
            </a:pPr>
            <a:endParaRPr lang="sr-Latn-RS" sz="1200" dirty="0"/>
          </a:p>
          <a:p>
            <a:pPr>
              <a:lnSpc>
                <a:spcPct val="114999"/>
              </a:lnSpc>
            </a:pPr>
            <a:endParaRPr lang="sr-Latn-R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19A579F7-40D8-E469-D2E4-C497272C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3" y="260781"/>
            <a:ext cx="2886178" cy="2202772"/>
          </a:xfrm>
          <a:prstGeom prst="rect">
            <a:avLst/>
          </a:prstGeom>
        </p:spPr>
      </p:pic>
      <p:pic>
        <p:nvPicPr>
          <p:cNvPr id="5" name="Slika 4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4E373F6E-FB0F-73E5-0974-BBC65F07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29" y="255233"/>
            <a:ext cx="2878571" cy="2208320"/>
          </a:xfrm>
          <a:prstGeom prst="rect">
            <a:avLst/>
          </a:prstGeom>
        </p:spPr>
      </p:pic>
      <p:pic>
        <p:nvPicPr>
          <p:cNvPr id="6" name="Slika 5" descr="Slika na kojoj se nalazi tekst, elektronika, snimak ekrana, softver&#10;&#10;Opis je automatski generisan">
            <a:extLst>
              <a:ext uri="{FF2B5EF4-FFF2-40B4-BE49-F238E27FC236}">
                <a16:creationId xmlns:a16="http://schemas.microsoft.com/office/drawing/2014/main" id="{48E0F19D-3E66-2A19-649E-41D7596D2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134" y="255231"/>
            <a:ext cx="2815385" cy="2202774"/>
          </a:xfrm>
          <a:prstGeom prst="rect">
            <a:avLst/>
          </a:prstGeom>
        </p:spPr>
      </p:pic>
      <p:pic>
        <p:nvPicPr>
          <p:cNvPr id="7" name="Slika 6" descr="Slika na kojoj se nalazi tekst, elektronika, snimak ekrana, softver&#10;&#10;Opis je automatski generisan">
            <a:extLst>
              <a:ext uri="{FF2B5EF4-FFF2-40B4-BE49-F238E27FC236}">
                <a16:creationId xmlns:a16="http://schemas.microsoft.com/office/drawing/2014/main" id="{9334D0DB-D123-2FE9-A264-3A3A5983D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82" y="2630009"/>
            <a:ext cx="2882458" cy="2202772"/>
          </a:xfrm>
          <a:prstGeom prst="rect">
            <a:avLst/>
          </a:prstGeom>
        </p:spPr>
      </p:pic>
      <p:pic>
        <p:nvPicPr>
          <p:cNvPr id="8" name="Slika 7" descr="Slika na kojoj se nalazi tekst, snimak ekrana, softver, Ikona na računaru&#10;&#10;Opis je automatski generisan">
            <a:extLst>
              <a:ext uri="{FF2B5EF4-FFF2-40B4-BE49-F238E27FC236}">
                <a16:creationId xmlns:a16="http://schemas.microsoft.com/office/drawing/2014/main" id="{BBD4D387-1FE7-F639-9615-4BFF16505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285" y="2624460"/>
            <a:ext cx="2878659" cy="2208322"/>
          </a:xfrm>
          <a:prstGeom prst="rect">
            <a:avLst/>
          </a:prstGeom>
        </p:spPr>
      </p:pic>
      <p:pic>
        <p:nvPicPr>
          <p:cNvPr id="9" name="Slika 8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638B27F3-7EAA-A821-F51C-09A055926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106" y="2630009"/>
            <a:ext cx="2815438" cy="22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nalazi tekst, elektronika, snimak ekrana, Operativni sistem&#10;&#10;Opis je automatski generisan">
            <a:extLst>
              <a:ext uri="{FF2B5EF4-FFF2-40B4-BE49-F238E27FC236}">
                <a16:creationId xmlns:a16="http://schemas.microsoft.com/office/drawing/2014/main" id="{938B66DE-CAD2-E326-6880-45C74090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7" y="70805"/>
            <a:ext cx="3019322" cy="2366919"/>
          </a:xfrm>
          <a:prstGeom prst="rect">
            <a:avLst/>
          </a:prstGeom>
        </p:spPr>
      </p:pic>
      <p:pic>
        <p:nvPicPr>
          <p:cNvPr id="5" name="Slika 4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9FA6A846-37D0-E3C5-B946-8AD3A7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1" y="70805"/>
            <a:ext cx="2776990" cy="2366920"/>
          </a:xfrm>
          <a:prstGeom prst="rect">
            <a:avLst/>
          </a:prstGeom>
        </p:spPr>
      </p:pic>
      <p:pic>
        <p:nvPicPr>
          <p:cNvPr id="6" name="Slika 5" descr="Slika na kojoj se nalazi tekst, elektronika, snimak ekrana, softver&#10;&#10;Opis je automatski generisan">
            <a:extLst>
              <a:ext uri="{FF2B5EF4-FFF2-40B4-BE49-F238E27FC236}">
                <a16:creationId xmlns:a16="http://schemas.microsoft.com/office/drawing/2014/main" id="{3456FE0E-025F-2587-012A-3DB01B80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725" y="70805"/>
            <a:ext cx="2921143" cy="2366921"/>
          </a:xfrm>
          <a:prstGeom prst="rect">
            <a:avLst/>
          </a:prstGeom>
        </p:spPr>
      </p:pic>
      <p:pic>
        <p:nvPicPr>
          <p:cNvPr id="7" name="Slika 6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2752C20E-FD2F-0947-5EEF-E0DE7DAC2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7" y="2569221"/>
            <a:ext cx="3009564" cy="2498416"/>
          </a:xfrm>
          <a:prstGeom prst="rect">
            <a:avLst/>
          </a:prstGeom>
        </p:spPr>
      </p:pic>
      <p:pic>
        <p:nvPicPr>
          <p:cNvPr id="8" name="Slika 7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5893A703-BF3D-E63E-9B6D-C1BA78D02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674" y="2569222"/>
            <a:ext cx="2783917" cy="2498415"/>
          </a:xfrm>
          <a:prstGeom prst="rect">
            <a:avLst/>
          </a:prstGeom>
        </p:spPr>
      </p:pic>
      <p:pic>
        <p:nvPicPr>
          <p:cNvPr id="9" name="Slika 8" descr="Slika na kojoj se nalazi tekst, elektronika, snimak ekrana, softver&#10;&#10;Opis je automatski generisan">
            <a:extLst>
              <a:ext uri="{FF2B5EF4-FFF2-40B4-BE49-F238E27FC236}">
                <a16:creationId xmlns:a16="http://schemas.microsoft.com/office/drawing/2014/main" id="{AD7936E4-A297-6060-B17A-EA3F7E743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611" y="2574279"/>
            <a:ext cx="2920310" cy="24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BFFF5A66-179E-9BF6-8966-AA6B957B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27" y="998738"/>
            <a:ext cx="3528935" cy="2962923"/>
          </a:xfrm>
          <a:prstGeom prst="rect">
            <a:avLst/>
          </a:prstGeom>
        </p:spPr>
      </p:pic>
      <p:pic>
        <p:nvPicPr>
          <p:cNvPr id="5" name="Slika 4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2BD2F935-193E-2276-65A7-0CCC8953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77" y="998738"/>
            <a:ext cx="3534061" cy="29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3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nalazi tekst, snimak ekrana, Operativni sistem, softver&#10;&#10;Opis je automatski generisan">
            <a:extLst>
              <a:ext uri="{FF2B5EF4-FFF2-40B4-BE49-F238E27FC236}">
                <a16:creationId xmlns:a16="http://schemas.microsoft.com/office/drawing/2014/main" id="{619147A2-AE76-51B9-C52E-100BD529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2" y="255233"/>
            <a:ext cx="2859916" cy="2191675"/>
          </a:xfrm>
          <a:prstGeom prst="rect">
            <a:avLst/>
          </a:prstGeom>
        </p:spPr>
      </p:pic>
      <p:pic>
        <p:nvPicPr>
          <p:cNvPr id="5" name="Slika 4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AE76D527-368A-25F2-CC59-CF7182C2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31" y="255233"/>
            <a:ext cx="2865764" cy="2191676"/>
          </a:xfrm>
          <a:prstGeom prst="rect">
            <a:avLst/>
          </a:prstGeom>
        </p:spPr>
      </p:pic>
      <p:pic>
        <p:nvPicPr>
          <p:cNvPr id="6" name="Slika 5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7B3F193E-5C72-5BFA-54D9-3C7861ED8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843" y="255233"/>
            <a:ext cx="2945644" cy="2191675"/>
          </a:xfrm>
          <a:prstGeom prst="rect">
            <a:avLst/>
          </a:prstGeom>
        </p:spPr>
      </p:pic>
      <p:pic>
        <p:nvPicPr>
          <p:cNvPr id="7" name="Slika 6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714C5677-647A-CAF5-623C-123E1C1A8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39" y="2696592"/>
            <a:ext cx="2857260" cy="2202772"/>
          </a:xfrm>
          <a:prstGeom prst="rect">
            <a:avLst/>
          </a:prstGeom>
        </p:spPr>
      </p:pic>
      <p:pic>
        <p:nvPicPr>
          <p:cNvPr id="8" name="Slika 7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CB917ECA-94E5-ABAF-5E6A-36AD2AB8B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366" y="2696592"/>
            <a:ext cx="2866490" cy="2197224"/>
          </a:xfrm>
          <a:prstGeom prst="rect">
            <a:avLst/>
          </a:prstGeom>
        </p:spPr>
      </p:pic>
      <p:pic>
        <p:nvPicPr>
          <p:cNvPr id="9" name="Slika 8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844E547B-EDED-53E5-B594-6760B776B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164" y="2696592"/>
            <a:ext cx="2935904" cy="22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E6C741BC-FBC6-3F92-BBE5-653E7932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2" y="860024"/>
            <a:ext cx="3830085" cy="2929631"/>
          </a:xfrm>
          <a:prstGeom prst="rect">
            <a:avLst/>
          </a:prstGeom>
        </p:spPr>
      </p:pic>
      <p:pic>
        <p:nvPicPr>
          <p:cNvPr id="3" name="Slika 2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2AD389B8-D1B4-A005-5077-9A4B60CA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01" y="860024"/>
            <a:ext cx="3894835" cy="29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nalazi snimak ekrana, krug, dizajn&#10;&#10;Opis je automatski generisan">
            <a:extLst>
              <a:ext uri="{FF2B5EF4-FFF2-40B4-BE49-F238E27FC236}">
                <a16:creationId xmlns:a16="http://schemas.microsoft.com/office/drawing/2014/main" id="{F05A226C-3CEA-A37B-8D7E-5A29257B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92" y="1618788"/>
            <a:ext cx="3390900" cy="1911473"/>
          </a:xfrm>
          <a:prstGeom prst="rect">
            <a:avLst/>
          </a:prstGeom>
        </p:spPr>
      </p:pic>
      <p:sp>
        <p:nvSpPr>
          <p:cNvPr id="7" name="Naslov 6">
            <a:extLst>
              <a:ext uri="{FF2B5EF4-FFF2-40B4-BE49-F238E27FC236}">
                <a16:creationId xmlns:a16="http://schemas.microsoft.com/office/drawing/2014/main" id="{53AA47C7-2D62-78D0-BA1C-80844B68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77" y="292088"/>
            <a:ext cx="8520600" cy="841800"/>
          </a:xfrm>
        </p:spPr>
        <p:txBody>
          <a:bodyPr/>
          <a:lstStyle/>
          <a:p>
            <a:pPr algn="just"/>
            <a:r>
              <a:rPr lang="sr-Latn-RS" dirty="0"/>
              <a:t>Arhitektura primera</a:t>
            </a:r>
          </a:p>
        </p:txBody>
      </p:sp>
    </p:spTree>
    <p:extLst>
      <p:ext uri="{BB962C8B-B14F-4D97-AF65-F5344CB8AC3E}">
        <p14:creationId xmlns:p14="http://schemas.microsoft.com/office/powerpoint/2010/main" val="139889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nalazi tekst, elektronika, snimak ekrana, broj&#10;&#10;Opis je automatski generisan">
            <a:extLst>
              <a:ext uri="{FF2B5EF4-FFF2-40B4-BE49-F238E27FC236}">
                <a16:creationId xmlns:a16="http://schemas.microsoft.com/office/drawing/2014/main" id="{B3D18849-8F7F-1A9B-837E-4DB600BB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3" y="155360"/>
            <a:ext cx="4001232" cy="2502394"/>
          </a:xfrm>
          <a:prstGeom prst="rect">
            <a:avLst/>
          </a:prstGeom>
        </p:spPr>
      </p:pic>
      <p:pic>
        <p:nvPicPr>
          <p:cNvPr id="4" name="Slika 3" descr="Slika na kojoj se nalazi tekst, elektronika, snimak ekrana, broj&#10;&#10;Opis je automatski generisan">
            <a:extLst>
              <a:ext uri="{FF2B5EF4-FFF2-40B4-BE49-F238E27FC236}">
                <a16:creationId xmlns:a16="http://schemas.microsoft.com/office/drawing/2014/main" id="{3E30B6A3-8C28-1198-3357-1D3BAEB8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873" y="154897"/>
            <a:ext cx="4359862" cy="2503319"/>
          </a:xfrm>
          <a:prstGeom prst="rect">
            <a:avLst/>
          </a:prstGeom>
        </p:spPr>
      </p:pic>
      <p:pic>
        <p:nvPicPr>
          <p:cNvPr id="5" name="Slika 4" descr="Slika na kojoj se nalazi tekst, snimak ekrana, ekran, broj&#10;&#10;Opis je automatski generisan">
            <a:extLst>
              <a:ext uri="{FF2B5EF4-FFF2-40B4-BE49-F238E27FC236}">
                <a16:creationId xmlns:a16="http://schemas.microsoft.com/office/drawing/2014/main" id="{E469DDBE-2C24-F925-78A4-CD96094BC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801" y="2767337"/>
            <a:ext cx="3860400" cy="22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E53FBC-F1E5-DC9B-C406-043D4D7F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Database</a:t>
            </a:r>
            <a:r>
              <a:rPr lang="sr-Latn-RS" dirty="0"/>
              <a:t> </a:t>
            </a:r>
            <a:r>
              <a:rPr lang="sr-Latn-RS" dirty="0" err="1"/>
              <a:t>mirroring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6580ECA4-173E-539E-14F7-15498EFA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47086" cy="3416400"/>
          </a:xfrm>
        </p:spPr>
        <p:txBody>
          <a:bodyPr/>
          <a:lstStyle/>
          <a:p>
            <a:pPr algn="just"/>
            <a:r>
              <a:rPr lang="sr-Latn-RS" err="1"/>
              <a:t>Database</a:t>
            </a:r>
            <a:r>
              <a:rPr lang="sr-Latn-RS" dirty="0"/>
              <a:t> </a:t>
            </a:r>
            <a:r>
              <a:rPr lang="sr-Latn-RS" err="1"/>
              <a:t>Mirroring</a:t>
            </a:r>
            <a:r>
              <a:rPr lang="sr-Latn-RS" dirty="0"/>
              <a:t> je tehnologija visokog stepena dostupnosti i rešenja za oporavak od otkaza u SQL Serveru.</a:t>
            </a:r>
            <a:endParaRPr lang="sr-Latn-RS"/>
          </a:p>
          <a:p>
            <a:pPr marL="114300" indent="0">
              <a:lnSpc>
                <a:spcPct val="114999"/>
              </a:lnSpc>
              <a:buNone/>
            </a:pPr>
            <a:endParaRPr lang="sr-Latn-RS" dirty="0"/>
          </a:p>
          <a:p>
            <a:pPr>
              <a:lnSpc>
                <a:spcPct val="114999"/>
              </a:lnSpc>
            </a:pPr>
            <a:r>
              <a:rPr lang="sr-Latn-RS" dirty="0"/>
              <a:t>Komponente:</a:t>
            </a:r>
          </a:p>
          <a:p>
            <a:pPr lvl="1">
              <a:lnSpc>
                <a:spcPct val="114999"/>
              </a:lnSpc>
            </a:pPr>
            <a:r>
              <a:rPr lang="sr-Latn-RS" dirty="0"/>
              <a:t>Principal server</a:t>
            </a:r>
          </a:p>
          <a:p>
            <a:pPr lvl="1">
              <a:lnSpc>
                <a:spcPct val="114999"/>
              </a:lnSpc>
            </a:pPr>
            <a:r>
              <a:rPr lang="sr-Latn-RS" dirty="0" err="1"/>
              <a:t>Mirror</a:t>
            </a:r>
            <a:r>
              <a:rPr lang="sr-Latn-RS" dirty="0"/>
              <a:t> server</a:t>
            </a:r>
          </a:p>
          <a:p>
            <a:pPr lvl="1">
              <a:lnSpc>
                <a:spcPct val="114999"/>
              </a:lnSpc>
            </a:pPr>
            <a:r>
              <a:rPr lang="sr-Latn-RS" dirty="0" err="1"/>
              <a:t>Witness</a:t>
            </a:r>
            <a:r>
              <a:rPr lang="sr-Latn-RS" dirty="0"/>
              <a:t> server</a:t>
            </a:r>
          </a:p>
        </p:txBody>
      </p:sp>
      <p:pic>
        <p:nvPicPr>
          <p:cNvPr id="4" name="Slika 3" descr="Slika na kojoj se nalazi tekst, snimak ekrana, dizajn&#10;&#10;Opis je automatski generisan">
            <a:extLst>
              <a:ext uri="{FF2B5EF4-FFF2-40B4-BE49-F238E27FC236}">
                <a16:creationId xmlns:a16="http://schemas.microsoft.com/office/drawing/2014/main" id="{4A2EAC4C-F0FE-AD66-F772-5727BEF2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23" y="1460192"/>
            <a:ext cx="2939895" cy="28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1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DF5B3B-1706-3267-AAC5-8797B318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Database</a:t>
            </a:r>
            <a:r>
              <a:rPr lang="sr-Latn-RS" dirty="0"/>
              <a:t> </a:t>
            </a:r>
            <a:r>
              <a:rPr lang="sr-Latn-RS" dirty="0" err="1"/>
              <a:t>mirroring</a:t>
            </a:r>
          </a:p>
          <a:p>
            <a:endParaRPr lang="sr-Latn-RS" dirty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29DD2520-1372-6CDD-4835-8B642912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18700"/>
          </a:xfrm>
        </p:spPr>
        <p:txBody>
          <a:bodyPr/>
          <a:lstStyle/>
          <a:p>
            <a:pPr marL="114300" indent="0">
              <a:buNone/>
            </a:pPr>
            <a:r>
              <a:rPr lang="sr-Latn-RS" dirty="0" err="1"/>
              <a:t>Modovi</a:t>
            </a:r>
            <a:r>
              <a:rPr lang="sr-Latn-RS" dirty="0"/>
              <a:t> rada:</a:t>
            </a:r>
          </a:p>
          <a:p>
            <a:pPr>
              <a:lnSpc>
                <a:spcPct val="114999"/>
              </a:lnSpc>
            </a:pPr>
            <a:r>
              <a:rPr lang="sr-Latn-RS" sz="1400" b="1" dirty="0" err="1"/>
              <a:t>High-Safety</a:t>
            </a:r>
            <a:r>
              <a:rPr lang="sr-Latn-RS" sz="1400" b="1" dirty="0"/>
              <a:t> mode </a:t>
            </a:r>
            <a:r>
              <a:rPr lang="sr-Latn-RS" sz="1400" dirty="0"/>
              <a:t>(sa i bez automatskog prebacivanja):</a:t>
            </a:r>
          </a:p>
          <a:p>
            <a:pPr lvl="1">
              <a:lnSpc>
                <a:spcPct val="114999"/>
              </a:lnSpc>
            </a:pPr>
            <a:r>
              <a:rPr lang="sr-Latn-RS" dirty="0"/>
              <a:t>Sinhroni način rada gde transakcije moraju biti zapisane na </a:t>
            </a:r>
            <a:r>
              <a:rPr lang="sr-Latn-RS" err="1"/>
              <a:t>Mirror</a:t>
            </a:r>
            <a:r>
              <a:rPr lang="sr-Latn-RS" dirty="0"/>
              <a:t> serveru pre nego što budu potvrđene na Principal serveru.</a:t>
            </a:r>
          </a:p>
          <a:p>
            <a:pPr lvl="1">
              <a:lnSpc>
                <a:spcPct val="114999"/>
              </a:lnSpc>
            </a:pPr>
            <a:r>
              <a:rPr lang="sr-Latn-RS" dirty="0"/>
              <a:t>Sa automatskim prebacivanjem (</a:t>
            </a:r>
            <a:r>
              <a:rPr lang="sr-Latn-RS" err="1"/>
              <a:t>Automatic</a:t>
            </a:r>
            <a:r>
              <a:rPr lang="sr-Latn-RS" dirty="0"/>
              <a:t> </a:t>
            </a:r>
            <a:r>
              <a:rPr lang="sr-Latn-RS" err="1"/>
              <a:t>Failover</a:t>
            </a:r>
            <a:r>
              <a:rPr lang="sr-Latn-RS" dirty="0"/>
              <a:t>). Zahteva </a:t>
            </a:r>
            <a:r>
              <a:rPr lang="sr-Latn-RS" err="1"/>
              <a:t>Witness</a:t>
            </a:r>
            <a:r>
              <a:rPr lang="sr-Latn-RS" dirty="0"/>
              <a:t> server.</a:t>
            </a:r>
          </a:p>
          <a:p>
            <a:pPr lvl="1">
              <a:lnSpc>
                <a:spcPct val="114999"/>
              </a:lnSpc>
            </a:pPr>
            <a:r>
              <a:rPr lang="sr-Latn-RS" dirty="0"/>
              <a:t>Bez automatskog prebacivanja (Manual </a:t>
            </a:r>
            <a:r>
              <a:rPr lang="sr-Latn-RS" dirty="0" err="1"/>
              <a:t>Failover</a:t>
            </a:r>
            <a:r>
              <a:rPr lang="sr-Latn-RS" dirty="0"/>
              <a:t>). Ne zahteva </a:t>
            </a:r>
            <a:r>
              <a:rPr lang="sr-Latn-RS" dirty="0" err="1"/>
              <a:t>Witness</a:t>
            </a:r>
            <a:r>
              <a:rPr lang="sr-Latn-RS" dirty="0"/>
              <a:t> server.</a:t>
            </a:r>
          </a:p>
          <a:p>
            <a:pPr>
              <a:lnSpc>
                <a:spcPct val="114999"/>
              </a:lnSpc>
              <a:spcBef>
                <a:spcPts val="500"/>
              </a:spcBef>
            </a:pPr>
            <a:r>
              <a:rPr lang="sr-Latn-RS" sz="1400" b="1" dirty="0" err="1"/>
              <a:t>High-Performance</a:t>
            </a:r>
            <a:r>
              <a:rPr lang="sr-Latn-RS" sz="1400" b="1" dirty="0"/>
              <a:t> mode</a:t>
            </a:r>
            <a:r>
              <a:rPr lang="sr-Latn-RS" sz="1400" dirty="0"/>
              <a:t>:</a:t>
            </a:r>
          </a:p>
          <a:p>
            <a:pPr lvl="1">
              <a:lnSpc>
                <a:spcPct val="114999"/>
              </a:lnSpc>
            </a:pPr>
            <a:r>
              <a:rPr lang="sr-Latn-RS" dirty="0"/>
              <a:t>Asinhroni način rada gde transakcije nisu odmah zapisane na </a:t>
            </a:r>
            <a:r>
              <a:rPr lang="sr-Latn-RS" err="1"/>
              <a:t>Mirror</a:t>
            </a:r>
            <a:r>
              <a:rPr lang="sr-Latn-RS" dirty="0"/>
              <a:t> serveru, što omogućava brže performanse, ali sa rizikom od gubitka podataka u slučaju otkaza.</a:t>
            </a:r>
          </a:p>
        </p:txBody>
      </p:sp>
    </p:spTree>
    <p:extLst>
      <p:ext uri="{BB962C8B-B14F-4D97-AF65-F5344CB8AC3E}">
        <p14:creationId xmlns:p14="http://schemas.microsoft.com/office/powerpoint/2010/main" val="20284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nalazi tekst, elektronika, snimak ekrana, broj&#10;&#10;Opis je automatski generisan">
            <a:extLst>
              <a:ext uri="{FF2B5EF4-FFF2-40B4-BE49-F238E27FC236}">
                <a16:creationId xmlns:a16="http://schemas.microsoft.com/office/drawing/2014/main" id="{B0AE6E22-F57A-0B5B-21C5-CE3049C4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5" y="1579784"/>
            <a:ext cx="7707665" cy="1978872"/>
          </a:xfrm>
          <a:prstGeom prst="rect">
            <a:avLst/>
          </a:prstGeom>
        </p:spPr>
      </p:pic>
      <p:sp>
        <p:nvSpPr>
          <p:cNvPr id="7" name="Naslov 1">
            <a:extLst>
              <a:ext uri="{FF2B5EF4-FFF2-40B4-BE49-F238E27FC236}">
                <a16:creationId xmlns:a16="http://schemas.microsoft.com/office/drawing/2014/main" id="{EDE45E3C-4B84-5FDC-59A4-9D95C304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sr-Latn-RS" dirty="0"/>
              <a:t>Konfiguracija </a:t>
            </a:r>
            <a:r>
              <a:rPr lang="sr-Latn-RS" dirty="0" err="1"/>
              <a:t>database</a:t>
            </a:r>
            <a:r>
              <a:rPr lang="sr-Latn-RS" dirty="0"/>
              <a:t> </a:t>
            </a:r>
            <a:r>
              <a:rPr lang="sr-Latn-RS" dirty="0" err="1"/>
              <a:t>mirroring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4274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E9198C-0E91-B2B5-C7F4-D1CDCADF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2198621"/>
            <a:ext cx="4045200" cy="744345"/>
          </a:xfrm>
        </p:spPr>
        <p:txBody>
          <a:bodyPr/>
          <a:lstStyle/>
          <a:p>
            <a:r>
              <a:rPr lang="sr-Latn-RS" dirty="0"/>
              <a:t>Sadržaj</a:t>
            </a:r>
          </a:p>
        </p:txBody>
      </p:sp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9F9A6EB4-F4DC-46C4-82A9-17E0A3A127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sr-Latn-RS" dirty="0"/>
              <a:t>Uvod </a:t>
            </a:r>
          </a:p>
          <a:p>
            <a:pPr>
              <a:lnSpc>
                <a:spcPct val="114999"/>
              </a:lnSpc>
            </a:pPr>
            <a:r>
              <a:rPr lang="sr-Latn-RS" dirty="0" err="1"/>
              <a:t>Transactional</a:t>
            </a:r>
            <a:r>
              <a:rPr lang="sr-Latn-RS" dirty="0"/>
              <a:t> </a:t>
            </a:r>
            <a:r>
              <a:rPr lang="sr-Latn-RS" dirty="0" err="1"/>
              <a:t>replication</a:t>
            </a:r>
          </a:p>
          <a:p>
            <a:pPr>
              <a:lnSpc>
                <a:spcPct val="114999"/>
              </a:lnSpc>
            </a:pPr>
            <a:r>
              <a:rPr lang="sr-Latn-RS" err="1"/>
              <a:t>Merge</a:t>
            </a:r>
            <a:r>
              <a:rPr lang="sr-Latn-RS" dirty="0"/>
              <a:t> </a:t>
            </a:r>
            <a:r>
              <a:rPr lang="sr-Latn-RS" err="1"/>
              <a:t>replication</a:t>
            </a:r>
            <a:endParaRPr lang="sr-Latn-RS" dirty="0" err="1"/>
          </a:p>
          <a:p>
            <a:pPr>
              <a:lnSpc>
                <a:spcPct val="114999"/>
              </a:lnSpc>
            </a:pPr>
            <a:r>
              <a:rPr lang="sr-Latn-RS" err="1"/>
              <a:t>Snapshot</a:t>
            </a:r>
            <a:r>
              <a:rPr lang="sr-Latn-RS" dirty="0"/>
              <a:t> </a:t>
            </a:r>
            <a:r>
              <a:rPr lang="sr-Latn-RS" err="1"/>
              <a:t>replication</a:t>
            </a:r>
            <a:endParaRPr lang="sr-Latn-RS"/>
          </a:p>
          <a:p>
            <a:pPr>
              <a:lnSpc>
                <a:spcPct val="114999"/>
              </a:lnSpc>
            </a:pPr>
            <a:r>
              <a:rPr lang="sr-Latn-RS" err="1"/>
              <a:t>Peer</a:t>
            </a:r>
            <a:r>
              <a:rPr lang="sr-Latn-RS" dirty="0"/>
              <a:t>-to-</a:t>
            </a:r>
            <a:r>
              <a:rPr lang="sr-Latn-RS" err="1"/>
              <a:t>peer</a:t>
            </a:r>
            <a:r>
              <a:rPr lang="sr-Latn-RS" dirty="0"/>
              <a:t> </a:t>
            </a:r>
            <a:r>
              <a:rPr lang="sr-Latn-RS" err="1"/>
              <a:t>replication</a:t>
            </a:r>
            <a:endParaRPr lang="sr-Latn-RS"/>
          </a:p>
          <a:p>
            <a:pPr>
              <a:lnSpc>
                <a:spcPct val="114999"/>
              </a:lnSpc>
            </a:pPr>
            <a:r>
              <a:rPr lang="sr-Latn-RS" dirty="0" err="1"/>
              <a:t>Mirroring</a:t>
            </a:r>
          </a:p>
        </p:txBody>
      </p:sp>
    </p:spTree>
    <p:extLst>
      <p:ext uri="{BB962C8B-B14F-4D97-AF65-F5344CB8AC3E}">
        <p14:creationId xmlns:p14="http://schemas.microsoft.com/office/powerpoint/2010/main" val="113511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>
            <a:extLst>
              <a:ext uri="{FF2B5EF4-FFF2-40B4-BE49-F238E27FC236}">
                <a16:creationId xmlns:a16="http://schemas.microsoft.com/office/drawing/2014/main" id="{EDE45E3C-4B84-5FDC-59A4-9D95C304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sr-Latn-RS" dirty="0"/>
              <a:t>Konfiguracija </a:t>
            </a:r>
            <a:r>
              <a:rPr lang="sr-Latn-RS" dirty="0" err="1"/>
              <a:t>database</a:t>
            </a:r>
            <a:r>
              <a:rPr lang="sr-Latn-RS" dirty="0"/>
              <a:t> </a:t>
            </a:r>
            <a:r>
              <a:rPr lang="sr-Latn-RS" dirty="0" err="1"/>
              <a:t>mirroring</a:t>
            </a:r>
          </a:p>
          <a:p>
            <a:endParaRPr lang="sr-Latn-RS" dirty="0"/>
          </a:p>
        </p:txBody>
      </p:sp>
      <p:pic>
        <p:nvPicPr>
          <p:cNvPr id="2" name="Slika 1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9BD20F47-4179-DDC2-E4E0-21EF427F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4" y="1287835"/>
            <a:ext cx="6536185" cy="1663418"/>
          </a:xfrm>
          <a:prstGeom prst="rect">
            <a:avLst/>
          </a:prstGeom>
        </p:spPr>
      </p:pic>
      <p:pic>
        <p:nvPicPr>
          <p:cNvPr id="3" name="Slika 2" descr="Slika na kojoj se nalazi tekst, snimak ekrana, Font, ekran&#10;&#10;Opis je automatski generisan">
            <a:extLst>
              <a:ext uri="{FF2B5EF4-FFF2-40B4-BE49-F238E27FC236}">
                <a16:creationId xmlns:a16="http://schemas.microsoft.com/office/drawing/2014/main" id="{B3F902D5-DC6D-B5AD-EB50-92C6759B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85" y="3256487"/>
            <a:ext cx="3267908" cy="955368"/>
          </a:xfrm>
          <a:prstGeom prst="rect">
            <a:avLst/>
          </a:prstGeom>
        </p:spPr>
      </p:pic>
      <p:pic>
        <p:nvPicPr>
          <p:cNvPr id="5" name="Slika 4" descr="Slika na kojoj se nalazi tekst, snimak ekrana, Font, linija&#10;&#10;Opis je automatski generisan">
            <a:extLst>
              <a:ext uri="{FF2B5EF4-FFF2-40B4-BE49-F238E27FC236}">
                <a16:creationId xmlns:a16="http://schemas.microsoft.com/office/drawing/2014/main" id="{A447A4C2-8E06-7545-A062-868497C3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213" y="3255562"/>
            <a:ext cx="2791843" cy="9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7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nalazi tekst, elektronika, snimak ekrana, softver&#10;&#10;Opis je automatski generisan">
            <a:extLst>
              <a:ext uri="{FF2B5EF4-FFF2-40B4-BE49-F238E27FC236}">
                <a16:creationId xmlns:a16="http://schemas.microsoft.com/office/drawing/2014/main" id="{6F4AEBE0-DD71-B804-342C-A772EB6B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5" y="126006"/>
            <a:ext cx="4533160" cy="2322511"/>
          </a:xfrm>
          <a:prstGeom prst="rect">
            <a:avLst/>
          </a:prstGeom>
        </p:spPr>
      </p:pic>
      <p:pic>
        <p:nvPicPr>
          <p:cNvPr id="10" name="Slika 9" descr="Slika na kojoj se nalazi tekst, elektronika, snimak ekrana, broj&#10;&#10;Opis je automatski generisan">
            <a:extLst>
              <a:ext uri="{FF2B5EF4-FFF2-40B4-BE49-F238E27FC236}">
                <a16:creationId xmlns:a16="http://schemas.microsoft.com/office/drawing/2014/main" id="{CB2B691E-116F-DA60-F67E-38BCCE3FD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0" y="2516218"/>
            <a:ext cx="3323950" cy="2230609"/>
          </a:xfrm>
          <a:prstGeom prst="rect">
            <a:avLst/>
          </a:prstGeom>
        </p:spPr>
      </p:pic>
      <p:pic>
        <p:nvPicPr>
          <p:cNvPr id="2" name="Slika 1" descr="Slika na kojoj se nalazi tekst, snimak ekrana, softver, broj&#10;&#10;Opis je automatski generisan">
            <a:extLst>
              <a:ext uri="{FF2B5EF4-FFF2-40B4-BE49-F238E27FC236}">
                <a16:creationId xmlns:a16="http://schemas.microsoft.com/office/drawing/2014/main" id="{56B1BD01-50BA-EB0C-0DF1-98B9C3347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308" y="885066"/>
            <a:ext cx="3738172" cy="32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1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nalazi crtež, skeč, osoba, čovek&#10;&#10;Opis je automatski generisan">
            <a:extLst>
              <a:ext uri="{FF2B5EF4-FFF2-40B4-BE49-F238E27FC236}">
                <a16:creationId xmlns:a16="http://schemas.microsoft.com/office/drawing/2014/main" id="{3922206A-E3A6-FA60-EBBB-9EBB1FA2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477"/>
            <a:ext cx="9144000" cy="5139485"/>
          </a:xfrm>
          <a:prstGeom prst="rect">
            <a:avLst/>
          </a:prstGeom>
        </p:spPr>
      </p:pic>
      <p:sp>
        <p:nvSpPr>
          <p:cNvPr id="9" name="Okvir za tekst 8">
            <a:extLst>
              <a:ext uri="{FF2B5EF4-FFF2-40B4-BE49-F238E27FC236}">
                <a16:creationId xmlns:a16="http://schemas.microsoft.com/office/drawing/2014/main" id="{932111BC-D9B0-F28F-0419-C8C7C36D7221}"/>
              </a:ext>
            </a:extLst>
          </p:cNvPr>
          <p:cNvSpPr txBox="1"/>
          <p:nvPr/>
        </p:nvSpPr>
        <p:spPr>
          <a:xfrm>
            <a:off x="4458255" y="860025"/>
            <a:ext cx="29873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400" b="1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47011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F62BF1-5192-ABCE-0092-9C631F4A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</a:p>
        </p:txBody>
      </p:sp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E7850995-CFB4-E983-5314-DB216ABEE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err="1"/>
              <a:t>Replikacija</a:t>
            </a:r>
            <a:r>
              <a:rPr lang="sr-Latn-RS" dirty="0"/>
              <a:t> u SQL Serveru je skup tehnika za kopiranje i distribuciju podataka i objekata baze podataka iz jedne baze u drugu, kao i za sinhronizaciju između baza kako bi se održala konzistentnost podataka. To omogućava da se promene napravljene u jednoj bazi automatski primene i u drugim bazama.</a:t>
            </a:r>
          </a:p>
        </p:txBody>
      </p:sp>
    </p:spTree>
    <p:extLst>
      <p:ext uri="{BB962C8B-B14F-4D97-AF65-F5344CB8AC3E}">
        <p14:creationId xmlns:p14="http://schemas.microsoft.com/office/powerpoint/2010/main" val="25681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E109DE-6A6B-2129-BF96-7F8147F3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dirty="0"/>
              <a:t>Zašto </a:t>
            </a:r>
            <a:r>
              <a:rPr lang="sr-Latn-RS" sz="2400" err="1"/>
              <a:t>replikacija</a:t>
            </a:r>
            <a:r>
              <a:rPr lang="sr-Latn-RS" sz="2400" dirty="0"/>
              <a:t>? 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C96F2875-222D-0658-50A0-4CFE300CE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sr-Latn-RS" dirty="0"/>
              <a:t>Poboljšanje dostupnosti podataka</a:t>
            </a:r>
          </a:p>
          <a:p>
            <a:pPr>
              <a:lnSpc>
                <a:spcPct val="114999"/>
              </a:lnSpc>
            </a:pPr>
            <a:endParaRPr lang="sr-Latn-RS"/>
          </a:p>
          <a:p>
            <a:pPr>
              <a:lnSpc>
                <a:spcPct val="114999"/>
              </a:lnSpc>
            </a:pPr>
            <a:r>
              <a:rPr lang="sr-Latn-RS" dirty="0"/>
              <a:t>Skalabilnost </a:t>
            </a:r>
          </a:p>
          <a:p>
            <a:pPr>
              <a:lnSpc>
                <a:spcPct val="114999"/>
              </a:lnSpc>
            </a:pPr>
            <a:endParaRPr lang="sr-Latn-RS"/>
          </a:p>
          <a:p>
            <a:pPr>
              <a:lnSpc>
                <a:spcPct val="114999"/>
              </a:lnSpc>
            </a:pPr>
            <a:r>
              <a:rPr lang="sr-Latn-RS" dirty="0"/>
              <a:t>Distribucija opterećenja čitanja i pisanja</a:t>
            </a:r>
          </a:p>
        </p:txBody>
      </p:sp>
    </p:spTree>
    <p:extLst>
      <p:ext uri="{BB962C8B-B14F-4D97-AF65-F5344CB8AC3E}">
        <p14:creationId xmlns:p14="http://schemas.microsoft.com/office/powerpoint/2010/main" val="180021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4DC7C9-08D8-E1E8-7440-43E1E5D4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Vrste </a:t>
            </a:r>
            <a:r>
              <a:rPr lang="sr-Latn-RS" dirty="0" err="1"/>
              <a:t>replikacija</a:t>
            </a:r>
            <a:r>
              <a:rPr lang="sr-Latn-RS" dirty="0"/>
              <a:t> u SQL Serveru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39746DF2-E551-C205-302B-621532F49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spcAft>
                <a:spcPts val="900"/>
              </a:spcAft>
            </a:pPr>
            <a:r>
              <a:rPr lang="sr-Latn-RS" dirty="0"/>
              <a:t>Transakciona</a:t>
            </a:r>
            <a:endParaRPr lang="sr-Latn-RS"/>
          </a:p>
          <a:p>
            <a:pPr>
              <a:lnSpc>
                <a:spcPct val="114999"/>
              </a:lnSpc>
              <a:spcAft>
                <a:spcPts val="900"/>
              </a:spcAft>
            </a:pPr>
            <a:r>
              <a:rPr lang="sr-Latn-RS" err="1"/>
              <a:t>Merge</a:t>
            </a:r>
            <a:endParaRPr lang="sr-Latn-RS"/>
          </a:p>
          <a:p>
            <a:pPr>
              <a:lnSpc>
                <a:spcPct val="114999"/>
              </a:lnSpc>
              <a:spcAft>
                <a:spcPts val="900"/>
              </a:spcAft>
            </a:pPr>
            <a:r>
              <a:rPr lang="sr-Latn-RS" err="1"/>
              <a:t>Snapshot</a:t>
            </a:r>
            <a:endParaRPr lang="sr-Latn-RS" dirty="0" err="1"/>
          </a:p>
          <a:p>
            <a:pPr>
              <a:lnSpc>
                <a:spcPct val="114999"/>
              </a:lnSpc>
              <a:spcAft>
                <a:spcPts val="900"/>
              </a:spcAft>
            </a:pPr>
            <a:r>
              <a:rPr lang="sr-Latn-RS" err="1"/>
              <a:t>Peer</a:t>
            </a:r>
            <a:r>
              <a:rPr lang="sr-Latn-RS" dirty="0"/>
              <a:t>-to-</a:t>
            </a:r>
            <a:r>
              <a:rPr lang="sr-Latn-RS" err="1"/>
              <a:t>peer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6560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0FC18F-7794-4EC8-45B0-50254F84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Transakciona </a:t>
            </a:r>
            <a:r>
              <a:rPr lang="sr-Latn-RS" dirty="0" err="1"/>
              <a:t>replikacija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0D8E9356-A9D5-EA75-841C-83155F18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698504" cy="3446745"/>
          </a:xfrm>
        </p:spPr>
        <p:txBody>
          <a:bodyPr/>
          <a:lstStyle/>
          <a:p>
            <a:r>
              <a:rPr lang="sr-Latn-RS" dirty="0"/>
              <a:t>Osnovne komponente: </a:t>
            </a:r>
          </a:p>
          <a:p>
            <a:pPr lvl="1">
              <a:lnSpc>
                <a:spcPct val="114999"/>
              </a:lnSpc>
              <a:spcBef>
                <a:spcPts val="500"/>
              </a:spcBef>
              <a:buSzPts val="1800"/>
            </a:pPr>
            <a:r>
              <a:rPr lang="sr-Latn-RS" dirty="0"/>
              <a:t>Publisher</a:t>
            </a:r>
          </a:p>
          <a:p>
            <a:pPr lvl="1">
              <a:lnSpc>
                <a:spcPct val="114999"/>
              </a:lnSpc>
              <a:spcBef>
                <a:spcPts val="500"/>
              </a:spcBef>
              <a:buSzPts val="1800"/>
            </a:pPr>
            <a:r>
              <a:rPr lang="sr-Latn-RS" err="1"/>
              <a:t>Subscriber</a:t>
            </a:r>
            <a:endParaRPr lang="sr-Latn-RS"/>
          </a:p>
          <a:p>
            <a:pPr lvl="1">
              <a:lnSpc>
                <a:spcPct val="114999"/>
              </a:lnSpc>
              <a:spcBef>
                <a:spcPts val="500"/>
              </a:spcBef>
            </a:pPr>
            <a:r>
              <a:rPr lang="sr-Latn-RS" err="1"/>
              <a:t>Distributor</a:t>
            </a:r>
            <a:endParaRPr lang="sr-Latn-RS"/>
          </a:p>
          <a:p>
            <a:pPr>
              <a:lnSpc>
                <a:spcPct val="114999"/>
              </a:lnSpc>
            </a:pPr>
            <a:r>
              <a:rPr lang="sr-Latn-RS" dirty="0"/>
              <a:t>Glavni agenti: </a:t>
            </a:r>
          </a:p>
          <a:p>
            <a:pPr lvl="1">
              <a:lnSpc>
                <a:spcPct val="114999"/>
              </a:lnSpc>
              <a:spcBef>
                <a:spcPts val="500"/>
              </a:spcBef>
            </a:pPr>
            <a:r>
              <a:rPr lang="sr-Latn-RS" dirty="0" err="1"/>
              <a:t>Snapshot</a:t>
            </a:r>
            <a:r>
              <a:rPr lang="sr-Latn-RS" dirty="0"/>
              <a:t> agent </a:t>
            </a:r>
          </a:p>
          <a:p>
            <a:pPr lvl="1">
              <a:lnSpc>
                <a:spcPct val="114999"/>
              </a:lnSpc>
              <a:spcBef>
                <a:spcPts val="500"/>
              </a:spcBef>
            </a:pPr>
            <a:r>
              <a:rPr lang="sr-Latn-RS" dirty="0"/>
              <a:t>Log </a:t>
            </a:r>
            <a:r>
              <a:rPr lang="sr-Latn-RS" dirty="0" err="1"/>
              <a:t>Reader</a:t>
            </a:r>
            <a:r>
              <a:rPr lang="sr-Latn-RS" dirty="0"/>
              <a:t> agent</a:t>
            </a:r>
          </a:p>
          <a:p>
            <a:pPr lvl="1">
              <a:lnSpc>
                <a:spcPct val="114999"/>
              </a:lnSpc>
              <a:spcBef>
                <a:spcPts val="500"/>
              </a:spcBef>
            </a:pPr>
            <a:r>
              <a:rPr lang="sr-Latn-RS" err="1"/>
              <a:t>Distribution</a:t>
            </a:r>
            <a:r>
              <a:rPr lang="sr-Latn-RS" dirty="0"/>
              <a:t> agent</a:t>
            </a:r>
            <a:endParaRPr lang="sr-Latn-RS"/>
          </a:p>
        </p:txBody>
      </p:sp>
      <p:pic>
        <p:nvPicPr>
          <p:cNvPr id="4" name="Slika 3" descr="Slika na kojoj se nalazi tekst, snimak ekrana, dijagram, Paralela&#10;&#10;Opis je automatski generisan">
            <a:extLst>
              <a:ext uri="{FF2B5EF4-FFF2-40B4-BE49-F238E27FC236}">
                <a16:creationId xmlns:a16="http://schemas.microsoft.com/office/drawing/2014/main" id="{144D0E6C-2EC5-4EA7-A81A-736776C3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98" y="546212"/>
            <a:ext cx="2014971" cy="39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03CB48-F68D-A6C1-E2DF-DE80F772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Merge</a:t>
            </a:r>
            <a:r>
              <a:rPr lang="sr-Latn-RS" dirty="0"/>
              <a:t> </a:t>
            </a:r>
            <a:r>
              <a:rPr lang="sr-Latn-RS" dirty="0" err="1"/>
              <a:t>replikacija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9E26AD5E-496C-58E6-A277-7A1BACDD0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53392" cy="3416400"/>
          </a:xfrm>
        </p:spPr>
        <p:txBody>
          <a:bodyPr/>
          <a:lstStyle/>
          <a:p>
            <a:r>
              <a:rPr lang="sr-Latn-RS" dirty="0"/>
              <a:t>Sinhronizacija podataka među više baza koje vrše nezavisne izmene(</a:t>
            </a:r>
            <a:r>
              <a:rPr lang="sr-Latn-RS" sz="1600" dirty="0" err="1"/>
              <a:t>Bidirekciona</a:t>
            </a:r>
            <a:r>
              <a:rPr lang="sr-Latn-RS" sz="1600" dirty="0"/>
              <a:t> </a:t>
            </a:r>
            <a:r>
              <a:rPr lang="sr-Latn-RS" sz="1600" dirty="0" err="1"/>
              <a:t>replikacija</a:t>
            </a:r>
            <a:r>
              <a:rPr lang="sr-Latn-RS" dirty="0"/>
              <a:t>).</a:t>
            </a:r>
          </a:p>
          <a:p>
            <a:pPr>
              <a:lnSpc>
                <a:spcPct val="114999"/>
              </a:lnSpc>
            </a:pPr>
            <a:endParaRPr lang="sr-Latn-RS" dirty="0"/>
          </a:p>
          <a:p>
            <a:pPr>
              <a:lnSpc>
                <a:spcPct val="114999"/>
              </a:lnSpc>
            </a:pPr>
            <a:r>
              <a:rPr lang="sr-Latn-RS" dirty="0"/>
              <a:t>Glavna komponenta</a:t>
            </a:r>
          </a:p>
          <a:p>
            <a:pPr lvl="1">
              <a:lnSpc>
                <a:spcPct val="114999"/>
              </a:lnSpc>
            </a:pPr>
            <a:r>
              <a:rPr lang="sr-Latn-RS" dirty="0" err="1"/>
              <a:t>Merge</a:t>
            </a:r>
            <a:r>
              <a:rPr lang="sr-Latn-RS" dirty="0"/>
              <a:t> Agent</a:t>
            </a:r>
          </a:p>
          <a:p>
            <a:pPr marL="596900" lvl="1" indent="0">
              <a:lnSpc>
                <a:spcPct val="114999"/>
              </a:lnSpc>
              <a:buSzPts val="1400"/>
              <a:buNone/>
            </a:pPr>
            <a:endParaRPr lang="sr-Latn-RS" dirty="0"/>
          </a:p>
        </p:txBody>
      </p:sp>
      <p:pic>
        <p:nvPicPr>
          <p:cNvPr id="4" name="Slika 3" descr="Slika na kojoj se nalazi tekst, snimak ekrana, dijagram, softver&#10;&#10;Opis je automatski generisan">
            <a:extLst>
              <a:ext uri="{FF2B5EF4-FFF2-40B4-BE49-F238E27FC236}">
                <a16:creationId xmlns:a16="http://schemas.microsoft.com/office/drawing/2014/main" id="{F3906F9A-8425-BF49-C435-9112287E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6" y="577049"/>
            <a:ext cx="2734875" cy="39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CD9D91-655A-8FF1-1D0A-688A2F2F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Snapshot</a:t>
            </a:r>
            <a:r>
              <a:rPr lang="sr-Latn-RS" dirty="0"/>
              <a:t> </a:t>
            </a:r>
            <a:r>
              <a:rPr lang="sr-Latn-RS" dirty="0" err="1"/>
              <a:t>replikacija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750A9CCF-280B-A0B9-B4C7-AB1AB8AF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441159" cy="3416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sr-Latn-RS" dirty="0" err="1"/>
              <a:t>Snapshot</a:t>
            </a:r>
            <a:r>
              <a:rPr lang="sr-Latn-RS" dirty="0"/>
              <a:t> </a:t>
            </a:r>
            <a:r>
              <a:rPr lang="sr-Latn-RS" dirty="0" err="1"/>
              <a:t>replikacija</a:t>
            </a:r>
            <a:r>
              <a:rPr lang="sr-Latn-RS" dirty="0"/>
              <a:t> kreira statične kopije podataka baze u unapred definisanim intervalima. </a:t>
            </a:r>
          </a:p>
          <a:p>
            <a:pPr>
              <a:lnSpc>
                <a:spcPct val="114999"/>
              </a:lnSpc>
            </a:pPr>
            <a:r>
              <a:rPr lang="sr-Latn-RS" dirty="0"/>
              <a:t>Prednosti:</a:t>
            </a:r>
          </a:p>
          <a:p>
            <a:pPr lvl="1">
              <a:lnSpc>
                <a:spcPct val="114999"/>
              </a:lnSpc>
            </a:pPr>
            <a:r>
              <a:rPr lang="sr-Latn-RS" dirty="0"/>
              <a:t>Jednostavna za implementaciju i razumevanje.</a:t>
            </a:r>
          </a:p>
          <a:p>
            <a:pPr lvl="1">
              <a:lnSpc>
                <a:spcPct val="114999"/>
              </a:lnSpc>
            </a:pPr>
            <a:r>
              <a:rPr lang="sr-Latn-RS" dirty="0"/>
              <a:t>Idealna za retke promene podataka.</a:t>
            </a:r>
          </a:p>
          <a:p>
            <a:pPr lvl="1">
              <a:lnSpc>
                <a:spcPct val="114999"/>
              </a:lnSpc>
            </a:pPr>
            <a:r>
              <a:rPr lang="sr-Latn-RS" dirty="0"/>
              <a:t>Idealna za manje setove podataka.</a:t>
            </a:r>
          </a:p>
          <a:p>
            <a:pPr>
              <a:lnSpc>
                <a:spcPct val="114999"/>
              </a:lnSpc>
            </a:pPr>
            <a:endParaRPr lang="sr-Latn-RS" dirty="0"/>
          </a:p>
        </p:txBody>
      </p:sp>
      <p:pic>
        <p:nvPicPr>
          <p:cNvPr id="4" name="Slika 3" descr="Slika na kojoj se nalazi tekst, snimak ekrana, dijagram, dizajn&#10;&#10;Opis je automatski generisan">
            <a:extLst>
              <a:ext uri="{FF2B5EF4-FFF2-40B4-BE49-F238E27FC236}">
                <a16:creationId xmlns:a16="http://schemas.microsoft.com/office/drawing/2014/main" id="{0EDD9AEA-0F71-3E0E-8B0D-7FB9EC6E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31" y="660277"/>
            <a:ext cx="2036796" cy="38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750E31-3801-8719-E7D6-63466FCF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Peer</a:t>
            </a:r>
            <a:r>
              <a:rPr lang="sr-Latn-RS" dirty="0"/>
              <a:t>-to-</a:t>
            </a:r>
            <a:r>
              <a:rPr lang="sr-Latn-RS" dirty="0" err="1"/>
              <a:t>peer</a:t>
            </a:r>
            <a:r>
              <a:rPr lang="sr-Latn-RS" dirty="0"/>
              <a:t> </a:t>
            </a:r>
            <a:r>
              <a:rPr lang="sr-Latn-RS" dirty="0" err="1"/>
              <a:t>replikacija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DD8422AE-81AA-C833-DBA3-1B743045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69659" cy="3416400"/>
          </a:xfrm>
        </p:spPr>
        <p:txBody>
          <a:bodyPr/>
          <a:lstStyle/>
          <a:p>
            <a:r>
              <a:rPr lang="sr-Latn-RS" dirty="0"/>
              <a:t>Direktna </a:t>
            </a:r>
            <a:r>
              <a:rPr lang="sr-Latn-RS" dirty="0" err="1"/>
              <a:t>replikacija</a:t>
            </a:r>
            <a:r>
              <a:rPr lang="sr-Latn-RS" dirty="0"/>
              <a:t> između više baza bez centralnog </a:t>
            </a:r>
            <a:r>
              <a:rPr lang="sr-Latn-RS" dirty="0" err="1"/>
              <a:t>distributora</a:t>
            </a:r>
            <a:r>
              <a:rPr lang="sr-Latn-RS" dirty="0"/>
              <a:t>.</a:t>
            </a:r>
          </a:p>
          <a:p>
            <a:pPr>
              <a:lnSpc>
                <a:spcPct val="114999"/>
              </a:lnSpc>
            </a:pPr>
            <a:r>
              <a:rPr lang="sr-Latn-RS" dirty="0"/>
              <a:t>Promene napravljene u jednoj bazi automatski se repliciraju u sve ostale baze.</a:t>
            </a:r>
          </a:p>
          <a:p>
            <a:pPr>
              <a:lnSpc>
                <a:spcPct val="114999"/>
              </a:lnSpc>
            </a:pPr>
            <a:r>
              <a:rPr lang="sr-Latn-RS" dirty="0"/>
              <a:t>Visoka dostupnost</a:t>
            </a:r>
          </a:p>
          <a:p>
            <a:pPr>
              <a:lnSpc>
                <a:spcPct val="114999"/>
              </a:lnSpc>
            </a:pPr>
            <a:r>
              <a:rPr lang="sr-Latn-RS" dirty="0"/>
              <a:t>Balansiranje opterećenja</a:t>
            </a:r>
          </a:p>
        </p:txBody>
      </p:sp>
      <p:pic>
        <p:nvPicPr>
          <p:cNvPr id="4" name="Slika 3" descr="Slika na kojoj se nalazi tekst, snimak ekrana, dizajn&#10;&#10;Opis je automatski generisan">
            <a:extLst>
              <a:ext uri="{FF2B5EF4-FFF2-40B4-BE49-F238E27FC236}">
                <a16:creationId xmlns:a16="http://schemas.microsoft.com/office/drawing/2014/main" id="{F02397FF-1B99-DAC7-3029-93CD518D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03" y="1194648"/>
            <a:ext cx="3060762" cy="275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43959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Projekcija na ekranu (16:9)</PresentationFormat>
  <Slides>22</Slides>
  <Notes>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Naslovi slajdova</vt:lpstr>
      </vt:variant>
      <vt:variant>
        <vt:i4>22</vt:i4>
      </vt:variant>
    </vt:vector>
  </HeadingPairs>
  <TitlesOfParts>
    <vt:vector size="24" baseType="lpstr">
      <vt:lpstr>Big Data Infographics by Slidesgo</vt:lpstr>
      <vt:lpstr>Slidesgo Final Pages</vt:lpstr>
      <vt:lpstr>   Replikacija podataka kod MS SQL baze podataka (replication and mirroring)     </vt:lpstr>
      <vt:lpstr>Sadržaj</vt:lpstr>
      <vt:lpstr>Uvod</vt:lpstr>
      <vt:lpstr>Zašto replikacija? </vt:lpstr>
      <vt:lpstr>Vrste replikacija u SQL Serveru</vt:lpstr>
      <vt:lpstr>Transakciona replikacija</vt:lpstr>
      <vt:lpstr>Merge replikacija</vt:lpstr>
      <vt:lpstr>Snapshot replikacija</vt:lpstr>
      <vt:lpstr>Peer-to-peer replikacija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Arhitektura primera</vt:lpstr>
      <vt:lpstr>PowerPoint prezentacija</vt:lpstr>
      <vt:lpstr>Database mirroring</vt:lpstr>
      <vt:lpstr>Database mirroring </vt:lpstr>
      <vt:lpstr>Konfiguracija database mirroring </vt:lpstr>
      <vt:lpstr>Konfiguracija database mirroring 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Replikacija podataka kod MS SQL baze podataka (replication and mirroring)     </dc:title>
  <cp:revision>440</cp:revision>
  <dcterms:modified xsi:type="dcterms:W3CDTF">2024-06-30T19:56:53Z</dcterms:modified>
</cp:coreProperties>
</file>