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548" r:id="rId2"/>
    <p:sldId id="559" r:id="rId3"/>
    <p:sldId id="557" r:id="rId4"/>
    <p:sldId id="560" r:id="rId5"/>
    <p:sldId id="555" r:id="rId6"/>
    <p:sldId id="556" r:id="rId7"/>
    <p:sldId id="5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8B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68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E5F2-563B-4B17-9DA5-FB76BC483656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9420-673F-4A3F-AE2F-63CCD6D792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8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0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87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509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597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70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67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60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2.sv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401682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14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30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5099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05335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72700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2184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6580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37447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77924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192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12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7436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294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30944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63100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71518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39562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99643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17714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73440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A62A3B4-90FB-4299-99EA-8A003311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418" y="2781300"/>
            <a:ext cx="2073164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00177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2292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002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321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5684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327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516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7414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659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to 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1947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92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215941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630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6494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2078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5173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3193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356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2768747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654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550880"/>
            <a:ext cx="7200000" cy="2160000"/>
          </a:xfrm>
        </p:spPr>
        <p:txBody>
          <a:bodyPr tIns="0" rIns="0" anchor="b">
            <a:noAutofit/>
          </a:bodyPr>
          <a:lstStyle>
            <a:lvl1pPr algn="l">
              <a:defRPr sz="3120"/>
            </a:lvl1pPr>
          </a:lstStyle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Presentation title 2021 </a:t>
            </a:r>
            <a:br>
              <a:rPr lang="en-GB"/>
            </a:br>
            <a:r>
              <a:rPr lang="en-GB"/>
              <a:t>max 3 lines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3844800"/>
            <a:ext cx="5760000" cy="122256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GB"/>
              <a:t>Click to edit Master short subtitle style</a:t>
            </a:r>
          </a:p>
          <a:p>
            <a:r>
              <a:rPr lang="en-GB"/>
              <a:t>max 2 lines</a:t>
            </a:r>
            <a:endParaRPr lang="en-US"/>
          </a:p>
        </p:txBody>
      </p:sp>
      <p:pic>
        <p:nvPicPr>
          <p:cNvPr id="7" name="KNIME Logo">
            <a:extLst>
              <a:ext uri="{FF2B5EF4-FFF2-40B4-BE49-F238E27FC236}">
                <a16:creationId xmlns:a16="http://schemas.microsoft.com/office/drawing/2014/main" id="{1957C5BF-4ED0-D242-B3CC-D17794FEBB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00" y="462495"/>
            <a:ext cx="3168000" cy="756942"/>
          </a:xfrm>
          <a:prstGeom prst="rect">
            <a:avLst/>
          </a:prstGeom>
        </p:spPr>
      </p:pic>
      <p:pic>
        <p:nvPicPr>
          <p:cNvPr id="8" name="Grafik 4">
            <a:extLst>
              <a:ext uri="{FF2B5EF4-FFF2-40B4-BE49-F238E27FC236}">
                <a16:creationId xmlns:a16="http://schemas.microsoft.com/office/drawing/2014/main" id="{32AFFAAB-E97C-224A-8337-2826F17833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1085" y="861060"/>
            <a:ext cx="5640916" cy="599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21BE-C140-AB4E-A517-9B605C03C9E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z="2160"/>
            </a:lvl1pPr>
          </a:lstStyle>
          <a:p>
            <a:r>
              <a:rPr lang="de-DE"/>
              <a:t>January 1,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0769-D071-F44A-A760-6D798512562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2160"/>
            </a:lvl1pPr>
          </a:lstStyle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0B01FEE6-F0A8-B441-9C55-EBE6F3D0E1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498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209600"/>
            <a:ext cx="7636800" cy="4885920"/>
          </a:xfrm>
        </p:spPr>
        <p:txBody>
          <a:bodyPr>
            <a:noAutofit/>
          </a:bodyPr>
          <a:lstStyle>
            <a:lvl1pPr>
              <a:defRPr sz="216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00E8-084B-5C4A-9D21-FB806A7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5" name="Line">
            <a:extLst>
              <a:ext uri="{FF2B5EF4-FFF2-40B4-BE49-F238E27FC236}">
                <a16:creationId xmlns:a16="http://schemas.microsoft.com/office/drawing/2014/main" id="{5A80816F-3BF5-7149-82A1-4299C7308CE7}"/>
              </a:ext>
            </a:extLst>
          </p:cNvPr>
          <p:cNvCxnSpPr>
            <a:cxnSpLocks/>
          </p:cNvCxnSpPr>
          <p:nvPr userDrawn="1"/>
        </p:nvCxnSpPr>
        <p:spPr>
          <a:xfrm>
            <a:off x="334434" y="907200"/>
            <a:ext cx="11523133" cy="0"/>
          </a:xfrm>
          <a:prstGeom prst="line">
            <a:avLst/>
          </a:prstGeom>
          <a:ln w="15875">
            <a:solidFill>
              <a:srgbClr val="FF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9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838772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00E8-084B-5C4A-9D21-FB806A7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5" name="Line">
            <a:extLst>
              <a:ext uri="{FF2B5EF4-FFF2-40B4-BE49-F238E27FC236}">
                <a16:creationId xmlns:a16="http://schemas.microsoft.com/office/drawing/2014/main" id="{5A80816F-3BF5-7149-82A1-4299C7308CE7}"/>
              </a:ext>
            </a:extLst>
          </p:cNvPr>
          <p:cNvCxnSpPr>
            <a:cxnSpLocks/>
          </p:cNvCxnSpPr>
          <p:nvPr userDrawn="1"/>
        </p:nvCxnSpPr>
        <p:spPr>
          <a:xfrm>
            <a:off x="334434" y="907200"/>
            <a:ext cx="11523133" cy="0"/>
          </a:xfrm>
          <a:prstGeom prst="line">
            <a:avLst/>
          </a:prstGeom>
          <a:ln w="15875">
            <a:solidFill>
              <a:srgbClr val="FF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693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00" y="401290"/>
            <a:ext cx="11236800" cy="462709"/>
          </a:xfrm>
        </p:spPr>
        <p:txBody>
          <a:bodyPr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555200"/>
            <a:ext cx="11236800" cy="4536000"/>
          </a:xfrm>
        </p:spPr>
        <p:txBody>
          <a:bodyPr>
            <a:noAutofit/>
          </a:bodyPr>
          <a:lstStyle>
            <a:lvl1pPr>
              <a:defRPr sz="216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00E8-084B-5C4A-9D21-FB806A7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DB905E-E99C-3641-BF4C-1FCE98B49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484" y="907201"/>
            <a:ext cx="11236800" cy="380158"/>
          </a:xfrm>
        </p:spPr>
        <p:txBody>
          <a:bodyPr>
            <a:noAutofit/>
          </a:bodyPr>
          <a:lstStyle>
            <a:lvl1pPr marL="0" indent="0">
              <a:buNone/>
              <a:defRPr sz="2160" b="1">
                <a:latin typeface="+mj-lt"/>
              </a:defRPr>
            </a:lvl1pPr>
            <a:lvl2pPr marL="345600" indent="0">
              <a:buNone/>
              <a:defRPr/>
            </a:lvl2pPr>
            <a:lvl3pPr marL="777600" indent="0">
              <a:buNone/>
              <a:defRPr/>
            </a:lvl3pPr>
            <a:lvl4pPr marL="1209600" indent="0">
              <a:buNone/>
              <a:defRPr/>
            </a:lvl4pPr>
            <a:lvl5pPr marL="164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E47B8F50-7C9E-7A41-910A-6C8D2232B88A}"/>
              </a:ext>
            </a:extLst>
          </p:cNvPr>
          <p:cNvCxnSpPr>
            <a:cxnSpLocks/>
          </p:cNvCxnSpPr>
          <p:nvPr userDrawn="1"/>
        </p:nvCxnSpPr>
        <p:spPr>
          <a:xfrm>
            <a:off x="334434" y="1339200"/>
            <a:ext cx="11523133" cy="0"/>
          </a:xfrm>
          <a:prstGeom prst="line">
            <a:avLst/>
          </a:prstGeom>
          <a:ln w="15875">
            <a:solidFill>
              <a:srgbClr val="FF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541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C27D8B48-F6DD-6142-991A-73700BE883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5" y="342270"/>
            <a:ext cx="9580033" cy="933137"/>
          </a:xfrm>
          <a:prstGeom prst="rect">
            <a:avLst/>
          </a:prstGeom>
        </p:spPr>
        <p:txBody>
          <a:bodyPr vert="horz" lIns="0" tIns="0" rIns="0" bIns="54864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This is where to enter the main message for each slide, which should be no more than 2 lines long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7422B-F6C5-E74B-915A-FEBAB3D8A9F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397000"/>
            <a:ext cx="10972800" cy="4368800"/>
          </a:xfrm>
        </p:spPr>
        <p:txBody>
          <a:bodyPr/>
          <a:lstStyle/>
          <a:p>
            <a:pPr lvl="0"/>
            <a:r>
              <a:rPr lang="en-US"/>
              <a:t>Place the main content of the full width slide here.</a:t>
            </a:r>
          </a:p>
          <a:p>
            <a:pPr lvl="1"/>
            <a:r>
              <a:rPr lang="en-US"/>
              <a:t>First bullet level</a:t>
            </a:r>
          </a:p>
          <a:p>
            <a:pPr lvl="2"/>
            <a:r>
              <a:rPr lang="en-US"/>
              <a:t>Second bullet level</a:t>
            </a:r>
          </a:p>
          <a:p>
            <a:pPr lvl="3"/>
            <a:r>
              <a:rPr lang="en-US"/>
              <a:t>Third bullet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223954B-DFAF-4F47-BDA1-675644DC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067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© 2021 Vetter |  Confidential - 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796192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6773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0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5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1347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396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9.em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9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3149F-1BC7-46D5-8988-5EBB71111D74}"/>
              </a:ext>
            </a:extLst>
          </p:cNvPr>
          <p:cNvSpPr txBox="1"/>
          <p:nvPr/>
        </p:nvSpPr>
        <p:spPr>
          <a:xfrm>
            <a:off x="1816938" y="1593177"/>
            <a:ext cx="8420100" cy="367164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800" dirty="0">
                <a:solidFill>
                  <a:srgbClr val="9A8B6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Klimaforschungsdaten für Gemeinden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4800" dirty="0">
              <a:solidFill>
                <a:srgbClr val="9A8B67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000" dirty="0">
                <a:solidFill>
                  <a:srgbClr val="9A8B6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Anwendungsszenario für die Stadt Konstanz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3000" dirty="0">
              <a:solidFill>
                <a:srgbClr val="9A8B67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9A8B6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Team 4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9A8B6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: Fabio, Felix, Melf , Michael, Sören, Stefan, Peter, Tim, Thomas, Thorsten, Volker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A44C89D-DC8A-2C47-8D12-C17CE26AB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86605"/>
              </p:ext>
            </p:extLst>
          </p:nvPr>
        </p:nvGraphicFramePr>
        <p:xfrm>
          <a:off x="0" y="1061118"/>
          <a:ext cx="4295328" cy="2193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5328">
                  <a:extLst>
                    <a:ext uri="{9D8B030D-6E8A-4147-A177-3AD203B41FA5}">
                      <a16:colId xmlns:a16="http://schemas.microsoft.com/office/drawing/2014/main" val="1275681580"/>
                    </a:ext>
                  </a:extLst>
                </a:gridCol>
              </a:tblGrid>
              <a:tr h="91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b="1" dirty="0">
                          <a:solidFill>
                            <a:srgbClr val="9A8B67"/>
                          </a:solidFill>
                        </a:rPr>
                        <a:t>Ausgangslage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65920"/>
                  </a:ext>
                </a:extLst>
              </a:tr>
              <a:tr h="1188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rgbClr val="9A8B67"/>
                          </a:solidFill>
                        </a:rPr>
                        <a:t>Klimaanpassungsgesetz  </a:t>
                      </a:r>
                    </a:p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de-DE" sz="2000" dirty="0">
                          <a:solidFill>
                            <a:srgbClr val="9A8B67"/>
                          </a:solidFill>
                        </a:rPr>
                        <a:t>Gemeinden müssen</a:t>
                      </a:r>
                      <a:endParaRPr lang="de-DE" sz="2000" b="0" dirty="0">
                        <a:solidFill>
                          <a:srgbClr val="9A8B67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9A8B67"/>
                          </a:solidFill>
                        </a:rPr>
                        <a:t>handeln</a:t>
                      </a:r>
                      <a:r>
                        <a:rPr lang="de-DE" sz="2000" dirty="0">
                          <a:solidFill>
                            <a:srgbClr val="9A8B67"/>
                          </a:solidFill>
                        </a:rPr>
                        <a:t>!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>
                        <a:solidFill>
                          <a:srgbClr val="9A8B67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309117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6FD625E-27EF-12BA-0EEC-84782150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2502"/>
              </p:ext>
            </p:extLst>
          </p:nvPr>
        </p:nvGraphicFramePr>
        <p:xfrm>
          <a:off x="4267200" y="1106699"/>
          <a:ext cx="3657600" cy="2102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746646828"/>
                    </a:ext>
                  </a:extLst>
                </a:gridCol>
              </a:tblGrid>
              <a:tr h="91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b="1" dirty="0">
                          <a:solidFill>
                            <a:srgbClr val="9A8B67"/>
                          </a:solidFill>
                        </a:rPr>
                        <a:t>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83029"/>
                  </a:ext>
                </a:extLst>
              </a:tr>
              <a:tr h="1188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rgbClr val="9A8B67"/>
                          </a:solidFill>
                        </a:rPr>
                        <a:t>Klimadaten aus Satelliten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rgbClr val="9A8B67"/>
                          </a:solidFill>
                        </a:rPr>
                        <a:t> sind </a:t>
                      </a:r>
                      <a:r>
                        <a:rPr lang="de-DE" sz="2000" b="1" dirty="0">
                          <a:solidFill>
                            <a:srgbClr val="9A8B67"/>
                          </a:solidFill>
                        </a:rPr>
                        <a:t>komplex</a:t>
                      </a:r>
                      <a:r>
                        <a:rPr lang="de-DE" sz="2000" dirty="0">
                          <a:solidFill>
                            <a:srgbClr val="9A8B67"/>
                          </a:solidFill>
                        </a:rPr>
                        <a:t>!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>
                        <a:solidFill>
                          <a:srgbClr val="9A8B67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42037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BD9EB9E5-75CC-1ECD-AD56-55DA9D7C4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63051"/>
              </p:ext>
            </p:extLst>
          </p:nvPr>
        </p:nvGraphicFramePr>
        <p:xfrm>
          <a:off x="8163374" y="1055436"/>
          <a:ext cx="3657600" cy="2651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746646828"/>
                    </a:ext>
                  </a:extLst>
                </a:gridCol>
              </a:tblGrid>
              <a:tr h="91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b="1" dirty="0">
                          <a:solidFill>
                            <a:srgbClr val="9A8B67"/>
                          </a:solidFill>
                        </a:rPr>
                        <a:t>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83029"/>
                  </a:ext>
                </a:extLst>
              </a:tr>
              <a:tr h="11889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e-DE" sz="2000" b="1" dirty="0">
                          <a:solidFill>
                            <a:srgbClr val="9A8B67"/>
                          </a:solidFill>
                        </a:rPr>
                        <a:t>Automatisierte Analyse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e-DE" sz="2000" dirty="0">
                          <a:solidFill>
                            <a:srgbClr val="9A8B67"/>
                          </a:solidFill>
                        </a:rPr>
                        <a:t>von Satellitendaten (Copernicus / </a:t>
                      </a:r>
                      <a:r>
                        <a:rPr lang="de-DE" sz="2000" dirty="0" err="1">
                          <a:solidFill>
                            <a:srgbClr val="9A8B67"/>
                          </a:solidFill>
                        </a:rPr>
                        <a:t>Landsat</a:t>
                      </a:r>
                      <a:r>
                        <a:rPr lang="de-DE" sz="2000" dirty="0">
                          <a:solidFill>
                            <a:srgbClr val="9A8B67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rgbClr val="9A8B67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>
                        <a:solidFill>
                          <a:srgbClr val="9A8B67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420373"/>
                  </a:ext>
                </a:extLst>
              </a:tr>
            </a:tbl>
          </a:graphicData>
        </a:graphic>
      </p:graphicFrame>
      <p:pic>
        <p:nvPicPr>
          <p:cNvPr id="11" name="Grafik 10" descr="Ein Bild, das Karte, Erde, Planet, Kugel enthält.&#10;&#10;Automatisch generierte Beschreibung">
            <a:extLst>
              <a:ext uri="{FF2B5EF4-FFF2-40B4-BE49-F238E27FC236}">
                <a16:creationId xmlns:a16="http://schemas.microsoft.com/office/drawing/2014/main" id="{A12007D6-467D-0A51-28C5-F19942105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4" y="3655509"/>
            <a:ext cx="3293440" cy="2695575"/>
          </a:xfrm>
          <a:prstGeom prst="rect">
            <a:avLst/>
          </a:prstGeom>
          <a:ln w="63500">
            <a:solidFill>
              <a:srgbClr val="9A8B67"/>
            </a:solidFill>
          </a:ln>
        </p:spPr>
      </p:pic>
      <p:pic>
        <p:nvPicPr>
          <p:cNvPr id="15" name="Grafik 14" descr="Ein Bild, das Transport, Satellit, Raum, Raumstation enthält.&#10;&#10;Automatisch generierte Beschreibung">
            <a:extLst>
              <a:ext uri="{FF2B5EF4-FFF2-40B4-BE49-F238E27FC236}">
                <a16:creationId xmlns:a16="http://schemas.microsoft.com/office/drawing/2014/main" id="{61147577-B0F4-59C1-FBF8-4B2C1BB0E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13" y="4077016"/>
            <a:ext cx="3293440" cy="1852560"/>
          </a:xfrm>
          <a:prstGeom prst="rect">
            <a:avLst/>
          </a:prstGeom>
          <a:ln w="63500">
            <a:solidFill>
              <a:srgbClr val="9A8B67"/>
            </a:solidFill>
          </a:ln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D5D2F45A-3669-FAC0-ED6E-A9D6698183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505" t="9164" r="13826" b="8763"/>
          <a:stretch/>
        </p:blipFill>
        <p:spPr>
          <a:xfrm>
            <a:off x="8968700" y="3819494"/>
            <a:ext cx="2270384" cy="2270385"/>
          </a:xfrm>
          <a:prstGeom prst="ellipse">
            <a:avLst/>
          </a:prstGeom>
          <a:ln w="63500">
            <a:solidFill>
              <a:srgbClr val="9A8B67"/>
            </a:solidFill>
          </a:ln>
        </p:spPr>
      </p:pic>
    </p:spTree>
    <p:extLst>
      <p:ext uri="{BB962C8B-B14F-4D97-AF65-F5344CB8AC3E}">
        <p14:creationId xmlns:p14="http://schemas.microsoft.com/office/powerpoint/2010/main" val="83163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2CF516B-C1DD-7065-843F-8902DAF58A2D}"/>
              </a:ext>
            </a:extLst>
          </p:cNvPr>
          <p:cNvSpPr/>
          <p:nvPr/>
        </p:nvSpPr>
        <p:spPr>
          <a:xfrm>
            <a:off x="2827283" y="2417379"/>
            <a:ext cx="6831724" cy="872359"/>
          </a:xfrm>
          <a:prstGeom prst="rect">
            <a:avLst/>
          </a:prstGeom>
          <a:solidFill>
            <a:srgbClr val="FFFFFF"/>
          </a:solidFill>
          <a:ln w="63500">
            <a:solidFill>
              <a:srgbClr val="9A8B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29DF53-FA8E-15F0-6E77-711D6B898320}"/>
              </a:ext>
            </a:extLst>
          </p:cNvPr>
          <p:cNvSpPr txBox="1"/>
          <p:nvPr/>
        </p:nvSpPr>
        <p:spPr>
          <a:xfrm>
            <a:off x="3184635" y="2270234"/>
            <a:ext cx="5328744" cy="889539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sz="4400" dirty="0"/>
              <a:t>78462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23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  <p:pic>
        <p:nvPicPr>
          <p:cNvPr id="5" name="Grafik 4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76F580B8-26D7-64A6-FFC1-9124FE0E9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  <a:ln w="63500">
            <a:solidFill>
              <a:srgbClr val="9A8B67"/>
            </a:solidFill>
          </a:ln>
        </p:spPr>
      </p:pic>
    </p:spTree>
    <p:extLst>
      <p:ext uri="{BB962C8B-B14F-4D97-AF65-F5344CB8AC3E}">
        <p14:creationId xmlns:p14="http://schemas.microsoft.com/office/powerpoint/2010/main" val="183765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DD9ACFC-C1F6-8E5E-A651-1C4EE1447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1" t="2868" r="3018" b="3629"/>
          <a:stretch/>
        </p:blipFill>
        <p:spPr>
          <a:xfrm>
            <a:off x="1447799" y="1108363"/>
            <a:ext cx="4329546" cy="52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DD9ACFC-C1F6-8E5E-A651-1C4EE1447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1" t="2868" r="3018" b="3629"/>
          <a:stretch/>
        </p:blipFill>
        <p:spPr>
          <a:xfrm>
            <a:off x="1447799" y="1108363"/>
            <a:ext cx="4329546" cy="5297326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4478B72-92AB-21FE-C2E8-E2F892568F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05" t="9164" r="13826" b="8763"/>
          <a:stretch/>
        </p:blipFill>
        <p:spPr>
          <a:xfrm>
            <a:off x="6788259" y="1971674"/>
            <a:ext cx="3955942" cy="3955943"/>
          </a:xfrm>
          <a:prstGeom prst="ellipse">
            <a:avLst/>
          </a:prstGeom>
          <a:ln w="92075">
            <a:solidFill>
              <a:srgbClr val="9A8B67"/>
            </a:solidFill>
          </a:ln>
        </p:spPr>
      </p:pic>
      <p:sp>
        <p:nvSpPr>
          <p:cNvPr id="7" name="Oval 9">
            <a:extLst>
              <a:ext uri="{FF2B5EF4-FFF2-40B4-BE49-F238E27FC236}">
                <a16:creationId xmlns:a16="http://schemas.microsoft.com/office/drawing/2014/main" id="{69AEEFEA-4F3C-CBBC-094A-AA6A8708E7C4}"/>
              </a:ext>
            </a:extLst>
          </p:cNvPr>
          <p:cNvSpPr/>
          <p:nvPr/>
        </p:nvSpPr>
        <p:spPr>
          <a:xfrm>
            <a:off x="4172511" y="5714895"/>
            <a:ext cx="157163" cy="157162"/>
          </a:xfrm>
          <a:prstGeom prst="ellipse">
            <a:avLst/>
          </a:prstGeom>
          <a:noFill/>
          <a:ln w="50800">
            <a:solidFill>
              <a:srgbClr val="9A8B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2DD53AD9-FDBD-DB45-81DD-C160FC322507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4195527" y="2673927"/>
            <a:ext cx="2967273" cy="3063984"/>
          </a:xfrm>
          <a:prstGeom prst="line">
            <a:avLst/>
          </a:prstGeom>
          <a:ln w="57150">
            <a:solidFill>
              <a:srgbClr val="9A8B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8BBB4B01-4A4F-6808-CBF8-0282391DCFF7}"/>
              </a:ext>
            </a:extLst>
          </p:cNvPr>
          <p:cNvCxnSpPr>
            <a:stCxn id="7" idx="4"/>
          </p:cNvCxnSpPr>
          <p:nvPr/>
        </p:nvCxnSpPr>
        <p:spPr>
          <a:xfrm>
            <a:off x="4251093" y="5872057"/>
            <a:ext cx="4158616" cy="55560"/>
          </a:xfrm>
          <a:prstGeom prst="line">
            <a:avLst/>
          </a:prstGeom>
          <a:ln w="57150">
            <a:solidFill>
              <a:srgbClr val="9A8B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4157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Segoe UI</vt:lpstr>
      <vt:lpstr>Segoe UI Light</vt:lpstr>
      <vt:lpstr>Segoe UI Semibold</vt:lpstr>
      <vt:lpstr>Wingdings</vt:lpstr>
      <vt:lpstr>2_Office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Fauth - cyberLAGO e.V.</dc:creator>
  <cp:lastModifiedBy>Michael Beringer</cp:lastModifiedBy>
  <cp:revision>10</cp:revision>
  <dcterms:created xsi:type="dcterms:W3CDTF">2022-07-09T08:53:44Z</dcterms:created>
  <dcterms:modified xsi:type="dcterms:W3CDTF">2024-06-29T14:42:28Z</dcterms:modified>
</cp:coreProperties>
</file>