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73" r:id="rId4"/>
    <p:sldId id="269" r:id="rId5"/>
    <p:sldId id="270" r:id="rId6"/>
    <p:sldId id="271" r:id="rId7"/>
    <p:sldId id="272" r:id="rId8"/>
    <p:sldId id="274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5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70141" autoAdjust="0"/>
  </p:normalViewPr>
  <p:slideViewPr>
    <p:cSldViewPr snapToGrid="0">
      <p:cViewPr varScale="1">
        <p:scale>
          <a:sx n="80" d="100"/>
          <a:sy n="80" d="100"/>
        </p:scale>
        <p:origin x="1626" y="90"/>
      </p:cViewPr>
      <p:guideLst>
        <p:guide orient="horz" pos="2160"/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1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CB88E-AFA1-444F-889B-7BB296F44A4D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82E0-AF98-2041-B6C3-CACBB077F8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F24CE-B31C-A843-83BA-A3CCD9CE827E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7B4A3-FD85-2841-B668-F76A9C7B59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6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noProof="0" dirty="0"/>
              <a:t>How fixing things work:</a:t>
            </a:r>
          </a:p>
          <a:p>
            <a:pPr marL="228600" indent="-228600">
              <a:buFontTx/>
              <a:buAutoNum type="arabicPeriod"/>
            </a:pPr>
            <a:r>
              <a:rPr lang="en-US" noProof="0" dirty="0"/>
              <a:t>Bring ALL</a:t>
            </a:r>
            <a:r>
              <a:rPr lang="en-US" baseline="0" noProof="0" dirty="0"/>
              <a:t> your tools</a:t>
            </a:r>
          </a:p>
          <a:p>
            <a:pPr marL="228600" indent="-228600">
              <a:buFontTx/>
              <a:buAutoNum type="arabicPeriod"/>
            </a:pPr>
            <a:r>
              <a:rPr lang="en-US" baseline="0" noProof="0" dirty="0"/>
              <a:t>Use the wrong one</a:t>
            </a:r>
          </a:p>
          <a:p>
            <a:pPr marL="228600" indent="-228600">
              <a:buFontTx/>
              <a:buAutoNum type="arabicPeriod"/>
            </a:pPr>
            <a:r>
              <a:rPr lang="en-US" baseline="0" noProof="0" dirty="0"/>
              <a:t>Use another wrong one</a:t>
            </a:r>
          </a:p>
          <a:p>
            <a:pPr marL="228600" indent="-228600">
              <a:buFontTx/>
              <a:buAutoNum type="arabicPeriod"/>
            </a:pPr>
            <a:r>
              <a:rPr lang="en-US" baseline="0" noProof="0" dirty="0"/>
              <a:t>Get a tool that works somehow</a:t>
            </a:r>
          </a:p>
          <a:p>
            <a:pPr marL="228600" indent="-228600">
              <a:buFontTx/>
              <a:buAutoNum type="arabicPeriod"/>
            </a:pPr>
            <a:r>
              <a:rPr lang="en-US" baseline="0" noProof="0" dirty="0"/>
              <a:t>Scream and insult cold hard metal</a:t>
            </a:r>
          </a:p>
          <a:p>
            <a:pPr marL="228600" indent="-228600">
              <a:buFontTx/>
              <a:buAutoNum type="arabicPeriod"/>
            </a:pPr>
            <a:endParaRPr lang="en-US" baseline="0" noProof="0" dirty="0"/>
          </a:p>
          <a:p>
            <a:pPr marL="0" indent="0">
              <a:buFontTx/>
              <a:buNone/>
            </a:pPr>
            <a:r>
              <a:rPr lang="en-US" baseline="0" noProof="0" dirty="0"/>
              <a:t>Main problems: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/>
              <a:t>People do not know what kind of special tooling they require …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/>
              <a:t>… or how to use it.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Manuals always are in the way (on laptop screen, paper</a:t>
            </a:r>
            <a:r>
              <a:rPr lang="en-US" baseline="0" noProof="0" dirty="0"/>
              <a:t> falling down, ….)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Unclear instructions</a:t>
            </a:r>
            <a:endParaRPr lang="en-US" baseline="0" noProof="0" dirty="0"/>
          </a:p>
          <a:p>
            <a:pPr marL="171450" indent="-171450">
              <a:buFontTx/>
              <a:buChar char="-"/>
            </a:pPr>
            <a:endParaRPr lang="en-US" baseline="0" noProof="0" dirty="0"/>
          </a:p>
          <a:p>
            <a:pPr marL="0" indent="0">
              <a:buFontTx/>
              <a:buNone/>
            </a:pPr>
            <a:r>
              <a:rPr lang="en-US" baseline="0" noProof="0" dirty="0"/>
              <a:t>Solution: Use AR HMD devices! (like </a:t>
            </a:r>
            <a:r>
              <a:rPr lang="en-US" baseline="0" noProof="0" dirty="0" err="1"/>
              <a:t>Hololens</a:t>
            </a:r>
            <a:r>
              <a:rPr lang="en-US" baseline="0" noProof="0" dirty="0"/>
              <a:t> and Meta 2)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parties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involved</a:t>
            </a:r>
            <a:r>
              <a:rPr lang="de-DE" baseline="0" dirty="0"/>
              <a:t>?</a:t>
            </a:r>
          </a:p>
          <a:p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End User: </a:t>
            </a:r>
            <a:r>
              <a:rPr lang="de-DE" baseline="0" dirty="0" err="1"/>
              <a:t>has</a:t>
            </a:r>
            <a:r>
              <a:rPr lang="de-DE" baseline="0" dirty="0"/>
              <a:t> a </a:t>
            </a:r>
            <a:r>
              <a:rPr lang="de-DE" baseline="0" dirty="0" err="1"/>
              <a:t>problem</a:t>
            </a:r>
            <a:r>
              <a:rPr lang="de-DE" baseline="0" dirty="0"/>
              <a:t>, </a:t>
            </a:r>
            <a:r>
              <a:rPr lang="de-DE" baseline="0" dirty="0" err="1"/>
              <a:t>wants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fix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fast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cheap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Fixer: Guy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provides</a:t>
            </a:r>
            <a:r>
              <a:rPr lang="de-DE" baseline="0" dirty="0"/>
              <a:t> easy </a:t>
            </a:r>
            <a:r>
              <a:rPr lang="de-DE" baseline="0" dirty="0" err="1"/>
              <a:t>to</a:t>
            </a:r>
            <a:r>
              <a:rPr lang="de-DE" baseline="0" dirty="0"/>
              <a:t> follow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For whom?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noProof="0" dirty="0"/>
              <a:t>End user with AR device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noProof="0" dirty="0"/>
          </a:p>
          <a:p>
            <a:r>
              <a:rPr lang="en-US" noProof="0" dirty="0"/>
              <a:t>This can be customer or workshop personal,</a:t>
            </a:r>
            <a:r>
              <a:rPr lang="en-US" baseline="0" noProof="0" dirty="0"/>
              <a:t> used in school teaching electronics, …..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Simple step-by-step tutorial</a:t>
            </a:r>
          </a:p>
          <a:p>
            <a:pPr marL="228600" indent="-228600">
              <a:buAutoNum type="arabicPeriod"/>
            </a:pPr>
            <a:r>
              <a:rPr lang="en-US" noProof="0" dirty="0"/>
              <a:t>Get the right tool</a:t>
            </a:r>
          </a:p>
          <a:p>
            <a:pPr marL="228600" indent="-228600">
              <a:buAutoNum type="arabicPeriod"/>
            </a:pPr>
            <a:r>
              <a:rPr lang="en-US" noProof="0" dirty="0"/>
              <a:t>Show user how it‘s done</a:t>
            </a:r>
          </a:p>
          <a:p>
            <a:pPr marL="228600" indent="-228600">
              <a:buAutoNum type="arabicPeriod"/>
            </a:pPr>
            <a:r>
              <a:rPr lang="en-US" noProof="0" dirty="0"/>
              <a:t>Wait for him or her to finish</a:t>
            </a:r>
          </a:p>
          <a:p>
            <a:pPr marL="228600" indent="-228600">
              <a:buAutoNum type="arabicPeriod"/>
            </a:pPr>
            <a:r>
              <a:rPr lang="en-US" noProof="0" dirty="0"/>
              <a:t>Go back to 1.</a:t>
            </a:r>
          </a:p>
          <a:p>
            <a:pPr marL="228600" indent="-228600">
              <a:buAutoNum type="arabicPeriod"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Transitioning by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/>
              <a:t>gesture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/>
              <a:t>voice command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/>
              <a:t>picking up the tool used in the next step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/>
              <a:t>=&gt; Most importantly: Keep hand free to work!</a:t>
            </a:r>
            <a:endParaRPr lang="en-US" noProof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General</a:t>
            </a:r>
            <a:r>
              <a:rPr lang="de-DE" baseline="0" dirty="0"/>
              <a:t> </a:t>
            </a:r>
            <a:r>
              <a:rPr lang="de-DE" baseline="0" dirty="0" err="1"/>
              <a:t>feedback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suggestions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Rate </a:t>
            </a:r>
            <a:r>
              <a:rPr lang="de-DE" baseline="0" dirty="0" err="1"/>
              <a:t>tutorial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Fork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push </a:t>
            </a:r>
            <a:r>
              <a:rPr lang="de-DE" baseline="0" dirty="0" err="1"/>
              <a:t>improvements</a:t>
            </a:r>
            <a:r>
              <a:rPr lang="de-DE" baseline="0" dirty="0"/>
              <a:t> </a:t>
            </a:r>
            <a:r>
              <a:rPr lang="de-DE" baseline="0" dirty="0" err="1"/>
              <a:t>upstream</a:t>
            </a:r>
            <a:r>
              <a:rPr lang="de-DE" baseline="0" dirty="0"/>
              <a:t>!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: Amazon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 anchor="ctr"/>
          <a:lstStyle>
            <a:lvl1pPr algn="ctr">
              <a:defRPr sz="3200" b="0"/>
            </a:lvl1pPr>
          </a:lstStyle>
          <a:p>
            <a:r>
              <a:rPr lang="de-DE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de-DE"/>
              <a:t>Click to edit Master subtitle style</a:t>
            </a:r>
            <a:endParaRPr lang="de-DE" dirty="0"/>
          </a:p>
        </p:txBody>
      </p:sp>
      <p:pic>
        <p:nvPicPr>
          <p:cNvPr id="9" name="Grafik 8" descr="LDVLogoCMYK_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14" y="322538"/>
            <a:ext cx="583955" cy="320400"/>
          </a:xfrm>
          <a:prstGeom prst="rect">
            <a:avLst/>
          </a:prstGeom>
        </p:spPr>
      </p:pic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025978" y="477193"/>
            <a:ext cx="18069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</a:rPr>
              <a:t>Lehrstuhl</a:t>
            </a:r>
            <a:r>
              <a:rPr lang="de-DE" sz="900" baseline="0" dirty="0">
                <a:solidFill>
                  <a:schemeClr val="bg2"/>
                </a:solidFill>
                <a:latin typeface="Arial" pitchFamily="34" charset="0"/>
              </a:rPr>
              <a:t> für Datenverarbeitung</a:t>
            </a:r>
            <a:endParaRPr lang="de-DE" sz="9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22.04.16</a:t>
            </a:r>
            <a:endParaRPr lang="en-GB" sz="1400" b="1" i="1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sz="1400" b="1" i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sz="1400" b="1" i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z="1400" b="1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sz="1400" b="1" i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743" y="6400800"/>
            <a:ext cx="6052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+mn-lt"/>
              </a:defRPr>
            </a:lvl1pPr>
          </a:lstStyle>
          <a:p>
            <a:fld id="{889D39C6-C186-8C4D-A46E-0F6BC772FA96}" type="datetime3">
              <a:rPr lang="en-US" sz="1400" b="1" i="1" smtClean="0"/>
              <a:t>10 July 2016</a:t>
            </a:fld>
            <a:endParaRPr lang="en-GB" sz="1400" b="1" i="1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742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2"/>
                </a:solidFill>
                <a:latin typeface="+mn-lt"/>
              </a:rPr>
              <a:t>Technische Universität München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035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 descr="LDVLogoCMYK_o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514" y="322538"/>
            <a:ext cx="583955" cy="320400"/>
          </a:xfrm>
          <a:prstGeom prst="rect">
            <a:avLst/>
          </a:prstGeom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25978" y="477193"/>
            <a:ext cx="18069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900" dirty="0">
                <a:solidFill>
                  <a:schemeClr val="bg2"/>
                </a:solidFill>
                <a:latin typeface="+mn-lt"/>
              </a:rPr>
              <a:t>Lehrstuhl</a:t>
            </a:r>
            <a:r>
              <a:rPr lang="de-DE" sz="900" baseline="0" dirty="0">
                <a:solidFill>
                  <a:schemeClr val="bg2"/>
                </a:solidFill>
                <a:latin typeface="+mn-lt"/>
              </a:rPr>
              <a:t> für Datenverarbeitung</a:t>
            </a:r>
            <a:endParaRPr lang="de-DE" sz="90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70" r:id="rId4"/>
    <p:sldLayoutId id="2147483671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uFixit</a:t>
            </a:r>
            <a:br>
              <a:rPr lang="en-US" b="1" dirty="0"/>
            </a:br>
            <a:r>
              <a:rPr lang="en-US" sz="2400" dirty="0"/>
              <a:t>An Augmented Reality Product Concept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5226341"/>
            <a:ext cx="8128000" cy="879155"/>
          </a:xfrm>
        </p:spPr>
        <p:txBody>
          <a:bodyPr/>
          <a:lstStyle/>
          <a:p>
            <a:r>
              <a:rPr lang="de-DE" dirty="0"/>
              <a:t>12.07.2016, TU </a:t>
            </a:r>
            <a:r>
              <a:rPr lang="de-DE" dirty="0" err="1"/>
              <a:t>Munich</a:t>
            </a:r>
            <a:endParaRPr lang="de-DE" dirty="0"/>
          </a:p>
          <a:p>
            <a:r>
              <a:rPr lang="de-DE" dirty="0"/>
              <a:t>Manuel Kimmel, Stefan Urban, Firas </a:t>
            </a:r>
            <a:r>
              <a:rPr lang="de-DE" dirty="0" err="1"/>
              <a:t>Zoghlami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uFixit</a:t>
            </a:r>
            <a:r>
              <a:rPr lang="en-GB" dirty="0"/>
              <a:t> | Manuel Kimmel, Stefan Urban, </a:t>
            </a:r>
            <a:r>
              <a:rPr lang="en-GB" dirty="0" err="1"/>
              <a:t>Firas</a:t>
            </a:r>
            <a:r>
              <a:rPr lang="en-GB" dirty="0"/>
              <a:t> </a:t>
            </a:r>
            <a:r>
              <a:rPr lang="en-GB" dirty="0" err="1"/>
              <a:t>Zoghlami</a:t>
            </a:r>
            <a:endParaRPr lang="en-GB" sz="1400" b="1" i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– </a:t>
            </a:r>
            <a:r>
              <a:rPr lang="de-DE" dirty="0" err="1"/>
              <a:t>chaos</a:t>
            </a:r>
            <a:r>
              <a:rPr lang="de-DE" dirty="0"/>
              <a:t> in </a:t>
            </a:r>
            <a:r>
              <a:rPr lang="de-DE" dirty="0" err="1"/>
              <a:t>workshop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38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z="1400" b="1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Bild: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: uFixit AR </a:t>
            </a:r>
            <a:r>
              <a:rPr lang="de-DE" dirty="0" err="1"/>
              <a:t>application</a:t>
            </a:r>
            <a:r>
              <a:rPr lang="de-DE" dirty="0"/>
              <a:t> (</a:t>
            </a:r>
            <a:r>
              <a:rPr lang="de-DE" dirty="0" err="1"/>
              <a:t>hammer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31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sz="1400" b="1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Bild</a:t>
            </a:r>
            <a:r>
              <a:rPr lang="en-US" dirty="0"/>
              <a:t>: help for everything: uFixit AR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52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Footer</a:t>
            </a:r>
            <a:endParaRPr lang="en-GB" sz="1400" b="1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involved?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644242" y="2146675"/>
            <a:ext cx="6566752" cy="3485994"/>
            <a:chOff x="1991022" y="2333643"/>
            <a:chExt cx="5873192" cy="3117815"/>
          </a:xfrm>
        </p:grpSpPr>
        <p:sp>
          <p:nvSpPr>
            <p:cNvPr id="13" name="Textfeld 12"/>
            <p:cNvSpPr txBox="1"/>
            <p:nvPr/>
          </p:nvSpPr>
          <p:spPr>
            <a:xfrm>
              <a:off x="1991022" y="2350283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Fixer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64949" y="2368431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Manufacturer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84122" y="5038553"/>
              <a:ext cx="1313555" cy="412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End User</a:t>
              </a:r>
            </a:p>
          </p:txBody>
        </p:sp>
        <p:sp>
          <p:nvSpPr>
            <p:cNvPr id="20" name="Pfeil nach oben und unten 19"/>
            <p:cNvSpPr/>
            <p:nvPr/>
          </p:nvSpPr>
          <p:spPr bwMode="auto">
            <a:xfrm rot="19500000">
              <a:off x="2906964" y="2920326"/>
              <a:ext cx="494950" cy="2172749"/>
            </a:xfrm>
            <a:prstGeom prst="upDownArrow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Pfeil nach oben und unten 20"/>
            <p:cNvSpPr/>
            <p:nvPr/>
          </p:nvSpPr>
          <p:spPr bwMode="auto">
            <a:xfrm rot="2100000">
              <a:off x="5479887" y="2920328"/>
              <a:ext cx="494950" cy="2172749"/>
            </a:xfrm>
            <a:prstGeom prst="upDownArrow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Pfeil nach oben und unten 21"/>
            <p:cNvSpPr/>
            <p:nvPr/>
          </p:nvSpPr>
          <p:spPr bwMode="auto">
            <a:xfrm rot="5400000">
              <a:off x="4193425" y="1494743"/>
              <a:ext cx="494950" cy="2172749"/>
            </a:xfrm>
            <a:prstGeom prst="upDownArrow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802744" y="3295315"/>
              <a:ext cx="1276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b="1" dirty="0"/>
                <a:t>uFixit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64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manual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z="1400" b="1" i="1" dirty="0"/>
          </a:p>
        </p:txBody>
      </p:sp>
      <p:sp>
        <p:nvSpPr>
          <p:cNvPr id="4" name="Chevron 3"/>
          <p:cNvSpPr/>
          <p:nvPr/>
        </p:nvSpPr>
        <p:spPr bwMode="auto">
          <a:xfrm>
            <a:off x="302003" y="3034884"/>
            <a:ext cx="1795245" cy="1327392"/>
          </a:xfrm>
          <a:prstGeom prst="chevron">
            <a:avLst>
              <a:gd name="adj" fmla="val 209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hevron 5"/>
          <p:cNvSpPr/>
          <p:nvPr/>
        </p:nvSpPr>
        <p:spPr bwMode="auto">
          <a:xfrm>
            <a:off x="1813419" y="3034884"/>
            <a:ext cx="1795245" cy="1327392"/>
          </a:xfrm>
          <a:prstGeom prst="chevron">
            <a:avLst>
              <a:gd name="adj" fmla="val 209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2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4843242" y="3034884"/>
            <a:ext cx="1795245" cy="1327392"/>
          </a:xfrm>
          <a:prstGeom prst="chevron">
            <a:avLst>
              <a:gd name="adj" fmla="val 209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</a:p>
        </p:txBody>
      </p:sp>
      <p:sp>
        <p:nvSpPr>
          <p:cNvPr id="9" name="Chevron 8"/>
          <p:cNvSpPr/>
          <p:nvPr/>
        </p:nvSpPr>
        <p:spPr bwMode="auto">
          <a:xfrm>
            <a:off x="6363048" y="3034884"/>
            <a:ext cx="1795245" cy="1327392"/>
          </a:xfrm>
          <a:prstGeom prst="chevron">
            <a:avLst>
              <a:gd name="adj" fmla="val 209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</a:p>
        </p:txBody>
      </p:sp>
      <p:sp>
        <p:nvSpPr>
          <p:cNvPr id="7" name="Chevron 6"/>
          <p:cNvSpPr/>
          <p:nvPr/>
        </p:nvSpPr>
        <p:spPr bwMode="auto">
          <a:xfrm>
            <a:off x="2837685" y="2704069"/>
            <a:ext cx="2690070" cy="1989022"/>
          </a:xfrm>
          <a:prstGeom prst="chevron">
            <a:avLst>
              <a:gd name="adj" fmla="val 20928"/>
            </a:avLst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solidFill>
                  <a:schemeClr val="tx1"/>
                </a:solidFill>
                <a:latin typeface="Arial" pitchFamily="34" charset="0"/>
              </a:rPr>
              <a:t>step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 3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manual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365699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a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sz="1400" b="1" i="1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04" y="2181727"/>
            <a:ext cx="2460456" cy="2460456"/>
          </a:xfrm>
        </p:spPr>
      </p:pic>
      <p:sp>
        <p:nvSpPr>
          <p:cNvPr id="9" name="Textfeld 8"/>
          <p:cNvSpPr txBox="1"/>
          <p:nvPr/>
        </p:nvSpPr>
        <p:spPr>
          <a:xfrm>
            <a:off x="5527864" y="46096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 and Publish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1" y="2631639"/>
            <a:ext cx="3900836" cy="188020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203499" y="464218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76448432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Vorlage LDV">
  <a:themeElements>
    <a:clrScheme name="Leere Präsentation 1">
      <a:dk1>
        <a:srgbClr val="000000"/>
      </a:dk1>
      <a:lt1>
        <a:srgbClr val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TUM Helvetica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5293"/>
        </a:dk2>
        <a:lt2>
          <a:srgbClr val="0065BD"/>
        </a:lt2>
        <a:accent1>
          <a:srgbClr val="A2AD00"/>
        </a:accent1>
        <a:accent2>
          <a:srgbClr val="E37222"/>
        </a:accent2>
        <a:accent3>
          <a:srgbClr val="FFFFFF"/>
        </a:accent3>
        <a:accent4>
          <a:srgbClr val="000000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DDB31A67-BD7D-4C7B-9E38-96E8D56D8575}" vid="{E78DC6C1-1A17-48A6-93A6-44C14270CC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Vorlage LDV.potx</Template>
  <TotalTime>0</TotalTime>
  <Words>289</Words>
  <Application>Microsoft Office PowerPoint</Application>
  <PresentationFormat>Bildschirmpräsentation 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TUM Neue Helvetica 55 Regular</vt:lpstr>
      <vt:lpstr>Arial</vt:lpstr>
      <vt:lpstr>Calibri</vt:lpstr>
      <vt:lpstr>Symbol</vt:lpstr>
      <vt:lpstr>Präsentation Vorlage LDV</vt:lpstr>
      <vt:lpstr>uFixit An Augmented Reality Product Concept</vt:lpstr>
      <vt:lpstr>Bild – chaos in workshop</vt:lpstr>
      <vt:lpstr>Bild: help for everything: uFixit AR application (hammer)</vt:lpstr>
      <vt:lpstr>Bild: help for everything: uFixit AR application</vt:lpstr>
      <vt:lpstr>Who is involved?</vt:lpstr>
      <vt:lpstr>Using a manual</vt:lpstr>
      <vt:lpstr>Creating a manual</vt:lpstr>
      <vt:lpstr>Improve a manual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Knopp</dc:creator>
  <cp:lastModifiedBy>Stefan Urban</cp:lastModifiedBy>
  <cp:revision>56</cp:revision>
  <dcterms:created xsi:type="dcterms:W3CDTF">2014-04-29T11:52:37Z</dcterms:created>
  <dcterms:modified xsi:type="dcterms:W3CDTF">2016-07-10T15:33:37Z</dcterms:modified>
</cp:coreProperties>
</file>