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34"/>
  </p:notesMasterIdLst>
  <p:sldIdLst>
    <p:sldId id="256" r:id="rId2"/>
    <p:sldId id="257" r:id="rId3"/>
    <p:sldId id="298" r:id="rId4"/>
    <p:sldId id="258" r:id="rId5"/>
    <p:sldId id="259" r:id="rId6"/>
    <p:sldId id="260" r:id="rId7"/>
    <p:sldId id="262" r:id="rId8"/>
    <p:sldId id="288" r:id="rId9"/>
    <p:sldId id="289" r:id="rId10"/>
    <p:sldId id="263" r:id="rId11"/>
    <p:sldId id="265" r:id="rId12"/>
    <p:sldId id="264" r:id="rId13"/>
    <p:sldId id="266" r:id="rId14"/>
    <p:sldId id="267" r:id="rId15"/>
    <p:sldId id="268" r:id="rId16"/>
    <p:sldId id="278" r:id="rId17"/>
    <p:sldId id="271" r:id="rId18"/>
    <p:sldId id="272" r:id="rId19"/>
    <p:sldId id="274" r:id="rId20"/>
    <p:sldId id="275" r:id="rId21"/>
    <p:sldId id="297" r:id="rId22"/>
    <p:sldId id="295" r:id="rId23"/>
    <p:sldId id="294" r:id="rId24"/>
    <p:sldId id="292" r:id="rId25"/>
    <p:sldId id="280" r:id="rId26"/>
    <p:sldId id="296" r:id="rId27"/>
    <p:sldId id="282" r:id="rId28"/>
    <p:sldId id="283" r:id="rId29"/>
    <p:sldId id="284" r:id="rId30"/>
    <p:sldId id="285" r:id="rId31"/>
    <p:sldId id="286" r:id="rId32"/>
    <p:sldId id="287" r:id="rId33"/>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66" autoAdjust="0"/>
  </p:normalViewPr>
  <p:slideViewPr>
    <p:cSldViewPr>
      <p:cViewPr varScale="1">
        <p:scale>
          <a:sx n="62" d="100"/>
          <a:sy n="62" d="100"/>
        </p:scale>
        <p:origin x="-834" y="-90"/>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2519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609493" marR="0" lvl="1" indent="-12592"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25199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609493" marR="0" lvl="1" indent="-12592"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1pPr>
            <a:lvl2pPr marL="177800" marR="0" lvl="1"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2pPr>
            <a:lvl3pPr marL="361950" marR="0" lvl="2" indent="-635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3pPr>
            <a:lvl4pPr marL="539750" marR="0" lvl="3" indent="-635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4pPr>
            <a:lvl5pPr marL="717550" marR="0" lvl="4" indent="-635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5pPr>
            <a:lvl6pPr marL="3047467" marR="0" lvl="5" indent="-12167"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6pPr>
            <a:lvl7pPr marL="3656960" marR="0" lvl="6" indent="-1206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7pPr>
            <a:lvl8pPr marL="4266453" marR="0" lvl="7" indent="-11953"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8pPr>
            <a:lvl9pPr marL="4875947" marR="0" lvl="8" indent="-11846"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47999"/>
            <a:ext cx="6308999" cy="39441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000" b="0" i="0" u="none" strike="noStrike" cap="none">
                <a:solidFill>
                  <a:schemeClr val="dk1"/>
                </a:solidFill>
                <a:latin typeface="Calibri"/>
                <a:ea typeface="Calibri"/>
                <a:cs typeface="Calibri"/>
                <a:sym typeface="Calibri"/>
              </a:defRPr>
            </a:lvl1pPr>
            <a:lvl2pPr marL="609493" marR="0" lvl="1" indent="-12592"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dk1"/>
              </a:buClr>
              <a:buFont typeface="Calibri"/>
              <a:buNone/>
              <a:defRPr sz="24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a:t>
            </a:fld>
            <a:endParaRPr lang="en-US" sz="10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ftr" idx="11"/>
          </p:nvPr>
        </p:nvSpPr>
        <p:spPr>
          <a:xfrm>
            <a:off x="0" y="8747999"/>
            <a:ext cx="6308999" cy="3945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174" name="Shape 174"/>
          <p:cNvSpPr txBox="1">
            <a:spLocks noGrp="1"/>
          </p:cNvSpPr>
          <p:nvPr>
            <p:ph type="sldNum" idx="12"/>
          </p:nvPr>
        </p:nvSpPr>
        <p:spPr>
          <a:xfrm>
            <a:off x="6308998" y="8747999"/>
            <a:ext cx="547500" cy="3945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11</a:t>
            </a:fld>
            <a:r>
              <a:rPr lang="en-US" sz="1000" b="0" i="0" u="none" strike="noStrike" cap="none">
                <a:solidFill>
                  <a:schemeClr val="dk1"/>
                </a:solidFill>
                <a:latin typeface="Calibri"/>
                <a:ea typeface="Calibri"/>
                <a:cs typeface="Calibri"/>
                <a:sym typeface="Calibri"/>
              </a:rPr>
              <a:t>##</a:t>
            </a:r>
          </a:p>
        </p:txBody>
      </p:sp>
      <p:sp>
        <p:nvSpPr>
          <p:cNvPr id="175" name="Shape 17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6" name="Shape 176"/>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lang="en-US" sz="1600" b="0" i="0" u="none" strike="noStrike" cap="none" dirty="0">
              <a:solidFill>
                <a:schemeClr val="dk1"/>
              </a:solidFill>
              <a:latin typeface="Calibri"/>
              <a:ea typeface="Calibri"/>
              <a:cs typeface="Calibri"/>
              <a:sym typeface="Calibri"/>
            </a:endParaRPr>
          </a:p>
        </p:txBody>
      </p:sp>
      <p:sp>
        <p:nvSpPr>
          <p:cNvPr id="177" name="Shape 177"/>
          <p:cNvSpPr txBox="1">
            <a:spLocks noGrp="1"/>
          </p:cNvSpPr>
          <p:nvPr>
            <p:ph type="hdr" idx="3"/>
          </p:nvPr>
        </p:nvSpPr>
        <p:spPr>
          <a:xfrm>
            <a:off x="0" y="0"/>
            <a:ext cx="2971799" cy="2519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78" name="Shape 178"/>
          <p:cNvSpPr txBox="1">
            <a:spLocks noGrp="1"/>
          </p:cNvSpPr>
          <p:nvPr>
            <p:ph type="dt" idx="10"/>
          </p:nvPr>
        </p:nvSpPr>
        <p:spPr>
          <a:xfrm>
            <a:off x="3884612" y="0"/>
            <a:ext cx="2971799" cy="2519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79" name="Shape 179"/>
          <p:cNvSpPr txBox="1"/>
          <p:nvPr/>
        </p:nvSpPr>
        <p:spPr>
          <a:xfrm>
            <a:off x="0" y="8687296"/>
            <a:ext cx="2972100" cy="456599"/>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80" name="Shape 180"/>
          <p:cNvSpPr txBox="1"/>
          <p:nvPr/>
        </p:nvSpPr>
        <p:spPr>
          <a:xfrm>
            <a:off x="3885996" y="8687296"/>
            <a:ext cx="2972100" cy="456599"/>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11</a:t>
            </a:fld>
            <a:r>
              <a:rPr lang="en-US" sz="1000" b="0" i="1" u="none" strike="noStrike" cap="none">
                <a:solidFill>
                  <a:schemeClr val="dk1"/>
                </a:solidFill>
                <a:latin typeface="Calibri"/>
                <a:ea typeface="Calibri"/>
                <a:cs typeface="Calibri"/>
                <a:sym typeface="Calibri"/>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ftr" idx="11"/>
          </p:nvPr>
        </p:nvSpPr>
        <p:spPr>
          <a:xfrm>
            <a:off x="0" y="8747999"/>
            <a:ext cx="6308999" cy="3945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160" name="Shape 160"/>
          <p:cNvSpPr txBox="1">
            <a:spLocks noGrp="1"/>
          </p:cNvSpPr>
          <p:nvPr>
            <p:ph type="sldNum" idx="12"/>
          </p:nvPr>
        </p:nvSpPr>
        <p:spPr>
          <a:xfrm>
            <a:off x="6308998" y="8747999"/>
            <a:ext cx="547500" cy="3945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12</a:t>
            </a:fld>
            <a:r>
              <a:rPr lang="en-US" sz="1000" b="0" i="0" u="none" strike="noStrike" cap="none">
                <a:solidFill>
                  <a:schemeClr val="dk1"/>
                </a:solidFill>
                <a:latin typeface="Calibri"/>
                <a:ea typeface="Calibri"/>
                <a:cs typeface="Calibri"/>
                <a:sym typeface="Calibri"/>
              </a:rPr>
              <a:t>##</a:t>
            </a:r>
          </a:p>
        </p:txBody>
      </p:sp>
      <p:sp>
        <p:nvSpPr>
          <p:cNvPr id="161" name="Shape 16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2" name="Shape 16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lang="en-US" sz="1600" b="0" i="0" u="none" strike="noStrike" cap="none" dirty="0">
              <a:solidFill>
                <a:schemeClr val="dk1"/>
              </a:solidFill>
              <a:latin typeface="Calibri"/>
              <a:ea typeface="Calibri"/>
              <a:cs typeface="Calibri"/>
              <a:sym typeface="Calibri"/>
            </a:endParaRPr>
          </a:p>
        </p:txBody>
      </p:sp>
      <p:sp>
        <p:nvSpPr>
          <p:cNvPr id="163" name="Shape 163"/>
          <p:cNvSpPr txBox="1">
            <a:spLocks noGrp="1"/>
          </p:cNvSpPr>
          <p:nvPr>
            <p:ph type="hdr" idx="3"/>
          </p:nvPr>
        </p:nvSpPr>
        <p:spPr>
          <a:xfrm>
            <a:off x="0" y="0"/>
            <a:ext cx="2971799" cy="2519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64" name="Shape 164"/>
          <p:cNvSpPr txBox="1">
            <a:spLocks noGrp="1"/>
          </p:cNvSpPr>
          <p:nvPr>
            <p:ph type="dt" idx="10"/>
          </p:nvPr>
        </p:nvSpPr>
        <p:spPr>
          <a:xfrm>
            <a:off x="3884612" y="0"/>
            <a:ext cx="2971799" cy="2519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65" name="Shape 165"/>
          <p:cNvSpPr txBox="1"/>
          <p:nvPr/>
        </p:nvSpPr>
        <p:spPr>
          <a:xfrm>
            <a:off x="0" y="8687296"/>
            <a:ext cx="2972100" cy="456599"/>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66" name="Shape 166"/>
          <p:cNvSpPr txBox="1"/>
          <p:nvPr/>
        </p:nvSpPr>
        <p:spPr>
          <a:xfrm>
            <a:off x="3885996" y="8687296"/>
            <a:ext cx="2972100" cy="456599"/>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12</a:t>
            </a:fld>
            <a:r>
              <a:rPr lang="en-US" sz="1000" b="0" i="1" u="none" strike="noStrike" cap="none">
                <a:solidFill>
                  <a:schemeClr val="dk1"/>
                </a:solidFill>
                <a:latin typeface="Calibri"/>
                <a:ea typeface="Calibri"/>
                <a:cs typeface="Calibri"/>
                <a:sym typeface="Calibri"/>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indent="-228492">
              <a:lnSpc>
                <a:spcPct val="110000"/>
              </a:lnSpc>
              <a:spcBef>
                <a:spcPts val="1200"/>
              </a:spcBef>
              <a:spcAft>
                <a:spcPts val="2400"/>
              </a:spcAft>
              <a:buClr>
                <a:schemeClr val="accent1"/>
              </a:buClr>
              <a:buSzPct val="80000"/>
            </a:pPr>
            <a:r>
              <a:rPr lang="en-US" b="1" i="0" u="none" strike="noStrike" cap="none" dirty="0">
                <a:solidFill>
                  <a:srgbClr val="F3CC5F"/>
                </a:solidFill>
                <a:latin typeface="Consolas"/>
                <a:ea typeface="Consolas"/>
                <a:cs typeface="Consolas"/>
                <a:sym typeface="Consolas"/>
              </a:rPr>
              <a:t>public</a:t>
            </a:r>
            <a:r>
              <a:rPr lang="en-US" b="0" i="0" u="none" strike="noStrike" cap="none" dirty="0">
                <a:solidFill>
                  <a:srgbClr val="F3CC5F"/>
                </a:solidFill>
                <a:latin typeface="Calibri"/>
                <a:ea typeface="Calibri"/>
                <a:cs typeface="Calibri"/>
                <a:sym typeface="Calibri"/>
              </a:rPr>
              <a:t> </a:t>
            </a:r>
            <a:r>
              <a:rPr lang="en-US" b="0" i="0" u="none" strike="noStrike" cap="none" dirty="0">
                <a:solidFill>
                  <a:schemeClr val="lt1"/>
                </a:solidFill>
                <a:latin typeface="Calibri"/>
                <a:ea typeface="Calibri"/>
                <a:cs typeface="Calibri"/>
                <a:sym typeface="Calibri"/>
              </a:rPr>
              <a:t>– access is not restricted </a:t>
            </a:r>
          </a:p>
          <a:p>
            <a:pPr indent="-228492">
              <a:lnSpc>
                <a:spcPct val="110000"/>
              </a:lnSpc>
              <a:spcBef>
                <a:spcPts val="1200"/>
              </a:spcBef>
              <a:spcAft>
                <a:spcPts val="2400"/>
              </a:spcAft>
              <a:buClr>
                <a:schemeClr val="accent1"/>
              </a:buClr>
              <a:buSzPct val="80000"/>
            </a:pPr>
            <a:r>
              <a:rPr lang="en-US" b="1" i="0" u="none" strike="noStrike" cap="none" dirty="0">
                <a:solidFill>
                  <a:srgbClr val="F3CC5F"/>
                </a:solidFill>
                <a:latin typeface="Consolas"/>
                <a:ea typeface="Consolas"/>
                <a:cs typeface="Consolas"/>
                <a:sym typeface="Consolas"/>
              </a:rPr>
              <a:t>private</a:t>
            </a:r>
            <a:r>
              <a:rPr lang="en-US" b="0" i="0" u="none" strike="noStrike" cap="none" dirty="0">
                <a:solidFill>
                  <a:srgbClr val="F3CC5F"/>
                </a:solidFill>
                <a:latin typeface="Calibri"/>
                <a:ea typeface="Calibri"/>
                <a:cs typeface="Calibri"/>
                <a:sym typeface="Calibri"/>
              </a:rPr>
              <a:t> </a:t>
            </a:r>
            <a:r>
              <a:rPr lang="en-US" b="0" i="0" u="none" strike="noStrike" cap="none" dirty="0">
                <a:solidFill>
                  <a:schemeClr val="lt1"/>
                </a:solidFill>
                <a:latin typeface="Calibri"/>
                <a:ea typeface="Calibri"/>
                <a:cs typeface="Calibri"/>
                <a:sym typeface="Calibri"/>
              </a:rPr>
              <a:t>– access is restricted to the containing type</a:t>
            </a:r>
          </a:p>
          <a:p>
            <a:pPr indent="-228493">
              <a:lnSpc>
                <a:spcPct val="110000"/>
              </a:lnSpc>
              <a:spcBef>
                <a:spcPts val="1200"/>
              </a:spcBef>
              <a:spcAft>
                <a:spcPts val="2400"/>
              </a:spcAft>
            </a:pPr>
            <a:r>
              <a:rPr lang="en-US" b="1" dirty="0">
                <a:solidFill>
                  <a:srgbClr val="F3CC5F"/>
                </a:solidFill>
                <a:latin typeface="Consolas"/>
                <a:ea typeface="Consolas"/>
                <a:cs typeface="Consolas"/>
                <a:sym typeface="Consolas"/>
              </a:rPr>
              <a:t>protected</a:t>
            </a:r>
            <a:r>
              <a:rPr lang="en-US" dirty="0">
                <a:solidFill>
                  <a:srgbClr val="F3CC5F"/>
                </a:solidFill>
              </a:rPr>
              <a:t> </a:t>
            </a:r>
            <a:r>
              <a:rPr lang="en-US" dirty="0"/>
              <a:t>– access is limited to the containing type and all types derived from it </a:t>
            </a:r>
          </a:p>
          <a:p>
            <a:pPr indent="-228493">
              <a:lnSpc>
                <a:spcPct val="110000"/>
              </a:lnSpc>
              <a:spcBef>
                <a:spcPts val="0"/>
              </a:spcBef>
              <a:spcAft>
                <a:spcPts val="2400"/>
              </a:spcAft>
            </a:pPr>
            <a:r>
              <a:rPr lang="en-US" b="1" dirty="0">
                <a:solidFill>
                  <a:srgbClr val="F3CC5F"/>
                </a:solidFill>
                <a:latin typeface="Consolas"/>
                <a:ea typeface="Consolas"/>
                <a:cs typeface="Consolas"/>
                <a:sym typeface="Consolas"/>
              </a:rPr>
              <a:t>no modifier</a:t>
            </a:r>
            <a:r>
              <a:rPr lang="en-US" dirty="0">
                <a:solidFill>
                  <a:srgbClr val="F3CC5F"/>
                </a:solidFill>
              </a:rPr>
              <a:t> </a:t>
            </a:r>
            <a:r>
              <a:rPr lang="en-US" dirty="0"/>
              <a:t>– access is limited to the current assembly </a:t>
            </a:r>
          </a:p>
          <a:p>
            <a:pPr indent="-228493">
              <a:lnSpc>
                <a:spcPct val="110000"/>
              </a:lnSpc>
              <a:spcBef>
                <a:spcPts val="0"/>
              </a:spcBef>
              <a:spcAft>
                <a:spcPts val="2400"/>
              </a:spcAft>
            </a:pPr>
            <a:r>
              <a:rPr lang="en-US" b="1" dirty="0">
                <a:solidFill>
                  <a:srgbClr val="F3CC5F"/>
                </a:solidFill>
                <a:latin typeface="Consolas"/>
                <a:ea typeface="Consolas"/>
                <a:cs typeface="Consolas"/>
                <a:sym typeface="Consolas"/>
              </a:rPr>
              <a:t>protected internal</a:t>
            </a:r>
            <a:r>
              <a:rPr lang="en-US" dirty="0"/>
              <a:t>– access is limited to the current assembly or types derived from the containing class</a:t>
            </a:r>
          </a:p>
          <a:p>
            <a:pPr marL="0" marR="0" lvl="0" indent="0" algn="l" rtl="0">
              <a:spcBef>
                <a:spcPts val="0"/>
              </a:spcBef>
              <a:buClr>
                <a:schemeClr val="dk1"/>
              </a:buClr>
              <a:buSzPct val="25000"/>
              <a:buFont typeface="Calibri"/>
              <a:buNone/>
            </a:pPr>
            <a:endParaRPr sz="1600" b="0" i="0" u="none" strike="noStrike" cap="none" dirty="0">
              <a:solidFill>
                <a:schemeClr val="dk1"/>
              </a:solidFill>
              <a:latin typeface="Calibri"/>
              <a:ea typeface="Calibri"/>
              <a:cs typeface="Calibri"/>
              <a:sym typeface="Calibri"/>
            </a:endParaRPr>
          </a:p>
        </p:txBody>
      </p:sp>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67" name="Shape 6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2007 National Academy for Software Development - http://academy.devbg.org. All rights reserved. Unauthorized copying or re-distribution is strictly prohibited.*</a:t>
            </a:r>
          </a:p>
        </p:txBody>
      </p:sp>
      <p:sp>
        <p:nvSpPr>
          <p:cNvPr id="68" name="Shape 6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2</a:t>
            </a:fld>
            <a:r>
              <a:rPr lang="en-US" sz="1000" b="0" i="0" u="none" strike="noStrike" cap="none">
                <a:solidFill>
                  <a:schemeClr val="dk1"/>
                </a:solidFill>
                <a:latin typeface="Calibri"/>
                <a:ea typeface="Calibri"/>
                <a:cs typeface="Calibri"/>
                <a:sym typeface="Calibri"/>
              </a:rPr>
              <a:t>##</a:t>
            </a:r>
          </a:p>
        </p:txBody>
      </p:sp>
      <p:sp>
        <p:nvSpPr>
          <p:cNvPr id="69" name="Shape 69"/>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 name="Shape 70"/>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Classes are represented by rectangles</a:t>
            </a:r>
          </a:p>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Relations between classes are shown as arrows</a:t>
            </a:r>
          </a:p>
          <a:p>
            <a:pPr marL="914240" marR="0" lvl="2" indent="-241140" algn="l" rtl="0">
              <a:lnSpc>
                <a:spcPct val="110000"/>
              </a:lnSpc>
              <a:spcBef>
                <a:spcPts val="1200"/>
              </a:spcBef>
              <a:spcAft>
                <a:spcPts val="0"/>
              </a:spcAft>
              <a:buClr>
                <a:srgbClr val="EF9A1D"/>
              </a:buClr>
              <a:buSzPct val="80000"/>
              <a:buFont typeface="Noto Sans Symbols"/>
              <a:buChar char="▪"/>
            </a:pPr>
            <a:r>
              <a:rPr lang="en-US" sz="3000" b="0" i="0" u="none" strike="noStrike" cap="none" dirty="0">
                <a:solidFill>
                  <a:schemeClr val="lt1"/>
                </a:solidFill>
                <a:latin typeface="Calibri"/>
                <a:ea typeface="Calibri"/>
                <a:cs typeface="Calibri"/>
                <a:sym typeface="Calibri"/>
              </a:rPr>
              <a:t>Closed triangle arrow means inheritance</a:t>
            </a:r>
          </a:p>
          <a:p>
            <a:pPr marL="914240" marR="0" lvl="2" indent="-241140" algn="l" rtl="0">
              <a:lnSpc>
                <a:spcPct val="110000"/>
              </a:lnSpc>
              <a:spcBef>
                <a:spcPts val="1200"/>
              </a:spcBef>
              <a:spcAft>
                <a:spcPts val="0"/>
              </a:spcAft>
              <a:buClr>
                <a:srgbClr val="EF9A1D"/>
              </a:buClr>
              <a:buSzPct val="80000"/>
              <a:buFont typeface="Noto Sans Symbols"/>
              <a:buChar char="▪"/>
            </a:pPr>
            <a:r>
              <a:rPr lang="en-US" sz="3000" b="0" i="0" u="none" strike="noStrike" cap="none" dirty="0">
                <a:solidFill>
                  <a:schemeClr val="lt1"/>
                </a:solidFill>
                <a:latin typeface="Calibri"/>
                <a:ea typeface="Calibri"/>
                <a:cs typeface="Calibri"/>
                <a:sym typeface="Calibri"/>
              </a:rPr>
              <a:t>Other arrows mean some kind of associations</a:t>
            </a:r>
          </a:p>
          <a:p>
            <a:pPr marL="0" marR="0" lvl="0" indent="0" algn="l" rtl="0">
              <a:spcBef>
                <a:spcPts val="0"/>
              </a:spcBef>
              <a:buClr>
                <a:schemeClr val="dk1"/>
              </a:buClr>
              <a:buSzPct val="25000"/>
              <a:buFont typeface="Calibri"/>
              <a:buNone/>
            </a:pPr>
            <a:endParaRPr lang="en-US" sz="1600" b="0" i="0" u="none" strike="noStrike" cap="none" dirty="0">
              <a:solidFill>
                <a:schemeClr val="dk1"/>
              </a:solidFill>
              <a:latin typeface="Calibri"/>
              <a:ea typeface="Calibri"/>
              <a:cs typeface="Calibri"/>
              <a:sym typeface="Calibri"/>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485" name="Shape 4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2" name="Shape 492"/>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0" name="Shape 500"/>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501" name="Shape 501"/>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p>
        </p:txBody>
      </p:sp>
      <p:sp>
        <p:nvSpPr>
          <p:cNvPr id="502" name="Shape 502"/>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30</a:t>
            </a:fld>
            <a:endParaRPr lang="en-US" sz="10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79" name="Shape 79"/>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4</a:t>
            </a:fld>
            <a:r>
              <a:rPr lang="en-US" sz="1000" b="0" i="0" u="none" strike="noStrike" cap="none">
                <a:solidFill>
                  <a:schemeClr val="dk1"/>
                </a:solidFill>
                <a:latin typeface="Calibri"/>
                <a:ea typeface="Calibri"/>
                <a:cs typeface="Calibri"/>
                <a:sym typeface="Calibri"/>
              </a:rPr>
              <a:t>##</a:t>
            </a:r>
          </a:p>
        </p:txBody>
      </p:sp>
      <p:sp>
        <p:nvSpPr>
          <p:cNvPr id="80" name="Shape 80"/>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81" name="Shape 81"/>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82" name="Shape 82"/>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83" name="Shape 83"/>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4</a:t>
            </a:fld>
            <a:r>
              <a:rPr lang="en-US" sz="1000" b="0" i="1" u="none" strike="noStrike" cap="none">
                <a:solidFill>
                  <a:schemeClr val="dk1"/>
                </a:solidFill>
                <a:latin typeface="Calibri"/>
                <a:ea typeface="Calibri"/>
                <a:cs typeface="Calibri"/>
                <a:sym typeface="Calibri"/>
              </a:rPr>
              <a:t>##</a:t>
            </a:r>
          </a:p>
        </p:txBody>
      </p:sp>
      <p:sp>
        <p:nvSpPr>
          <p:cNvPr id="84" name="Shape 84"/>
          <p:cNvSpPr>
            <a:spLocks noGrp="1" noRot="1" noChangeAspect="1"/>
          </p:cNvSpPr>
          <p:nvPr>
            <p:ph type="sldImg" idx="3"/>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 name="Shape 85"/>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7" name="Shape 517"/>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518" name="Shape 518"/>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p>
        </p:txBody>
      </p:sp>
      <p:sp>
        <p:nvSpPr>
          <p:cNvPr id="519" name="Shape 519"/>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31</a:t>
            </a:fld>
            <a:endParaRPr lang="en-US" sz="10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529" name="Shape 529"/>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 Software University Foundation – </a:t>
            </a:r>
            <a:r>
              <a:rPr lang="en-US" sz="1000" b="0" i="0" u="sng" strike="noStrike" cap="none">
                <a:solidFill>
                  <a:schemeClr val="hlink"/>
                </a:solidFill>
                <a:latin typeface="Calibri"/>
                <a:ea typeface="Calibri"/>
                <a:cs typeface="Calibri"/>
                <a:sym typeface="Calibri"/>
                <a:hlinkClick r:id="rId3"/>
              </a:rPr>
              <a:t>http://softuni.org</a:t>
            </a:r>
          </a:p>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This work is licensed under the </a:t>
            </a:r>
            <a:r>
              <a:rPr lang="en-US" sz="1000" b="0" i="0" u="sng" strike="noStrike" cap="none">
                <a:solidFill>
                  <a:schemeClr val="hlink"/>
                </a:solidFill>
                <a:latin typeface="Calibri"/>
                <a:ea typeface="Calibri"/>
                <a:cs typeface="Calibri"/>
                <a:sym typeface="Calibri"/>
                <a:hlinkClick r:id="rId4"/>
              </a:rPr>
              <a:t>Creative Commons Attribution-NonCommercial-ShareAlike</a:t>
            </a:r>
            <a:r>
              <a:rPr lang="en-US" sz="1000" b="0" i="0" u="none" strike="noStrike" cap="none">
                <a:solidFill>
                  <a:schemeClr val="dk1"/>
                </a:solidFill>
                <a:latin typeface="Calibri"/>
                <a:ea typeface="Calibri"/>
                <a:cs typeface="Calibri"/>
                <a:sym typeface="Calibri"/>
              </a:rPr>
              <a:t> license.</a:t>
            </a:r>
          </a:p>
        </p:txBody>
      </p:sp>
      <p:sp>
        <p:nvSpPr>
          <p:cNvPr id="530" name="Shape 530"/>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32</a:t>
            </a:fld>
            <a:endParaRPr lang="en-US" sz="10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98" name="Shape 98"/>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6</a:t>
            </a:fld>
            <a:r>
              <a:rPr lang="en-US" sz="1000" b="0" i="0" u="none" strike="noStrike" cap="none">
                <a:solidFill>
                  <a:schemeClr val="dk1"/>
                </a:solidFill>
                <a:latin typeface="Calibri"/>
                <a:ea typeface="Calibri"/>
                <a:cs typeface="Calibri"/>
                <a:sym typeface="Calibri"/>
              </a:rPr>
              <a:t>##</a:t>
            </a:r>
          </a:p>
        </p:txBody>
      </p:sp>
      <p:sp>
        <p:nvSpPr>
          <p:cNvPr id="99" name="Shape 99"/>
          <p:cNvSpPr txBox="1">
            <a:spLocks noGrp="1"/>
          </p:cNvSpPr>
          <p:nvPr>
            <p:ph type="hdr" idx="2"/>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00" name="Shape 10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01" name="Shape 10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02" name="Shape 10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6</a:t>
            </a:fld>
            <a:r>
              <a:rPr lang="en-US" sz="1000" b="0" i="1" u="none" strike="noStrike" cap="none">
                <a:solidFill>
                  <a:schemeClr val="dk1"/>
                </a:solidFill>
                <a:latin typeface="Calibri"/>
                <a:ea typeface="Calibri"/>
                <a:cs typeface="Calibri"/>
                <a:sym typeface="Calibri"/>
              </a:rPr>
              <a:t>##</a:t>
            </a:r>
          </a:p>
        </p:txBody>
      </p:sp>
      <p:sp>
        <p:nvSpPr>
          <p:cNvPr id="103" name="Shape 103"/>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 name="Shape 104"/>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304747" marR="0" lvl="0" indent="-304747" algn="l" rtl="0">
              <a:lnSpc>
                <a:spcPct val="110000"/>
              </a:lnSpc>
              <a:spcBef>
                <a:spcPts val="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Base </a:t>
            </a:r>
            <a:r>
              <a:rPr lang="en-US" sz="3400" b="0" i="0" u="none" strike="noStrike" cap="none" dirty="0">
                <a:solidFill>
                  <a:schemeClr val="lt1"/>
                </a:solidFill>
                <a:latin typeface="Calibri"/>
                <a:ea typeface="Calibri"/>
                <a:cs typeface="Calibri"/>
                <a:sym typeface="Calibri"/>
              </a:rPr>
              <a:t>(parent) class</a:t>
            </a:r>
          </a:p>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The class giving its members to its child class</a:t>
            </a:r>
          </a:p>
          <a:p>
            <a:pPr marL="304747" marR="0" lvl="0" indent="-304747" algn="l" rtl="0">
              <a:lnSpc>
                <a:spcPct val="110000"/>
              </a:lnSpc>
              <a:spcBef>
                <a:spcPts val="120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Derived </a:t>
            </a:r>
            <a:r>
              <a:rPr lang="en-US" sz="3400" b="0" i="0" u="none" strike="noStrike" cap="none" dirty="0">
                <a:solidFill>
                  <a:schemeClr val="lt1"/>
                </a:solidFill>
                <a:latin typeface="Calibri"/>
                <a:ea typeface="Calibri"/>
                <a:cs typeface="Calibri"/>
                <a:sym typeface="Calibri"/>
              </a:rPr>
              <a:t>(child) class</a:t>
            </a:r>
          </a:p>
          <a:p>
            <a:pPr marL="609493" marR="0" lvl="1" indent="-241192" algn="l" rtl="0">
              <a:lnSpc>
                <a:spcPct val="11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The class taking members from its base class</a:t>
            </a:r>
          </a:p>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81000" y="4343400"/>
            <a:ext cx="60960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ftr" idx="11"/>
          </p:nvPr>
        </p:nvSpPr>
        <p:spPr>
          <a:xfrm>
            <a:off x="0" y="8747999"/>
            <a:ext cx="6308999" cy="394411"/>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(c) 2005 National Academy for Software Development - http://academy.devbg.org. All rights reserved. Unauthorized copying or re-distribution is strictly prohibited.(c) 2006 National Academy for Software Development - http://academy.devbg.org*</a:t>
            </a:r>
          </a:p>
        </p:txBody>
      </p:sp>
      <p:sp>
        <p:nvSpPr>
          <p:cNvPr id="146" name="Shape 146"/>
          <p:cNvSpPr txBox="1">
            <a:spLocks noGrp="1"/>
          </p:cNvSpPr>
          <p:nvPr>
            <p:ph type="sldNum" idx="12"/>
          </p:nvPr>
        </p:nvSpPr>
        <p:spPr>
          <a:xfrm>
            <a:off x="6308998" y="8747999"/>
            <a:ext cx="547413" cy="394411"/>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10</a:t>
            </a:fld>
            <a:r>
              <a:rPr lang="en-US" sz="1000" b="0" i="0" u="none" strike="noStrike" cap="none">
                <a:solidFill>
                  <a:schemeClr val="dk1"/>
                </a:solidFill>
                <a:latin typeface="Calibri"/>
                <a:ea typeface="Calibri"/>
                <a:cs typeface="Calibri"/>
                <a:sym typeface="Calibri"/>
              </a:rPr>
              <a:t>##</a:t>
            </a:r>
          </a:p>
        </p:txBody>
      </p:sp>
      <p:sp>
        <p:nvSpPr>
          <p:cNvPr id="147" name="Shape 14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8" name="Shape 148"/>
          <p:cNvSpPr txBox="1">
            <a:spLocks noGrp="1"/>
          </p:cNvSpPr>
          <p:nvPr>
            <p:ph type="body" idx="1"/>
          </p:nvPr>
        </p:nvSpPr>
        <p:spPr>
          <a:xfrm>
            <a:off x="381000" y="4343400"/>
            <a:ext cx="6096000"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r>
              <a:rPr lang="en-US" sz="1600" b="0" i="0" u="none" strike="noStrike" cap="none">
                <a:solidFill>
                  <a:schemeClr val="dk1"/>
                </a:solidFill>
                <a:latin typeface="Calibri"/>
                <a:ea typeface="Calibri"/>
                <a:cs typeface="Calibri"/>
                <a:sym typeface="Calibri"/>
              </a:rPr>
              <a:t>Extensibility / Polymorphism: New functionality may be easily plugged in without changing existing classes as long the new plug-in classes extend given base classes.</a:t>
            </a:r>
          </a:p>
          <a:p>
            <a:pPr marL="0" marR="0" lvl="0" indent="0" algn="l" rtl="0">
              <a:spcBef>
                <a:spcPts val="0"/>
              </a:spcBef>
              <a:spcAft>
                <a:spcPts val="0"/>
              </a:spcAft>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600" b="0" i="0" u="none" strike="noStrike" cap="none">
                <a:solidFill>
                  <a:schemeClr val="dk1"/>
                </a:solidFill>
                <a:latin typeface="Calibri"/>
                <a:ea typeface="Calibri"/>
                <a:cs typeface="Calibri"/>
                <a:sym typeface="Calibri"/>
              </a:rPr>
              <a:t>Reusability: For a set of similar applications a framework can be defined using a core set of classes that are to be extended by classes that fill in the application-dependent part.</a:t>
            </a:r>
          </a:p>
          <a:p>
            <a:pPr marL="0" marR="0" lvl="0" indent="0" algn="l" rtl="0">
              <a:spcBef>
                <a:spcPts val="0"/>
              </a:spcBef>
              <a:spcAft>
                <a:spcPts val="0"/>
              </a:spcAft>
              <a:buClr>
                <a:schemeClr val="dk1"/>
              </a:buClr>
              <a:buSzPct val="25000"/>
              <a:buFont typeface="Calibri"/>
              <a:buNone/>
            </a:pPr>
            <a:endParaRPr sz="16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600" b="0" i="0" u="none" strike="noStrike" cap="none">
                <a:solidFill>
                  <a:schemeClr val="dk1"/>
                </a:solidFill>
                <a:latin typeface="Calibri"/>
                <a:ea typeface="Calibri"/>
                <a:cs typeface="Calibri"/>
                <a:sym typeface="Calibri"/>
              </a:rPr>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149" name="Shape 149"/>
          <p:cNvSpPr txBox="1">
            <a:spLocks noGrp="1"/>
          </p:cNvSpPr>
          <p:nvPr>
            <p:ph type="hdr" idx="3"/>
          </p:nvPr>
        </p:nvSpPr>
        <p:spPr>
          <a:xfrm>
            <a:off x="0" y="0"/>
            <a:ext cx="2971799" cy="251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a:t>
            </a:r>
          </a:p>
        </p:txBody>
      </p:sp>
      <p:sp>
        <p:nvSpPr>
          <p:cNvPr id="150" name="Shape 150"/>
          <p:cNvSpPr txBox="1">
            <a:spLocks noGrp="1"/>
          </p:cNvSpPr>
          <p:nvPr>
            <p:ph type="dt" idx="10"/>
          </p:nvPr>
        </p:nvSpPr>
        <p:spPr>
          <a:xfrm>
            <a:off x="3884612" y="0"/>
            <a:ext cx="2971799" cy="251998"/>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Calibri"/>
              <a:buNone/>
            </a:pPr>
            <a:r>
              <a:rPr lang="en-US" sz="1000" b="0" i="0" u="none" strike="noStrike" cap="none">
                <a:solidFill>
                  <a:schemeClr val="dk1"/>
                </a:solidFill>
                <a:latin typeface="Calibri"/>
                <a:ea typeface="Calibri"/>
                <a:cs typeface="Calibri"/>
                <a:sym typeface="Calibri"/>
              </a:rPr>
              <a:t>07/16/96</a:t>
            </a:r>
          </a:p>
        </p:txBody>
      </p:sp>
      <p:sp>
        <p:nvSpPr>
          <p:cNvPr id="151" name="Shape 151"/>
          <p:cNvSpPr txBox="1"/>
          <p:nvPr/>
        </p:nvSpPr>
        <p:spPr>
          <a:xfrm>
            <a:off x="0" y="8687296"/>
            <a:ext cx="2972002" cy="456702"/>
          </a:xfrm>
          <a:prstGeom prst="rect">
            <a:avLst/>
          </a:prstGeom>
          <a:noFill/>
          <a:ln>
            <a:noFill/>
          </a:ln>
        </p:spPr>
        <p:txBody>
          <a:bodyPr lIns="19025" tIns="0" rIns="19025" bIns="0" anchor="b"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000" b="0" i="1" u="none" strike="noStrike" cap="none">
                <a:solidFill>
                  <a:schemeClr val="dk1"/>
                </a:solidFill>
                <a:latin typeface="Calibri"/>
                <a:ea typeface="Calibri"/>
                <a:cs typeface="Calibri"/>
                <a:sym typeface="Calibri"/>
              </a:rPr>
              <a:t>(c) 2006 National Academy for Software Development - http://academy.devbg.org*</a:t>
            </a:r>
          </a:p>
        </p:txBody>
      </p:sp>
      <p:sp>
        <p:nvSpPr>
          <p:cNvPr id="152" name="Shape 152"/>
          <p:cNvSpPr txBox="1"/>
          <p:nvPr/>
        </p:nvSpPr>
        <p:spPr>
          <a:xfrm>
            <a:off x="3885996" y="8687296"/>
            <a:ext cx="2972002" cy="456702"/>
          </a:xfrm>
          <a:prstGeom prst="rect">
            <a:avLst/>
          </a:prstGeom>
          <a:noFill/>
          <a:ln>
            <a:noFill/>
          </a:ln>
        </p:spPr>
        <p:txBody>
          <a:bodyPr lIns="19025" tIns="0" rIns="19025" bIns="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000" b="0" i="1"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chemeClr val="dk1"/>
                </a:buClr>
                <a:buSzPct val="25000"/>
                <a:buFont typeface="Calibri"/>
                <a:buNone/>
              </a:pPr>
              <a:t>10</a:t>
            </a:fld>
            <a:r>
              <a:rPr lang="en-US" sz="1000" b="0" i="1" u="none" strike="noStrike" cap="none">
                <a:solidFill>
                  <a:schemeClr val="dk1"/>
                </a:solidFill>
                <a:latin typeface="Calibri"/>
                <a:ea typeface="Calibri"/>
                <a:cs typeface="Calibri"/>
                <a:sym typeface="Calibri"/>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366412" y="314301"/>
            <a:ext cx="7382341" cy="2000250"/>
          </a:xfrm>
          <a:prstGeom prst="rect">
            <a:avLst/>
          </a:prstGeom>
          <a:noFill/>
          <a:ln>
            <a:noFill/>
          </a:ln>
        </p:spPr>
        <p:txBody>
          <a:bodyPr lIns="91425" tIns="91425" rIns="91425" bIns="91425" anchor="ctr" anchorCtr="0"/>
          <a:lstStyle>
            <a:lvl1pPr marL="0" marR="0" lvl="0" indent="0" algn="r" rtl="0">
              <a:lnSpc>
                <a:spcPct val="90000"/>
              </a:lnSpc>
              <a:spcBef>
                <a:spcPts val="0"/>
              </a:spcBef>
              <a:spcAft>
                <a:spcPts val="0"/>
              </a:spcAft>
              <a:buClr>
                <a:srgbClr val="F6D18E"/>
              </a:buClr>
              <a:buFont typeface="Calibri"/>
              <a:buNone/>
              <a:defRPr sz="5400" b="1" i="0" u="none" strike="noStrike" cap="none">
                <a:solidFill>
                  <a:srgbClr val="F6D18E"/>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4366412" y="2346299"/>
            <a:ext cx="7382341" cy="1752600"/>
          </a:xfrm>
          <a:prstGeom prst="rect">
            <a:avLst/>
          </a:prstGeom>
          <a:noFill/>
          <a:ln>
            <a:noFill/>
          </a:ln>
        </p:spPr>
        <p:txBody>
          <a:bodyPr lIns="91425" tIns="91425" rIns="91425" bIns="91425" anchor="t" anchorCtr="0"/>
          <a:lstStyle>
            <a:lvl1pPr marL="0" marR="0" lvl="0" indent="0" algn="r" rtl="0">
              <a:lnSpc>
                <a:spcPct val="105000"/>
              </a:lnSpc>
              <a:spcBef>
                <a:spcPts val="0"/>
              </a:spcBef>
              <a:spcAft>
                <a:spcPts val="600"/>
              </a:spcAft>
              <a:buClr>
                <a:srgbClr val="F2B254"/>
              </a:buClr>
              <a:buFont typeface="Noto Sans Symbols"/>
              <a:buNone/>
              <a:defRPr sz="4000" b="0" i="0" u="none" strike="noStrike" cap="none">
                <a:solidFill>
                  <a:schemeClr val="accent1"/>
                </a:solidFill>
                <a:latin typeface="Calibri"/>
                <a:ea typeface="Calibri"/>
                <a:cs typeface="Calibri"/>
                <a:sym typeface="Calibri"/>
              </a:defRPr>
            </a:lvl1pPr>
            <a:lvl2pPr marL="609493" marR="0" lvl="1" indent="-12592" algn="ctr" rtl="0">
              <a:lnSpc>
                <a:spcPct val="105000"/>
              </a:lnSpc>
              <a:spcBef>
                <a:spcPts val="600"/>
              </a:spcBef>
              <a:spcAft>
                <a:spcPts val="600"/>
              </a:spcAft>
              <a:buClr>
                <a:schemeClr val="accent1"/>
              </a:buClr>
              <a:buFont typeface="Noto Sans Symbols"/>
              <a:buNone/>
              <a:defRPr sz="3200" b="0" i="0" u="none" strike="noStrike" cap="none">
                <a:solidFill>
                  <a:schemeClr val="lt1"/>
                </a:solidFill>
                <a:latin typeface="Calibri"/>
                <a:ea typeface="Calibri"/>
                <a:cs typeface="Calibri"/>
                <a:sym typeface="Calibri"/>
              </a:defRPr>
            </a:lvl2pPr>
            <a:lvl3pPr marL="1218987" marR="0" lvl="2" indent="-12487" algn="ctr" rtl="0">
              <a:lnSpc>
                <a:spcPct val="105000"/>
              </a:lnSpc>
              <a:spcBef>
                <a:spcPts val="600"/>
              </a:spcBef>
              <a:spcAft>
                <a:spcPts val="600"/>
              </a:spcAft>
              <a:buClr>
                <a:srgbClr val="EF9A1D"/>
              </a:buClr>
              <a:buFont typeface="Noto Sans Symbols"/>
              <a:buNone/>
              <a:defRPr sz="3000" b="0" i="0" u="none" strike="noStrike" cap="none">
                <a:solidFill>
                  <a:schemeClr val="lt1"/>
                </a:solidFill>
                <a:latin typeface="Calibri"/>
                <a:ea typeface="Calibri"/>
                <a:cs typeface="Calibri"/>
                <a:sym typeface="Calibri"/>
              </a:defRPr>
            </a:lvl3pPr>
            <a:lvl4pPr marL="1828480" marR="0" lvl="3" indent="-12380" algn="ctr" rtl="0">
              <a:lnSpc>
                <a:spcPct val="105000"/>
              </a:lnSpc>
              <a:spcBef>
                <a:spcPts val="600"/>
              </a:spcBef>
              <a:spcAft>
                <a:spcPts val="600"/>
              </a:spcAft>
              <a:buClr>
                <a:srgbClr val="ED9411"/>
              </a:buClr>
              <a:buFont typeface="Noto Sans Symbols"/>
              <a:buNone/>
              <a:defRPr sz="2800" b="0" i="0" u="none" strike="noStrike" cap="none">
                <a:solidFill>
                  <a:schemeClr val="lt1"/>
                </a:solidFill>
                <a:latin typeface="Calibri"/>
                <a:ea typeface="Calibri"/>
                <a:cs typeface="Calibri"/>
                <a:sym typeface="Calibri"/>
              </a:defRPr>
            </a:lvl4pPr>
            <a:lvl5pPr marL="2437972" marR="0" lvl="4" indent="-12271" algn="ctr" rtl="0">
              <a:lnSpc>
                <a:spcPct val="105000"/>
              </a:lnSpc>
              <a:spcBef>
                <a:spcPts val="600"/>
              </a:spcBef>
              <a:spcAft>
                <a:spcPts val="600"/>
              </a:spcAft>
              <a:buClr>
                <a:srgbClr val="E28D10"/>
              </a:buClr>
              <a:buFont typeface="Noto Sans Symbols"/>
              <a:buNone/>
              <a:defRPr sz="2600" b="0" i="0" u="none" strike="noStrike" cap="none">
                <a:solidFill>
                  <a:schemeClr val="lt1"/>
                </a:solidFill>
                <a:latin typeface="Calibri"/>
                <a:ea typeface="Calibri"/>
                <a:cs typeface="Calibri"/>
                <a:sym typeface="Calibri"/>
              </a:defRPr>
            </a:lvl5pPr>
            <a:lvl6pPr marL="3047466" marR="0" lvl="5" indent="-12165"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6pPr>
            <a:lvl7pPr marL="3656960" marR="0" lvl="6" indent="-12060"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7pPr>
            <a:lvl8pPr marL="4266453" marR="0" lvl="7" indent="-11953"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8pPr>
            <a:lvl9pPr marL="4875947" marR="0" lvl="8" indent="-11846" algn="ctr" rtl="0">
              <a:lnSpc>
                <a:spcPct val="90000"/>
              </a:lnSpc>
              <a:spcBef>
                <a:spcPts val="800"/>
              </a:spcBef>
              <a:spcAft>
                <a:spcPts val="0"/>
              </a:spcAft>
              <a:buClr>
                <a:schemeClr val="accent1"/>
              </a:buClr>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760412" y="4164082"/>
            <a:ext cx="3187613" cy="525134"/>
          </a:xfrm>
          <a:prstGeom prst="rect">
            <a:avLst/>
          </a:prstGeom>
          <a:noFill/>
          <a:ln>
            <a:noFill/>
          </a:ln>
        </p:spPr>
        <p:txBody>
          <a:bodyPr lIns="91425" tIns="91425" rIns="91425" bIns="91425" anchor="b" anchorCtr="0"/>
          <a:lstStyle>
            <a:lvl1pPr marL="0" marR="0" lvl="0" indent="0" algn="l" rtl="0">
              <a:lnSpc>
                <a:spcPct val="105000"/>
              </a:lnSpc>
              <a:spcBef>
                <a:spcPts val="0"/>
              </a:spcBef>
              <a:spcAft>
                <a:spcPts val="0"/>
              </a:spcAft>
              <a:buClr>
                <a:srgbClr val="F2B254"/>
              </a:buClr>
              <a:buFont typeface="Noto Sans Symbols"/>
              <a:buNone/>
              <a:defRPr sz="2800" b="1" i="0" u="none" strike="noStrike" cap="none">
                <a:solidFill>
                  <a:srgbClr val="EE792A"/>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9" name="Shape 19"/>
          <p:cNvSpPr>
            <a:spLocks noGrp="1"/>
          </p:cNvSpPr>
          <p:nvPr>
            <p:ph type="pic" idx="3"/>
          </p:nvPr>
        </p:nvSpPr>
        <p:spPr>
          <a:xfrm>
            <a:off x="4366412" y="4191000"/>
            <a:ext cx="7382341" cy="1904999"/>
          </a:xfrm>
          <a:prstGeom prst="rect">
            <a:avLst/>
          </a:prstGeom>
          <a:noFill/>
          <a:ln>
            <a:noFill/>
          </a:ln>
        </p:spPr>
        <p:txBody>
          <a:bodyPr lIns="91425" tIns="91425" rIns="91425" bIns="91425" anchor="t" anchorCtr="0"/>
          <a:lstStyle>
            <a:lvl1pPr marL="0" marR="0" lvl="0" indent="0" algn="l" rtl="0">
              <a:lnSpc>
                <a:spcPct val="105000"/>
              </a:lnSpc>
              <a:spcBef>
                <a:spcPts val="600"/>
              </a:spcBef>
              <a:spcAft>
                <a:spcPts val="600"/>
              </a:spcAft>
              <a:buClr>
                <a:srgbClr val="F2B254"/>
              </a:buClr>
              <a:buFont typeface="Noto Sans Symbols"/>
              <a:buNone/>
              <a:defRPr sz="34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body" idx="4"/>
          </p:nvPr>
        </p:nvSpPr>
        <p:spPr>
          <a:xfrm>
            <a:off x="760412" y="4633982"/>
            <a:ext cx="3187614" cy="444343"/>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2300" b="1" i="0" u="none" strike="noStrike" cap="none">
                <a:solidFill>
                  <a:srgbClr val="F4B36C"/>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body" idx="5"/>
          </p:nvPr>
        </p:nvSpPr>
        <p:spPr>
          <a:xfrm>
            <a:off x="760412" y="5011671"/>
            <a:ext cx="3187613" cy="395869"/>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2000" b="1" i="0" u="none" strike="noStrike" cap="none">
                <a:solidFill>
                  <a:srgbClr val="F9D9A9"/>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2" name="Shape 22"/>
          <p:cNvSpPr txBox="1">
            <a:spLocks noGrp="1"/>
          </p:cNvSpPr>
          <p:nvPr>
            <p:ph type="body" idx="6"/>
          </p:nvPr>
        </p:nvSpPr>
        <p:spPr>
          <a:xfrm>
            <a:off x="760412" y="5394605"/>
            <a:ext cx="3187613" cy="363550"/>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1800" b="1" i="0" u="none" strike="noStrike" cap="none">
                <a:solidFill>
                  <a:srgbClr val="F27A44"/>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3" name="Shape 23"/>
          <p:cNvSpPr txBox="1">
            <a:spLocks noGrp="1"/>
          </p:cNvSpPr>
          <p:nvPr>
            <p:ph type="body" idx="7"/>
          </p:nvPr>
        </p:nvSpPr>
        <p:spPr>
          <a:xfrm>
            <a:off x="760412" y="5735767"/>
            <a:ext cx="3187613" cy="331233"/>
          </a:xfrm>
          <a:prstGeom prst="rect">
            <a:avLst/>
          </a:prstGeom>
          <a:noFill/>
          <a:ln>
            <a:noFill/>
          </a:ln>
        </p:spPr>
        <p:txBody>
          <a:bodyPr lIns="91425" tIns="91425" rIns="91425" bIns="91425" anchor="ctr" anchorCtr="0"/>
          <a:lstStyle>
            <a:lvl1pPr marL="0" marR="0" lvl="0" indent="0" algn="l" rtl="0">
              <a:lnSpc>
                <a:spcPct val="105000"/>
              </a:lnSpc>
              <a:spcBef>
                <a:spcPts val="0"/>
              </a:spcBef>
              <a:spcAft>
                <a:spcPts val="0"/>
              </a:spcAft>
              <a:buClr>
                <a:srgbClr val="F2B254"/>
              </a:buClr>
              <a:buFont typeface="Noto Sans Symbols"/>
              <a:buNone/>
              <a:defRPr sz="1600" b="1" i="0" u="none" strike="noStrike" cap="none">
                <a:solidFill>
                  <a:srgbClr val="F27A44"/>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bg>
      <p:bgPr>
        <a:blipFill rotWithShape="1">
          <a:blip r:embed="rId2">
            <a:alphaModFix/>
          </a:blip>
          <a:stretch>
            <a:fillRect/>
          </a:stretch>
        </a:blipFill>
        <a:effectLst/>
      </p:bgPr>
    </p:bg>
    <p:spTree>
      <p:nvGrpSpPr>
        <p:cNvPr id="1" name="Shape 24"/>
        <p:cNvGrpSpPr/>
        <p:nvPr/>
      </p:nvGrpSpPr>
      <p:grpSpPr>
        <a:xfrm>
          <a:off x="0" y="0"/>
          <a:ext cx="0" cy="0"/>
          <a:chOff x="0" y="0"/>
          <a:chExt cx="0" cy="0"/>
        </a:xfrm>
      </p:grpSpPr>
      <p:sp>
        <p:nvSpPr>
          <p:cNvPr id="25" name="Shape 25"/>
          <p:cNvSpPr txBox="1">
            <a:spLocks noGrp="1"/>
          </p:cNvSpPr>
          <p:nvPr>
            <p:ph type="dt" idx="10"/>
          </p:nvPr>
        </p:nvSpPr>
        <p:spPr>
          <a:xfrm>
            <a:off x="188814" y="6525001"/>
            <a:ext cx="1223998" cy="19647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414412" y="6525001"/>
            <a:ext cx="10150400" cy="19647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1000" b="0" i="0" u="none" strike="noStrike" cap="none">
              <a:solidFill>
                <a:schemeClr val="lt1"/>
              </a:solidFill>
              <a:latin typeface="Calibri"/>
              <a:ea typeface="Calibri"/>
              <a:cs typeface="Calibri"/>
              <a:sym typeface="Calibri"/>
            </a:endParaRPr>
          </a:p>
        </p:txBody>
      </p:sp>
      <p:sp>
        <p:nvSpPr>
          <p:cNvPr id="28" name="Shape 28"/>
          <p:cNvSpPr txBox="1">
            <a:spLocks noGrp="1"/>
          </p:cNvSpPr>
          <p:nvPr>
            <p:ph type="body" idx="1"/>
          </p:nvPr>
        </p:nvSpPr>
        <p:spPr>
          <a:xfrm>
            <a:off x="190413" y="1151120"/>
            <a:ext cx="11804821" cy="5570355"/>
          </a:xfrm>
          <a:prstGeom prst="rect">
            <a:avLst/>
          </a:prstGeom>
          <a:noFill/>
          <a:ln>
            <a:noFill/>
          </a:ln>
        </p:spPr>
        <p:txBody>
          <a:bodyPr lIns="91425" tIns="91425" rIns="91425" bIns="91425" anchor="t" anchorCtr="0"/>
          <a:lstStyle>
            <a:lvl1pPr marL="304747" marR="0" lvl="0" indent="127053" algn="l" rtl="0">
              <a:lnSpc>
                <a:spcPct val="105000"/>
              </a:lnSpc>
              <a:spcBef>
                <a:spcPts val="600"/>
              </a:spcBef>
              <a:spcAft>
                <a:spcPts val="600"/>
              </a:spcAft>
              <a:buClr>
                <a:srgbClr val="F2B254"/>
              </a:buClr>
              <a:buSzPct val="100000"/>
              <a:buFont typeface="Noto Sans Symbols"/>
              <a:buChar char="▪"/>
              <a:defRPr sz="34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9" name="Shape 29"/>
          <p:cNvSpPr txBox="1">
            <a:spLocks noGrp="1"/>
          </p:cNvSpPr>
          <p:nvPr>
            <p:ph type="title"/>
          </p:nvPr>
        </p:nvSpPr>
        <p:spPr>
          <a:xfrm>
            <a:off x="188815" y="40341"/>
            <a:ext cx="9577596" cy="111078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F3BE60"/>
              </a:buClr>
              <a:buFont typeface="Calibri"/>
              <a:buNone/>
              <a:defRPr sz="40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pic>
        <p:nvPicPr>
          <p:cNvPr id="30" name="Shape 30"/>
          <p:cNvPicPr preferRelativeResize="0"/>
          <p:nvPr/>
        </p:nvPicPr>
        <p:blipFill rotWithShape="1">
          <a:blip r:embed="rId3">
            <a:alphaModFix/>
          </a:blip>
          <a:srcRect/>
          <a:stretch/>
        </p:blipFill>
        <p:spPr>
          <a:xfrm>
            <a:off x="9828210" y="228600"/>
            <a:ext cx="2175525" cy="762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Title Slide">
    <p:bg>
      <p:bgPr>
        <a:blipFill rotWithShape="1">
          <a:blip r:embed="rId2">
            <a:alphaModFix/>
          </a:blip>
          <a:stretch>
            <a:fillRect/>
          </a:stretch>
        </a:blip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446212" y="4953000"/>
            <a:ext cx="8938472" cy="82060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rgbClr val="F3BE60"/>
              </a:buClr>
              <a:buFont typeface="Calibri"/>
              <a:buNone/>
              <a:defRPr sz="54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3" name="Shape 33"/>
          <p:cNvSpPr txBox="1">
            <a:spLocks noGrp="1"/>
          </p:cNvSpPr>
          <p:nvPr>
            <p:ph type="body" idx="1"/>
          </p:nvPr>
        </p:nvSpPr>
        <p:spPr>
          <a:xfrm>
            <a:off x="1446212" y="5754967"/>
            <a:ext cx="8938472" cy="688255"/>
          </a:xfrm>
          <a:prstGeom prst="rect">
            <a:avLst/>
          </a:prstGeom>
          <a:noFill/>
          <a:ln>
            <a:noFill/>
          </a:ln>
        </p:spPr>
        <p:txBody>
          <a:bodyPr lIns="91425" tIns="91425" rIns="91425" bIns="91425" anchor="t" anchorCtr="0"/>
          <a:lstStyle>
            <a:lvl1pPr marL="0" marR="0" lvl="0" indent="0" algn="ctr" rtl="0">
              <a:lnSpc>
                <a:spcPct val="105000"/>
              </a:lnSpc>
              <a:spcBef>
                <a:spcPts val="0"/>
              </a:spcBef>
              <a:spcAft>
                <a:spcPts val="600"/>
              </a:spcAft>
              <a:buClr>
                <a:srgbClr val="F2B254"/>
              </a:buClr>
              <a:buFont typeface="Noto Sans Symbols"/>
              <a:buNone/>
              <a:defRPr sz="4000" b="0" i="0" u="none" strike="noStrike" cap="none">
                <a:solidFill>
                  <a:schemeClr val="accent1"/>
                </a:solidFill>
                <a:latin typeface="Calibri"/>
                <a:ea typeface="Calibri"/>
                <a:cs typeface="Calibri"/>
                <a:sym typeface="Calibri"/>
              </a:defRPr>
            </a:lvl1pPr>
            <a:lvl2pPr marL="609493" marR="0" lvl="1" indent="-12592" algn="l" rtl="0">
              <a:lnSpc>
                <a:spcPct val="105000"/>
              </a:lnSpc>
              <a:spcBef>
                <a:spcPts val="600"/>
              </a:spcBef>
              <a:spcAft>
                <a:spcPts val="600"/>
              </a:spcAft>
              <a:buClr>
                <a:schemeClr val="accent1"/>
              </a:buClr>
              <a:buFont typeface="Noto Sans Symbols"/>
              <a:buNone/>
              <a:defRPr sz="2400" b="0" i="0" u="none" strike="noStrike" cap="none">
                <a:solidFill>
                  <a:schemeClr val="lt1"/>
                </a:solidFill>
                <a:latin typeface="Calibri"/>
                <a:ea typeface="Calibri"/>
                <a:cs typeface="Calibri"/>
                <a:sym typeface="Calibri"/>
              </a:defRPr>
            </a:lvl2pPr>
            <a:lvl3pPr marL="1218987" marR="0" lvl="2" indent="-12487" algn="l" rtl="0">
              <a:lnSpc>
                <a:spcPct val="105000"/>
              </a:lnSpc>
              <a:spcBef>
                <a:spcPts val="600"/>
              </a:spcBef>
              <a:spcAft>
                <a:spcPts val="600"/>
              </a:spcAft>
              <a:buClr>
                <a:srgbClr val="EF9A1D"/>
              </a:buClr>
              <a:buFont typeface="Noto Sans Symbols"/>
              <a:buNone/>
              <a:defRPr sz="2100" b="0" i="0" u="none" strike="noStrike" cap="none">
                <a:solidFill>
                  <a:schemeClr val="lt1"/>
                </a:solidFill>
                <a:latin typeface="Calibri"/>
                <a:ea typeface="Calibri"/>
                <a:cs typeface="Calibri"/>
                <a:sym typeface="Calibri"/>
              </a:defRPr>
            </a:lvl3pPr>
            <a:lvl4pPr marL="1828480" marR="0" lvl="3" indent="-12380" algn="l" rtl="0">
              <a:lnSpc>
                <a:spcPct val="105000"/>
              </a:lnSpc>
              <a:spcBef>
                <a:spcPts val="600"/>
              </a:spcBef>
              <a:spcAft>
                <a:spcPts val="600"/>
              </a:spcAft>
              <a:buClr>
                <a:srgbClr val="ED9411"/>
              </a:buClr>
              <a:buFont typeface="Noto Sans Symbols"/>
              <a:buNone/>
              <a:defRPr sz="1900" b="0" i="0" u="none" strike="noStrike" cap="none">
                <a:solidFill>
                  <a:schemeClr val="lt1"/>
                </a:solidFill>
                <a:latin typeface="Calibri"/>
                <a:ea typeface="Calibri"/>
                <a:cs typeface="Calibri"/>
                <a:sym typeface="Calibri"/>
              </a:defRPr>
            </a:lvl4pPr>
            <a:lvl5pPr marL="2437972" marR="0" lvl="4" indent="-12271" algn="l" rtl="0">
              <a:lnSpc>
                <a:spcPct val="105000"/>
              </a:lnSpc>
              <a:spcBef>
                <a:spcPts val="600"/>
              </a:spcBef>
              <a:spcAft>
                <a:spcPts val="600"/>
              </a:spcAft>
              <a:buClr>
                <a:srgbClr val="E28D10"/>
              </a:buClr>
              <a:buFont typeface="Noto Sans Symbols"/>
              <a:buNone/>
              <a:defRPr sz="1900" b="0" i="0" u="none" strike="noStrike" cap="none">
                <a:solidFill>
                  <a:schemeClr val="lt1"/>
                </a:solidFill>
                <a:latin typeface="Calibri"/>
                <a:ea typeface="Calibri"/>
                <a:cs typeface="Calibri"/>
                <a:sym typeface="Calibri"/>
              </a:defRPr>
            </a:lvl5pPr>
            <a:lvl6pPr marL="3047466" marR="0" lvl="5" indent="-12165"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6pPr>
            <a:lvl7pPr marL="3656960" marR="0" lvl="6" indent="-12060"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7pPr>
            <a:lvl8pPr marL="4266453" marR="0" lvl="7" indent="-11953"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8pPr>
            <a:lvl9pPr marL="4875947" marR="0" lvl="8" indent="-11846" algn="l" rtl="0">
              <a:lnSpc>
                <a:spcPct val="90000"/>
              </a:lnSpc>
              <a:spcBef>
                <a:spcPts val="800"/>
              </a:spcBef>
              <a:spcAft>
                <a:spcPts val="0"/>
              </a:spcAft>
              <a:buClr>
                <a:schemeClr val="accent1"/>
              </a:buClr>
              <a:buFont typeface="Arial"/>
              <a:buNone/>
              <a:defRPr sz="1900" b="0" i="0" u="none" strike="noStrike" cap="none">
                <a:solidFill>
                  <a:schemeClr val="lt1"/>
                </a:solidFill>
                <a:latin typeface="Calibri"/>
                <a:ea typeface="Calibri"/>
                <a:cs typeface="Calibri"/>
                <a:sym typeface="Calibri"/>
              </a:defRPr>
            </a:lvl9pPr>
          </a:lstStyle>
          <a:p>
            <a:endParaRPr/>
          </a:p>
        </p:txBody>
      </p:sp>
      <p:pic>
        <p:nvPicPr>
          <p:cNvPr id="34" name="Shape 34"/>
          <p:cNvPicPr preferRelativeResize="0"/>
          <p:nvPr/>
        </p:nvPicPr>
        <p:blipFill rotWithShape="1">
          <a:blip r:embed="rId3">
            <a:alphaModFix/>
          </a:blip>
          <a:srcRect/>
          <a:stretch/>
        </p:blipFill>
        <p:spPr>
          <a:xfrm>
            <a:off x="9828210" y="228600"/>
            <a:ext cx="2175525" cy="762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estions Slide">
    <p:bg>
      <p:bgPr>
        <a:blipFill rotWithShape="1">
          <a:blip r:embed="rId2">
            <a:alphaModFix/>
          </a:blip>
          <a:stretch>
            <a:fillRect/>
          </a:stretch>
        </a:blipFill>
        <a:effectLst/>
      </p:bgPr>
    </p:bg>
    <p:spTree>
      <p:nvGrpSpPr>
        <p:cNvPr id="1" name="Shape 35"/>
        <p:cNvGrpSpPr/>
        <p:nvPr/>
      </p:nvGrpSpPr>
      <p:grpSpPr>
        <a:xfrm>
          <a:off x="0" y="0"/>
          <a:ext cx="0" cy="0"/>
          <a:chOff x="0" y="0"/>
          <a:chExt cx="0" cy="0"/>
        </a:xfrm>
      </p:grpSpPr>
      <p:sp>
        <p:nvSpPr>
          <p:cNvPr id="36" name="Shape 36"/>
          <p:cNvSpPr/>
          <p:nvPr/>
        </p:nvSpPr>
        <p:spPr>
          <a:xfrm rot="-632982">
            <a:off x="52436" y="3176455"/>
            <a:ext cx="7313293" cy="126188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D9D4C6"/>
              </a:buClr>
              <a:buSzPct val="25000"/>
              <a:buFont typeface="Noto Sans Symbols"/>
              <a:buNone/>
            </a:pPr>
            <a:r>
              <a:rPr lang="en-US" sz="10000" b="1" i="0" u="none" strike="noStrike" cap="none">
                <a:solidFill>
                  <a:srgbClr val="F3BE60"/>
                </a:solidFill>
                <a:latin typeface="Calibri"/>
                <a:ea typeface="Calibri"/>
                <a:cs typeface="Calibri"/>
                <a:sym typeface="Calibri"/>
              </a:rPr>
              <a:t>Questions?</a:t>
            </a:r>
          </a:p>
        </p:txBody>
      </p:sp>
      <p:sp>
        <p:nvSpPr>
          <p:cNvPr id="37" name="Shape 37"/>
          <p:cNvSpPr txBox="1">
            <a:spLocks noGrp="1"/>
          </p:cNvSpPr>
          <p:nvPr>
            <p:ph type="body" idx="1"/>
          </p:nvPr>
        </p:nvSpPr>
        <p:spPr>
          <a:xfrm>
            <a:off x="1529383" y="6400801"/>
            <a:ext cx="10482604" cy="363550"/>
          </a:xfrm>
          <a:prstGeom prst="rect">
            <a:avLst/>
          </a:prstGeom>
          <a:noFill/>
          <a:ln>
            <a:noFill/>
          </a:ln>
        </p:spPr>
        <p:txBody>
          <a:bodyPr lIns="91425" tIns="91425" rIns="91425" bIns="91425" anchor="t" anchorCtr="0"/>
          <a:lstStyle>
            <a:lvl1pPr marL="0" marR="0" lvl="0" indent="0" algn="r" rtl="0">
              <a:lnSpc>
                <a:spcPct val="105000"/>
              </a:lnSpc>
              <a:spcBef>
                <a:spcPts val="600"/>
              </a:spcBef>
              <a:spcAft>
                <a:spcPts val="600"/>
              </a:spcAft>
              <a:buClr>
                <a:srgbClr val="F2B254"/>
              </a:buClr>
              <a:buFont typeface="Noto Sans Symbols"/>
              <a:buNone/>
              <a:defRPr sz="18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38" name="Shape 38"/>
          <p:cNvPicPr preferRelativeResize="0"/>
          <p:nvPr/>
        </p:nvPicPr>
        <p:blipFill rotWithShape="1">
          <a:blip r:embed="rId3">
            <a:alphaModFix/>
          </a:blip>
          <a:srcRect/>
          <a:stretch/>
        </p:blipFill>
        <p:spPr>
          <a:xfrm>
            <a:off x="9838410" y="261000"/>
            <a:ext cx="2050131" cy="670675"/>
          </a:xfrm>
          <a:prstGeom prst="rect">
            <a:avLst/>
          </a:prstGeom>
          <a:noFill/>
          <a:ln>
            <a:noFill/>
          </a:ln>
        </p:spPr>
      </p:pic>
      <p:sp>
        <p:nvSpPr>
          <p:cNvPr id="39" name="Shape 39"/>
          <p:cNvSpPr txBox="1">
            <a:spLocks noGrp="1"/>
          </p:cNvSpPr>
          <p:nvPr>
            <p:ph type="title"/>
          </p:nvPr>
        </p:nvSpPr>
        <p:spPr>
          <a:xfrm>
            <a:off x="188815" y="40341"/>
            <a:ext cx="9577596" cy="111078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F3BE60"/>
              </a:buClr>
              <a:buFont typeface="Calibri"/>
              <a:buNone/>
              <a:defRPr sz="40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0" name="Shape 40"/>
          <p:cNvSpPr txBox="1"/>
          <p:nvPr/>
        </p:nvSpPr>
        <p:spPr>
          <a:xfrm rot="322982">
            <a:off x="10066442" y="2253544"/>
            <a:ext cx="303288" cy="40010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2000" b="1" i="0" u="none" strike="noStrike" cap="none">
                <a:solidFill>
                  <a:srgbClr val="603A14"/>
                </a:solidFill>
                <a:latin typeface="Calibri"/>
                <a:ea typeface="Calibri"/>
                <a:cs typeface="Calibri"/>
                <a:sym typeface="Calibri"/>
              </a:rPr>
              <a:t>?</a:t>
            </a:r>
          </a:p>
        </p:txBody>
      </p:sp>
      <p:sp>
        <p:nvSpPr>
          <p:cNvPr id="41" name="Shape 41"/>
          <p:cNvSpPr txBox="1"/>
          <p:nvPr/>
        </p:nvSpPr>
        <p:spPr>
          <a:xfrm rot="-969481">
            <a:off x="7568290" y="4341197"/>
            <a:ext cx="303288" cy="40011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2000" b="1" i="0" u="none" strike="noStrike" cap="none">
                <a:solidFill>
                  <a:srgbClr val="603A14"/>
                </a:solidFill>
                <a:latin typeface="Calibri"/>
                <a:ea typeface="Calibri"/>
                <a:cs typeface="Calibri"/>
                <a:sym typeface="Calibri"/>
              </a:rPr>
              <a:t>?</a:t>
            </a:r>
          </a:p>
        </p:txBody>
      </p:sp>
      <p:sp>
        <p:nvSpPr>
          <p:cNvPr id="42" name="Shape 42"/>
          <p:cNvSpPr txBox="1"/>
          <p:nvPr/>
        </p:nvSpPr>
        <p:spPr>
          <a:xfrm>
            <a:off x="11500160" y="4679637"/>
            <a:ext cx="25519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1200" b="0" i="0" u="none" strike="noStrike" cap="none">
                <a:solidFill>
                  <a:srgbClr val="603A14"/>
                </a:solidFill>
                <a:latin typeface="Calibri"/>
                <a:ea typeface="Calibri"/>
                <a:cs typeface="Calibri"/>
                <a:sym typeface="Calibri"/>
              </a:rPr>
              <a:t>?</a:t>
            </a:r>
          </a:p>
        </p:txBody>
      </p:sp>
      <p:sp>
        <p:nvSpPr>
          <p:cNvPr id="43" name="Shape 43"/>
          <p:cNvSpPr txBox="1"/>
          <p:nvPr/>
        </p:nvSpPr>
        <p:spPr>
          <a:xfrm rot="-628738">
            <a:off x="6094411" y="6109080"/>
            <a:ext cx="268022" cy="30777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1400" b="0" i="0" u="none" strike="noStrike" cap="none">
                <a:solidFill>
                  <a:srgbClr val="603A14"/>
                </a:solidFill>
                <a:latin typeface="Calibri"/>
                <a:ea typeface="Calibri"/>
                <a:cs typeface="Calibri"/>
                <a:sym typeface="Calibri"/>
              </a:rPr>
              <a:t>?</a:t>
            </a:r>
          </a:p>
        </p:txBody>
      </p:sp>
      <p:sp>
        <p:nvSpPr>
          <p:cNvPr id="44" name="Shape 44"/>
          <p:cNvSpPr txBox="1"/>
          <p:nvPr/>
        </p:nvSpPr>
        <p:spPr>
          <a:xfrm rot="569019">
            <a:off x="9155996" y="4032735"/>
            <a:ext cx="292066"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1800" b="1" i="0" u="none" strike="noStrike" cap="none">
                <a:solidFill>
                  <a:srgbClr val="603A14"/>
                </a:solidFill>
                <a:latin typeface="Calibri"/>
                <a:ea typeface="Calibri"/>
                <a:cs typeface="Calibri"/>
                <a:sym typeface="Calibri"/>
              </a:rPr>
              <a:t>?</a:t>
            </a:r>
          </a:p>
        </p:txBody>
      </p:sp>
      <p:sp>
        <p:nvSpPr>
          <p:cNvPr id="45" name="Shape 45"/>
          <p:cNvSpPr txBox="1"/>
          <p:nvPr/>
        </p:nvSpPr>
        <p:spPr>
          <a:xfrm rot="219682">
            <a:off x="7047354" y="2560118"/>
            <a:ext cx="327332"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2400" b="1" i="0" u="none" strike="noStrike" cap="none">
                <a:solidFill>
                  <a:srgbClr val="603A14"/>
                </a:solidFill>
                <a:latin typeface="Calibri"/>
                <a:ea typeface="Calibri"/>
                <a:cs typeface="Calibri"/>
                <a:sym typeface="Calibri"/>
              </a:rPr>
              <a:t>?</a:t>
            </a:r>
          </a:p>
        </p:txBody>
      </p:sp>
      <p:sp>
        <p:nvSpPr>
          <p:cNvPr id="46" name="Shape 46"/>
          <p:cNvSpPr txBox="1"/>
          <p:nvPr/>
        </p:nvSpPr>
        <p:spPr>
          <a:xfrm rot="-627734">
            <a:off x="11754531" y="2320840"/>
            <a:ext cx="26802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1400" b="0" i="0" u="none" strike="noStrike" cap="none">
                <a:solidFill>
                  <a:srgbClr val="603A14"/>
                </a:solidFill>
                <a:latin typeface="Calibri"/>
                <a:ea typeface="Calibri"/>
                <a:cs typeface="Calibri"/>
                <a:sym typeface="Calibri"/>
              </a:rPr>
              <a:t>?</a:t>
            </a:r>
          </a:p>
        </p:txBody>
      </p:sp>
      <p:sp>
        <p:nvSpPr>
          <p:cNvPr id="47" name="Shape 47"/>
          <p:cNvSpPr txBox="1"/>
          <p:nvPr/>
        </p:nvSpPr>
        <p:spPr>
          <a:xfrm rot="562174">
            <a:off x="11774595" y="3447924"/>
            <a:ext cx="255198" cy="27699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1200" b="0" i="0" u="none" strike="noStrike" cap="none">
                <a:solidFill>
                  <a:srgbClr val="603A14"/>
                </a:solidFill>
                <a:latin typeface="Calibri"/>
                <a:ea typeface="Calibri"/>
                <a:cs typeface="Calibri"/>
                <a:sym typeface="Calibri"/>
              </a:rPr>
              <a:t>?</a:t>
            </a:r>
          </a:p>
        </p:txBody>
      </p:sp>
      <p:sp>
        <p:nvSpPr>
          <p:cNvPr id="48" name="Shape 48"/>
          <p:cNvSpPr txBox="1"/>
          <p:nvPr/>
        </p:nvSpPr>
        <p:spPr>
          <a:xfrm rot="571210">
            <a:off x="11136783" y="5625910"/>
            <a:ext cx="26802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603A14"/>
              </a:buClr>
              <a:buSzPct val="25000"/>
              <a:buFont typeface="Calibri"/>
              <a:buNone/>
            </a:pPr>
            <a:r>
              <a:rPr lang="en-US" sz="1400" b="0" i="0" u="none" strike="noStrike" cap="none">
                <a:solidFill>
                  <a:srgbClr val="603A14"/>
                </a:solidFill>
                <a:latin typeface="Calibri"/>
                <a:ea typeface="Calibri"/>
                <a:cs typeface="Calibri"/>
                <a:sym typeface="Calibri"/>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Slide">
    <p:bg>
      <p:bgPr>
        <a:blipFill rotWithShape="1">
          <a:blip r:embed="rId2">
            <a:alphaModFix/>
          </a:blip>
          <a:stretch>
            <a:fillRect/>
          </a:stretch>
        </a:blip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188814" y="6525001"/>
            <a:ext cx="1223998" cy="19647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1414412" y="6525001"/>
            <a:ext cx="10150400" cy="19647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lt1"/>
              </a:buClr>
              <a:buFont typeface="Calibri"/>
              <a:buNone/>
              <a:defRPr sz="1000" b="0" i="0" u="none" strike="noStrike" cap="none">
                <a:solidFill>
                  <a:schemeClr val="lt1"/>
                </a:solidFill>
                <a:latin typeface="Calibri"/>
                <a:ea typeface="Calibri"/>
                <a:cs typeface="Calibri"/>
                <a:sym typeface="Calibri"/>
              </a:defRPr>
            </a:lvl1pPr>
            <a:lvl2pPr marL="609493" marR="0" lvl="1" indent="-12592"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2pPr>
            <a:lvl3pPr marL="1218987" marR="0" lvl="2" indent="-1248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3pPr>
            <a:lvl4pPr marL="1828480" marR="0" lvl="3" indent="-1238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4pPr>
            <a:lvl5pPr marL="2437973" marR="0" lvl="4" indent="-1227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5pPr>
            <a:lvl6pPr marL="3047467" marR="0" lvl="5" indent="-12167"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6pPr>
            <a:lvl7pPr marL="3656960" marR="0" lvl="6" indent="-1206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7pPr>
            <a:lvl8pPr marL="4266453" marR="0" lvl="7" indent="-11953"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8pPr>
            <a:lvl9pPr marL="4875947" marR="0" lvl="8" indent="-11846"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a:t>
            </a:fld>
            <a:endParaRPr lang="en-US" sz="1000" b="0" i="0" u="none" strike="noStrike" cap="none">
              <a:solidFill>
                <a:schemeClr val="lt1"/>
              </a:solidFill>
              <a:latin typeface="Calibri"/>
              <a:ea typeface="Calibri"/>
              <a:cs typeface="Calibri"/>
              <a:sym typeface="Calibri"/>
            </a:endParaRPr>
          </a:p>
        </p:txBody>
      </p:sp>
      <p:sp>
        <p:nvSpPr>
          <p:cNvPr id="13" name="Shape 13"/>
          <p:cNvSpPr txBox="1">
            <a:spLocks noGrp="1"/>
          </p:cNvSpPr>
          <p:nvPr>
            <p:ph type="title"/>
          </p:nvPr>
        </p:nvSpPr>
        <p:spPr>
          <a:xfrm>
            <a:off x="190403" y="39573"/>
            <a:ext cx="11806431" cy="1111548"/>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rgbClr val="F3BE60"/>
              </a:buClr>
              <a:buFont typeface="Calibri"/>
              <a:buNone/>
              <a:defRPr sz="4000" b="1" i="0" u="none" strike="noStrike" cap="none">
                <a:solidFill>
                  <a:srgbClr val="F3BE60"/>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4" name="Shape 14"/>
          <p:cNvSpPr txBox="1">
            <a:spLocks noGrp="1"/>
          </p:cNvSpPr>
          <p:nvPr>
            <p:ph type="body" idx="1"/>
          </p:nvPr>
        </p:nvSpPr>
        <p:spPr>
          <a:xfrm>
            <a:off x="190413" y="1151123"/>
            <a:ext cx="11804821" cy="5570353"/>
          </a:xfrm>
          <a:prstGeom prst="rect">
            <a:avLst/>
          </a:prstGeom>
          <a:noFill/>
          <a:ln>
            <a:noFill/>
          </a:ln>
        </p:spPr>
        <p:txBody>
          <a:bodyPr lIns="91425" tIns="91425" rIns="91425" bIns="91425" anchor="t" anchorCtr="0"/>
          <a:lstStyle>
            <a:lvl1pPr marL="304747" marR="0" lvl="0" indent="127053" algn="l" rtl="0">
              <a:lnSpc>
                <a:spcPct val="105000"/>
              </a:lnSpc>
              <a:spcBef>
                <a:spcPts val="600"/>
              </a:spcBef>
              <a:spcAft>
                <a:spcPts val="600"/>
              </a:spcAft>
              <a:buClr>
                <a:srgbClr val="F2B254"/>
              </a:buClr>
              <a:buSzPct val="100000"/>
              <a:buFont typeface="Noto Sans Symbols"/>
              <a:buChar char="▪"/>
              <a:defRPr sz="3400" b="0" i="0" u="none" strike="noStrike" cap="none">
                <a:solidFill>
                  <a:schemeClr val="lt1"/>
                </a:solidFill>
                <a:latin typeface="Calibri"/>
                <a:ea typeface="Calibri"/>
                <a:cs typeface="Calibri"/>
                <a:sym typeface="Calibri"/>
              </a:defRPr>
            </a:lvl1pPr>
            <a:lvl2pPr marL="609493" marR="0" lvl="1" indent="73767" algn="l" rtl="0">
              <a:lnSpc>
                <a:spcPct val="105000"/>
              </a:lnSpc>
              <a:spcBef>
                <a:spcPts val="600"/>
              </a:spcBef>
              <a:spcAft>
                <a:spcPts val="600"/>
              </a:spcAft>
              <a:buClr>
                <a:schemeClr val="accent1"/>
              </a:buClr>
              <a:buSzPct val="80000"/>
              <a:buFont typeface="Noto Sans Symbols"/>
              <a:buChar char="▪"/>
              <a:defRPr sz="3200" b="0" i="0" u="none" strike="noStrike" cap="none">
                <a:solidFill>
                  <a:schemeClr val="lt1"/>
                </a:solidFill>
                <a:latin typeface="Calibri"/>
                <a:ea typeface="Calibri"/>
                <a:cs typeface="Calibri"/>
                <a:sym typeface="Calibri"/>
              </a:defRPr>
            </a:lvl2pPr>
            <a:lvl3pPr marL="914240" marR="0" lvl="2" indent="63659" algn="l" rtl="0">
              <a:lnSpc>
                <a:spcPct val="105000"/>
              </a:lnSpc>
              <a:spcBef>
                <a:spcPts val="600"/>
              </a:spcBef>
              <a:spcAft>
                <a:spcPts val="600"/>
              </a:spcAft>
              <a:buClr>
                <a:srgbClr val="EF9A1D"/>
              </a:buClr>
              <a:buSzPct val="80000"/>
              <a:buFont typeface="Noto Sans Symbols"/>
              <a:buChar char="▪"/>
              <a:defRPr sz="3000" b="0" i="0" u="none" strike="noStrike" cap="none">
                <a:solidFill>
                  <a:schemeClr val="lt1"/>
                </a:solidFill>
                <a:latin typeface="Calibri"/>
                <a:ea typeface="Calibri"/>
                <a:cs typeface="Calibri"/>
                <a:sym typeface="Calibri"/>
              </a:defRPr>
            </a:lvl3pPr>
            <a:lvl4pPr marL="1218987" marR="0" lvl="3" indent="40852" algn="l" rtl="0">
              <a:lnSpc>
                <a:spcPct val="105000"/>
              </a:lnSpc>
              <a:spcBef>
                <a:spcPts val="600"/>
              </a:spcBef>
              <a:spcAft>
                <a:spcPts val="600"/>
              </a:spcAft>
              <a:buClr>
                <a:srgbClr val="ED9411"/>
              </a:buClr>
              <a:buSzPct val="80000"/>
              <a:buFont typeface="Noto Sans Symbols"/>
              <a:buChar char="▪"/>
              <a:defRPr sz="2800" b="0" i="0" u="none" strike="noStrike" cap="none">
                <a:solidFill>
                  <a:schemeClr val="lt1"/>
                </a:solidFill>
                <a:latin typeface="Calibri"/>
                <a:ea typeface="Calibri"/>
                <a:cs typeface="Calibri"/>
                <a:sym typeface="Calibri"/>
              </a:defRPr>
            </a:lvl4pPr>
            <a:lvl5pPr marL="1523733" marR="0" lvl="4" indent="18045" algn="l" rtl="0">
              <a:lnSpc>
                <a:spcPct val="105000"/>
              </a:lnSpc>
              <a:spcBef>
                <a:spcPts val="600"/>
              </a:spcBef>
              <a:spcAft>
                <a:spcPts val="600"/>
              </a:spcAft>
              <a:buClr>
                <a:srgbClr val="E28D10"/>
              </a:buClr>
              <a:buSzPct val="79999"/>
              <a:buFont typeface="Noto Sans Symbols"/>
              <a:buChar char="▪"/>
              <a:defRPr sz="2600" b="0" i="0" u="none" strike="noStrike" cap="none">
                <a:solidFill>
                  <a:schemeClr val="lt1"/>
                </a:solidFill>
                <a:latin typeface="Calibri"/>
                <a:ea typeface="Calibri"/>
                <a:cs typeface="Calibri"/>
                <a:sym typeface="Calibri"/>
              </a:defRPr>
            </a:lvl5pPr>
            <a:lvl6pPr marL="1828480" marR="0" lvl="5" indent="-37780"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6pPr>
            <a:lvl7pPr marL="2133227" marR="0" lvl="6" indent="-37726"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7pPr>
            <a:lvl8pPr marL="2437972" marR="0" lvl="7" indent="-37671"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8pPr>
            <a:lvl9pPr marL="2742720" marR="0" lvl="8" indent="-37619" algn="l" rtl="0">
              <a:lnSpc>
                <a:spcPct val="90000"/>
              </a:lnSpc>
              <a:spcBef>
                <a:spcPts val="800"/>
              </a:spcBef>
              <a:spcAft>
                <a:spcPts val="0"/>
              </a:spcAft>
              <a:buClr>
                <a:schemeClr val="accent1"/>
              </a:buClr>
              <a:buSzPct val="80000"/>
              <a:buFont typeface="Arial"/>
              <a:buChar char="•"/>
              <a:defRPr sz="20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12" Type="http://schemas.openxmlformats.org/officeDocument/2006/relationships/hyperlink" Target="https://softuni.bg/csharp-basics-oop"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english-intro-csharp-book/" TargetMode="Externa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hyperlink" Target="http://www.youtube.com/SoftwareUniversity" TargetMode="External"/><Relationship Id="rId11" Type="http://schemas.openxmlformats.org/officeDocument/2006/relationships/image" Target="../media/image30.png"/><Relationship Id="rId5" Type="http://schemas.openxmlformats.org/officeDocument/2006/relationships/hyperlink" Target="https://www.facebook.com/SoftwareUniversity" TargetMode="External"/><Relationship Id="rId10" Type="http://schemas.openxmlformats.org/officeDocument/2006/relationships/image" Target="../media/image29.png"/><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51212" y="822299"/>
            <a:ext cx="8215099" cy="1171550"/>
          </a:xfrm>
          <a:prstGeom prst="rect">
            <a:avLst/>
          </a:prstGeom>
          <a:noFill/>
          <a:ln>
            <a:noFill/>
          </a:ln>
        </p:spPr>
        <p:txBody>
          <a:bodyPr lIns="0" tIns="0" rIns="0" bIns="0" anchor="ctr" anchorCtr="0">
            <a:noAutofit/>
          </a:bodyPr>
          <a:lstStyle/>
          <a:p>
            <a:pPr marL="0" marR="0" lvl="0" indent="0" algn="r" rtl="0">
              <a:lnSpc>
                <a:spcPct val="90000"/>
              </a:lnSpc>
              <a:spcBef>
                <a:spcPts val="0"/>
              </a:spcBef>
              <a:spcAft>
                <a:spcPts val="0"/>
              </a:spcAft>
              <a:buClr>
                <a:srgbClr val="F6D18E"/>
              </a:buClr>
              <a:buSzPct val="25000"/>
              <a:buFont typeface="Calibri"/>
              <a:buNone/>
            </a:pPr>
            <a:r>
              <a:rPr lang="en-US" sz="5400" b="1" i="0" u="none" strike="noStrike" cap="none">
                <a:solidFill>
                  <a:srgbClr val="F6D18E"/>
                </a:solidFill>
                <a:latin typeface="Calibri"/>
                <a:ea typeface="Calibri"/>
                <a:cs typeface="Calibri"/>
                <a:sym typeface="Calibri"/>
              </a:rPr>
              <a:t>Inheritance </a:t>
            </a:r>
          </a:p>
        </p:txBody>
      </p:sp>
      <p:sp>
        <p:nvSpPr>
          <p:cNvPr id="55" name="Shape 55"/>
          <p:cNvSpPr txBox="1">
            <a:spLocks noGrp="1"/>
          </p:cNvSpPr>
          <p:nvPr>
            <p:ph type="subTitle" idx="1"/>
          </p:nvPr>
        </p:nvSpPr>
        <p:spPr>
          <a:xfrm>
            <a:off x="4183969" y="1889099"/>
            <a:ext cx="7382341" cy="1387501"/>
          </a:xfrm>
          <a:prstGeom prst="rect">
            <a:avLst/>
          </a:prstGeom>
          <a:noFill/>
          <a:ln>
            <a:noFill/>
          </a:ln>
        </p:spPr>
        <p:txBody>
          <a:bodyPr lIns="0" tIns="0" rIns="0" bIns="0" anchor="t" anchorCtr="0">
            <a:noAutofit/>
          </a:bodyPr>
          <a:lstStyle/>
          <a:p>
            <a:pPr marL="0" marR="0" lvl="0" indent="0" algn="r" rtl="0">
              <a:lnSpc>
                <a:spcPct val="105000"/>
              </a:lnSpc>
              <a:spcBef>
                <a:spcPts val="0"/>
              </a:spcBef>
              <a:spcAft>
                <a:spcPts val="0"/>
              </a:spcAft>
              <a:buClr>
                <a:srgbClr val="F2B254"/>
              </a:buClr>
              <a:buSzPct val="25000"/>
              <a:buFont typeface="Noto Sans Symbols"/>
              <a:buNone/>
            </a:pPr>
            <a:r>
              <a:rPr lang="en-US" sz="4000" b="0" i="0" u="none" strike="noStrike" cap="none" dirty="0">
                <a:solidFill>
                  <a:schemeClr val="accent1"/>
                </a:solidFill>
                <a:latin typeface="Calibri"/>
                <a:ea typeface="Calibri"/>
                <a:cs typeface="Calibri"/>
                <a:sym typeface="Calibri"/>
              </a:rPr>
              <a:t>Class Hierarchies</a:t>
            </a:r>
          </a:p>
        </p:txBody>
      </p:sp>
      <p:sp>
        <p:nvSpPr>
          <p:cNvPr id="56" name="Shape 56"/>
          <p:cNvSpPr txBox="1">
            <a:spLocks noGrp="1"/>
          </p:cNvSpPr>
          <p:nvPr>
            <p:ph type="body" idx="2"/>
          </p:nvPr>
        </p:nvSpPr>
        <p:spPr>
          <a:xfrm>
            <a:off x="760412" y="4348942"/>
            <a:ext cx="3187613" cy="525134"/>
          </a:xfrm>
          <a:prstGeom prst="rect">
            <a:avLst/>
          </a:prstGeom>
          <a:noFill/>
          <a:ln>
            <a:noFill/>
          </a:ln>
        </p:spPr>
        <p:txBody>
          <a:bodyPr lIns="36000" tIns="36000" rIns="36000" bIns="36000" anchor="b"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800" b="1" i="0" u="none" strike="noStrike" cap="none">
                <a:solidFill>
                  <a:srgbClr val="EE792A"/>
                </a:solidFill>
                <a:latin typeface="Calibri"/>
                <a:ea typeface="Calibri"/>
                <a:cs typeface="Calibri"/>
                <a:sym typeface="Calibri"/>
              </a:rPr>
              <a:t>SoftUni Team</a:t>
            </a:r>
          </a:p>
        </p:txBody>
      </p:sp>
      <p:sp>
        <p:nvSpPr>
          <p:cNvPr id="57" name="Shape 57"/>
          <p:cNvSpPr txBox="1">
            <a:spLocks noGrp="1"/>
          </p:cNvSpPr>
          <p:nvPr>
            <p:ph type="body" idx="4"/>
          </p:nvPr>
        </p:nvSpPr>
        <p:spPr>
          <a:xfrm>
            <a:off x="760412" y="4818841"/>
            <a:ext cx="3187614" cy="44434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2300" b="1" i="0" u="none" strike="noStrike" cap="none">
                <a:solidFill>
                  <a:srgbClr val="F4B36C"/>
                </a:solidFill>
                <a:latin typeface="Calibri"/>
                <a:ea typeface="Calibri"/>
                <a:cs typeface="Calibri"/>
                <a:sym typeface="Calibri"/>
              </a:rPr>
              <a:t>Technical Trainers</a:t>
            </a:r>
          </a:p>
        </p:txBody>
      </p:sp>
      <p:sp>
        <p:nvSpPr>
          <p:cNvPr id="58" name="Shape 58"/>
          <p:cNvSpPr txBox="1">
            <a:spLocks noGrp="1"/>
          </p:cNvSpPr>
          <p:nvPr>
            <p:ph type="body" idx="6"/>
          </p:nvPr>
        </p:nvSpPr>
        <p:spPr>
          <a:xfrm>
            <a:off x="760412" y="5263182"/>
            <a:ext cx="3187613" cy="363550"/>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800" b="1" i="0" u="none" strike="noStrike" cap="none">
                <a:solidFill>
                  <a:srgbClr val="F27A44"/>
                </a:solidFill>
                <a:latin typeface="Calibri"/>
                <a:ea typeface="Calibri"/>
                <a:cs typeface="Calibri"/>
                <a:sym typeface="Calibri"/>
              </a:rPr>
              <a:t>Software University</a:t>
            </a:r>
          </a:p>
        </p:txBody>
      </p:sp>
      <p:sp>
        <p:nvSpPr>
          <p:cNvPr id="59" name="Shape 59"/>
          <p:cNvSpPr txBox="1">
            <a:spLocks noGrp="1"/>
          </p:cNvSpPr>
          <p:nvPr>
            <p:ph type="body" idx="7"/>
          </p:nvPr>
        </p:nvSpPr>
        <p:spPr>
          <a:xfrm>
            <a:off x="760412" y="5604346"/>
            <a:ext cx="3187613" cy="331233"/>
          </a:xfrm>
          <a:prstGeom prst="rect">
            <a:avLst/>
          </a:prstGeom>
          <a:noFill/>
          <a:ln>
            <a:noFill/>
          </a:ln>
        </p:spPr>
        <p:txBody>
          <a:bodyPr lIns="36000" tIns="36000" rIns="36000" bIns="36000" anchor="ctr" anchorCtr="0">
            <a:noAutofit/>
          </a:bodyPr>
          <a:lstStyle/>
          <a:p>
            <a:pPr marL="0" marR="0" lvl="0" indent="0" algn="l" rtl="0">
              <a:lnSpc>
                <a:spcPct val="105000"/>
              </a:lnSpc>
              <a:spcBef>
                <a:spcPts val="0"/>
              </a:spcBef>
              <a:spcAft>
                <a:spcPts val="0"/>
              </a:spcAft>
              <a:buClr>
                <a:srgbClr val="F2B254"/>
              </a:buClr>
              <a:buSzPct val="25000"/>
              <a:buFont typeface="Noto Sans Symbols"/>
              <a:buNone/>
            </a:pPr>
            <a:r>
              <a:rPr lang="en-US" sz="1600" b="1" i="0" u="sng" strike="noStrike" cap="none">
                <a:solidFill>
                  <a:schemeClr val="hlink"/>
                </a:solidFill>
                <a:latin typeface="Calibri"/>
                <a:ea typeface="Calibri"/>
                <a:cs typeface="Calibri"/>
                <a:sym typeface="Calibri"/>
                <a:hlinkClick r:id="rId3"/>
              </a:rPr>
              <a:t>http://softuni.bg</a:t>
            </a:r>
          </a:p>
        </p:txBody>
      </p:sp>
      <p:pic>
        <p:nvPicPr>
          <p:cNvPr id="60" name="Shape 60"/>
          <p:cNvPicPr preferRelativeResize="0"/>
          <p:nvPr/>
        </p:nvPicPr>
        <p:blipFill rotWithShape="1">
          <a:blip r:embed="rId4">
            <a:alphaModFix/>
          </a:blip>
          <a:srcRect/>
          <a:stretch/>
        </p:blipFill>
        <p:spPr>
          <a:xfrm>
            <a:off x="821983" y="2972633"/>
            <a:ext cx="2175525" cy="761163"/>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1" name="Shape 61"/>
          <p:cNvPicPr preferRelativeResize="0"/>
          <p:nvPr/>
        </p:nvPicPr>
        <p:blipFill rotWithShape="1">
          <a:blip r:embed="rId5">
            <a:alphaModFix/>
          </a:blip>
          <a:srcRect l="-2033" t="-11972" r="-4042" b="1046"/>
          <a:stretch/>
        </p:blipFill>
        <p:spPr>
          <a:xfrm>
            <a:off x="825157" y="1887142"/>
            <a:ext cx="2172350" cy="795695"/>
          </a:xfrm>
          <a:prstGeom prst="roundRect">
            <a:avLst>
              <a:gd name="adj" fmla="val 3940"/>
            </a:avLst>
          </a:prstGeom>
          <a:solidFill>
            <a:srgbClr val="231F20">
              <a:alpha val="49411"/>
            </a:srgbClr>
          </a:solidFill>
          <a:ln w="9525" cap="flat" cmpd="sng">
            <a:solidFill>
              <a:srgbClr val="C87D0E">
                <a:alpha val="49411"/>
              </a:srgbClr>
            </a:solidFill>
            <a:prstDash val="solid"/>
            <a:round/>
            <a:headEnd type="none" w="med" len="med"/>
            <a:tailEnd type="none" w="med" len="med"/>
          </a:ln>
        </p:spPr>
      </p:pic>
      <p:pic>
        <p:nvPicPr>
          <p:cNvPr id="63" name="Shape 63"/>
          <p:cNvPicPr preferRelativeResize="0"/>
          <p:nvPr/>
        </p:nvPicPr>
        <p:blipFill rotWithShape="1">
          <a:blip r:embed="rId6">
            <a:alphaModFix/>
          </a:blip>
          <a:srcRect/>
          <a:stretch/>
        </p:blipFill>
        <p:spPr>
          <a:xfrm>
            <a:off x="7895597" y="3653878"/>
            <a:ext cx="3913815" cy="2096144"/>
          </a:xfrm>
          <a:prstGeom prst="rect">
            <a:avLst/>
          </a:prstGeom>
          <a:noFill/>
          <a:ln>
            <a:noFill/>
          </a:ln>
        </p:spPr>
      </p:pic>
      <p:pic>
        <p:nvPicPr>
          <p:cNvPr id="18" name="Picture 17" descr="http://softuni.b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flipH="1">
            <a:off x="4261429" y="3886200"/>
            <a:ext cx="2064163" cy="2265286"/>
          </a:xfrm>
          <a:prstGeom prst="rect">
            <a:avLst/>
          </a:prstGeom>
        </p:spPr>
      </p:pic>
      <p:sp>
        <p:nvSpPr>
          <p:cNvPr id="19" name="TextBox 18"/>
          <p:cNvSpPr txBox="1"/>
          <p:nvPr/>
        </p:nvSpPr>
        <p:spPr>
          <a:xfrm rot="576164">
            <a:off x="5729263" y="3796677"/>
            <a:ext cx="1289135"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C#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192002" y="643823"/>
            <a:ext cx="11804821" cy="5570355"/>
          </a:xfrm>
          <a:prstGeom prst="rect">
            <a:avLst/>
          </a:prstGeom>
          <a:noFill/>
          <a:ln>
            <a:noFill/>
          </a:ln>
        </p:spPr>
        <p:txBody>
          <a:bodyPr lIns="108000" tIns="36000" rIns="108000" bIns="36000" anchor="t" anchorCtr="0">
            <a:noAutofit/>
          </a:bodyPr>
          <a:lstStyle/>
          <a:p>
            <a:pPr marL="609493" marR="0" lvl="1" indent="-241192" algn="l" rtl="0">
              <a:lnSpc>
                <a:spcPct val="105000"/>
              </a:lnSpc>
              <a:spcBef>
                <a:spcPts val="1200"/>
              </a:spcBef>
              <a:spcAft>
                <a:spcPts val="0"/>
              </a:spcAft>
              <a:buClr>
                <a:schemeClr val="accent1"/>
              </a:buClr>
              <a:buSzPct val="80000"/>
              <a:buFont typeface="Noto Sans Symbols"/>
              <a:buChar char="▪"/>
            </a:pPr>
            <a:endParaRPr lang="en-US" sz="3200" b="0" i="0" u="none" strike="noStrike" cap="none" dirty="0">
              <a:solidFill>
                <a:schemeClr val="lt1"/>
              </a:solidFill>
              <a:latin typeface="Calibri"/>
              <a:ea typeface="Calibri"/>
              <a:cs typeface="Calibri"/>
              <a:sym typeface="Calibri"/>
            </a:endParaRPr>
          </a:p>
          <a:p>
            <a:pPr marL="882651" marR="0" lvl="1" indent="-514350" algn="l" rtl="0">
              <a:lnSpc>
                <a:spcPct val="105000"/>
              </a:lnSpc>
              <a:spcBef>
                <a:spcPts val="1200"/>
              </a:spcBef>
              <a:spcAft>
                <a:spcPts val="0"/>
              </a:spcAft>
              <a:buClr>
                <a:schemeClr val="accent1"/>
              </a:buClr>
              <a:buSzPct val="80000"/>
              <a:buFont typeface="+mj-lt"/>
              <a:buAutoNum type="arabicPeriod"/>
            </a:pPr>
            <a:r>
              <a:rPr lang="en-US" sz="3200" b="0" i="0" u="none" strike="noStrike" cap="none" dirty="0">
                <a:solidFill>
                  <a:schemeClr val="lt1"/>
                </a:solidFill>
                <a:latin typeface="Calibri"/>
                <a:ea typeface="Calibri"/>
                <a:cs typeface="Calibri"/>
                <a:sym typeface="Calibri"/>
              </a:rPr>
              <a:t>Extensibility </a:t>
            </a:r>
          </a:p>
          <a:p>
            <a:pPr marL="882651" marR="0" lvl="1" indent="-514350" algn="l" rtl="0">
              <a:lnSpc>
                <a:spcPct val="105000"/>
              </a:lnSpc>
              <a:spcBef>
                <a:spcPts val="1200"/>
              </a:spcBef>
              <a:spcAft>
                <a:spcPts val="0"/>
              </a:spcAft>
              <a:buClr>
                <a:schemeClr val="accent1"/>
              </a:buClr>
              <a:buSzPct val="80000"/>
              <a:buFont typeface="+mj-lt"/>
              <a:buAutoNum type="arabicPeriod"/>
            </a:pPr>
            <a:r>
              <a:rPr lang="en-US" sz="3200" b="0" i="0" u="none" strike="noStrike" cap="none" dirty="0">
                <a:solidFill>
                  <a:schemeClr val="lt1"/>
                </a:solidFill>
                <a:latin typeface="Calibri"/>
                <a:ea typeface="Calibri"/>
                <a:cs typeface="Calibri"/>
                <a:sym typeface="Calibri"/>
              </a:rPr>
              <a:t>Reusability</a:t>
            </a:r>
          </a:p>
          <a:p>
            <a:pPr marL="882651" marR="0" lvl="1" indent="-514350" algn="l" rtl="0">
              <a:lnSpc>
                <a:spcPct val="105000"/>
              </a:lnSpc>
              <a:spcBef>
                <a:spcPts val="1200"/>
              </a:spcBef>
              <a:spcAft>
                <a:spcPts val="0"/>
              </a:spcAft>
              <a:buClr>
                <a:schemeClr val="accent1"/>
              </a:buClr>
              <a:buSzPct val="80000"/>
              <a:buFont typeface="+mj-lt"/>
              <a:buAutoNum type="arabicPeriod"/>
            </a:pPr>
            <a:r>
              <a:rPr lang="en-US" sz="3200" b="0" i="0" u="none" strike="noStrike" cap="none" dirty="0">
                <a:solidFill>
                  <a:schemeClr val="lt1"/>
                </a:solidFill>
                <a:latin typeface="Calibri"/>
                <a:ea typeface="Calibri"/>
                <a:cs typeface="Calibri"/>
                <a:sym typeface="Calibri"/>
              </a:rPr>
              <a:t>Provides abstraction</a:t>
            </a:r>
          </a:p>
        </p:txBody>
      </p:sp>
      <p:sp>
        <p:nvSpPr>
          <p:cNvPr id="155" name="Shape 155"/>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 Benefits</a:t>
            </a:r>
          </a:p>
        </p:txBody>
      </p:sp>
      <p:sp>
        <p:nvSpPr>
          <p:cNvPr id="157" name="Shape 15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10</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90411" y="1151120"/>
            <a:ext cx="11804700" cy="5570399"/>
          </a:xfrm>
          <a:prstGeom prst="rect">
            <a:avLst/>
          </a:prstGeom>
          <a:noFill/>
          <a:ln>
            <a:noFill/>
          </a:ln>
        </p:spPr>
        <p:txBody>
          <a:bodyPr lIns="108000" tIns="36000" rIns="108000" bIns="36000" anchor="t" anchorCtr="0">
            <a:noAutofit/>
          </a:bodyPr>
          <a:lstStyle/>
          <a:p>
            <a:pPr marL="304746" marR="0" lvl="0" indent="-304746" algn="l" rtl="0">
              <a:lnSpc>
                <a:spcPct val="105000"/>
              </a:lnSpc>
              <a:spcBef>
                <a:spcPts val="0"/>
              </a:spcBef>
              <a:spcAft>
                <a:spcPts val="0"/>
              </a:spcAft>
              <a:buClr>
                <a:srgbClr val="F2B254"/>
              </a:buClr>
              <a:buSzPct val="133333"/>
              <a:buNone/>
            </a:pPr>
            <a:r>
              <a:rPr lang="en-US" sz="3600" b="1" i="0" u="none" strike="noStrike" cap="none" dirty="0">
                <a:solidFill>
                  <a:schemeClr val="lt1"/>
                </a:solidFill>
                <a:latin typeface="Calibri"/>
                <a:ea typeface="Calibri"/>
                <a:cs typeface="Calibri"/>
                <a:sym typeface="Calibri"/>
              </a:rPr>
              <a:t>	 Don't use it to build </a:t>
            </a:r>
            <a:r>
              <a:rPr lang="en-US" sz="4800" b="1" i="0" u="none" strike="noStrike" cap="none" dirty="0">
                <a:solidFill>
                  <a:srgbClr val="F3CC5F"/>
                </a:solidFill>
                <a:latin typeface="Calibri"/>
                <a:ea typeface="Calibri"/>
                <a:cs typeface="Calibri"/>
                <a:sym typeface="Calibri"/>
              </a:rPr>
              <a:t>has-a</a:t>
            </a:r>
            <a:r>
              <a:rPr lang="en-US" sz="3600" b="1" i="1"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relationship</a:t>
            </a:r>
          </a:p>
          <a:p>
            <a:pPr marL="609493" marR="0" lvl="1" indent="-317392" algn="l" rtl="0">
              <a:lnSpc>
                <a:spcPct val="105000"/>
              </a:lnSpc>
              <a:spcBef>
                <a:spcPts val="1200"/>
              </a:spcBef>
              <a:spcAft>
                <a:spcPts val="0"/>
              </a:spcAft>
              <a:buClr>
                <a:schemeClr val="accent1"/>
              </a:buClr>
              <a:buSzPct val="133333"/>
              <a:buNone/>
            </a:pPr>
            <a:r>
              <a:rPr lang="en-US" sz="3600" b="1" i="0" u="none" strike="noStrike" cap="none" dirty="0">
                <a:solidFill>
                  <a:schemeClr val="lt1"/>
                </a:solidFill>
                <a:latin typeface="Calibri"/>
                <a:ea typeface="Calibri"/>
                <a:cs typeface="Calibri"/>
                <a:sym typeface="Calibri"/>
              </a:rPr>
              <a:t> E.g. dog </a:t>
            </a:r>
            <a:r>
              <a:rPr lang="en-US" sz="4800" b="1" i="0" u="none" strike="noStrike" cap="none" dirty="0">
                <a:solidFill>
                  <a:srgbClr val="F3CC5F"/>
                </a:solidFill>
                <a:latin typeface="Calibri"/>
                <a:ea typeface="Calibri"/>
                <a:cs typeface="Calibri"/>
                <a:sym typeface="Calibri"/>
              </a:rPr>
              <a:t>has-a</a:t>
            </a:r>
            <a:r>
              <a:rPr lang="en-US" sz="3600" b="1" i="0" u="none" strike="noStrike" cap="none" dirty="0">
                <a:solidFill>
                  <a:schemeClr val="lt1"/>
                </a:solidFill>
                <a:latin typeface="Calibri"/>
                <a:ea typeface="Calibri"/>
                <a:cs typeface="Calibri"/>
                <a:sym typeface="Calibri"/>
              </a:rPr>
              <a:t> name (dog is not a kind of name)</a:t>
            </a:r>
          </a:p>
        </p:txBody>
      </p:sp>
      <p:sp>
        <p:nvSpPr>
          <p:cNvPr id="183" name="Shape 183"/>
          <p:cNvSpPr txBox="1">
            <a:spLocks noGrp="1"/>
          </p:cNvSpPr>
          <p:nvPr>
            <p:ph type="title"/>
          </p:nvPr>
        </p:nvSpPr>
        <p:spPr>
          <a:xfrm>
            <a:off x="188815" y="40339"/>
            <a:ext cx="9577500" cy="1110899"/>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Examples - Incorrect</a:t>
            </a:r>
          </a:p>
        </p:txBody>
      </p:sp>
      <p:sp>
        <p:nvSpPr>
          <p:cNvPr id="184" name="Shape 184"/>
          <p:cNvSpPr txBox="1">
            <a:spLocks noGrp="1"/>
          </p:cNvSpPr>
          <p:nvPr>
            <p:ph type="sldNum" idx="12"/>
          </p:nvPr>
        </p:nvSpPr>
        <p:spPr>
          <a:xfrm>
            <a:off x="11566410" y="6525001"/>
            <a:ext cx="428700" cy="196499"/>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11</a:t>
            </a:fld>
            <a:endParaRPr lang="en-US" sz="1000" b="0" i="0" u="none" strike="noStrike" cap="none">
              <a:solidFill>
                <a:schemeClr val="lt1"/>
              </a:solidFill>
              <a:latin typeface="Calibri"/>
              <a:ea typeface="Calibri"/>
              <a:cs typeface="Calibri"/>
              <a:sym typeface="Calibri"/>
            </a:endParaRPr>
          </a:p>
        </p:txBody>
      </p:sp>
      <p:pic>
        <p:nvPicPr>
          <p:cNvPr id="185" name="Shape 185"/>
          <p:cNvPicPr preferRelativeResize="0"/>
          <p:nvPr/>
        </p:nvPicPr>
        <p:blipFill rotWithShape="1">
          <a:blip r:embed="rId3">
            <a:alphaModFix/>
          </a:blip>
          <a:srcRect/>
          <a:stretch/>
        </p:blipFill>
        <p:spPr>
          <a:xfrm>
            <a:off x="4288578" y="2941525"/>
            <a:ext cx="3611700" cy="361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190411" y="1151120"/>
            <a:ext cx="11804700" cy="5570399"/>
          </a:xfrm>
          <a:prstGeom prst="rect">
            <a:avLst/>
          </a:prstGeom>
          <a:noFill/>
          <a:ln>
            <a:noFill/>
          </a:ln>
        </p:spPr>
        <p:txBody>
          <a:bodyPr lIns="108000" tIns="36000" rIns="108000" bIns="36000" anchor="t" anchorCtr="0">
            <a:noAutofit/>
          </a:bodyPr>
          <a:lstStyle/>
          <a:p>
            <a:pPr marL="304746" marR="0" lvl="0" indent="-304746" algn="l" rtl="0">
              <a:lnSpc>
                <a:spcPct val="105000"/>
              </a:lnSpc>
              <a:spcBef>
                <a:spcPts val="0"/>
              </a:spcBef>
              <a:spcAft>
                <a:spcPts val="0"/>
              </a:spcAft>
              <a:buClr>
                <a:srgbClr val="F2B254"/>
              </a:buClr>
              <a:buSzPct val="133333"/>
              <a:buNone/>
            </a:pPr>
            <a:r>
              <a:rPr lang="en-US" sz="3600" b="1" i="0" u="none" strike="noStrike" cap="none" dirty="0">
                <a:solidFill>
                  <a:schemeClr val="lt1"/>
                </a:solidFill>
                <a:latin typeface="Calibri"/>
                <a:ea typeface="Calibri"/>
                <a:cs typeface="Calibri"/>
                <a:sym typeface="Calibri"/>
              </a:rPr>
              <a:t>	 Use inheritance for building </a:t>
            </a:r>
            <a:r>
              <a:rPr lang="en-US" sz="4800" b="1" i="0" u="none" strike="noStrike" cap="none" dirty="0">
                <a:solidFill>
                  <a:srgbClr val="F3CC5F"/>
                </a:solidFill>
                <a:latin typeface="Calibri"/>
                <a:ea typeface="Calibri"/>
                <a:cs typeface="Calibri"/>
                <a:sym typeface="Calibri"/>
              </a:rPr>
              <a:t>is-a</a:t>
            </a:r>
            <a:r>
              <a:rPr lang="en-US" sz="3600" b="1" i="1"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relationship</a:t>
            </a:r>
          </a:p>
          <a:p>
            <a:pPr marL="609493" marR="0" lvl="1" indent="-317392" algn="l" rtl="0">
              <a:lnSpc>
                <a:spcPct val="105000"/>
              </a:lnSpc>
              <a:spcBef>
                <a:spcPts val="1200"/>
              </a:spcBef>
              <a:spcAft>
                <a:spcPts val="0"/>
              </a:spcAft>
              <a:buClr>
                <a:schemeClr val="accent1"/>
              </a:buClr>
              <a:buSzPct val="133333"/>
              <a:buNone/>
            </a:pPr>
            <a:r>
              <a:rPr lang="en-US" sz="3600" b="1" i="0" u="none" strike="noStrike" cap="none" dirty="0">
                <a:solidFill>
                  <a:schemeClr val="lt1"/>
                </a:solidFill>
                <a:latin typeface="Calibri"/>
                <a:ea typeface="Calibri"/>
                <a:cs typeface="Calibri"/>
                <a:sym typeface="Calibri"/>
              </a:rPr>
              <a:t> E.g. dog </a:t>
            </a:r>
            <a:r>
              <a:rPr lang="en-US" sz="4800" b="1" i="0" u="none" strike="noStrike" cap="none" dirty="0">
                <a:solidFill>
                  <a:srgbClr val="F3CC5F"/>
                </a:solidFill>
                <a:latin typeface="Calibri"/>
                <a:ea typeface="Calibri"/>
                <a:cs typeface="Calibri"/>
                <a:sym typeface="Calibri"/>
              </a:rPr>
              <a:t>is-a</a:t>
            </a:r>
            <a:r>
              <a:rPr lang="en-US" sz="3600" b="1" i="0" u="none" strike="noStrike" cap="none" dirty="0">
                <a:solidFill>
                  <a:schemeClr val="lt1"/>
                </a:solidFill>
                <a:latin typeface="Calibri"/>
                <a:ea typeface="Calibri"/>
                <a:cs typeface="Calibri"/>
                <a:sym typeface="Calibri"/>
              </a:rPr>
              <a:t> animal (dog is kind of animal)</a:t>
            </a:r>
          </a:p>
        </p:txBody>
      </p:sp>
      <p:sp>
        <p:nvSpPr>
          <p:cNvPr id="169" name="Shape 169"/>
          <p:cNvSpPr txBox="1">
            <a:spLocks noGrp="1"/>
          </p:cNvSpPr>
          <p:nvPr>
            <p:ph type="title"/>
          </p:nvPr>
        </p:nvSpPr>
        <p:spPr>
          <a:xfrm>
            <a:off x="188815" y="40339"/>
            <a:ext cx="9577500" cy="1110899"/>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Examples - Correct</a:t>
            </a:r>
          </a:p>
        </p:txBody>
      </p:sp>
      <p:sp>
        <p:nvSpPr>
          <p:cNvPr id="170" name="Shape 170"/>
          <p:cNvSpPr txBox="1">
            <a:spLocks noGrp="1"/>
          </p:cNvSpPr>
          <p:nvPr>
            <p:ph type="sldNum" idx="12"/>
          </p:nvPr>
        </p:nvSpPr>
        <p:spPr>
          <a:xfrm>
            <a:off x="11566410" y="6525001"/>
            <a:ext cx="428700" cy="196499"/>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12</a:t>
            </a:fld>
            <a:endParaRPr lang="en-US" sz="1000" b="0" i="0" u="none" strike="noStrike" cap="none">
              <a:solidFill>
                <a:schemeClr val="lt1"/>
              </a:solidFill>
              <a:latin typeface="Calibri"/>
              <a:ea typeface="Calibri"/>
              <a:cs typeface="Calibri"/>
              <a:sym typeface="Calibri"/>
            </a:endParaRPr>
          </a:p>
        </p:txBody>
      </p:sp>
      <p:pic>
        <p:nvPicPr>
          <p:cNvPr id="171" name="Shape 171"/>
          <p:cNvPicPr preferRelativeResize="0"/>
          <p:nvPr/>
        </p:nvPicPr>
        <p:blipFill rotWithShape="1">
          <a:blip r:embed="rId3">
            <a:alphaModFix/>
          </a:blip>
          <a:srcRect/>
          <a:stretch/>
        </p:blipFill>
        <p:spPr>
          <a:xfrm>
            <a:off x="4288573" y="2941550"/>
            <a:ext cx="3611700" cy="361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13</a:t>
            </a:fld>
            <a:endParaRPr lang="en-US" sz="1000" b="0" i="0" u="none" strike="noStrike" cap="none">
              <a:solidFill>
                <a:schemeClr val="lt1"/>
              </a:solidFill>
              <a:latin typeface="Calibri"/>
              <a:ea typeface="Calibri"/>
              <a:cs typeface="Calibri"/>
              <a:sym typeface="Calibri"/>
            </a:endParaRPr>
          </a:p>
        </p:txBody>
      </p:sp>
      <p:sp>
        <p:nvSpPr>
          <p:cNvPr id="191" name="Shape 191"/>
          <p:cNvSpPr txBox="1">
            <a:spLocks noGrp="1"/>
          </p:cNvSpPr>
          <p:nvPr>
            <p:ph type="body" idx="1"/>
          </p:nvPr>
        </p:nvSpPr>
        <p:spPr>
          <a:xfrm>
            <a:off x="192002" y="643823"/>
            <a:ext cx="11804821" cy="5570355"/>
          </a:xfrm>
          <a:prstGeom prst="rect">
            <a:avLst/>
          </a:prstGeom>
          <a:noFill/>
          <a:ln>
            <a:noFill/>
          </a:ln>
        </p:spPr>
        <p:txBody>
          <a:bodyPr lIns="108000" tIns="36000" rIns="108000" bIns="36000" anchor="t" anchorCtr="0">
            <a:noAutofit/>
          </a:bodyPr>
          <a:lstStyle/>
          <a:p>
            <a:pPr marL="304747" marR="0" lvl="0" indent="-304747" algn="l" rtl="0">
              <a:lnSpc>
                <a:spcPct val="100000"/>
              </a:lnSpc>
              <a:spcBef>
                <a:spcPts val="0"/>
              </a:spcBef>
              <a:spcAft>
                <a:spcPts val="0"/>
              </a:spcAft>
              <a:buClr>
                <a:srgbClr val="F2B254"/>
              </a:buClr>
              <a:buSzPct val="100000"/>
              <a:buNone/>
            </a:pPr>
            <a:endParaRPr lang="en-US" sz="3400" b="1" i="0" u="none" strike="noStrike" cap="none" dirty="0">
              <a:solidFill>
                <a:srgbClr val="199EFF"/>
              </a:solidFill>
              <a:latin typeface="Consolas"/>
              <a:ea typeface="Consolas"/>
              <a:cs typeface="Consolas"/>
              <a:sym typeface="Consolas"/>
            </a:endParaRPr>
          </a:p>
          <a:p>
            <a:pPr marL="304747" marR="0" lvl="0" indent="-304747" algn="l" rtl="0">
              <a:lnSpc>
                <a:spcPct val="100000"/>
              </a:lnSpc>
              <a:spcBef>
                <a:spcPts val="0"/>
              </a:spcBef>
              <a:spcAft>
                <a:spcPts val="0"/>
              </a:spcAft>
              <a:buClr>
                <a:srgbClr val="F2B254"/>
              </a:buClr>
              <a:buSzPct val="100000"/>
              <a:buNone/>
            </a:pPr>
            <a:endParaRPr lang="en-US" b="1" dirty="0">
              <a:solidFill>
                <a:srgbClr val="199EFF"/>
              </a:solidFill>
              <a:latin typeface="Consolas"/>
              <a:ea typeface="Consolas"/>
              <a:cs typeface="Consolas"/>
              <a:sym typeface="Consolas"/>
            </a:endParaRPr>
          </a:p>
          <a:p>
            <a:pPr marL="304747" marR="0" lvl="0" indent="-304747" algn="l" rtl="0">
              <a:lnSpc>
                <a:spcPct val="100000"/>
              </a:lnSpc>
              <a:spcBef>
                <a:spcPts val="0"/>
              </a:spcBef>
              <a:spcAft>
                <a:spcPts val="0"/>
              </a:spcAft>
              <a:buClr>
                <a:srgbClr val="F2B254"/>
              </a:buClr>
              <a:buSzPct val="100000"/>
              <a:buNone/>
            </a:pPr>
            <a:endParaRPr lang="en-US" sz="3400" b="1" i="0" u="none" strike="noStrike" cap="none" dirty="0">
              <a:solidFill>
                <a:srgbClr val="199EFF"/>
              </a:solidFill>
              <a:latin typeface="Consolas"/>
              <a:ea typeface="Consolas"/>
              <a:cs typeface="Consolas"/>
              <a:sym typeface="Consolas"/>
            </a:endParaRPr>
          </a:p>
          <a:p>
            <a:pPr marL="304747" marR="0" lvl="0" indent="-304747" algn="l" rtl="0">
              <a:lnSpc>
                <a:spcPct val="100000"/>
              </a:lnSpc>
              <a:spcBef>
                <a:spcPts val="0"/>
              </a:spcBef>
              <a:spcAft>
                <a:spcPts val="0"/>
              </a:spcAft>
              <a:buClr>
                <a:srgbClr val="F2B254"/>
              </a:buClr>
              <a:buSzPct val="100000"/>
              <a:buNone/>
            </a:pPr>
            <a:endParaRPr lang="en-US" sz="3400" b="1" i="0" u="none" strike="noStrike" cap="none" dirty="0">
              <a:solidFill>
                <a:srgbClr val="199EFF"/>
              </a:solidFill>
              <a:latin typeface="Consolas"/>
              <a:ea typeface="Consolas"/>
              <a:cs typeface="Consolas"/>
              <a:sym typeface="Consolas"/>
            </a:endParaRPr>
          </a:p>
          <a:p>
            <a:pPr marL="304747" marR="0" lvl="0" indent="-304747" algn="l" rtl="0">
              <a:lnSpc>
                <a:spcPct val="100000"/>
              </a:lnSpc>
              <a:spcBef>
                <a:spcPts val="0"/>
              </a:spcBef>
              <a:spcAft>
                <a:spcPts val="0"/>
              </a:spcAft>
              <a:buClr>
                <a:srgbClr val="F2B254"/>
              </a:buClr>
              <a:buSzPct val="100000"/>
              <a:buNone/>
            </a:pPr>
            <a:r>
              <a:rPr lang="en-US" b="1" dirty="0">
                <a:solidFill>
                  <a:srgbClr val="199EFF"/>
                </a:solidFill>
                <a:latin typeface="Consolas"/>
                <a:ea typeface="Consolas"/>
                <a:cs typeface="Consolas"/>
                <a:sym typeface="Consolas"/>
              </a:rPr>
              <a:t>		</a:t>
            </a:r>
            <a:r>
              <a:rPr lang="en-US" sz="3600" b="1" i="0" u="none" strike="noStrike" cap="none" dirty="0">
                <a:solidFill>
                  <a:schemeClr val="tx2">
                    <a:lumMod val="75000"/>
                  </a:schemeClr>
                </a:solidFill>
                <a:latin typeface="Consolas"/>
                <a:ea typeface="Consolas"/>
                <a:cs typeface="Consolas"/>
                <a:sym typeface="Consolas"/>
              </a:rPr>
              <a:t>class</a:t>
            </a:r>
            <a:r>
              <a:rPr lang="en-US" sz="3600" b="1" i="0" u="none" strike="noStrike" cap="none" dirty="0">
                <a:solidFill>
                  <a:schemeClr val="tx2"/>
                </a:solidFill>
                <a:latin typeface="Consolas"/>
                <a:ea typeface="Consolas"/>
                <a:cs typeface="Consolas"/>
                <a:sym typeface="Consolas"/>
              </a:rPr>
              <a:t> </a:t>
            </a:r>
            <a:r>
              <a:rPr lang="en-US" sz="3600" b="1" i="0" u="none" strike="noStrike" cap="none" dirty="0" err="1">
                <a:solidFill>
                  <a:schemeClr val="tx2"/>
                </a:solidFill>
                <a:latin typeface="Consolas"/>
                <a:ea typeface="Consolas"/>
                <a:cs typeface="Consolas"/>
                <a:sym typeface="Consolas"/>
              </a:rPr>
              <a:t>DerivedClass</a:t>
            </a:r>
            <a:r>
              <a:rPr lang="en-US" sz="3600" b="1" i="0" u="none" strike="noStrike" cap="none" dirty="0">
                <a:solidFill>
                  <a:schemeClr val="tx2"/>
                </a:solidFill>
                <a:latin typeface="Consolas"/>
                <a:ea typeface="Consolas"/>
                <a:cs typeface="Consolas"/>
                <a:sym typeface="Consolas"/>
              </a:rPr>
              <a:t> </a:t>
            </a:r>
            <a:r>
              <a:rPr lang="en-US" sz="3600" b="1" dirty="0">
                <a:solidFill>
                  <a:schemeClr val="tx2">
                    <a:lumMod val="75000"/>
                  </a:schemeClr>
                </a:solidFill>
                <a:latin typeface="Consolas"/>
                <a:ea typeface="Consolas"/>
                <a:cs typeface="Consolas"/>
                <a:sym typeface="Consolas"/>
              </a:rPr>
              <a:t>:</a:t>
            </a:r>
            <a:r>
              <a:rPr lang="en-US" sz="3600" b="1" i="0" u="none" strike="noStrike" cap="none" dirty="0">
                <a:solidFill>
                  <a:schemeClr val="tx2"/>
                </a:solidFill>
                <a:latin typeface="Consolas"/>
                <a:ea typeface="Consolas"/>
                <a:cs typeface="Consolas"/>
                <a:sym typeface="Consolas"/>
              </a:rPr>
              <a:t> </a:t>
            </a:r>
            <a:r>
              <a:rPr lang="en-US" sz="3600" b="1" i="0" u="none" strike="noStrike" cap="none" dirty="0" err="1">
                <a:solidFill>
                  <a:schemeClr val="tx2"/>
                </a:solidFill>
                <a:latin typeface="Consolas"/>
                <a:ea typeface="Consolas"/>
                <a:cs typeface="Consolas"/>
                <a:sym typeface="Consolas"/>
              </a:rPr>
              <a:t>BaseClass</a:t>
            </a:r>
            <a:endParaRPr lang="en-US" sz="3200" b="1" i="0" u="none" strike="noStrike" cap="none" dirty="0">
              <a:solidFill>
                <a:schemeClr val="tx2"/>
              </a:solidFill>
              <a:latin typeface="Consolas"/>
              <a:ea typeface="Consolas"/>
              <a:cs typeface="Consolas"/>
              <a:sym typeface="Consolas"/>
            </a:endParaRPr>
          </a:p>
          <a:p>
            <a:pPr marL="304747" marR="0" lvl="0" indent="-304747" algn="l" rtl="0">
              <a:lnSpc>
                <a:spcPct val="100000"/>
              </a:lnSpc>
              <a:spcBef>
                <a:spcPts val="12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a:p>
            <a:pPr marL="304747" marR="0" lvl="0" indent="-304747" algn="l" rtl="0">
              <a:lnSpc>
                <a:spcPct val="100000"/>
              </a:lnSpc>
              <a:spcBef>
                <a:spcPts val="12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30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p:txBody>
      </p:sp>
      <p:sp>
        <p:nvSpPr>
          <p:cNvPr id="192" name="Shape 19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How to Define Inheritance?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sldNum" idx="12"/>
          </p:nvPr>
        </p:nvSpPr>
        <p:spPr>
          <a:xfrm>
            <a:off x="11566410" y="6525001"/>
            <a:ext cx="428700" cy="196499"/>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14</a:t>
            </a:fld>
            <a:endParaRPr lang="en-US" sz="1000" b="0" i="0" u="none" strike="noStrike" cap="none">
              <a:solidFill>
                <a:schemeClr val="lt1"/>
              </a:solidFill>
              <a:latin typeface="Calibri"/>
              <a:ea typeface="Calibri"/>
              <a:cs typeface="Calibri"/>
              <a:sym typeface="Calibri"/>
            </a:endParaRPr>
          </a:p>
        </p:txBody>
      </p:sp>
      <p:sp>
        <p:nvSpPr>
          <p:cNvPr id="199" name="Shape 199"/>
          <p:cNvSpPr txBox="1">
            <a:spLocks noGrp="1"/>
          </p:cNvSpPr>
          <p:nvPr>
            <p:ph type="body" idx="1"/>
          </p:nvPr>
        </p:nvSpPr>
        <p:spPr>
          <a:xfrm>
            <a:off x="190411" y="1151120"/>
            <a:ext cx="11804700" cy="5570399"/>
          </a:xfrm>
          <a:prstGeom prst="rect">
            <a:avLst/>
          </a:prstGeom>
          <a:noFill/>
          <a:ln>
            <a:noFill/>
          </a:ln>
        </p:spPr>
        <p:txBody>
          <a:bodyPr lIns="108000" tIns="36000" rIns="108000" bIns="36000" anchor="t" anchorCtr="0">
            <a:noAutofit/>
          </a:bodyPr>
          <a:lstStyle/>
          <a:p>
            <a:pPr marL="304746" marR="0" lvl="0" indent="-304746" algn="l" rtl="0">
              <a:lnSpc>
                <a:spcPct val="100000"/>
              </a:lnSpc>
              <a:spcBef>
                <a:spcPts val="0"/>
              </a:spcBef>
              <a:spcAft>
                <a:spcPts val="0"/>
              </a:spcAft>
              <a:buClr>
                <a:srgbClr val="F2B254"/>
              </a:buClr>
              <a:buSzPct val="100000"/>
              <a:buNone/>
            </a:pPr>
            <a:r>
              <a:rPr lang="en-US" sz="3400" b="0" i="0" u="none" strike="noStrike" cap="none" dirty="0">
                <a:solidFill>
                  <a:schemeClr val="lt1"/>
                </a:solidFill>
                <a:latin typeface="Calibri"/>
                <a:ea typeface="Calibri"/>
                <a:cs typeface="Calibri"/>
                <a:sym typeface="Calibri"/>
              </a:rPr>
              <a:t>	Use </a:t>
            </a:r>
            <a:r>
              <a:rPr lang="en-US" b="1" dirty="0">
                <a:solidFill>
                  <a:srgbClr val="F3CC5F"/>
                </a:solidFill>
                <a:latin typeface="Consolas" panose="020B0609020204030204" pitchFamily="49" charset="0"/>
                <a:ea typeface="Consolas"/>
                <a:cs typeface="Consolas"/>
                <a:sym typeface="Consolas"/>
              </a:rPr>
              <a:t>base</a:t>
            </a:r>
            <a:r>
              <a:rPr lang="en-US" b="1" dirty="0">
                <a:solidFill>
                  <a:srgbClr val="F3CC5F"/>
                </a:solidFill>
                <a:latin typeface="+mj-lt"/>
                <a:ea typeface="Consolas"/>
                <a:cs typeface="Consolas"/>
                <a:sym typeface="Consolas"/>
              </a:rPr>
              <a:t> </a:t>
            </a:r>
            <a:r>
              <a:rPr lang="en-US" sz="3400" b="0" i="0" u="none" strike="noStrike" cap="none" dirty="0">
                <a:solidFill>
                  <a:schemeClr val="lt1"/>
                </a:solidFill>
                <a:latin typeface="+mj-lt"/>
                <a:sym typeface="Calibri"/>
              </a:rPr>
              <a:t>to</a:t>
            </a:r>
            <a:r>
              <a:rPr lang="en-US" sz="3400" b="0" i="0" u="none" strike="noStrike" cap="none" dirty="0">
                <a:solidFill>
                  <a:schemeClr val="lt1"/>
                </a:solidFill>
                <a:latin typeface="Calibri"/>
                <a:ea typeface="Calibri"/>
                <a:cs typeface="Calibri"/>
                <a:sym typeface="Calibri"/>
              </a:rPr>
              <a:t> invoke the parent constructor  </a:t>
            </a:r>
          </a:p>
          <a:p>
            <a:pPr marL="304746" marR="0" lvl="0" indent="-304746" algn="l" rtl="0">
              <a:lnSpc>
                <a:spcPct val="100000"/>
              </a:lnSpc>
              <a:spcBef>
                <a:spcPts val="12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a:p>
            <a:pPr marL="304746" marR="0" lvl="0" indent="-304746" algn="l" rtl="0">
              <a:lnSpc>
                <a:spcPct val="100000"/>
              </a:lnSpc>
              <a:spcBef>
                <a:spcPts val="12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a:p>
            <a:pPr marL="0" marR="0" lvl="0" indent="0" algn="l" rtl="0">
              <a:lnSpc>
                <a:spcPct val="100000"/>
              </a:lnSpc>
              <a:spcBef>
                <a:spcPts val="3000"/>
              </a:spcBef>
              <a:spcAft>
                <a:spcPts val="0"/>
              </a:spcAft>
              <a:buClr>
                <a:srgbClr val="F2B254"/>
              </a:buClr>
              <a:buSzPct val="25000"/>
              <a:buFont typeface="Noto Sans Symbols"/>
              <a:buNone/>
            </a:pPr>
            <a:endParaRPr sz="3400" b="0" i="0" u="none" strike="noStrike" cap="none" dirty="0">
              <a:solidFill>
                <a:schemeClr val="lt1"/>
              </a:solidFill>
              <a:latin typeface="Calibri"/>
              <a:ea typeface="Calibri"/>
              <a:cs typeface="Calibri"/>
              <a:sym typeface="Calibri"/>
            </a:endParaRPr>
          </a:p>
        </p:txBody>
      </p:sp>
      <p:sp>
        <p:nvSpPr>
          <p:cNvPr id="200" name="Shape 200"/>
          <p:cNvSpPr txBox="1">
            <a:spLocks noGrp="1"/>
          </p:cNvSpPr>
          <p:nvPr>
            <p:ph type="title"/>
          </p:nvPr>
        </p:nvSpPr>
        <p:spPr>
          <a:xfrm>
            <a:off x="188815" y="40339"/>
            <a:ext cx="9577500" cy="1110899"/>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How to Define Inheritance? (2)</a:t>
            </a:r>
          </a:p>
        </p:txBody>
      </p:sp>
      <p:sp>
        <p:nvSpPr>
          <p:cNvPr id="201" name="Shape 201"/>
          <p:cNvSpPr/>
          <p:nvPr/>
        </p:nvSpPr>
        <p:spPr>
          <a:xfrm>
            <a:off x="1133175" y="2828850"/>
            <a:ext cx="9922500" cy="2581350"/>
          </a:xfrm>
          <a:prstGeom prst="rect">
            <a:avLst/>
          </a:prstGeom>
          <a:solidFill>
            <a:srgbClr val="D9D4C6">
              <a:alpha val="14509"/>
            </a:srgbClr>
          </a:solidFill>
          <a:ln w="12700" cap="flat" cmpd="sng">
            <a:solidFill>
              <a:srgbClr val="C6BEAB"/>
            </a:solidFill>
            <a:prstDash val="solid"/>
            <a:round/>
            <a:headEnd type="none" w="med" len="med"/>
            <a:tailEnd type="none" w="med" len="med"/>
          </a:ln>
        </p:spPr>
        <p:txBody>
          <a:bodyPr lIns="91425" tIns="45700" rIns="91425" bIns="45700" anchor="t" anchorCtr="0">
            <a:noAutofit/>
          </a:bodyPr>
          <a:lstStyle/>
          <a:p>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public Circle(</a:t>
            </a:r>
            <a:r>
              <a:rPr lang="en-US" sz="4000" b="1" dirty="0" err="1">
                <a:solidFill>
                  <a:schemeClr val="tx2"/>
                </a:solidFill>
                <a:effectLst>
                  <a:outerShdw blurRad="38100" dist="38100" dir="2700000" algn="tl">
                    <a:srgbClr val="000000">
                      <a:alpha val="43137"/>
                    </a:srgbClr>
                  </a:outerShdw>
                </a:effectLst>
                <a:latin typeface="Consolas" panose="020B0609020204030204" pitchFamily="49" charset="0"/>
              </a:rPr>
              <a:t>int</a:t>
            </a:r>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 x, </a:t>
            </a:r>
            <a:r>
              <a:rPr lang="en-US" sz="4000" b="1" dirty="0" err="1">
                <a:solidFill>
                  <a:schemeClr val="tx2"/>
                </a:solidFill>
                <a:effectLst>
                  <a:outerShdw blurRad="38100" dist="38100" dir="2700000" algn="tl">
                    <a:srgbClr val="000000">
                      <a:alpha val="43137"/>
                    </a:srgbClr>
                  </a:outerShdw>
                </a:effectLst>
                <a:latin typeface="Consolas" panose="020B0609020204030204" pitchFamily="49" charset="0"/>
              </a:rPr>
              <a:t>int</a:t>
            </a:r>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 y)</a:t>
            </a:r>
          </a:p>
          <a:p>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   : </a:t>
            </a:r>
            <a:r>
              <a:rPr lang="en-US" sz="40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base</a:t>
            </a:r>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(x, y)</a:t>
            </a:r>
          </a:p>
          <a:p>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a:t>
            </a:r>
          </a:p>
          <a:p>
            <a:r>
              <a:rPr lang="en-US" sz="4000" b="1" dirty="0">
                <a:solidFill>
                  <a:schemeClr val="tx2"/>
                </a:solidFill>
                <a:effectLst>
                  <a:outerShdw blurRad="38100" dist="38100" dir="2700000" algn="tl">
                    <a:srgbClr val="000000">
                      <a:alpha val="43137"/>
                    </a:srgbClr>
                  </a:outerShdw>
                </a:effectLst>
                <a:latin typeface="Consolas" panose="020B0609020204030204" pitchFamily="49" charset="0"/>
              </a:rPr>
              <a:t>}</a:t>
            </a:r>
          </a:p>
          <a:p>
            <a:pPr lvl="0" indent="-69850">
              <a:buClr>
                <a:schemeClr val="dk1"/>
              </a:buClr>
              <a:buSzPct val="36666"/>
            </a:pPr>
            <a:endParaRPr lang="fr-FR" sz="3000" dirty="0">
              <a:solidFill>
                <a:srgbClr val="AEB5BD"/>
              </a:solidFill>
              <a:highlight>
                <a:srgbClr val="2B2B2B"/>
              </a:highlight>
            </a:endParaRPr>
          </a:p>
          <a:p>
            <a:pPr marL="0" marR="0" lvl="0" indent="-69850" algn="l" rtl="0">
              <a:lnSpc>
                <a:spcPct val="100000"/>
              </a:lnSpc>
              <a:spcBef>
                <a:spcPts val="0"/>
              </a:spcBef>
              <a:spcAft>
                <a:spcPts val="0"/>
              </a:spcAft>
              <a:buClr>
                <a:schemeClr val="dk1"/>
              </a:buClr>
              <a:buSzPct val="36666"/>
              <a:buFont typeface="Arial"/>
              <a:buNone/>
            </a:pPr>
            <a:endParaRPr lang="en-US" sz="3000" dirty="0">
              <a:solidFill>
                <a:srgbClr val="AEB5BD"/>
              </a:solidFill>
              <a:highlight>
                <a:srgbClr val="2B2B2B"/>
              </a:highlight>
            </a:endParaRPr>
          </a:p>
          <a:p>
            <a:pPr marL="0" marR="0" lvl="0" indent="0" algn="l" rtl="0">
              <a:lnSpc>
                <a:spcPct val="100000"/>
              </a:lnSpc>
              <a:spcBef>
                <a:spcPts val="0"/>
              </a:spcBef>
              <a:spcAft>
                <a:spcPts val="0"/>
              </a:spcAft>
              <a:buClr>
                <a:schemeClr val="lt2"/>
              </a:buClr>
              <a:buFont typeface="Consolas"/>
              <a:buNone/>
            </a:pPr>
            <a:endParaRPr sz="2400" b="1" dirty="0">
              <a:solidFill>
                <a:schemeClr val="lt2"/>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446212" y="5562600"/>
            <a:ext cx="8938500" cy="820499"/>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Exercises in Class</a:t>
            </a:r>
          </a:p>
        </p:txBody>
      </p:sp>
      <p:pic>
        <p:nvPicPr>
          <p:cNvPr id="207" name="Shape 207"/>
          <p:cNvPicPr preferRelativeResize="0"/>
          <p:nvPr/>
        </p:nvPicPr>
        <p:blipFill rotWithShape="1">
          <a:blip r:embed="rId3">
            <a:alphaModFix/>
          </a:blip>
          <a:srcRect/>
          <a:stretch/>
        </p:blipFill>
        <p:spPr>
          <a:xfrm>
            <a:off x="4098925" y="1366837"/>
            <a:ext cx="3990975" cy="412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16</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lvl="1" indent="-241192" algn="ctr">
              <a:lnSpc>
                <a:spcPct val="110000"/>
              </a:lnSpc>
              <a:spcBef>
                <a:spcPts val="1200"/>
              </a:spcBef>
              <a:spcAft>
                <a:spcPts val="0"/>
              </a:spcAft>
              <a:buNone/>
            </a:pPr>
            <a:endParaRPr lang="en-US" sz="4000" dirty="0"/>
          </a:p>
          <a:p>
            <a:pPr lvl="1" indent="-241192" algn="ctr">
              <a:lnSpc>
                <a:spcPct val="110000"/>
              </a:lnSpc>
              <a:spcBef>
                <a:spcPts val="1200"/>
              </a:spcBef>
              <a:spcAft>
                <a:spcPts val="0"/>
              </a:spcAft>
              <a:buNone/>
            </a:pPr>
            <a:endParaRPr lang="en-US" sz="5400" dirty="0"/>
          </a:p>
          <a:p>
            <a:pPr lvl="1" indent="-241192" algn="ctr">
              <a:lnSpc>
                <a:spcPct val="110000"/>
              </a:lnSpc>
              <a:spcBef>
                <a:spcPts val="1200"/>
              </a:spcBef>
              <a:spcAft>
                <a:spcPts val="0"/>
              </a:spcAft>
              <a:buNone/>
            </a:pPr>
            <a:r>
              <a:rPr lang="en-US" sz="5400" dirty="0"/>
              <a:t>Private members are </a:t>
            </a:r>
            <a:r>
              <a:rPr lang="en-US" sz="5400" b="1" dirty="0">
                <a:solidFill>
                  <a:schemeClr val="tx2">
                    <a:lumMod val="75000"/>
                  </a:schemeClr>
                </a:solidFill>
              </a:rPr>
              <a:t>hidden</a:t>
            </a:r>
          </a:p>
          <a:p>
            <a:pPr marL="609493" marR="0" lvl="1" indent="-241192" algn="l"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lvl="0">
              <a:buSzPct val="25000"/>
            </a:pPr>
            <a:r>
              <a:rPr lang="en-US" dirty="0"/>
              <a:t>Inaccessible Members</a:t>
            </a:r>
            <a:endParaRPr lang="en-US" sz="4000" b="1" i="0" u="none" strike="noStrike" cap="none" dirty="0">
              <a:solidFill>
                <a:srgbClr val="F3BE6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17</a:t>
            </a:fld>
            <a:endParaRPr lang="en-US" sz="1000" b="0" i="0" u="none" strike="noStrike" cap="none">
              <a:solidFill>
                <a:schemeClr val="lt1"/>
              </a:solidFill>
              <a:latin typeface="Calibri"/>
              <a:ea typeface="Calibri"/>
              <a:cs typeface="Calibri"/>
              <a:sym typeface="Calibri"/>
            </a:endParaRPr>
          </a:p>
        </p:txBody>
      </p:sp>
      <p:sp>
        <p:nvSpPr>
          <p:cNvPr id="235" name="Shape 235"/>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Inheritance – Example</a:t>
            </a:r>
          </a:p>
        </p:txBody>
      </p:sp>
      <p:sp>
        <p:nvSpPr>
          <p:cNvPr id="236" name="Shape 236"/>
          <p:cNvSpPr/>
          <p:nvPr/>
        </p:nvSpPr>
        <p:spPr>
          <a:xfrm>
            <a:off x="4365546" y="1612900"/>
            <a:ext cx="3265163" cy="576262"/>
          </a:xfrm>
          <a:prstGeom prst="rect">
            <a:avLst/>
          </a:prstGeom>
          <a:solidFill>
            <a:srgbClr val="D9D4C6">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onsolas"/>
              <a:buNone/>
            </a:pPr>
            <a:r>
              <a:rPr lang="en-US" sz="2800" b="1" i="0" u="none" strike="noStrike" cap="none">
                <a:solidFill>
                  <a:schemeClr val="lt2"/>
                </a:solidFill>
                <a:latin typeface="Consolas"/>
                <a:ea typeface="Consolas"/>
                <a:cs typeface="Consolas"/>
                <a:sym typeface="Consolas"/>
              </a:rPr>
              <a:t>Person</a:t>
            </a:r>
          </a:p>
        </p:txBody>
      </p:sp>
      <p:sp>
        <p:nvSpPr>
          <p:cNvPr id="237" name="Shape 237"/>
          <p:cNvSpPr/>
          <p:nvPr/>
        </p:nvSpPr>
        <p:spPr>
          <a:xfrm>
            <a:off x="4365546" y="2189163"/>
            <a:ext cx="3265163" cy="792162"/>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+Name: string</a:t>
            </a:r>
          </a:p>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+Address: string</a:t>
            </a:r>
          </a:p>
        </p:txBody>
      </p:sp>
      <p:sp>
        <p:nvSpPr>
          <p:cNvPr id="238" name="Shape 238"/>
          <p:cNvSpPr/>
          <p:nvPr/>
        </p:nvSpPr>
        <p:spPr>
          <a:xfrm>
            <a:off x="4365546" y="2981325"/>
            <a:ext cx="3265163" cy="358775"/>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39" name="Shape 239"/>
          <p:cNvSpPr/>
          <p:nvPr/>
        </p:nvSpPr>
        <p:spPr>
          <a:xfrm>
            <a:off x="2336191" y="4359275"/>
            <a:ext cx="3265167" cy="576262"/>
          </a:xfrm>
          <a:prstGeom prst="rect">
            <a:avLst/>
          </a:prstGeom>
          <a:solidFill>
            <a:srgbClr val="D9D4C6">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onsolas"/>
              <a:buNone/>
            </a:pPr>
            <a:r>
              <a:rPr lang="en-US" sz="2800" b="1" i="0" u="none" strike="noStrike" cap="none">
                <a:solidFill>
                  <a:schemeClr val="lt2"/>
                </a:solidFill>
                <a:latin typeface="Consolas"/>
                <a:ea typeface="Consolas"/>
                <a:cs typeface="Consolas"/>
                <a:sym typeface="Consolas"/>
              </a:rPr>
              <a:t>Employee</a:t>
            </a:r>
          </a:p>
        </p:txBody>
      </p:sp>
      <p:sp>
        <p:nvSpPr>
          <p:cNvPr id="240" name="Shape 240"/>
          <p:cNvSpPr/>
          <p:nvPr/>
        </p:nvSpPr>
        <p:spPr>
          <a:xfrm>
            <a:off x="2336191" y="4935537"/>
            <a:ext cx="3265167" cy="792162"/>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+Company: string</a:t>
            </a:r>
          </a:p>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+Salary: decimal</a:t>
            </a:r>
          </a:p>
        </p:txBody>
      </p:sp>
      <p:sp>
        <p:nvSpPr>
          <p:cNvPr id="241" name="Shape 241"/>
          <p:cNvSpPr/>
          <p:nvPr/>
        </p:nvSpPr>
        <p:spPr>
          <a:xfrm>
            <a:off x="2336191" y="5727701"/>
            <a:ext cx="3265167" cy="358775"/>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42" name="Shape 242"/>
          <p:cNvSpPr/>
          <p:nvPr/>
        </p:nvSpPr>
        <p:spPr>
          <a:xfrm>
            <a:off x="6399132" y="4368800"/>
            <a:ext cx="3265167" cy="576262"/>
          </a:xfrm>
          <a:prstGeom prst="rect">
            <a:avLst/>
          </a:prstGeom>
          <a:solidFill>
            <a:srgbClr val="D9D4C6">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2"/>
              </a:buClr>
              <a:buSzPct val="25000"/>
              <a:buFont typeface="Consolas"/>
              <a:buNone/>
            </a:pPr>
            <a:r>
              <a:rPr lang="en-US" sz="2800" b="1" i="0" u="none" strike="noStrike" cap="none">
                <a:solidFill>
                  <a:schemeClr val="lt2"/>
                </a:solidFill>
                <a:latin typeface="Consolas"/>
                <a:ea typeface="Consolas"/>
                <a:cs typeface="Consolas"/>
                <a:sym typeface="Consolas"/>
              </a:rPr>
              <a:t>Student</a:t>
            </a:r>
          </a:p>
        </p:txBody>
      </p:sp>
      <p:sp>
        <p:nvSpPr>
          <p:cNvPr id="243" name="Shape 243"/>
          <p:cNvSpPr/>
          <p:nvPr/>
        </p:nvSpPr>
        <p:spPr>
          <a:xfrm>
            <a:off x="6399132" y="4945062"/>
            <a:ext cx="3265167" cy="792162"/>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chemeClr val="lt2"/>
              </a:buClr>
              <a:buSzPct val="25000"/>
              <a:buFont typeface="Consolas"/>
              <a:buNone/>
            </a:pPr>
            <a:r>
              <a:rPr lang="en-US" sz="2000" b="1" i="0" u="none" strike="noStrike" cap="none">
                <a:solidFill>
                  <a:schemeClr val="lt2"/>
                </a:solidFill>
                <a:latin typeface="Consolas"/>
                <a:ea typeface="Consolas"/>
                <a:cs typeface="Consolas"/>
                <a:sym typeface="Consolas"/>
              </a:rPr>
              <a:t>+School: string</a:t>
            </a:r>
          </a:p>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44" name="Shape 244"/>
          <p:cNvSpPr/>
          <p:nvPr/>
        </p:nvSpPr>
        <p:spPr>
          <a:xfrm>
            <a:off x="6399132" y="5737226"/>
            <a:ext cx="3265167" cy="358775"/>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p:txBody>
      </p:sp>
      <p:sp>
        <p:nvSpPr>
          <p:cNvPr id="245" name="Shape 245"/>
          <p:cNvSpPr/>
          <p:nvPr/>
        </p:nvSpPr>
        <p:spPr>
          <a:xfrm>
            <a:off x="7877310" y="1246495"/>
            <a:ext cx="2560500" cy="533399"/>
          </a:xfrm>
          <a:prstGeom prst="wedgeRoundRectCallout">
            <a:avLst>
              <a:gd name="adj1" fmla="val -80546"/>
              <a:gd name="adj2" fmla="val 75167"/>
              <a:gd name="adj3" fmla="val 16667"/>
            </a:avLst>
          </a:prstGeom>
          <a:solidFill>
            <a:srgbClr val="663606"/>
          </a:solidFill>
          <a:ln w="9525" cap="flat" cmpd="sng">
            <a:solidFill>
              <a:srgbClr val="F5FFE0"/>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800" b="1" i="0" u="none" strike="noStrike" cap="none">
                <a:solidFill>
                  <a:schemeClr val="lt1"/>
                </a:solidFill>
                <a:latin typeface="Calibri"/>
                <a:ea typeface="Calibri"/>
                <a:cs typeface="Calibri"/>
                <a:sym typeface="Calibri"/>
              </a:rPr>
              <a:t>Base class</a:t>
            </a:r>
          </a:p>
        </p:txBody>
      </p:sp>
      <p:sp>
        <p:nvSpPr>
          <p:cNvPr id="246" name="Shape 246"/>
          <p:cNvSpPr/>
          <p:nvPr/>
        </p:nvSpPr>
        <p:spPr>
          <a:xfrm>
            <a:off x="8380410" y="3076575"/>
            <a:ext cx="2751570" cy="595311"/>
          </a:xfrm>
          <a:prstGeom prst="wedgeRoundRectCallout">
            <a:avLst>
              <a:gd name="adj1" fmla="val -56916"/>
              <a:gd name="adj2" fmla="val 183814"/>
              <a:gd name="adj3" fmla="val 16667"/>
            </a:avLst>
          </a:prstGeom>
          <a:solidFill>
            <a:srgbClr val="663606"/>
          </a:solidFill>
          <a:ln w="9525" cap="flat" cmpd="sng">
            <a:solidFill>
              <a:srgbClr val="F5FFE0"/>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800" b="1" i="0" u="none" strike="noStrike" cap="none">
                <a:solidFill>
                  <a:schemeClr val="lt1"/>
                </a:solidFill>
                <a:latin typeface="Calibri"/>
                <a:ea typeface="Calibri"/>
                <a:cs typeface="Calibri"/>
                <a:sym typeface="Calibri"/>
              </a:rPr>
              <a:t>Derived class</a:t>
            </a:r>
          </a:p>
        </p:txBody>
      </p:sp>
      <p:sp>
        <p:nvSpPr>
          <p:cNvPr id="247" name="Shape 247"/>
          <p:cNvSpPr/>
          <p:nvPr/>
        </p:nvSpPr>
        <p:spPr>
          <a:xfrm>
            <a:off x="1035698" y="3024188"/>
            <a:ext cx="2848914" cy="595311"/>
          </a:xfrm>
          <a:prstGeom prst="wedgeRoundRectCallout">
            <a:avLst>
              <a:gd name="adj1" fmla="val 43269"/>
              <a:gd name="adj2" fmla="val 195848"/>
              <a:gd name="adj3" fmla="val 16667"/>
            </a:avLst>
          </a:prstGeom>
          <a:solidFill>
            <a:srgbClr val="663606"/>
          </a:solidFill>
          <a:ln w="9525" cap="flat" cmpd="sng">
            <a:solidFill>
              <a:srgbClr val="F5FFE0"/>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2800" b="1" i="0" u="none" strike="noStrike" cap="none">
                <a:solidFill>
                  <a:schemeClr val="lt1"/>
                </a:solidFill>
                <a:latin typeface="Calibri"/>
                <a:ea typeface="Calibri"/>
                <a:cs typeface="Calibri"/>
                <a:sym typeface="Calibri"/>
              </a:rPr>
              <a:t>Derived class</a:t>
            </a:r>
          </a:p>
        </p:txBody>
      </p:sp>
      <p:sp>
        <p:nvSpPr>
          <p:cNvPr id="248" name="Shape 248"/>
          <p:cNvSpPr/>
          <p:nvPr/>
        </p:nvSpPr>
        <p:spPr>
          <a:xfrm>
            <a:off x="4968839" y="3586162"/>
            <a:ext cx="60943" cy="77152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49" name="Shape 249"/>
          <p:cNvSpPr/>
          <p:nvPr/>
        </p:nvSpPr>
        <p:spPr>
          <a:xfrm>
            <a:off x="4759480" y="3364153"/>
            <a:ext cx="420770" cy="231534"/>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50" name="Shape 250"/>
          <p:cNvSpPr/>
          <p:nvPr/>
        </p:nvSpPr>
        <p:spPr>
          <a:xfrm>
            <a:off x="7014785" y="3586162"/>
            <a:ext cx="60943" cy="77152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51" name="Shape 251"/>
          <p:cNvSpPr/>
          <p:nvPr/>
        </p:nvSpPr>
        <p:spPr>
          <a:xfrm>
            <a:off x="6805427" y="3364153"/>
            <a:ext cx="420770" cy="231534"/>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204534" y="6072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Class Hierarchies</a:t>
            </a:r>
          </a:p>
        </p:txBody>
      </p:sp>
      <p:grpSp>
        <p:nvGrpSpPr>
          <p:cNvPr id="257" name="Shape 257"/>
          <p:cNvGrpSpPr/>
          <p:nvPr/>
        </p:nvGrpSpPr>
        <p:grpSpPr>
          <a:xfrm>
            <a:off x="1448592" y="1881811"/>
            <a:ext cx="9141617" cy="3810000"/>
            <a:chOff x="1448592" y="1881811"/>
            <a:chExt cx="9141617" cy="3810000"/>
          </a:xfrm>
        </p:grpSpPr>
        <p:grpSp>
          <p:nvGrpSpPr>
            <p:cNvPr id="258" name="Shape 258"/>
            <p:cNvGrpSpPr/>
            <p:nvPr/>
          </p:nvGrpSpPr>
          <p:grpSpPr>
            <a:xfrm>
              <a:off x="1448592" y="1881811"/>
              <a:ext cx="9141617" cy="3810000"/>
              <a:chOff x="457200" y="2587625"/>
              <a:chExt cx="6858000" cy="3387724"/>
            </a:xfrm>
          </p:grpSpPr>
          <p:sp>
            <p:nvSpPr>
              <p:cNvPr id="259" name="Shape 259"/>
              <p:cNvSpPr txBox="1"/>
              <p:nvPr/>
            </p:nvSpPr>
            <p:spPr>
              <a:xfrm>
                <a:off x="2943225" y="2587625"/>
                <a:ext cx="2314574"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Game</a:t>
                </a:r>
              </a:p>
            </p:txBody>
          </p:sp>
          <p:sp>
            <p:nvSpPr>
              <p:cNvPr id="260" name="Shape 260"/>
              <p:cNvSpPr txBox="1"/>
              <p:nvPr/>
            </p:nvSpPr>
            <p:spPr>
              <a:xfrm>
                <a:off x="4476750" y="3590925"/>
                <a:ext cx="283845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MultiplePlayersGame</a:t>
                </a:r>
              </a:p>
            </p:txBody>
          </p:sp>
          <p:sp>
            <p:nvSpPr>
              <p:cNvPr id="261" name="Shape 261"/>
              <p:cNvSpPr txBox="1"/>
              <p:nvPr/>
            </p:nvSpPr>
            <p:spPr>
              <a:xfrm>
                <a:off x="44196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BoardGame</a:t>
                </a:r>
              </a:p>
            </p:txBody>
          </p:sp>
          <p:sp>
            <p:nvSpPr>
              <p:cNvPr id="262" name="Shape 262"/>
              <p:cNvSpPr txBox="1"/>
              <p:nvPr/>
            </p:nvSpPr>
            <p:spPr>
              <a:xfrm>
                <a:off x="3733800" y="5591175"/>
                <a:ext cx="13715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Chess</a:t>
                </a:r>
              </a:p>
            </p:txBody>
          </p:sp>
          <p:sp>
            <p:nvSpPr>
              <p:cNvPr id="263" name="Shape 263"/>
              <p:cNvSpPr txBox="1"/>
              <p:nvPr/>
            </p:nvSpPr>
            <p:spPr>
              <a:xfrm>
                <a:off x="5334000" y="558800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Backgammon</a:t>
                </a:r>
              </a:p>
            </p:txBody>
          </p:sp>
          <p:sp>
            <p:nvSpPr>
              <p:cNvPr id="264" name="Shape 264"/>
              <p:cNvSpPr txBox="1"/>
              <p:nvPr/>
            </p:nvSpPr>
            <p:spPr>
              <a:xfrm>
                <a:off x="1143000" y="3590925"/>
                <a:ext cx="2514599"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SinglePlayerGame</a:t>
                </a:r>
              </a:p>
            </p:txBody>
          </p:sp>
          <p:sp>
            <p:nvSpPr>
              <p:cNvPr id="265" name="Shape 265"/>
              <p:cNvSpPr/>
              <p:nvPr/>
            </p:nvSpPr>
            <p:spPr>
              <a:xfrm>
                <a:off x="3209674" y="3002591"/>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6" name="Shape 266"/>
              <p:cNvSpPr/>
              <p:nvPr/>
            </p:nvSpPr>
            <p:spPr>
              <a:xfrm>
                <a:off x="3319542" y="315324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7" name="Shape 267"/>
              <p:cNvSpPr/>
              <p:nvPr/>
            </p:nvSpPr>
            <p:spPr>
              <a:xfrm>
                <a:off x="4714623" y="2996565"/>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8" name="Shape 268"/>
              <p:cNvSpPr/>
              <p:nvPr/>
            </p:nvSpPr>
            <p:spPr>
              <a:xfrm>
                <a:off x="4824492" y="3147216"/>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69" name="Shape 269"/>
              <p:cNvSpPr txBox="1"/>
              <p:nvPr/>
            </p:nvSpPr>
            <p:spPr>
              <a:xfrm>
                <a:off x="457200" y="4581525"/>
                <a:ext cx="1752600"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Minesweeper</a:t>
                </a:r>
              </a:p>
            </p:txBody>
          </p:sp>
          <p:sp>
            <p:nvSpPr>
              <p:cNvPr id="270" name="Shape 270"/>
              <p:cNvSpPr txBox="1"/>
              <p:nvPr/>
            </p:nvSpPr>
            <p:spPr>
              <a:xfrm>
                <a:off x="2590800" y="4591050"/>
                <a:ext cx="1600198" cy="384174"/>
              </a:xfrm>
              <a:prstGeom prst="rect">
                <a:avLst/>
              </a:pr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chemeClr val="lt1"/>
                  </a:buClr>
                  <a:buSzPct val="25000"/>
                  <a:buFont typeface="Consolas"/>
                  <a:buNone/>
                </a:pPr>
                <a:r>
                  <a:rPr lang="en-US" sz="2000" b="1" i="0" u="none" strike="noStrike" cap="none">
                    <a:solidFill>
                      <a:schemeClr val="lt1"/>
                    </a:solidFill>
                    <a:latin typeface="Consolas"/>
                    <a:ea typeface="Consolas"/>
                    <a:cs typeface="Consolas"/>
                    <a:sym typeface="Consolas"/>
                  </a:rPr>
                  <a:t>Solitaire</a:t>
                </a:r>
              </a:p>
            </p:txBody>
          </p:sp>
          <p:sp>
            <p:nvSpPr>
              <p:cNvPr id="271" name="Shape 271"/>
              <p:cNvSpPr/>
              <p:nvPr/>
            </p:nvSpPr>
            <p:spPr>
              <a:xfrm>
                <a:off x="14903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2" name="Shape 272"/>
              <p:cNvSpPr/>
              <p:nvPr/>
            </p:nvSpPr>
            <p:spPr>
              <a:xfrm>
                <a:off x="16002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3" name="Shape 273"/>
              <p:cNvSpPr/>
              <p:nvPr/>
            </p:nvSpPr>
            <p:spPr>
              <a:xfrm>
                <a:off x="2981074" y="400081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4" name="Shape 274"/>
              <p:cNvSpPr/>
              <p:nvPr/>
            </p:nvSpPr>
            <p:spPr>
              <a:xfrm>
                <a:off x="3090941" y="415146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5" name="Shape 275"/>
              <p:cNvSpPr/>
              <p:nvPr/>
            </p:nvSpPr>
            <p:spPr>
              <a:xfrm>
                <a:off x="5071732" y="4002248"/>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6" name="Shape 276"/>
              <p:cNvSpPr/>
              <p:nvPr/>
            </p:nvSpPr>
            <p:spPr>
              <a:xfrm>
                <a:off x="5181600" y="4152900"/>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7" name="Shape 277"/>
              <p:cNvSpPr/>
              <p:nvPr/>
            </p:nvSpPr>
            <p:spPr>
              <a:xfrm>
                <a:off x="6553200" y="4000500"/>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8" name="Shape 278"/>
              <p:cNvSpPr/>
              <p:nvPr/>
            </p:nvSpPr>
            <p:spPr>
              <a:xfrm>
                <a:off x="6663067" y="4151151"/>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79" name="Shape 279"/>
              <p:cNvSpPr/>
              <p:nvPr/>
            </p:nvSpPr>
            <p:spPr>
              <a:xfrm>
                <a:off x="4614532"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0" name="Shape 280"/>
              <p:cNvSpPr/>
              <p:nvPr/>
            </p:nvSpPr>
            <p:spPr>
              <a:xfrm>
                <a:off x="4724400"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1" name="Shape 281"/>
              <p:cNvSpPr/>
              <p:nvPr/>
            </p:nvSpPr>
            <p:spPr>
              <a:xfrm>
                <a:off x="5571873" y="5002373"/>
                <a:ext cx="219324" cy="149465"/>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2" name="Shape 282"/>
              <p:cNvSpPr/>
              <p:nvPr/>
            </p:nvSpPr>
            <p:spPr>
              <a:xfrm>
                <a:off x="5681742" y="5153025"/>
                <a:ext cx="45718" cy="430064"/>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sp>
            <p:nvSpPr>
              <p:cNvPr id="283" name="Shape 283"/>
              <p:cNvSpPr/>
              <p:nvPr/>
            </p:nvSpPr>
            <p:spPr>
              <a:xfrm>
                <a:off x="6257925" y="4581525"/>
                <a:ext cx="833950" cy="39052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1"/>
                  </a:solidFill>
                  <a:latin typeface="Consolas"/>
                  <a:ea typeface="Consolas"/>
                  <a:cs typeface="Consolas"/>
                  <a:sym typeface="Consolas"/>
                </a:endParaRPr>
              </a:p>
            </p:txBody>
          </p:sp>
        </p:grpSp>
        <p:sp>
          <p:nvSpPr>
            <p:cNvPr id="284" name="Shape 284"/>
            <p:cNvSpPr/>
            <p:nvPr/>
          </p:nvSpPr>
          <p:spPr>
            <a:xfrm>
              <a:off x="3873660" y="3472950"/>
              <a:ext cx="292358" cy="168097"/>
            </a:xfrm>
            <a:custGeom>
              <a:avLst/>
              <a:gdLst/>
              <a:ahLst/>
              <a:cxnLst/>
              <a:rect l="0" t="0" r="0" b="0"/>
              <a:pathLst>
                <a:path w="120000" h="120000" extrusionOk="0">
                  <a:moveTo>
                    <a:pt x="0" y="120000"/>
                  </a:moveTo>
                  <a:lnTo>
                    <a:pt x="120000" y="120000"/>
                  </a:lnTo>
                  <a:lnTo>
                    <a:pt x="60000" y="0"/>
                  </a:lnTo>
                  <a:lnTo>
                    <a:pt x="0" y="120000"/>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5" name="Shape 285"/>
            <p:cNvSpPr/>
            <p:nvPr/>
          </p:nvSpPr>
          <p:spPr>
            <a:xfrm>
              <a:off x="4020114" y="3622501"/>
              <a:ext cx="69389" cy="1284119"/>
            </a:xfrm>
            <a:custGeom>
              <a:avLst/>
              <a:gdLst/>
              <a:ahLst/>
              <a:cxnLst/>
              <a:rect l="0" t="0" r="0" b="0"/>
              <a:pathLst>
                <a:path w="120000" h="120000" extrusionOk="0">
                  <a:moveTo>
                    <a:pt x="0" y="0"/>
                  </a:moveTo>
                  <a:lnTo>
                    <a:pt x="0" y="120000"/>
                  </a:lnTo>
                </a:path>
              </a:pathLst>
            </a:custGeom>
            <a:solidFill>
              <a:srgbClr val="B5DBE5">
                <a:alpha val="0"/>
              </a:srgbClr>
            </a:solidFill>
            <a:ln w="25400" cap="flat" cmpd="sng">
              <a:solidFill>
                <a:srgbClr val="C6BEAB"/>
              </a:solidFill>
              <a:prstDash val="solid"/>
              <a:miter/>
              <a:headEnd type="none" w="med" len="med"/>
              <a:tailEnd type="none" w="med" len="med"/>
            </a:ln>
          </p:spPr>
          <p:txBody>
            <a:bodyPr lIns="91425" tIns="45700" rIns="91425" bIns="45700" anchor="ctr" anchorCtr="1">
              <a:noAutofit/>
            </a:bodyPr>
            <a:lstStyle/>
            <a:p>
              <a:pPr marL="0" marR="0" lvl="0" indent="0" algn="l" rtl="0">
                <a:lnSpc>
                  <a:spcPct val="95000"/>
                </a:lnSpc>
                <a:spcBef>
                  <a:spcPts val="0"/>
                </a:spcBef>
                <a:spcAft>
                  <a:spcPts val="0"/>
                </a:spcAft>
                <a:buClr>
                  <a:srgbClr val="000000"/>
                </a:buClr>
                <a:buFont typeface="Arial"/>
                <a:buNone/>
              </a:pPr>
              <a:endParaRPr sz="2000" b="1" i="0" u="none" strike="noStrike" cap="none">
                <a:solidFill>
                  <a:srgbClr val="8CF4F2"/>
                </a:solidFill>
                <a:latin typeface="Consolas"/>
                <a:ea typeface="Consolas"/>
                <a:cs typeface="Consolas"/>
                <a:sym typeface="Consolas"/>
              </a:endParaRPr>
            </a:p>
          </p:txBody>
        </p:sp>
        <p:sp>
          <p:nvSpPr>
            <p:cNvPr id="286" name="Shape 286"/>
            <p:cNvSpPr/>
            <p:nvPr/>
          </p:nvSpPr>
          <p:spPr>
            <a:xfrm>
              <a:off x="3480064" y="4906621"/>
              <a:ext cx="1111645" cy="439203"/>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B5DBE5">
                <a:alpha val="14509"/>
              </a:srgbClr>
            </a:solidFill>
            <a:ln w="25400" cap="flat" cmpd="sng">
              <a:solidFill>
                <a:srgbClr val="C6BEAB"/>
              </a:solidFill>
              <a:prstDash val="solid"/>
              <a:miter/>
              <a:headEnd type="none" w="med" len="med"/>
              <a:tailEnd type="none" w="med" len="med"/>
            </a:ln>
          </p:spPr>
          <p:txBody>
            <a:bodyPr lIns="91425" tIns="45700" rIns="91425" bIns="45700" anchor="ctr" anchorCtr="0">
              <a:noAutofit/>
            </a:bodyPr>
            <a:lstStyle/>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a:p>
              <a:pPr marL="0" marR="0" lvl="0" indent="0" algn="ctr" rtl="0">
                <a:lnSpc>
                  <a:spcPct val="95000"/>
                </a:lnSpc>
                <a:spcBef>
                  <a:spcPts val="0"/>
                </a:spcBef>
                <a:spcAft>
                  <a:spcPts val="0"/>
                </a:spcAft>
                <a:buClr>
                  <a:srgbClr val="000000"/>
                </a:buClr>
                <a:buFont typeface="Arial"/>
                <a:buNone/>
              </a:pPr>
              <a:endParaRPr sz="2000" b="1" i="0" u="none" strike="noStrike" cap="none">
                <a:solidFill>
                  <a:schemeClr val="lt2"/>
                </a:solidFill>
                <a:latin typeface="Consolas"/>
                <a:ea typeface="Consolas"/>
                <a:cs typeface="Consolas"/>
                <a:sym typeface="Consolas"/>
              </a:endParaRPr>
            </a:p>
          </p:txBody>
        </p:sp>
      </p:grpSp>
      <p:sp>
        <p:nvSpPr>
          <p:cNvPr id="287" name="Shape 28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18</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575540" y="4834376"/>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Simple Inheritance </a:t>
            </a:r>
          </a:p>
        </p:txBody>
      </p:sp>
      <p:sp>
        <p:nvSpPr>
          <p:cNvPr id="301" name="Shape 301"/>
          <p:cNvSpPr txBox="1">
            <a:spLocks noGrp="1"/>
          </p:cNvSpPr>
          <p:nvPr>
            <p:ph type="body" idx="1"/>
          </p:nvPr>
        </p:nvSpPr>
        <p:spPr>
          <a:xfrm>
            <a:off x="1575540" y="5712544"/>
            <a:ext cx="8938472" cy="688255"/>
          </a:xfrm>
          <a:prstGeom prst="rect">
            <a:avLst/>
          </a:prstGeom>
          <a:noFill/>
          <a:ln>
            <a:noFill/>
          </a:ln>
        </p:spPr>
        <p:txBody>
          <a:bodyPr lIns="36000" tIns="36000" rIns="36000" bIns="36000" anchor="t" anchorCtr="0">
            <a:noAutofit/>
          </a:bodyPr>
          <a:lstStyle/>
          <a:p>
            <a:pPr marL="0" marR="0" lvl="0" indent="0" algn="ctr" rtl="0">
              <a:lnSpc>
                <a:spcPct val="105000"/>
              </a:lnSpc>
              <a:spcBef>
                <a:spcPts val="0"/>
              </a:spcBef>
              <a:spcAft>
                <a:spcPts val="0"/>
              </a:spcAft>
              <a:buClr>
                <a:srgbClr val="F2B254"/>
              </a:buClr>
              <a:buSzPct val="25000"/>
              <a:buFont typeface="Noto Sans Symbols"/>
              <a:buNone/>
            </a:pPr>
            <a:r>
              <a:rPr lang="en-US" sz="4000" b="0" i="0" u="none" strike="noStrike" cap="none">
                <a:solidFill>
                  <a:schemeClr val="accent1"/>
                </a:solidFill>
                <a:latin typeface="Calibri"/>
                <a:ea typeface="Calibri"/>
                <a:cs typeface="Calibri"/>
                <a:sym typeface="Calibri"/>
              </a:rPr>
              <a:t>Live Demo</a:t>
            </a:r>
          </a:p>
        </p:txBody>
      </p:sp>
      <p:pic>
        <p:nvPicPr>
          <p:cNvPr id="302" name="Shape 302"/>
          <p:cNvPicPr preferRelativeResize="0"/>
          <p:nvPr/>
        </p:nvPicPr>
        <p:blipFill rotWithShape="1">
          <a:blip r:embed="rId3">
            <a:alphaModFix/>
          </a:blip>
          <a:srcRect/>
          <a:stretch/>
        </p:blipFill>
        <p:spPr>
          <a:xfrm>
            <a:off x="3366323" y="1100276"/>
            <a:ext cx="5456174" cy="3473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a:t>
            </a:fld>
            <a:endParaRPr lang="en-US" sz="1000" b="0" i="0" u="none" strike="noStrike" cap="none">
              <a:solidFill>
                <a:schemeClr val="lt1"/>
              </a:solidFill>
              <a:latin typeface="Calibri"/>
              <a:ea typeface="Calibri"/>
              <a:cs typeface="Calibri"/>
              <a:sym typeface="Calibri"/>
            </a:endParaRPr>
          </a:p>
        </p:txBody>
      </p:sp>
      <p:sp>
        <p:nvSpPr>
          <p:cNvPr id="73" name="Shape 73"/>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450850" marR="0" lvl="0" indent="-450850" algn="l" rtl="0">
              <a:lnSpc>
                <a:spcPct val="110000"/>
              </a:lnSpc>
              <a:spcBef>
                <a:spcPts val="0"/>
              </a:spcBef>
              <a:spcAft>
                <a:spcPts val="0"/>
              </a:spcAft>
              <a:buClr>
                <a:srgbClr val="F2B254"/>
              </a:buClr>
              <a:buSzPct val="100000"/>
              <a:buFont typeface="Calibri"/>
              <a:buAutoNum type="arabicPeriod"/>
            </a:pPr>
            <a:r>
              <a:rPr lang="en-US" sz="3400" b="0" i="0" u="none" strike="noStrike" cap="none">
                <a:solidFill>
                  <a:schemeClr val="lt1"/>
                </a:solidFill>
                <a:latin typeface="Calibri"/>
                <a:ea typeface="Calibri"/>
                <a:cs typeface="Calibri"/>
                <a:sym typeface="Calibri"/>
              </a:rPr>
              <a:t>Fundamental Principles of OOP</a:t>
            </a:r>
          </a:p>
          <a:p>
            <a:pPr marL="450850" marR="0" lvl="0" indent="-450850" algn="l" rtl="0">
              <a:lnSpc>
                <a:spcPct val="110000"/>
              </a:lnSpc>
              <a:spcBef>
                <a:spcPts val="1200"/>
              </a:spcBef>
              <a:spcAft>
                <a:spcPts val="0"/>
              </a:spcAft>
              <a:buClr>
                <a:srgbClr val="F2B254"/>
              </a:buClr>
              <a:buSzPct val="100000"/>
              <a:buFont typeface="Calibri"/>
              <a:buAutoNum type="arabicPeriod"/>
            </a:pPr>
            <a:r>
              <a:rPr lang="en-US" sz="3400" b="0" i="0" u="none" strike="noStrike" cap="none">
                <a:solidFill>
                  <a:schemeClr val="lt1"/>
                </a:solidFill>
                <a:latin typeface="Calibri"/>
                <a:ea typeface="Calibri"/>
                <a:cs typeface="Calibri"/>
                <a:sym typeface="Calibri"/>
              </a:rPr>
              <a:t>Inheritance</a:t>
            </a:r>
          </a:p>
          <a:p>
            <a:pPr marL="714375" marR="0" lvl="1" indent="-371475" algn="l" rtl="0">
              <a:lnSpc>
                <a:spcPct val="110000"/>
              </a:lnSpc>
              <a:spcBef>
                <a:spcPts val="1200"/>
              </a:spcBef>
              <a:spcAft>
                <a:spcPts val="0"/>
              </a:spcAft>
              <a:buClr>
                <a:schemeClr val="accent1"/>
              </a:buClr>
              <a:buSzPct val="80000"/>
              <a:buFont typeface="Noto Sans Symbols"/>
              <a:buChar char="▪"/>
            </a:pPr>
            <a:r>
              <a:rPr lang="en-US" sz="3200" b="0" i="0" u="none" strike="noStrike" cap="none">
                <a:solidFill>
                  <a:schemeClr val="lt1"/>
                </a:solidFill>
                <a:latin typeface="Calibri"/>
                <a:ea typeface="Calibri"/>
                <a:cs typeface="Calibri"/>
                <a:sym typeface="Calibri"/>
              </a:rPr>
              <a:t>Class Hierarchies</a:t>
            </a:r>
          </a:p>
          <a:p>
            <a:pPr marL="714375" marR="0" lvl="1" indent="-371475" algn="l" rtl="0">
              <a:lnSpc>
                <a:spcPct val="110000"/>
              </a:lnSpc>
              <a:spcBef>
                <a:spcPts val="1200"/>
              </a:spcBef>
              <a:spcAft>
                <a:spcPts val="0"/>
              </a:spcAft>
              <a:buClr>
                <a:schemeClr val="accent1"/>
              </a:buClr>
              <a:buSzPct val="80000"/>
              <a:buFont typeface="Noto Sans Symbols"/>
              <a:buChar char="▪"/>
            </a:pPr>
            <a:r>
              <a:rPr lang="en-US" sz="3200" b="0" i="0" u="none" strike="noStrike" cap="none">
                <a:solidFill>
                  <a:schemeClr val="lt1"/>
                </a:solidFill>
                <a:latin typeface="Calibri"/>
                <a:ea typeface="Calibri"/>
                <a:cs typeface="Calibri"/>
                <a:sym typeface="Calibri"/>
              </a:rPr>
              <a:t>Inheritance and Access Levels</a:t>
            </a:r>
          </a:p>
        </p:txBody>
      </p:sp>
      <p:sp>
        <p:nvSpPr>
          <p:cNvPr id="74" name="Shape 74"/>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Table of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20</a:t>
            </a:fld>
            <a:endParaRPr lang="en-US" sz="1000" b="0" i="0" u="none" strike="noStrike" cap="none">
              <a:solidFill>
                <a:schemeClr val="lt1"/>
              </a:solidFill>
              <a:latin typeface="Calibri"/>
              <a:ea typeface="Calibri"/>
              <a:cs typeface="Calibri"/>
              <a:sym typeface="Calibri"/>
            </a:endParaRPr>
          </a:p>
        </p:txBody>
      </p:sp>
      <p:sp>
        <p:nvSpPr>
          <p:cNvPr id="308" name="Shape 308"/>
          <p:cNvSpPr txBox="1">
            <a:spLocks noGrp="1"/>
          </p:cNvSpPr>
          <p:nvPr>
            <p:ph type="body" idx="1"/>
          </p:nvPr>
        </p:nvSpPr>
        <p:spPr>
          <a:xfrm>
            <a:off x="608012" y="1151120"/>
            <a:ext cx="11387222" cy="5570355"/>
          </a:xfrm>
          <a:prstGeom prst="rect">
            <a:avLst/>
          </a:prstGeom>
          <a:noFill/>
          <a:ln>
            <a:noFill/>
          </a:ln>
        </p:spPr>
        <p:txBody>
          <a:bodyPr lIns="108000" tIns="36000" rIns="108000" bIns="36000" anchor="t" anchorCtr="0">
            <a:noAutofit/>
          </a:bodyPr>
          <a:lstStyle/>
          <a:p>
            <a:pPr indent="-228492">
              <a:lnSpc>
                <a:spcPct val="110000"/>
              </a:lnSpc>
              <a:spcBef>
                <a:spcPts val="1200"/>
              </a:spcBef>
              <a:spcAft>
                <a:spcPts val="2400"/>
              </a:spcAft>
              <a:buClr>
                <a:schemeClr val="accent1"/>
              </a:buClr>
              <a:buSzPct val="80000"/>
            </a:pPr>
            <a:r>
              <a:rPr lang="en-US" b="1" i="0" u="none" strike="noStrike" cap="none" dirty="0">
                <a:solidFill>
                  <a:srgbClr val="F3CC5F"/>
                </a:solidFill>
                <a:latin typeface="Consolas"/>
                <a:ea typeface="Consolas"/>
                <a:cs typeface="Consolas"/>
                <a:sym typeface="Consolas"/>
              </a:rPr>
              <a:t>public</a:t>
            </a:r>
            <a:r>
              <a:rPr lang="en-US" b="0" i="0" u="none" strike="noStrike" cap="none" dirty="0">
                <a:solidFill>
                  <a:srgbClr val="F3CC5F"/>
                </a:solidFill>
                <a:latin typeface="Calibri"/>
                <a:ea typeface="Calibri"/>
                <a:cs typeface="Calibri"/>
                <a:sym typeface="Calibri"/>
              </a:rPr>
              <a:t> </a:t>
            </a:r>
          </a:p>
          <a:p>
            <a:pPr indent="-228492">
              <a:lnSpc>
                <a:spcPct val="110000"/>
              </a:lnSpc>
              <a:spcBef>
                <a:spcPts val="1200"/>
              </a:spcBef>
              <a:spcAft>
                <a:spcPts val="2400"/>
              </a:spcAft>
              <a:buClr>
                <a:schemeClr val="accent1"/>
              </a:buClr>
              <a:buSzPct val="80000"/>
            </a:pPr>
            <a:r>
              <a:rPr lang="en-US" b="1" i="0" u="none" strike="noStrike" cap="none" dirty="0">
                <a:solidFill>
                  <a:srgbClr val="F3CC5F"/>
                </a:solidFill>
                <a:latin typeface="Consolas"/>
                <a:ea typeface="Consolas"/>
                <a:cs typeface="Consolas"/>
                <a:sym typeface="Consolas"/>
              </a:rPr>
              <a:t>private</a:t>
            </a:r>
            <a:endParaRPr lang="en-US" b="0" i="0" u="none" strike="noStrike" cap="none" dirty="0">
              <a:solidFill>
                <a:schemeClr val="lt1"/>
              </a:solidFill>
              <a:latin typeface="Calibri"/>
              <a:ea typeface="Calibri"/>
              <a:cs typeface="Calibri"/>
              <a:sym typeface="Calibri"/>
            </a:endParaRPr>
          </a:p>
          <a:p>
            <a:pPr indent="-228493">
              <a:lnSpc>
                <a:spcPct val="110000"/>
              </a:lnSpc>
              <a:spcBef>
                <a:spcPts val="1200"/>
              </a:spcBef>
              <a:spcAft>
                <a:spcPts val="2400"/>
              </a:spcAft>
            </a:pPr>
            <a:r>
              <a:rPr lang="en-US" b="1" dirty="0">
                <a:solidFill>
                  <a:srgbClr val="F3CC5F"/>
                </a:solidFill>
                <a:latin typeface="Consolas"/>
                <a:ea typeface="Consolas"/>
                <a:cs typeface="Consolas"/>
                <a:sym typeface="Consolas"/>
              </a:rPr>
              <a:t>protected</a:t>
            </a:r>
            <a:r>
              <a:rPr lang="en-US" dirty="0">
                <a:solidFill>
                  <a:srgbClr val="F3CC5F"/>
                </a:solidFill>
              </a:rPr>
              <a:t> </a:t>
            </a:r>
          </a:p>
          <a:p>
            <a:pPr indent="-228493">
              <a:lnSpc>
                <a:spcPct val="110000"/>
              </a:lnSpc>
              <a:spcBef>
                <a:spcPts val="1200"/>
              </a:spcBef>
              <a:spcAft>
                <a:spcPts val="2400"/>
              </a:spcAft>
            </a:pPr>
            <a:r>
              <a:rPr lang="en-US" b="1" dirty="0">
                <a:solidFill>
                  <a:srgbClr val="F3CC5F"/>
                </a:solidFill>
                <a:latin typeface="Consolas"/>
                <a:ea typeface="Consolas"/>
                <a:cs typeface="Consolas"/>
                <a:sym typeface="Consolas"/>
              </a:rPr>
              <a:t>internal</a:t>
            </a:r>
            <a:endParaRPr lang="en-US" dirty="0">
              <a:solidFill>
                <a:srgbClr val="F3CC5F"/>
              </a:solidFill>
            </a:endParaRPr>
          </a:p>
          <a:p>
            <a:pPr indent="-228493">
              <a:lnSpc>
                <a:spcPct val="110000"/>
              </a:lnSpc>
              <a:spcBef>
                <a:spcPts val="0"/>
              </a:spcBef>
              <a:spcAft>
                <a:spcPts val="2400"/>
              </a:spcAft>
            </a:pPr>
            <a:r>
              <a:rPr lang="en-US" b="1" dirty="0">
                <a:solidFill>
                  <a:srgbClr val="F3CC5F"/>
                </a:solidFill>
                <a:latin typeface="Consolas"/>
                <a:ea typeface="Consolas"/>
                <a:cs typeface="Consolas"/>
                <a:sym typeface="Consolas"/>
              </a:rPr>
              <a:t>protected internal</a:t>
            </a:r>
            <a:endParaRPr lang="en-US" b="0" i="0" u="none" strike="noStrike" cap="none" dirty="0">
              <a:solidFill>
                <a:schemeClr val="lt1"/>
              </a:solidFill>
              <a:latin typeface="Calibri"/>
              <a:ea typeface="Calibri"/>
              <a:cs typeface="Calibri"/>
              <a:sym typeface="Calibri"/>
            </a:endParaRPr>
          </a:p>
        </p:txBody>
      </p:sp>
      <p:sp>
        <p:nvSpPr>
          <p:cNvPr id="309" name="Shape 309"/>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Access Modifiers in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500"/>
                                        <p:tgtEl>
                                          <p:spTgt spid="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1" end="1"/>
                                            </p:txEl>
                                          </p:spTgt>
                                        </p:tgtEl>
                                        <p:attrNameLst>
                                          <p:attrName>style.visibility</p:attrName>
                                        </p:attrNameLst>
                                      </p:cBhvr>
                                      <p:to>
                                        <p:strVal val="visible"/>
                                      </p:to>
                                    </p:set>
                                    <p:animEffect transition="in" filter="fade">
                                      <p:cBhvr>
                                        <p:cTn id="12" dur="500"/>
                                        <p:tgtEl>
                                          <p:spTgt spid="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xEl>
                                              <p:pRg st="2" end="2"/>
                                            </p:txEl>
                                          </p:spTgt>
                                        </p:tgtEl>
                                        <p:attrNameLst>
                                          <p:attrName>style.visibility</p:attrName>
                                        </p:attrNameLst>
                                      </p:cBhvr>
                                      <p:to>
                                        <p:strVal val="visible"/>
                                      </p:to>
                                    </p:set>
                                    <p:animEffect transition="in" filter="fade">
                                      <p:cBhvr>
                                        <p:cTn id="17" dur="500"/>
                                        <p:tgtEl>
                                          <p:spTgt spid="3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
                                            <p:txEl>
                                              <p:pRg st="3" end="3"/>
                                            </p:txEl>
                                          </p:spTgt>
                                        </p:tgtEl>
                                        <p:attrNameLst>
                                          <p:attrName>style.visibility</p:attrName>
                                        </p:attrNameLst>
                                      </p:cBhvr>
                                      <p:to>
                                        <p:strVal val="visible"/>
                                      </p:to>
                                    </p:set>
                                    <p:animEffect transition="in" filter="fade">
                                      <p:cBhvr>
                                        <p:cTn id="22" dur="500"/>
                                        <p:tgtEl>
                                          <p:spTgt spid="3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8">
                                            <p:txEl>
                                              <p:pRg st="4" end="4"/>
                                            </p:txEl>
                                          </p:spTgt>
                                        </p:tgtEl>
                                        <p:attrNameLst>
                                          <p:attrName>style.visibility</p:attrName>
                                        </p:attrNameLst>
                                      </p:cBhvr>
                                      <p:to>
                                        <p:strVal val="visible"/>
                                      </p:to>
                                    </p:set>
                                    <p:animEffect transition="in" filter="fade">
                                      <p:cBhvr>
                                        <p:cTn id="27" dur="500"/>
                                        <p:tgtEl>
                                          <p:spTgt spid="3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21</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lvl="1" indent="-241192" algn="ctr">
              <a:lnSpc>
                <a:spcPct val="110000"/>
              </a:lnSpc>
              <a:spcBef>
                <a:spcPts val="1200"/>
              </a:spcBef>
              <a:spcAft>
                <a:spcPts val="0"/>
              </a:spcAft>
              <a:buNone/>
            </a:pPr>
            <a:endParaRPr lang="en-US" sz="4000" dirty="0"/>
          </a:p>
          <a:p>
            <a:pPr lvl="1" indent="-241192" algn="ctr">
              <a:lnSpc>
                <a:spcPct val="110000"/>
              </a:lnSpc>
              <a:spcBef>
                <a:spcPts val="1200"/>
              </a:spcBef>
              <a:spcAft>
                <a:spcPts val="0"/>
              </a:spcAft>
              <a:buNone/>
            </a:pPr>
            <a:endParaRPr lang="en-US" sz="4000" dirty="0"/>
          </a:p>
          <a:p>
            <a:pPr lvl="1" indent="-241192" algn="ctr">
              <a:lnSpc>
                <a:spcPct val="110000"/>
              </a:lnSpc>
              <a:spcBef>
                <a:spcPts val="1200"/>
              </a:spcBef>
              <a:spcAft>
                <a:spcPts val="0"/>
              </a:spcAft>
              <a:buNone/>
            </a:pPr>
            <a:r>
              <a:rPr lang="en-US" sz="4800" dirty="0"/>
              <a:t>There is no </a:t>
            </a:r>
            <a:r>
              <a:rPr lang="en-US" sz="4800" b="1" dirty="0">
                <a:solidFill>
                  <a:srgbClr val="F3CC5F"/>
                </a:solidFill>
              </a:rPr>
              <a:t>multiple</a:t>
            </a:r>
            <a:r>
              <a:rPr lang="en-US" sz="4800" dirty="0">
                <a:solidFill>
                  <a:srgbClr val="F3CC5F"/>
                </a:solidFill>
              </a:rPr>
              <a:t> </a:t>
            </a:r>
            <a:r>
              <a:rPr lang="en-US" sz="4800" dirty="0"/>
              <a:t>inheritance</a:t>
            </a:r>
          </a:p>
          <a:p>
            <a:pPr marL="609493" marR="0" lvl="1" indent="-241192" algn="l"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Important Aspects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22</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lvl="1" indent="-241192" algn="ctr">
              <a:lnSpc>
                <a:spcPct val="110000"/>
              </a:lnSpc>
              <a:spcBef>
                <a:spcPts val="1200"/>
              </a:spcBef>
              <a:spcAft>
                <a:spcPts val="0"/>
              </a:spcAft>
              <a:buNone/>
            </a:pPr>
            <a:endParaRPr lang="en-US" sz="4000" dirty="0"/>
          </a:p>
          <a:p>
            <a:pPr lvl="1" indent="-241192" algn="ctr">
              <a:lnSpc>
                <a:spcPct val="110000"/>
              </a:lnSpc>
              <a:spcBef>
                <a:spcPts val="1200"/>
              </a:spcBef>
              <a:spcAft>
                <a:spcPts val="0"/>
              </a:spcAft>
              <a:buNone/>
            </a:pPr>
            <a:endParaRPr lang="en-US" sz="4000" dirty="0"/>
          </a:p>
          <a:p>
            <a:pPr lvl="1" indent="-241192" algn="ctr">
              <a:lnSpc>
                <a:spcPct val="110000"/>
              </a:lnSpc>
              <a:spcBef>
                <a:spcPts val="1200"/>
              </a:spcBef>
              <a:spcAft>
                <a:spcPts val="0"/>
              </a:spcAft>
              <a:buNone/>
            </a:pPr>
            <a:r>
              <a:rPr lang="en-US" sz="4800" dirty="0"/>
              <a:t>Constructors are </a:t>
            </a:r>
            <a:r>
              <a:rPr lang="en-US" sz="4800" b="1" dirty="0">
                <a:solidFill>
                  <a:schemeClr val="tx2">
                    <a:lumMod val="75000"/>
                  </a:schemeClr>
                </a:solidFill>
              </a:rPr>
              <a:t>not inherited</a:t>
            </a:r>
            <a:endParaRPr lang="en-US" sz="4400" b="1" dirty="0">
              <a:solidFill>
                <a:schemeClr val="tx2">
                  <a:lumMod val="75000"/>
                </a:schemeClr>
              </a:solidFill>
            </a:endParaRPr>
          </a:p>
          <a:p>
            <a:pPr lvl="1" indent="-241192">
              <a:lnSpc>
                <a:spcPct val="110000"/>
              </a:lnSpc>
              <a:spcBef>
                <a:spcPts val="1200"/>
              </a:spcBef>
              <a:spcAft>
                <a:spcPts val="0"/>
              </a:spcAft>
              <a:buNone/>
            </a:pPr>
            <a:endParaRPr lang="en-US" sz="4000" dirty="0"/>
          </a:p>
          <a:p>
            <a:pPr marL="609493" marR="0" lvl="1" indent="-241192" algn="l"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Important Aspects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23</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609493" marR="0" lvl="1" indent="-241192" algn="ctr" rtl="0">
              <a:lnSpc>
                <a:spcPct val="110000"/>
              </a:lnSpc>
              <a:spcBef>
                <a:spcPts val="1200"/>
              </a:spcBef>
              <a:spcAft>
                <a:spcPts val="0"/>
              </a:spcAft>
              <a:buClr>
                <a:schemeClr val="accent1"/>
              </a:buClr>
              <a:buSzPct val="80000"/>
              <a:buNone/>
            </a:pPr>
            <a:endParaRPr lang="en-US" sz="4000" b="0" i="0" u="none" strike="noStrike" cap="none" dirty="0">
              <a:solidFill>
                <a:schemeClr val="lt1"/>
              </a:solidFill>
              <a:latin typeface="Calibri"/>
              <a:ea typeface="Calibri"/>
              <a:cs typeface="Calibri"/>
              <a:sym typeface="Calibri"/>
            </a:endParaRPr>
          </a:p>
          <a:p>
            <a:pPr marL="609493" marR="0" lvl="1" indent="-241192" algn="ctr" rtl="0">
              <a:lnSpc>
                <a:spcPct val="110000"/>
              </a:lnSpc>
              <a:spcBef>
                <a:spcPts val="1200"/>
              </a:spcBef>
              <a:spcAft>
                <a:spcPts val="0"/>
              </a:spcAft>
              <a:buClr>
                <a:schemeClr val="accent1"/>
              </a:buClr>
              <a:buSzPct val="80000"/>
              <a:buNone/>
            </a:pPr>
            <a:endParaRPr lang="en-US" sz="4000" dirty="0"/>
          </a:p>
          <a:p>
            <a:pPr marL="609493" marR="0" lvl="1" indent="-241192" algn="ctr" rtl="0">
              <a:lnSpc>
                <a:spcPct val="110000"/>
              </a:lnSpc>
              <a:spcBef>
                <a:spcPts val="1200"/>
              </a:spcBef>
              <a:spcAft>
                <a:spcPts val="0"/>
              </a:spcAft>
              <a:buClr>
                <a:schemeClr val="accent1"/>
              </a:buClr>
              <a:buSzPct val="80000"/>
              <a:buNone/>
            </a:pPr>
            <a:r>
              <a:rPr lang="en-US" sz="4000" b="0" i="0" u="none" strike="noStrike" cap="none" dirty="0">
                <a:solidFill>
                  <a:schemeClr val="lt1"/>
                </a:solidFill>
                <a:latin typeface="Calibri"/>
                <a:ea typeface="Calibri"/>
                <a:cs typeface="Calibri"/>
                <a:sym typeface="Calibri"/>
              </a:rPr>
              <a:t>Extended class could freely </a:t>
            </a:r>
            <a:r>
              <a:rPr lang="en-US" sz="4000" b="1" i="0" u="none" strike="noStrike" cap="none" dirty="0">
                <a:solidFill>
                  <a:srgbClr val="F3CC5F"/>
                </a:solidFill>
                <a:latin typeface="Calibri"/>
                <a:ea typeface="Calibri"/>
                <a:cs typeface="Calibri"/>
                <a:sym typeface="Calibri"/>
              </a:rPr>
              <a:t>add</a:t>
            </a:r>
            <a:r>
              <a:rPr lang="en-US" sz="4000" b="0" i="0" u="none" strike="noStrike" cap="none" dirty="0">
                <a:solidFill>
                  <a:schemeClr val="lt1"/>
                </a:solidFill>
                <a:latin typeface="Calibri"/>
                <a:ea typeface="Calibri"/>
                <a:cs typeface="Calibri"/>
                <a:sym typeface="Calibri"/>
              </a:rPr>
              <a:t> new members, but </a:t>
            </a:r>
            <a:r>
              <a:rPr lang="en-US" sz="4000" b="1" i="0" u="none" strike="noStrike" cap="none" dirty="0">
                <a:solidFill>
                  <a:schemeClr val="tx2">
                    <a:lumMod val="75000"/>
                  </a:schemeClr>
                </a:solidFill>
                <a:latin typeface="Calibri"/>
                <a:ea typeface="Calibri"/>
                <a:cs typeface="Calibri"/>
                <a:sym typeface="Calibri"/>
              </a:rPr>
              <a:t>could not </a:t>
            </a:r>
            <a:r>
              <a:rPr lang="en-US" sz="4000" b="0" i="0" u="none" strike="noStrike" cap="none" dirty="0">
                <a:solidFill>
                  <a:schemeClr val="lt1"/>
                </a:solidFill>
                <a:latin typeface="Calibri"/>
                <a:ea typeface="Calibri"/>
                <a:cs typeface="Calibri"/>
                <a:sym typeface="Calibri"/>
              </a:rPr>
              <a:t>remove </a:t>
            </a:r>
            <a:r>
              <a:rPr lang="en-US" sz="4000" b="1" i="0" u="none" strike="noStrike" cap="none" dirty="0">
                <a:solidFill>
                  <a:srgbClr val="F3CC5F"/>
                </a:solidFill>
                <a:latin typeface="Calibri"/>
                <a:ea typeface="Calibri"/>
                <a:cs typeface="Calibri"/>
                <a:sym typeface="Calibri"/>
              </a:rPr>
              <a:t>derived</a:t>
            </a:r>
            <a:r>
              <a:rPr lang="en-US" sz="4000" b="0" i="0" u="none" strike="noStrike" cap="none" dirty="0">
                <a:solidFill>
                  <a:schemeClr val="lt1"/>
                </a:solidFill>
                <a:latin typeface="Calibri"/>
                <a:ea typeface="Calibri"/>
                <a:cs typeface="Calibri"/>
                <a:sym typeface="Calibri"/>
              </a:rPr>
              <a:t> members</a:t>
            </a: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Features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24</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304746" lvl="0" indent="-304746" algn="ctr">
              <a:lnSpc>
                <a:spcPct val="110000"/>
              </a:lnSpc>
              <a:spcBef>
                <a:spcPts val="0"/>
              </a:spcBef>
              <a:spcAft>
                <a:spcPts val="0"/>
              </a:spcAft>
              <a:buNone/>
            </a:pPr>
            <a:endParaRPr lang="en-US" sz="4000" dirty="0"/>
          </a:p>
          <a:p>
            <a:pPr marL="304746" lvl="0" indent="-304746" algn="ctr">
              <a:lnSpc>
                <a:spcPct val="110000"/>
              </a:lnSpc>
              <a:spcBef>
                <a:spcPts val="0"/>
              </a:spcBef>
              <a:spcAft>
                <a:spcPts val="0"/>
              </a:spcAft>
              <a:buNone/>
            </a:pPr>
            <a:endParaRPr lang="en-US" sz="4000" dirty="0"/>
          </a:p>
          <a:p>
            <a:pPr marL="304746" lvl="0" indent="-304746" algn="ctr">
              <a:lnSpc>
                <a:spcPct val="110000"/>
              </a:lnSpc>
              <a:spcBef>
                <a:spcPts val="0"/>
              </a:spcBef>
              <a:spcAft>
                <a:spcPts val="0"/>
              </a:spcAft>
              <a:buNone/>
            </a:pPr>
            <a:r>
              <a:rPr lang="en-US" sz="4000" dirty="0"/>
              <a:t>New members with the same name or signature </a:t>
            </a:r>
            <a:r>
              <a:rPr lang="en-US" sz="4000" b="1" dirty="0">
                <a:solidFill>
                  <a:srgbClr val="F3CC5F"/>
                </a:solidFill>
              </a:rPr>
              <a:t>hides</a:t>
            </a:r>
            <a:r>
              <a:rPr lang="en-US" sz="4000" dirty="0">
                <a:solidFill>
                  <a:srgbClr val="F3CC5F"/>
                </a:solidFill>
              </a:rPr>
              <a:t> </a:t>
            </a:r>
            <a:r>
              <a:rPr lang="en-US" sz="4000" dirty="0"/>
              <a:t>the inherited ones</a:t>
            </a:r>
            <a:endParaRPr lang="en-US" dirty="0"/>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Features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446212" y="55626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Exercises in Class</a:t>
            </a:r>
          </a:p>
        </p:txBody>
      </p:sp>
      <p:pic>
        <p:nvPicPr>
          <p:cNvPr id="345" name="Shape 345"/>
          <p:cNvPicPr preferRelativeResize="0"/>
          <p:nvPr/>
        </p:nvPicPr>
        <p:blipFill rotWithShape="1">
          <a:blip r:embed="rId3">
            <a:alphaModFix/>
          </a:blip>
          <a:srcRect/>
          <a:stretch/>
        </p:blipFill>
        <p:spPr>
          <a:xfrm>
            <a:off x="4098925" y="1366837"/>
            <a:ext cx="3990975" cy="4124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26</a:t>
            </a:fld>
            <a:endParaRPr lang="en-US" sz="1000" b="0" i="0" u="none" strike="noStrike" cap="none">
              <a:solidFill>
                <a:schemeClr val="lt1"/>
              </a:solidFill>
              <a:latin typeface="Calibri"/>
              <a:ea typeface="Calibri"/>
              <a:cs typeface="Calibri"/>
              <a:sym typeface="Calibri"/>
            </a:endParaRPr>
          </a:p>
        </p:txBody>
      </p:sp>
      <p:sp>
        <p:nvSpPr>
          <p:cNvPr id="331" name="Shape 331"/>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304746" lvl="0" indent="-304746" algn="ctr">
              <a:lnSpc>
                <a:spcPct val="110000"/>
              </a:lnSpc>
              <a:spcBef>
                <a:spcPts val="0"/>
              </a:spcBef>
              <a:spcAft>
                <a:spcPts val="0"/>
              </a:spcAft>
              <a:buNone/>
            </a:pPr>
            <a:endParaRPr lang="en-US" sz="4000" dirty="0">
              <a:solidFill>
                <a:schemeClr val="bg1"/>
              </a:solidFill>
            </a:endParaRPr>
          </a:p>
          <a:p>
            <a:pPr marL="304746" lvl="0" indent="-304746" algn="ctr">
              <a:lnSpc>
                <a:spcPct val="110000"/>
              </a:lnSpc>
              <a:spcBef>
                <a:spcPts val="0"/>
              </a:spcBef>
              <a:spcAft>
                <a:spcPts val="0"/>
              </a:spcAft>
              <a:buNone/>
            </a:pPr>
            <a:endParaRPr lang="en-US" sz="4000" dirty="0">
              <a:solidFill>
                <a:schemeClr val="bg1"/>
              </a:solidFill>
            </a:endParaRPr>
          </a:p>
          <a:p>
            <a:pPr marL="304746" lvl="0" indent="-304746" algn="ctr">
              <a:lnSpc>
                <a:spcPct val="110000"/>
              </a:lnSpc>
              <a:spcBef>
                <a:spcPts val="0"/>
              </a:spcBef>
              <a:spcAft>
                <a:spcPts val="0"/>
              </a:spcAft>
              <a:buNone/>
            </a:pPr>
            <a:r>
              <a:rPr lang="en-US" sz="4000" dirty="0">
                <a:solidFill>
                  <a:schemeClr val="bg1"/>
                </a:solidFill>
              </a:rPr>
              <a:t>UML class diagrams</a:t>
            </a:r>
            <a:endParaRPr lang="en-US" dirty="0">
              <a:solidFill>
                <a:schemeClr val="bg1"/>
              </a:solidFill>
            </a:endParaRPr>
          </a:p>
        </p:txBody>
      </p:sp>
      <p:sp>
        <p:nvSpPr>
          <p:cNvPr id="332" name="Shape 332"/>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Inheritance Hierarchies</a:t>
            </a:r>
          </a:p>
        </p:txBody>
      </p:sp>
      <p:pic>
        <p:nvPicPr>
          <p:cNvPr id="5" name="Shape 353"/>
          <p:cNvPicPr preferRelativeResize="0"/>
          <p:nvPr/>
        </p:nvPicPr>
        <p:blipFill rotWithShape="1">
          <a:blip r:embed="rId3">
            <a:alphaModFix/>
          </a:blip>
          <a:srcRect/>
          <a:stretch/>
        </p:blipFill>
        <p:spPr>
          <a:xfrm>
            <a:off x="4584512" y="3733501"/>
            <a:ext cx="3019800" cy="2210099"/>
          </a:xfrm>
          <a:prstGeom prst="roundRect">
            <a:avLst>
              <a:gd name="adj" fmla="val 3699"/>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27</a:t>
            </a:fld>
            <a:endParaRPr lang="en-US" sz="1000" b="0" i="0" u="none" strike="noStrike" cap="none">
              <a:solidFill>
                <a:schemeClr val="lt1"/>
              </a:solidFill>
              <a:latin typeface="Calibri"/>
              <a:ea typeface="Calibri"/>
              <a:cs typeface="Calibri"/>
              <a:sym typeface="Calibri"/>
            </a:endParaRPr>
          </a:p>
        </p:txBody>
      </p:sp>
      <p:sp>
        <p:nvSpPr>
          <p:cNvPr id="359" name="Shape 359"/>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UML Class Diagram – Example</a:t>
            </a:r>
          </a:p>
        </p:txBody>
      </p:sp>
      <p:grpSp>
        <p:nvGrpSpPr>
          <p:cNvPr id="360" name="Shape 360"/>
          <p:cNvGrpSpPr/>
          <p:nvPr/>
        </p:nvGrpSpPr>
        <p:grpSpPr>
          <a:xfrm>
            <a:off x="1803136" y="1162048"/>
            <a:ext cx="8582548" cy="5362951"/>
            <a:chOff x="1905000" y="1162050"/>
            <a:chExt cx="5295104" cy="5327650"/>
          </a:xfrm>
        </p:grpSpPr>
        <p:sp>
          <p:nvSpPr>
            <p:cNvPr id="361" name="Shape 361"/>
            <p:cNvSpPr/>
            <p:nvPr/>
          </p:nvSpPr>
          <p:spPr>
            <a:xfrm>
              <a:off x="5283200" y="1703388"/>
              <a:ext cx="774700" cy="19048"/>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2" name="Shape 362"/>
            <p:cNvSpPr/>
            <p:nvPr/>
          </p:nvSpPr>
          <p:spPr>
            <a:xfrm>
              <a:off x="4292600" y="2954338"/>
              <a:ext cx="88900" cy="52388"/>
            </a:xfrm>
            <a:custGeom>
              <a:avLst/>
              <a:gdLst/>
              <a:ahLst/>
              <a:cxnLst/>
              <a:rect l="0" t="0" r="0" b="0"/>
              <a:pathLst>
                <a:path w="120000" h="120000" extrusionOk="0">
                  <a:moveTo>
                    <a:pt x="109640" y="120000"/>
                  </a:moveTo>
                  <a:lnTo>
                    <a:pt x="0" y="37857"/>
                  </a:lnTo>
                  <a:lnTo>
                    <a:pt x="10359" y="0"/>
                  </a:lnTo>
                  <a:lnTo>
                    <a:pt x="120000" y="82857"/>
                  </a:lnTo>
                  <a:lnTo>
                    <a:pt x="109640"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3" name="Shape 363"/>
            <p:cNvSpPr/>
            <p:nvPr/>
          </p:nvSpPr>
          <p:spPr>
            <a:xfrm>
              <a:off x="4157662" y="2844800"/>
              <a:ext cx="109537" cy="88900"/>
            </a:xfrm>
            <a:custGeom>
              <a:avLst/>
              <a:gdLst/>
              <a:ahLst/>
              <a:cxnLst/>
              <a:rect l="0" t="0" r="0" b="0"/>
              <a:pathLst>
                <a:path w="120000" h="120000" extrusionOk="0">
                  <a:moveTo>
                    <a:pt x="107755" y="120000"/>
                  </a:moveTo>
                  <a:lnTo>
                    <a:pt x="0" y="19856"/>
                  </a:lnTo>
                  <a:lnTo>
                    <a:pt x="11895" y="0"/>
                  </a:lnTo>
                  <a:lnTo>
                    <a:pt x="120000" y="100143"/>
                  </a:lnTo>
                  <a:lnTo>
                    <a:pt x="107755"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4" name="Shape 364"/>
            <p:cNvSpPr/>
            <p:nvPr/>
          </p:nvSpPr>
          <p:spPr>
            <a:xfrm>
              <a:off x="3998912" y="2746375"/>
              <a:ext cx="107948" cy="76198"/>
            </a:xfrm>
            <a:custGeom>
              <a:avLst/>
              <a:gdLst/>
              <a:ahLst/>
              <a:cxnLst/>
              <a:rect l="0" t="0" r="0" b="0"/>
              <a:pathLst>
                <a:path w="120000" h="120000" extrusionOk="0">
                  <a:moveTo>
                    <a:pt x="109380" y="120000"/>
                  </a:moveTo>
                  <a:lnTo>
                    <a:pt x="0" y="24297"/>
                  </a:lnTo>
                  <a:lnTo>
                    <a:pt x="10973" y="0"/>
                  </a:lnTo>
                  <a:lnTo>
                    <a:pt x="120000" y="95702"/>
                  </a:lnTo>
                  <a:lnTo>
                    <a:pt x="109380"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5" name="Shape 365"/>
            <p:cNvSpPr/>
            <p:nvPr/>
          </p:nvSpPr>
          <p:spPr>
            <a:xfrm>
              <a:off x="3851275" y="2636838"/>
              <a:ext cx="109537" cy="87313"/>
            </a:xfrm>
            <a:custGeom>
              <a:avLst/>
              <a:gdLst/>
              <a:ahLst/>
              <a:cxnLst/>
              <a:rect l="0" t="0" r="0" b="0"/>
              <a:pathLst>
                <a:path w="120000" h="120000" extrusionOk="0">
                  <a:moveTo>
                    <a:pt x="108104" y="120000"/>
                  </a:moveTo>
                  <a:lnTo>
                    <a:pt x="0" y="20361"/>
                  </a:lnTo>
                  <a:lnTo>
                    <a:pt x="12244" y="0"/>
                  </a:lnTo>
                  <a:lnTo>
                    <a:pt x="120000" y="100505"/>
                  </a:lnTo>
                  <a:lnTo>
                    <a:pt x="108104"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6" name="Shape 366"/>
            <p:cNvSpPr/>
            <p:nvPr/>
          </p:nvSpPr>
          <p:spPr>
            <a:xfrm>
              <a:off x="3692525" y="2538413"/>
              <a:ext cx="120649" cy="88900"/>
            </a:xfrm>
            <a:custGeom>
              <a:avLst/>
              <a:gdLst/>
              <a:ahLst/>
              <a:cxnLst/>
              <a:rect l="0" t="0" r="0" b="0"/>
              <a:pathLst>
                <a:path w="120000" h="120000" extrusionOk="0">
                  <a:moveTo>
                    <a:pt x="110184" y="120000"/>
                  </a:moveTo>
                  <a:lnTo>
                    <a:pt x="0" y="20645"/>
                  </a:lnTo>
                  <a:lnTo>
                    <a:pt x="10448" y="0"/>
                  </a:lnTo>
                  <a:lnTo>
                    <a:pt x="120000" y="99784"/>
                  </a:lnTo>
                  <a:lnTo>
                    <a:pt x="110184"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7" name="Shape 367"/>
            <p:cNvSpPr/>
            <p:nvPr/>
          </p:nvSpPr>
          <p:spPr>
            <a:xfrm>
              <a:off x="3544887" y="2428875"/>
              <a:ext cx="109537" cy="87313"/>
            </a:xfrm>
            <a:custGeom>
              <a:avLst/>
              <a:gdLst/>
              <a:ahLst/>
              <a:cxnLst/>
              <a:rect l="0" t="0" r="0" b="0"/>
              <a:pathLst>
                <a:path w="120000" h="120000" extrusionOk="0">
                  <a:moveTo>
                    <a:pt x="107790" y="120000"/>
                  </a:moveTo>
                  <a:lnTo>
                    <a:pt x="0" y="19927"/>
                  </a:lnTo>
                  <a:lnTo>
                    <a:pt x="12209" y="0"/>
                  </a:lnTo>
                  <a:lnTo>
                    <a:pt x="120000" y="100072"/>
                  </a:lnTo>
                  <a:lnTo>
                    <a:pt x="107790"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8" name="Shape 368"/>
            <p:cNvSpPr/>
            <p:nvPr/>
          </p:nvSpPr>
          <p:spPr>
            <a:xfrm>
              <a:off x="3398837" y="2330450"/>
              <a:ext cx="107948" cy="87313"/>
            </a:xfrm>
            <a:custGeom>
              <a:avLst/>
              <a:gdLst/>
              <a:ahLst/>
              <a:cxnLst/>
              <a:rect l="0" t="0" r="0" b="0"/>
              <a:pathLst>
                <a:path w="120000" h="120000" extrusionOk="0">
                  <a:moveTo>
                    <a:pt x="107755" y="120000"/>
                  </a:moveTo>
                  <a:lnTo>
                    <a:pt x="0" y="20361"/>
                  </a:lnTo>
                  <a:lnTo>
                    <a:pt x="11545" y="0"/>
                  </a:lnTo>
                  <a:lnTo>
                    <a:pt x="120000" y="100072"/>
                  </a:lnTo>
                  <a:lnTo>
                    <a:pt x="107755"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69" name="Shape 369"/>
            <p:cNvSpPr/>
            <p:nvPr/>
          </p:nvSpPr>
          <p:spPr>
            <a:xfrm>
              <a:off x="3240088" y="2232025"/>
              <a:ext cx="107948" cy="76198"/>
            </a:xfrm>
            <a:custGeom>
              <a:avLst/>
              <a:gdLst/>
              <a:ahLst/>
              <a:cxnLst/>
              <a:rect l="0" t="0" r="0" b="0"/>
              <a:pathLst>
                <a:path w="120000" h="120000" extrusionOk="0">
                  <a:moveTo>
                    <a:pt x="109058" y="120000"/>
                  </a:moveTo>
                  <a:lnTo>
                    <a:pt x="0" y="24297"/>
                  </a:lnTo>
                  <a:lnTo>
                    <a:pt x="10588" y="0"/>
                  </a:lnTo>
                  <a:lnTo>
                    <a:pt x="120000" y="95702"/>
                  </a:lnTo>
                  <a:lnTo>
                    <a:pt x="109058"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0" name="Shape 370"/>
            <p:cNvSpPr/>
            <p:nvPr/>
          </p:nvSpPr>
          <p:spPr>
            <a:xfrm>
              <a:off x="3092450" y="2122488"/>
              <a:ext cx="107948" cy="87313"/>
            </a:xfrm>
            <a:custGeom>
              <a:avLst/>
              <a:gdLst/>
              <a:ahLst/>
              <a:cxnLst/>
              <a:rect l="0" t="0" r="0" b="0"/>
              <a:pathLst>
                <a:path w="120000" h="120000" extrusionOk="0">
                  <a:moveTo>
                    <a:pt x="107755" y="120000"/>
                  </a:moveTo>
                  <a:lnTo>
                    <a:pt x="0" y="19494"/>
                  </a:lnTo>
                  <a:lnTo>
                    <a:pt x="11895" y="0"/>
                  </a:lnTo>
                  <a:lnTo>
                    <a:pt x="120000" y="99638"/>
                  </a:lnTo>
                  <a:lnTo>
                    <a:pt x="107755" y="120000"/>
                  </a:lnTo>
                  <a:close/>
                </a:path>
              </a:pathLst>
            </a:cu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1" name="Shape 371"/>
            <p:cNvSpPr/>
            <p:nvPr/>
          </p:nvSpPr>
          <p:spPr>
            <a:xfrm>
              <a:off x="4705350" y="2276475"/>
              <a:ext cx="19048" cy="722312"/>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2" name="Shape 372"/>
            <p:cNvSpPr/>
            <p:nvPr/>
          </p:nvSpPr>
          <p:spPr>
            <a:xfrm>
              <a:off x="2744788" y="4346575"/>
              <a:ext cx="19048" cy="979488"/>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3" name="Shape 373"/>
            <p:cNvSpPr/>
            <p:nvPr/>
          </p:nvSpPr>
          <p:spPr>
            <a:xfrm>
              <a:off x="3114675" y="4619625"/>
              <a:ext cx="2578099" cy="715962"/>
            </a:xfrm>
            <a:custGeom>
              <a:avLst/>
              <a:gdLst/>
              <a:ahLst/>
              <a:cxnLst/>
              <a:rect l="0" t="0" r="0" b="0"/>
              <a:pathLst>
                <a:path w="120000" h="120000" extrusionOk="0">
                  <a:moveTo>
                    <a:pt x="0" y="117019"/>
                  </a:moveTo>
                  <a:lnTo>
                    <a:pt x="119778" y="0"/>
                  </a:lnTo>
                  <a:lnTo>
                    <a:pt x="120000" y="2980"/>
                  </a:lnTo>
                  <a:lnTo>
                    <a:pt x="236" y="120000"/>
                  </a:lnTo>
                  <a:lnTo>
                    <a:pt x="0" y="117019"/>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4" name="Shape 374"/>
            <p:cNvSpPr/>
            <p:nvPr/>
          </p:nvSpPr>
          <p:spPr>
            <a:xfrm>
              <a:off x="2622550" y="2816225"/>
              <a:ext cx="19048" cy="122237"/>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5" name="Shape 375"/>
            <p:cNvSpPr/>
            <p:nvPr/>
          </p:nvSpPr>
          <p:spPr>
            <a:xfrm>
              <a:off x="2622550" y="2632075"/>
              <a:ext cx="19048" cy="122237"/>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6" name="Shape 376"/>
            <p:cNvSpPr/>
            <p:nvPr/>
          </p:nvSpPr>
          <p:spPr>
            <a:xfrm>
              <a:off x="2622550" y="2447925"/>
              <a:ext cx="19048" cy="122237"/>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7" name="Shape 377"/>
            <p:cNvSpPr/>
            <p:nvPr/>
          </p:nvSpPr>
          <p:spPr>
            <a:xfrm>
              <a:off x="2622550" y="2263775"/>
              <a:ext cx="19048" cy="123824"/>
            </a:xfrm>
            <a:prstGeom prst="rect">
              <a:avLst/>
            </a:pr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8" name="Shape 378"/>
            <p:cNvSpPr/>
            <p:nvPr/>
          </p:nvSpPr>
          <p:spPr>
            <a:xfrm>
              <a:off x="2622550" y="2117725"/>
              <a:ext cx="19048" cy="85723"/>
            </a:xfrm>
            <a:prstGeom prst="rect">
              <a:avLst/>
            </a:pr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79" name="Shape 379"/>
            <p:cNvSpPr/>
            <p:nvPr/>
          </p:nvSpPr>
          <p:spPr>
            <a:xfrm>
              <a:off x="2933700" y="2268538"/>
              <a:ext cx="1441448" cy="738187"/>
            </a:xfrm>
            <a:custGeom>
              <a:avLst/>
              <a:gdLst/>
              <a:ahLst/>
              <a:cxnLst/>
              <a:rect l="0" t="0" r="0" b="0"/>
              <a:pathLst>
                <a:path w="120000" h="120000" extrusionOk="0">
                  <a:moveTo>
                    <a:pt x="0" y="117371"/>
                  </a:moveTo>
                  <a:lnTo>
                    <a:pt x="119313" y="0"/>
                  </a:lnTo>
                  <a:lnTo>
                    <a:pt x="120000" y="2680"/>
                  </a:lnTo>
                  <a:lnTo>
                    <a:pt x="713" y="120000"/>
                  </a:lnTo>
                  <a:lnTo>
                    <a:pt x="0" y="117371"/>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0" name="Shape 380"/>
            <p:cNvSpPr/>
            <p:nvPr/>
          </p:nvSpPr>
          <p:spPr>
            <a:xfrm>
              <a:off x="4583112" y="4541837"/>
              <a:ext cx="19048" cy="784224"/>
            </a:xfrm>
            <a:prstGeom prst="rect">
              <a:avLst/>
            </a:pr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1" name="Shape 381"/>
            <p:cNvSpPr/>
            <p:nvPr/>
          </p:nvSpPr>
          <p:spPr>
            <a:xfrm>
              <a:off x="4938712" y="4730750"/>
              <a:ext cx="952499" cy="603249"/>
            </a:xfrm>
            <a:custGeom>
              <a:avLst/>
              <a:gdLst/>
              <a:ahLst/>
              <a:cxnLst/>
              <a:rect l="0" t="0" r="0" b="0"/>
              <a:pathLst>
                <a:path w="120000" h="120000" extrusionOk="0">
                  <a:moveTo>
                    <a:pt x="0" y="116843"/>
                  </a:moveTo>
                  <a:lnTo>
                    <a:pt x="118800" y="0"/>
                  </a:lnTo>
                  <a:lnTo>
                    <a:pt x="120000" y="3093"/>
                  </a:lnTo>
                  <a:lnTo>
                    <a:pt x="1239" y="120000"/>
                  </a:lnTo>
                  <a:lnTo>
                    <a:pt x="0" y="116843"/>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2" name="Shape 382"/>
            <p:cNvSpPr/>
            <p:nvPr/>
          </p:nvSpPr>
          <p:spPr>
            <a:xfrm>
              <a:off x="5903912" y="1638300"/>
              <a:ext cx="153988" cy="79375"/>
            </a:xfrm>
            <a:custGeom>
              <a:avLst/>
              <a:gdLst/>
              <a:ahLst/>
              <a:cxnLst/>
              <a:rect l="0" t="0" r="0" b="0"/>
              <a:pathLst>
                <a:path w="120000" h="120000" extrusionOk="0">
                  <a:moveTo>
                    <a:pt x="114556" y="120000"/>
                  </a:moveTo>
                  <a:lnTo>
                    <a:pt x="0" y="26234"/>
                  </a:lnTo>
                  <a:lnTo>
                    <a:pt x="5443" y="0"/>
                  </a:lnTo>
                  <a:lnTo>
                    <a:pt x="120000" y="93765"/>
                  </a:lnTo>
                  <a:lnTo>
                    <a:pt x="114556"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3" name="Shape 383"/>
            <p:cNvSpPr/>
            <p:nvPr/>
          </p:nvSpPr>
          <p:spPr>
            <a:xfrm>
              <a:off x="5907087" y="1704975"/>
              <a:ext cx="153988" cy="77788"/>
            </a:xfrm>
            <a:custGeom>
              <a:avLst/>
              <a:gdLst/>
              <a:ahLst/>
              <a:cxnLst/>
              <a:rect l="0" t="0" r="0" b="0"/>
              <a:pathLst>
                <a:path w="120000" h="120000" extrusionOk="0">
                  <a:moveTo>
                    <a:pt x="120000" y="26341"/>
                  </a:moveTo>
                  <a:lnTo>
                    <a:pt x="5443" y="120000"/>
                  </a:lnTo>
                  <a:lnTo>
                    <a:pt x="0" y="94146"/>
                  </a:lnTo>
                  <a:lnTo>
                    <a:pt x="114556" y="0"/>
                  </a:lnTo>
                  <a:lnTo>
                    <a:pt x="120000" y="26341"/>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4" name="Shape 384"/>
            <p:cNvSpPr/>
            <p:nvPr/>
          </p:nvSpPr>
          <p:spPr>
            <a:xfrm>
              <a:off x="3073400" y="2117725"/>
              <a:ext cx="220663" cy="182563"/>
            </a:xfrm>
            <a:custGeom>
              <a:avLst/>
              <a:gdLst/>
              <a:ahLst/>
              <a:cxnLst/>
              <a:rect l="0" t="0" r="0" b="0"/>
              <a:pathLst>
                <a:path w="120000" h="120000" extrusionOk="0">
                  <a:moveTo>
                    <a:pt x="0" y="0"/>
                  </a:moveTo>
                  <a:lnTo>
                    <a:pt x="120000" y="40069"/>
                  </a:lnTo>
                  <a:lnTo>
                    <a:pt x="79942" y="120000"/>
                  </a:lnTo>
                  <a:lnTo>
                    <a:pt x="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5" name="Shape 385"/>
            <p:cNvSpPr/>
            <p:nvPr/>
          </p:nvSpPr>
          <p:spPr>
            <a:xfrm>
              <a:off x="3048000" y="2101850"/>
              <a:ext cx="258763" cy="214312"/>
            </a:xfrm>
            <a:custGeom>
              <a:avLst/>
              <a:gdLst/>
              <a:ahLst/>
              <a:cxnLst/>
              <a:rect l="0" t="0" r="0" b="0"/>
              <a:pathLst>
                <a:path w="120000" h="120000" extrusionOk="0">
                  <a:moveTo>
                    <a:pt x="12484" y="4064"/>
                  </a:moveTo>
                  <a:lnTo>
                    <a:pt x="114565" y="38173"/>
                  </a:lnTo>
                  <a:lnTo>
                    <a:pt x="112509" y="47893"/>
                  </a:lnTo>
                  <a:lnTo>
                    <a:pt x="10428" y="13784"/>
                  </a:lnTo>
                  <a:lnTo>
                    <a:pt x="12484" y="4064"/>
                  </a:lnTo>
                  <a:close/>
                  <a:moveTo>
                    <a:pt x="114565" y="38173"/>
                  </a:moveTo>
                  <a:lnTo>
                    <a:pt x="120000" y="39941"/>
                  </a:lnTo>
                  <a:lnTo>
                    <a:pt x="117062" y="45773"/>
                  </a:lnTo>
                  <a:lnTo>
                    <a:pt x="113537" y="43122"/>
                  </a:lnTo>
                  <a:lnTo>
                    <a:pt x="114565" y="38173"/>
                  </a:lnTo>
                  <a:close/>
                  <a:moveTo>
                    <a:pt x="117062" y="45773"/>
                  </a:moveTo>
                  <a:lnTo>
                    <a:pt x="83133" y="113814"/>
                  </a:lnTo>
                  <a:lnTo>
                    <a:pt x="75936" y="108512"/>
                  </a:lnTo>
                  <a:lnTo>
                    <a:pt x="110012" y="40471"/>
                  </a:lnTo>
                  <a:lnTo>
                    <a:pt x="117062" y="45773"/>
                  </a:lnTo>
                  <a:close/>
                  <a:moveTo>
                    <a:pt x="83133" y="113814"/>
                  </a:moveTo>
                  <a:lnTo>
                    <a:pt x="80048" y="120000"/>
                  </a:lnTo>
                  <a:lnTo>
                    <a:pt x="76230" y="114344"/>
                  </a:lnTo>
                  <a:lnTo>
                    <a:pt x="79461" y="111163"/>
                  </a:lnTo>
                  <a:lnTo>
                    <a:pt x="83133" y="113814"/>
                  </a:lnTo>
                  <a:close/>
                  <a:moveTo>
                    <a:pt x="76230" y="114344"/>
                  </a:moveTo>
                  <a:lnTo>
                    <a:pt x="8225" y="12194"/>
                  </a:lnTo>
                  <a:lnTo>
                    <a:pt x="14834" y="5832"/>
                  </a:lnTo>
                  <a:lnTo>
                    <a:pt x="82839" y="107982"/>
                  </a:lnTo>
                  <a:lnTo>
                    <a:pt x="76230" y="114344"/>
                  </a:lnTo>
                  <a:close/>
                  <a:moveTo>
                    <a:pt x="8225" y="12194"/>
                  </a:moveTo>
                  <a:lnTo>
                    <a:pt x="0" y="0"/>
                  </a:lnTo>
                  <a:lnTo>
                    <a:pt x="12484" y="4064"/>
                  </a:lnTo>
                  <a:lnTo>
                    <a:pt x="11456" y="9013"/>
                  </a:lnTo>
                  <a:lnTo>
                    <a:pt x="8225" y="12194"/>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6" name="Shape 386"/>
            <p:cNvSpPr/>
            <p:nvPr/>
          </p:nvSpPr>
          <p:spPr>
            <a:xfrm>
              <a:off x="3048000" y="2101850"/>
              <a:ext cx="258763" cy="214312"/>
            </a:xfrm>
            <a:custGeom>
              <a:avLst/>
              <a:gdLst/>
              <a:ahLst/>
              <a:cxnLst/>
              <a:rect l="0" t="0" r="0" b="0"/>
              <a:pathLst>
                <a:path w="120000" h="120000" extrusionOk="0">
                  <a:moveTo>
                    <a:pt x="12484" y="4064"/>
                  </a:moveTo>
                  <a:lnTo>
                    <a:pt x="114565" y="38173"/>
                  </a:lnTo>
                  <a:lnTo>
                    <a:pt x="112509" y="47893"/>
                  </a:lnTo>
                  <a:lnTo>
                    <a:pt x="10428" y="13784"/>
                  </a:lnTo>
                  <a:lnTo>
                    <a:pt x="12484" y="4064"/>
                  </a:lnTo>
                  <a:close/>
                  <a:moveTo>
                    <a:pt x="114565" y="38173"/>
                  </a:moveTo>
                  <a:lnTo>
                    <a:pt x="120000" y="39941"/>
                  </a:lnTo>
                  <a:lnTo>
                    <a:pt x="117062" y="45773"/>
                  </a:lnTo>
                  <a:lnTo>
                    <a:pt x="113537" y="43122"/>
                  </a:lnTo>
                  <a:lnTo>
                    <a:pt x="114565" y="38173"/>
                  </a:lnTo>
                  <a:close/>
                  <a:moveTo>
                    <a:pt x="117062" y="45773"/>
                  </a:moveTo>
                  <a:lnTo>
                    <a:pt x="83133" y="113814"/>
                  </a:lnTo>
                  <a:lnTo>
                    <a:pt x="75936" y="108512"/>
                  </a:lnTo>
                  <a:lnTo>
                    <a:pt x="110012" y="40471"/>
                  </a:lnTo>
                  <a:lnTo>
                    <a:pt x="117062" y="45773"/>
                  </a:lnTo>
                  <a:close/>
                  <a:moveTo>
                    <a:pt x="83133" y="113814"/>
                  </a:moveTo>
                  <a:lnTo>
                    <a:pt x="80048" y="120000"/>
                  </a:lnTo>
                  <a:lnTo>
                    <a:pt x="76230" y="114344"/>
                  </a:lnTo>
                  <a:lnTo>
                    <a:pt x="79461" y="111163"/>
                  </a:lnTo>
                  <a:lnTo>
                    <a:pt x="83133" y="113814"/>
                  </a:lnTo>
                  <a:close/>
                  <a:moveTo>
                    <a:pt x="76230" y="114344"/>
                  </a:moveTo>
                  <a:lnTo>
                    <a:pt x="8225" y="12194"/>
                  </a:lnTo>
                  <a:lnTo>
                    <a:pt x="14834" y="5832"/>
                  </a:lnTo>
                  <a:lnTo>
                    <a:pt x="82839" y="107982"/>
                  </a:lnTo>
                  <a:lnTo>
                    <a:pt x="76230" y="114344"/>
                  </a:lnTo>
                  <a:close/>
                  <a:moveTo>
                    <a:pt x="8225" y="12194"/>
                  </a:moveTo>
                  <a:lnTo>
                    <a:pt x="0" y="0"/>
                  </a:lnTo>
                  <a:lnTo>
                    <a:pt x="12484" y="4064"/>
                  </a:lnTo>
                  <a:lnTo>
                    <a:pt x="11456" y="9013"/>
                  </a:lnTo>
                  <a:lnTo>
                    <a:pt x="8225" y="12194"/>
                  </a:lnTo>
                  <a:close/>
                </a:path>
              </a:pathLst>
            </a:cu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7" name="Shape 387"/>
            <p:cNvSpPr/>
            <p:nvPr/>
          </p:nvSpPr>
          <p:spPr>
            <a:xfrm>
              <a:off x="3065463" y="2111375"/>
              <a:ext cx="161925" cy="195263"/>
            </a:xfrm>
            <a:custGeom>
              <a:avLst/>
              <a:gdLst/>
              <a:ahLst/>
              <a:cxnLst/>
              <a:rect l="0" t="0" r="0" b="0"/>
              <a:pathLst>
                <a:path w="120000" h="120000" extrusionOk="0">
                  <a:moveTo>
                    <a:pt x="109370" y="119999"/>
                  </a:moveTo>
                  <a:lnTo>
                    <a:pt x="0" y="7035"/>
                  </a:lnTo>
                  <a:lnTo>
                    <a:pt x="10629" y="0"/>
                  </a:lnTo>
                  <a:lnTo>
                    <a:pt x="120000" y="112964"/>
                  </a:lnTo>
                  <a:lnTo>
                    <a:pt x="109370" y="119999"/>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8" name="Shape 388"/>
            <p:cNvSpPr/>
            <p:nvPr/>
          </p:nvSpPr>
          <p:spPr>
            <a:xfrm>
              <a:off x="4641850" y="2276475"/>
              <a:ext cx="146050" cy="220663"/>
            </a:xfrm>
            <a:custGeom>
              <a:avLst/>
              <a:gdLst/>
              <a:ahLst/>
              <a:cxnLst/>
              <a:rect l="0" t="0" r="0" b="0"/>
              <a:pathLst>
                <a:path w="120000" h="120000" extrusionOk="0">
                  <a:moveTo>
                    <a:pt x="59870" y="0"/>
                  </a:moveTo>
                  <a:lnTo>
                    <a:pt x="119999" y="120000"/>
                  </a:lnTo>
                  <a:lnTo>
                    <a:pt x="0" y="120000"/>
                  </a:lnTo>
                  <a:lnTo>
                    <a:pt x="5987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89" name="Shape 389"/>
            <p:cNvSpPr/>
            <p:nvPr/>
          </p:nvSpPr>
          <p:spPr>
            <a:xfrm>
              <a:off x="4629150" y="2247900"/>
              <a:ext cx="171449" cy="258763"/>
            </a:xfrm>
            <a:custGeom>
              <a:avLst/>
              <a:gdLst/>
              <a:ahLst/>
              <a:cxnLst/>
              <a:rect l="0" t="0" r="0" b="0"/>
              <a:pathLst>
                <a:path w="120000" h="120000" extrusionOk="0">
                  <a:moveTo>
                    <a:pt x="66077" y="12088"/>
                  </a:moveTo>
                  <a:lnTo>
                    <a:pt x="117127" y="114398"/>
                  </a:lnTo>
                  <a:lnTo>
                    <a:pt x="104972" y="117051"/>
                  </a:lnTo>
                  <a:lnTo>
                    <a:pt x="53922" y="14742"/>
                  </a:lnTo>
                  <a:lnTo>
                    <a:pt x="66077" y="12088"/>
                  </a:lnTo>
                  <a:close/>
                  <a:moveTo>
                    <a:pt x="117127" y="114398"/>
                  </a:moveTo>
                  <a:lnTo>
                    <a:pt x="120000" y="120000"/>
                  </a:lnTo>
                  <a:lnTo>
                    <a:pt x="111160" y="120000"/>
                  </a:lnTo>
                  <a:lnTo>
                    <a:pt x="111160" y="115872"/>
                  </a:lnTo>
                  <a:lnTo>
                    <a:pt x="117127" y="114398"/>
                  </a:lnTo>
                  <a:close/>
                  <a:moveTo>
                    <a:pt x="111160" y="120000"/>
                  </a:moveTo>
                  <a:lnTo>
                    <a:pt x="8839" y="120000"/>
                  </a:lnTo>
                  <a:lnTo>
                    <a:pt x="8839" y="111597"/>
                  </a:lnTo>
                  <a:lnTo>
                    <a:pt x="111160" y="111597"/>
                  </a:lnTo>
                  <a:lnTo>
                    <a:pt x="111160" y="120000"/>
                  </a:lnTo>
                  <a:close/>
                  <a:moveTo>
                    <a:pt x="8839" y="120000"/>
                  </a:moveTo>
                  <a:lnTo>
                    <a:pt x="0" y="120000"/>
                  </a:lnTo>
                  <a:lnTo>
                    <a:pt x="2872" y="114398"/>
                  </a:lnTo>
                  <a:lnTo>
                    <a:pt x="8839" y="115872"/>
                  </a:lnTo>
                  <a:lnTo>
                    <a:pt x="8839" y="120000"/>
                  </a:lnTo>
                  <a:close/>
                  <a:moveTo>
                    <a:pt x="2872" y="114398"/>
                  </a:moveTo>
                  <a:lnTo>
                    <a:pt x="53922" y="12088"/>
                  </a:lnTo>
                  <a:lnTo>
                    <a:pt x="66077" y="14742"/>
                  </a:lnTo>
                  <a:lnTo>
                    <a:pt x="14806" y="117051"/>
                  </a:lnTo>
                  <a:lnTo>
                    <a:pt x="2872" y="114398"/>
                  </a:lnTo>
                  <a:close/>
                  <a:moveTo>
                    <a:pt x="53922" y="12088"/>
                  </a:moveTo>
                  <a:lnTo>
                    <a:pt x="59889" y="0"/>
                  </a:lnTo>
                  <a:lnTo>
                    <a:pt x="66077" y="12088"/>
                  </a:lnTo>
                  <a:lnTo>
                    <a:pt x="59889" y="13415"/>
                  </a:lnTo>
                  <a:lnTo>
                    <a:pt x="53922" y="12088"/>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0" name="Shape 390"/>
            <p:cNvSpPr/>
            <p:nvPr/>
          </p:nvSpPr>
          <p:spPr>
            <a:xfrm>
              <a:off x="4629150" y="2247900"/>
              <a:ext cx="171449" cy="258763"/>
            </a:xfrm>
            <a:custGeom>
              <a:avLst/>
              <a:gdLst/>
              <a:ahLst/>
              <a:cxnLst/>
              <a:rect l="0" t="0" r="0" b="0"/>
              <a:pathLst>
                <a:path w="120000" h="120000" extrusionOk="0">
                  <a:moveTo>
                    <a:pt x="66077" y="12088"/>
                  </a:moveTo>
                  <a:lnTo>
                    <a:pt x="117127" y="114398"/>
                  </a:lnTo>
                  <a:lnTo>
                    <a:pt x="104972" y="117051"/>
                  </a:lnTo>
                  <a:lnTo>
                    <a:pt x="53922" y="14742"/>
                  </a:lnTo>
                  <a:lnTo>
                    <a:pt x="66077" y="12088"/>
                  </a:lnTo>
                  <a:close/>
                  <a:moveTo>
                    <a:pt x="117127" y="114398"/>
                  </a:moveTo>
                  <a:lnTo>
                    <a:pt x="120000" y="120000"/>
                  </a:lnTo>
                  <a:lnTo>
                    <a:pt x="111160" y="120000"/>
                  </a:lnTo>
                  <a:lnTo>
                    <a:pt x="111160" y="115872"/>
                  </a:lnTo>
                  <a:lnTo>
                    <a:pt x="117127" y="114398"/>
                  </a:lnTo>
                  <a:close/>
                  <a:moveTo>
                    <a:pt x="111160" y="120000"/>
                  </a:moveTo>
                  <a:lnTo>
                    <a:pt x="8839" y="120000"/>
                  </a:lnTo>
                  <a:lnTo>
                    <a:pt x="8839" y="111597"/>
                  </a:lnTo>
                  <a:lnTo>
                    <a:pt x="111160" y="111597"/>
                  </a:lnTo>
                  <a:lnTo>
                    <a:pt x="111160" y="120000"/>
                  </a:lnTo>
                  <a:close/>
                  <a:moveTo>
                    <a:pt x="8839" y="120000"/>
                  </a:moveTo>
                  <a:lnTo>
                    <a:pt x="0" y="120000"/>
                  </a:lnTo>
                  <a:lnTo>
                    <a:pt x="2872" y="114398"/>
                  </a:lnTo>
                  <a:lnTo>
                    <a:pt x="8839" y="115872"/>
                  </a:lnTo>
                  <a:lnTo>
                    <a:pt x="8839" y="120000"/>
                  </a:lnTo>
                  <a:close/>
                  <a:moveTo>
                    <a:pt x="2872" y="114398"/>
                  </a:moveTo>
                  <a:lnTo>
                    <a:pt x="53922" y="12088"/>
                  </a:lnTo>
                  <a:lnTo>
                    <a:pt x="66077" y="14742"/>
                  </a:lnTo>
                  <a:lnTo>
                    <a:pt x="14806" y="117051"/>
                  </a:lnTo>
                  <a:lnTo>
                    <a:pt x="2872" y="114398"/>
                  </a:lnTo>
                  <a:close/>
                  <a:moveTo>
                    <a:pt x="53922" y="12088"/>
                  </a:moveTo>
                  <a:lnTo>
                    <a:pt x="59889" y="0"/>
                  </a:lnTo>
                  <a:lnTo>
                    <a:pt x="66077" y="12088"/>
                  </a:lnTo>
                  <a:lnTo>
                    <a:pt x="59889" y="13415"/>
                  </a:lnTo>
                  <a:lnTo>
                    <a:pt x="53922" y="12088"/>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1" name="Shape 391"/>
            <p:cNvSpPr/>
            <p:nvPr/>
          </p:nvSpPr>
          <p:spPr>
            <a:xfrm>
              <a:off x="4632325" y="2273300"/>
              <a:ext cx="92073" cy="227013"/>
            </a:xfrm>
            <a:custGeom>
              <a:avLst/>
              <a:gdLst/>
              <a:ahLst/>
              <a:cxnLst/>
              <a:rect l="0" t="0" r="0" b="0"/>
              <a:pathLst>
                <a:path w="120000" h="120000" extrusionOk="0">
                  <a:moveTo>
                    <a:pt x="0" y="116966"/>
                  </a:moveTo>
                  <a:lnTo>
                    <a:pt x="96923" y="0"/>
                  </a:lnTo>
                  <a:lnTo>
                    <a:pt x="120000" y="3033"/>
                  </a:lnTo>
                  <a:lnTo>
                    <a:pt x="22657" y="120000"/>
                  </a:lnTo>
                  <a:lnTo>
                    <a:pt x="0" y="116966"/>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2" name="Shape 392"/>
            <p:cNvSpPr/>
            <p:nvPr/>
          </p:nvSpPr>
          <p:spPr>
            <a:xfrm>
              <a:off x="2681288" y="4346575"/>
              <a:ext cx="146050" cy="220663"/>
            </a:xfrm>
            <a:custGeom>
              <a:avLst/>
              <a:gdLst/>
              <a:ahLst/>
              <a:cxnLst/>
              <a:rect l="0" t="0" r="0" b="0"/>
              <a:pathLst>
                <a:path w="120000" h="120000" extrusionOk="0">
                  <a:moveTo>
                    <a:pt x="59740" y="0"/>
                  </a:moveTo>
                  <a:lnTo>
                    <a:pt x="119999" y="120000"/>
                  </a:lnTo>
                  <a:lnTo>
                    <a:pt x="0" y="120000"/>
                  </a:lnTo>
                  <a:lnTo>
                    <a:pt x="5974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3" name="Shape 393"/>
            <p:cNvSpPr/>
            <p:nvPr/>
          </p:nvSpPr>
          <p:spPr>
            <a:xfrm>
              <a:off x="2668588" y="4318000"/>
              <a:ext cx="171449" cy="257175"/>
            </a:xfrm>
            <a:custGeom>
              <a:avLst/>
              <a:gdLst/>
              <a:ahLst/>
              <a:cxnLst/>
              <a:rect l="0" t="0" r="0" b="0"/>
              <a:pathLst>
                <a:path w="120000" h="120000" extrusionOk="0">
                  <a:moveTo>
                    <a:pt x="66077" y="12088"/>
                  </a:moveTo>
                  <a:lnTo>
                    <a:pt x="117348" y="114398"/>
                  </a:lnTo>
                  <a:lnTo>
                    <a:pt x="105193" y="117199"/>
                  </a:lnTo>
                  <a:lnTo>
                    <a:pt x="53922" y="14889"/>
                  </a:lnTo>
                  <a:lnTo>
                    <a:pt x="66077" y="12088"/>
                  </a:lnTo>
                  <a:close/>
                  <a:moveTo>
                    <a:pt x="117348" y="114398"/>
                  </a:moveTo>
                  <a:lnTo>
                    <a:pt x="120000" y="120000"/>
                  </a:lnTo>
                  <a:lnTo>
                    <a:pt x="111160" y="120000"/>
                  </a:lnTo>
                  <a:lnTo>
                    <a:pt x="111160" y="115872"/>
                  </a:lnTo>
                  <a:lnTo>
                    <a:pt x="117348" y="114398"/>
                  </a:lnTo>
                  <a:close/>
                  <a:moveTo>
                    <a:pt x="111160" y="120000"/>
                  </a:moveTo>
                  <a:lnTo>
                    <a:pt x="9060" y="120000"/>
                  </a:lnTo>
                  <a:lnTo>
                    <a:pt x="9060" y="111597"/>
                  </a:lnTo>
                  <a:lnTo>
                    <a:pt x="111160" y="111597"/>
                  </a:lnTo>
                  <a:lnTo>
                    <a:pt x="111160" y="120000"/>
                  </a:lnTo>
                  <a:close/>
                  <a:moveTo>
                    <a:pt x="9060" y="120000"/>
                  </a:moveTo>
                  <a:lnTo>
                    <a:pt x="0" y="120000"/>
                  </a:lnTo>
                  <a:lnTo>
                    <a:pt x="2651" y="114398"/>
                  </a:lnTo>
                  <a:lnTo>
                    <a:pt x="9060" y="115872"/>
                  </a:lnTo>
                  <a:lnTo>
                    <a:pt x="9060" y="120000"/>
                  </a:lnTo>
                  <a:close/>
                  <a:moveTo>
                    <a:pt x="2651" y="114398"/>
                  </a:moveTo>
                  <a:lnTo>
                    <a:pt x="53922" y="12088"/>
                  </a:lnTo>
                  <a:lnTo>
                    <a:pt x="66077" y="14889"/>
                  </a:lnTo>
                  <a:lnTo>
                    <a:pt x="15027" y="117199"/>
                  </a:lnTo>
                  <a:lnTo>
                    <a:pt x="2651" y="114398"/>
                  </a:lnTo>
                  <a:close/>
                  <a:moveTo>
                    <a:pt x="53922" y="12088"/>
                  </a:moveTo>
                  <a:lnTo>
                    <a:pt x="59889" y="0"/>
                  </a:lnTo>
                  <a:lnTo>
                    <a:pt x="66077" y="12088"/>
                  </a:lnTo>
                  <a:lnTo>
                    <a:pt x="59889" y="13415"/>
                  </a:lnTo>
                  <a:lnTo>
                    <a:pt x="53922" y="12088"/>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4" name="Shape 394"/>
            <p:cNvSpPr/>
            <p:nvPr/>
          </p:nvSpPr>
          <p:spPr>
            <a:xfrm>
              <a:off x="2668588" y="4318000"/>
              <a:ext cx="171449" cy="257175"/>
            </a:xfrm>
            <a:custGeom>
              <a:avLst/>
              <a:gdLst/>
              <a:ahLst/>
              <a:cxnLst/>
              <a:rect l="0" t="0" r="0" b="0"/>
              <a:pathLst>
                <a:path w="120000" h="120000" extrusionOk="0">
                  <a:moveTo>
                    <a:pt x="66077" y="12088"/>
                  </a:moveTo>
                  <a:lnTo>
                    <a:pt x="117348" y="114398"/>
                  </a:lnTo>
                  <a:lnTo>
                    <a:pt x="105193" y="117199"/>
                  </a:lnTo>
                  <a:lnTo>
                    <a:pt x="53922" y="14889"/>
                  </a:lnTo>
                  <a:lnTo>
                    <a:pt x="66077" y="12088"/>
                  </a:lnTo>
                  <a:close/>
                  <a:moveTo>
                    <a:pt x="117348" y="114398"/>
                  </a:moveTo>
                  <a:lnTo>
                    <a:pt x="120000" y="120000"/>
                  </a:lnTo>
                  <a:lnTo>
                    <a:pt x="111160" y="120000"/>
                  </a:lnTo>
                  <a:lnTo>
                    <a:pt x="111160" y="115872"/>
                  </a:lnTo>
                  <a:lnTo>
                    <a:pt x="117348" y="114398"/>
                  </a:lnTo>
                  <a:close/>
                  <a:moveTo>
                    <a:pt x="111160" y="120000"/>
                  </a:moveTo>
                  <a:lnTo>
                    <a:pt x="9060" y="120000"/>
                  </a:lnTo>
                  <a:lnTo>
                    <a:pt x="9060" y="111597"/>
                  </a:lnTo>
                  <a:lnTo>
                    <a:pt x="111160" y="111597"/>
                  </a:lnTo>
                  <a:lnTo>
                    <a:pt x="111160" y="120000"/>
                  </a:lnTo>
                  <a:close/>
                  <a:moveTo>
                    <a:pt x="9060" y="120000"/>
                  </a:moveTo>
                  <a:lnTo>
                    <a:pt x="0" y="120000"/>
                  </a:lnTo>
                  <a:lnTo>
                    <a:pt x="2651" y="114398"/>
                  </a:lnTo>
                  <a:lnTo>
                    <a:pt x="9060" y="115872"/>
                  </a:lnTo>
                  <a:lnTo>
                    <a:pt x="9060" y="120000"/>
                  </a:lnTo>
                  <a:close/>
                  <a:moveTo>
                    <a:pt x="2651" y="114398"/>
                  </a:moveTo>
                  <a:lnTo>
                    <a:pt x="53922" y="12088"/>
                  </a:lnTo>
                  <a:lnTo>
                    <a:pt x="66077" y="14889"/>
                  </a:lnTo>
                  <a:lnTo>
                    <a:pt x="15027" y="117199"/>
                  </a:lnTo>
                  <a:lnTo>
                    <a:pt x="2651" y="114398"/>
                  </a:lnTo>
                  <a:close/>
                  <a:moveTo>
                    <a:pt x="53922" y="12088"/>
                  </a:moveTo>
                  <a:lnTo>
                    <a:pt x="59889" y="0"/>
                  </a:lnTo>
                  <a:lnTo>
                    <a:pt x="66077" y="12088"/>
                  </a:lnTo>
                  <a:lnTo>
                    <a:pt x="59889" y="13415"/>
                  </a:lnTo>
                  <a:lnTo>
                    <a:pt x="53922" y="12088"/>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5" name="Shape 395"/>
            <p:cNvSpPr/>
            <p:nvPr/>
          </p:nvSpPr>
          <p:spPr>
            <a:xfrm>
              <a:off x="2671763" y="4343400"/>
              <a:ext cx="90486" cy="227013"/>
            </a:xfrm>
            <a:custGeom>
              <a:avLst/>
              <a:gdLst/>
              <a:ahLst/>
              <a:cxnLst/>
              <a:rect l="0" t="0" r="0" b="0"/>
              <a:pathLst>
                <a:path w="120000" h="120000" extrusionOk="0">
                  <a:moveTo>
                    <a:pt x="0" y="116802"/>
                  </a:moveTo>
                  <a:lnTo>
                    <a:pt x="97003" y="0"/>
                  </a:lnTo>
                  <a:lnTo>
                    <a:pt x="120000" y="3197"/>
                  </a:lnTo>
                  <a:lnTo>
                    <a:pt x="23414" y="119999"/>
                  </a:lnTo>
                  <a:lnTo>
                    <a:pt x="0" y="116802"/>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6" name="Shape 396"/>
            <p:cNvSpPr/>
            <p:nvPr/>
          </p:nvSpPr>
          <p:spPr>
            <a:xfrm>
              <a:off x="5529262" y="4594225"/>
              <a:ext cx="161925" cy="42861"/>
            </a:xfrm>
            <a:custGeom>
              <a:avLst/>
              <a:gdLst/>
              <a:ahLst/>
              <a:cxnLst/>
              <a:rect l="0" t="0" r="0" b="0"/>
              <a:pathLst>
                <a:path w="120000" h="120000" extrusionOk="0">
                  <a:moveTo>
                    <a:pt x="118117" y="120000"/>
                  </a:moveTo>
                  <a:lnTo>
                    <a:pt x="0" y="50149"/>
                  </a:lnTo>
                  <a:lnTo>
                    <a:pt x="2117" y="0"/>
                  </a:lnTo>
                  <a:lnTo>
                    <a:pt x="120000" y="68955"/>
                  </a:lnTo>
                  <a:lnTo>
                    <a:pt x="118117" y="12000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7" name="Shape 397"/>
            <p:cNvSpPr/>
            <p:nvPr/>
          </p:nvSpPr>
          <p:spPr>
            <a:xfrm>
              <a:off x="5562600" y="4621212"/>
              <a:ext cx="133349" cy="111125"/>
            </a:xfrm>
            <a:custGeom>
              <a:avLst/>
              <a:gdLst/>
              <a:ahLst/>
              <a:cxnLst/>
              <a:rect l="0" t="0" r="0" b="0"/>
              <a:pathLst>
                <a:path w="120000" h="120000" extrusionOk="0">
                  <a:moveTo>
                    <a:pt x="120000" y="15297"/>
                  </a:moveTo>
                  <a:lnTo>
                    <a:pt x="10521" y="120000"/>
                  </a:lnTo>
                  <a:lnTo>
                    <a:pt x="0" y="105042"/>
                  </a:lnTo>
                  <a:lnTo>
                    <a:pt x="109763" y="0"/>
                  </a:lnTo>
                  <a:lnTo>
                    <a:pt x="120000" y="15297"/>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8" name="Shape 398"/>
            <p:cNvSpPr/>
            <p:nvPr/>
          </p:nvSpPr>
          <p:spPr>
            <a:xfrm>
              <a:off x="2557463" y="2117725"/>
              <a:ext cx="147638" cy="220663"/>
            </a:xfrm>
            <a:custGeom>
              <a:avLst/>
              <a:gdLst/>
              <a:ahLst/>
              <a:cxnLst/>
              <a:rect l="0" t="0" r="0" b="0"/>
              <a:pathLst>
                <a:path w="120000" h="120000" extrusionOk="0">
                  <a:moveTo>
                    <a:pt x="59870" y="0"/>
                  </a:moveTo>
                  <a:lnTo>
                    <a:pt x="119999" y="120000"/>
                  </a:lnTo>
                  <a:lnTo>
                    <a:pt x="0" y="120000"/>
                  </a:lnTo>
                  <a:lnTo>
                    <a:pt x="5987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399" name="Shape 399"/>
            <p:cNvSpPr/>
            <p:nvPr/>
          </p:nvSpPr>
          <p:spPr>
            <a:xfrm>
              <a:off x="2544763" y="2089150"/>
              <a:ext cx="173037" cy="257175"/>
            </a:xfrm>
            <a:custGeom>
              <a:avLst/>
              <a:gdLst/>
              <a:ahLst/>
              <a:cxnLst/>
              <a:rect l="0" t="0" r="0" b="0"/>
              <a:pathLst>
                <a:path w="120000" h="120000" extrusionOk="0">
                  <a:moveTo>
                    <a:pt x="66298" y="12088"/>
                  </a:moveTo>
                  <a:lnTo>
                    <a:pt x="117127" y="114398"/>
                  </a:lnTo>
                  <a:lnTo>
                    <a:pt x="105193" y="117051"/>
                  </a:lnTo>
                  <a:lnTo>
                    <a:pt x="53922" y="14594"/>
                  </a:lnTo>
                  <a:lnTo>
                    <a:pt x="66298" y="12088"/>
                  </a:lnTo>
                  <a:close/>
                  <a:moveTo>
                    <a:pt x="117127" y="114398"/>
                  </a:moveTo>
                  <a:lnTo>
                    <a:pt x="120000" y="120000"/>
                  </a:lnTo>
                  <a:lnTo>
                    <a:pt x="111160" y="120000"/>
                  </a:lnTo>
                  <a:lnTo>
                    <a:pt x="111160" y="115724"/>
                  </a:lnTo>
                  <a:lnTo>
                    <a:pt x="117127" y="114398"/>
                  </a:lnTo>
                  <a:close/>
                  <a:moveTo>
                    <a:pt x="111160" y="120000"/>
                  </a:moveTo>
                  <a:lnTo>
                    <a:pt x="8839" y="120000"/>
                  </a:lnTo>
                  <a:lnTo>
                    <a:pt x="8839" y="111449"/>
                  </a:lnTo>
                  <a:lnTo>
                    <a:pt x="111160" y="111449"/>
                  </a:lnTo>
                  <a:lnTo>
                    <a:pt x="111160" y="120000"/>
                  </a:lnTo>
                  <a:close/>
                  <a:moveTo>
                    <a:pt x="8839" y="120000"/>
                  </a:moveTo>
                  <a:lnTo>
                    <a:pt x="0" y="120000"/>
                  </a:lnTo>
                  <a:lnTo>
                    <a:pt x="2872" y="114398"/>
                  </a:lnTo>
                  <a:lnTo>
                    <a:pt x="8839" y="115724"/>
                  </a:lnTo>
                  <a:lnTo>
                    <a:pt x="8839" y="120000"/>
                  </a:lnTo>
                  <a:close/>
                  <a:moveTo>
                    <a:pt x="2872" y="114398"/>
                  </a:moveTo>
                  <a:lnTo>
                    <a:pt x="53922" y="12088"/>
                  </a:lnTo>
                  <a:lnTo>
                    <a:pt x="66298" y="14594"/>
                  </a:lnTo>
                  <a:lnTo>
                    <a:pt x="15027" y="117051"/>
                  </a:lnTo>
                  <a:lnTo>
                    <a:pt x="2872" y="114398"/>
                  </a:lnTo>
                  <a:close/>
                  <a:moveTo>
                    <a:pt x="53922" y="12088"/>
                  </a:moveTo>
                  <a:lnTo>
                    <a:pt x="59889" y="0"/>
                  </a:lnTo>
                  <a:lnTo>
                    <a:pt x="66298" y="12088"/>
                  </a:lnTo>
                  <a:lnTo>
                    <a:pt x="59889" y="13415"/>
                  </a:lnTo>
                  <a:lnTo>
                    <a:pt x="53922" y="12088"/>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0" name="Shape 400"/>
            <p:cNvSpPr/>
            <p:nvPr/>
          </p:nvSpPr>
          <p:spPr>
            <a:xfrm>
              <a:off x="2544763" y="2089150"/>
              <a:ext cx="173037" cy="257175"/>
            </a:xfrm>
            <a:custGeom>
              <a:avLst/>
              <a:gdLst/>
              <a:ahLst/>
              <a:cxnLst/>
              <a:rect l="0" t="0" r="0" b="0"/>
              <a:pathLst>
                <a:path w="120000" h="120000" extrusionOk="0">
                  <a:moveTo>
                    <a:pt x="66298" y="12088"/>
                  </a:moveTo>
                  <a:lnTo>
                    <a:pt x="117127" y="114398"/>
                  </a:lnTo>
                  <a:lnTo>
                    <a:pt x="105193" y="117051"/>
                  </a:lnTo>
                  <a:lnTo>
                    <a:pt x="53922" y="14594"/>
                  </a:lnTo>
                  <a:lnTo>
                    <a:pt x="66298" y="12088"/>
                  </a:lnTo>
                  <a:close/>
                  <a:moveTo>
                    <a:pt x="117127" y="114398"/>
                  </a:moveTo>
                  <a:lnTo>
                    <a:pt x="120000" y="120000"/>
                  </a:lnTo>
                  <a:lnTo>
                    <a:pt x="111160" y="120000"/>
                  </a:lnTo>
                  <a:lnTo>
                    <a:pt x="111160" y="115724"/>
                  </a:lnTo>
                  <a:lnTo>
                    <a:pt x="117127" y="114398"/>
                  </a:lnTo>
                  <a:close/>
                  <a:moveTo>
                    <a:pt x="111160" y="120000"/>
                  </a:moveTo>
                  <a:lnTo>
                    <a:pt x="8839" y="120000"/>
                  </a:lnTo>
                  <a:lnTo>
                    <a:pt x="8839" y="111449"/>
                  </a:lnTo>
                  <a:lnTo>
                    <a:pt x="111160" y="111449"/>
                  </a:lnTo>
                  <a:lnTo>
                    <a:pt x="111160" y="120000"/>
                  </a:lnTo>
                  <a:close/>
                  <a:moveTo>
                    <a:pt x="8839" y="120000"/>
                  </a:moveTo>
                  <a:lnTo>
                    <a:pt x="0" y="120000"/>
                  </a:lnTo>
                  <a:lnTo>
                    <a:pt x="2872" y="114398"/>
                  </a:lnTo>
                  <a:lnTo>
                    <a:pt x="8839" y="115724"/>
                  </a:lnTo>
                  <a:lnTo>
                    <a:pt x="8839" y="120000"/>
                  </a:lnTo>
                  <a:close/>
                  <a:moveTo>
                    <a:pt x="2872" y="114398"/>
                  </a:moveTo>
                  <a:lnTo>
                    <a:pt x="53922" y="12088"/>
                  </a:lnTo>
                  <a:lnTo>
                    <a:pt x="66298" y="14594"/>
                  </a:lnTo>
                  <a:lnTo>
                    <a:pt x="15027" y="117051"/>
                  </a:lnTo>
                  <a:lnTo>
                    <a:pt x="2872" y="114398"/>
                  </a:lnTo>
                  <a:close/>
                  <a:moveTo>
                    <a:pt x="53922" y="12088"/>
                  </a:moveTo>
                  <a:lnTo>
                    <a:pt x="59889" y="0"/>
                  </a:lnTo>
                  <a:lnTo>
                    <a:pt x="66298" y="12088"/>
                  </a:lnTo>
                  <a:lnTo>
                    <a:pt x="59889" y="13415"/>
                  </a:lnTo>
                  <a:lnTo>
                    <a:pt x="53922" y="12088"/>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1" name="Shape 401"/>
            <p:cNvSpPr/>
            <p:nvPr/>
          </p:nvSpPr>
          <p:spPr>
            <a:xfrm>
              <a:off x="2549525" y="2114550"/>
              <a:ext cx="90486" cy="225425"/>
            </a:xfrm>
            <a:custGeom>
              <a:avLst/>
              <a:gdLst/>
              <a:ahLst/>
              <a:cxnLst/>
              <a:rect l="0" t="0" r="0" b="0"/>
              <a:pathLst>
                <a:path w="120000" h="120000" extrusionOk="0">
                  <a:moveTo>
                    <a:pt x="0" y="116966"/>
                  </a:moveTo>
                  <a:lnTo>
                    <a:pt x="96585" y="0"/>
                  </a:lnTo>
                  <a:lnTo>
                    <a:pt x="120000" y="2865"/>
                  </a:lnTo>
                  <a:lnTo>
                    <a:pt x="22996" y="120000"/>
                  </a:lnTo>
                  <a:lnTo>
                    <a:pt x="0" y="116966"/>
                  </a:lnTo>
                  <a:close/>
                </a:path>
              </a:pathLst>
            </a:custGeom>
            <a:solidFill>
              <a:srgbClr val="00848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2" name="Shape 402"/>
            <p:cNvSpPr/>
            <p:nvPr/>
          </p:nvSpPr>
          <p:spPr>
            <a:xfrm>
              <a:off x="4138612" y="2276475"/>
              <a:ext cx="233363" cy="158750"/>
            </a:xfrm>
            <a:custGeom>
              <a:avLst/>
              <a:gdLst/>
              <a:ahLst/>
              <a:cxnLst/>
              <a:rect l="0" t="0" r="0" b="0"/>
              <a:pathLst>
                <a:path w="120000" h="120000" extrusionOk="0">
                  <a:moveTo>
                    <a:pt x="120000" y="0"/>
                  </a:moveTo>
                  <a:lnTo>
                    <a:pt x="37929" y="120000"/>
                  </a:lnTo>
                  <a:lnTo>
                    <a:pt x="0" y="27729"/>
                  </a:lnTo>
                  <a:lnTo>
                    <a:pt x="120000" y="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3" name="Shape 403"/>
            <p:cNvSpPr/>
            <p:nvPr/>
          </p:nvSpPr>
          <p:spPr>
            <a:xfrm>
              <a:off x="4124325" y="2263775"/>
              <a:ext cx="274636" cy="187324"/>
            </a:xfrm>
            <a:custGeom>
              <a:avLst/>
              <a:gdLst/>
              <a:ahLst/>
              <a:cxnLst/>
              <a:rect l="0" t="0" r="0" b="0"/>
              <a:pathLst>
                <a:path w="120000" h="120000" extrusionOk="0">
                  <a:moveTo>
                    <a:pt x="111239" y="12610"/>
                  </a:moveTo>
                  <a:lnTo>
                    <a:pt x="41436" y="114711"/>
                  </a:lnTo>
                  <a:lnTo>
                    <a:pt x="35735" y="106372"/>
                  </a:lnTo>
                  <a:lnTo>
                    <a:pt x="105538" y="4271"/>
                  </a:lnTo>
                  <a:lnTo>
                    <a:pt x="111239" y="12610"/>
                  </a:lnTo>
                  <a:close/>
                  <a:moveTo>
                    <a:pt x="41436" y="114711"/>
                  </a:moveTo>
                  <a:lnTo>
                    <a:pt x="37821" y="120000"/>
                  </a:lnTo>
                  <a:lnTo>
                    <a:pt x="35179" y="113694"/>
                  </a:lnTo>
                  <a:lnTo>
                    <a:pt x="38655" y="110644"/>
                  </a:lnTo>
                  <a:lnTo>
                    <a:pt x="41436" y="114711"/>
                  </a:lnTo>
                  <a:close/>
                  <a:moveTo>
                    <a:pt x="35179" y="113694"/>
                  </a:moveTo>
                  <a:lnTo>
                    <a:pt x="3059" y="34983"/>
                  </a:lnTo>
                  <a:lnTo>
                    <a:pt x="9872" y="29084"/>
                  </a:lnTo>
                  <a:lnTo>
                    <a:pt x="41993" y="107593"/>
                  </a:lnTo>
                  <a:lnTo>
                    <a:pt x="35179" y="113694"/>
                  </a:lnTo>
                  <a:close/>
                  <a:moveTo>
                    <a:pt x="3059" y="34983"/>
                  </a:moveTo>
                  <a:lnTo>
                    <a:pt x="0" y="27661"/>
                  </a:lnTo>
                  <a:lnTo>
                    <a:pt x="5840" y="26237"/>
                  </a:lnTo>
                  <a:lnTo>
                    <a:pt x="6396" y="32135"/>
                  </a:lnTo>
                  <a:lnTo>
                    <a:pt x="3059" y="34983"/>
                  </a:lnTo>
                  <a:close/>
                  <a:moveTo>
                    <a:pt x="5840" y="26237"/>
                  </a:moveTo>
                  <a:lnTo>
                    <a:pt x="107763" y="2847"/>
                  </a:lnTo>
                  <a:lnTo>
                    <a:pt x="109015" y="14440"/>
                  </a:lnTo>
                  <a:lnTo>
                    <a:pt x="6952" y="37830"/>
                  </a:lnTo>
                  <a:lnTo>
                    <a:pt x="5840" y="26237"/>
                  </a:lnTo>
                  <a:close/>
                  <a:moveTo>
                    <a:pt x="107763" y="2847"/>
                  </a:moveTo>
                  <a:lnTo>
                    <a:pt x="120000" y="0"/>
                  </a:lnTo>
                  <a:lnTo>
                    <a:pt x="111239" y="12610"/>
                  </a:lnTo>
                  <a:lnTo>
                    <a:pt x="108458" y="8542"/>
                  </a:lnTo>
                  <a:lnTo>
                    <a:pt x="107763" y="2847"/>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4" name="Shape 404"/>
            <p:cNvSpPr/>
            <p:nvPr/>
          </p:nvSpPr>
          <p:spPr>
            <a:xfrm>
              <a:off x="4124325" y="2263775"/>
              <a:ext cx="274636" cy="187324"/>
            </a:xfrm>
            <a:custGeom>
              <a:avLst/>
              <a:gdLst/>
              <a:ahLst/>
              <a:cxnLst/>
              <a:rect l="0" t="0" r="0" b="0"/>
              <a:pathLst>
                <a:path w="120000" h="120000" extrusionOk="0">
                  <a:moveTo>
                    <a:pt x="111239" y="12610"/>
                  </a:moveTo>
                  <a:lnTo>
                    <a:pt x="41436" y="114711"/>
                  </a:lnTo>
                  <a:lnTo>
                    <a:pt x="35735" y="106372"/>
                  </a:lnTo>
                  <a:lnTo>
                    <a:pt x="105538" y="4271"/>
                  </a:lnTo>
                  <a:lnTo>
                    <a:pt x="111239" y="12610"/>
                  </a:lnTo>
                  <a:close/>
                  <a:moveTo>
                    <a:pt x="41436" y="114711"/>
                  </a:moveTo>
                  <a:lnTo>
                    <a:pt x="37821" y="120000"/>
                  </a:lnTo>
                  <a:lnTo>
                    <a:pt x="35179" y="113694"/>
                  </a:lnTo>
                  <a:lnTo>
                    <a:pt x="38655" y="110644"/>
                  </a:lnTo>
                  <a:lnTo>
                    <a:pt x="41436" y="114711"/>
                  </a:lnTo>
                  <a:close/>
                  <a:moveTo>
                    <a:pt x="35179" y="113694"/>
                  </a:moveTo>
                  <a:lnTo>
                    <a:pt x="3059" y="34983"/>
                  </a:lnTo>
                  <a:lnTo>
                    <a:pt x="9872" y="29084"/>
                  </a:lnTo>
                  <a:lnTo>
                    <a:pt x="41993" y="107593"/>
                  </a:lnTo>
                  <a:lnTo>
                    <a:pt x="35179" y="113694"/>
                  </a:lnTo>
                  <a:close/>
                  <a:moveTo>
                    <a:pt x="3059" y="34983"/>
                  </a:moveTo>
                  <a:lnTo>
                    <a:pt x="0" y="27661"/>
                  </a:lnTo>
                  <a:lnTo>
                    <a:pt x="5840" y="26237"/>
                  </a:lnTo>
                  <a:lnTo>
                    <a:pt x="6396" y="32135"/>
                  </a:lnTo>
                  <a:lnTo>
                    <a:pt x="3059" y="34983"/>
                  </a:lnTo>
                  <a:close/>
                  <a:moveTo>
                    <a:pt x="5840" y="26237"/>
                  </a:moveTo>
                  <a:lnTo>
                    <a:pt x="107763" y="2847"/>
                  </a:lnTo>
                  <a:lnTo>
                    <a:pt x="109015" y="14440"/>
                  </a:lnTo>
                  <a:lnTo>
                    <a:pt x="6952" y="37830"/>
                  </a:lnTo>
                  <a:lnTo>
                    <a:pt x="5840" y="26237"/>
                  </a:lnTo>
                  <a:close/>
                  <a:moveTo>
                    <a:pt x="107763" y="2847"/>
                  </a:moveTo>
                  <a:lnTo>
                    <a:pt x="120000" y="0"/>
                  </a:lnTo>
                  <a:lnTo>
                    <a:pt x="111239" y="12610"/>
                  </a:lnTo>
                  <a:lnTo>
                    <a:pt x="108458" y="8542"/>
                  </a:lnTo>
                  <a:lnTo>
                    <a:pt x="107763" y="2847"/>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5" name="Shape 405"/>
            <p:cNvSpPr/>
            <p:nvPr/>
          </p:nvSpPr>
          <p:spPr>
            <a:xfrm>
              <a:off x="4137025" y="2266950"/>
              <a:ext cx="236538" cy="55561"/>
            </a:xfrm>
            <a:custGeom>
              <a:avLst/>
              <a:gdLst/>
              <a:ahLst/>
              <a:cxnLst/>
              <a:rect l="0" t="0" r="0" b="0"/>
              <a:pathLst>
                <a:path w="120000" h="120000" extrusionOk="0">
                  <a:moveTo>
                    <a:pt x="0" y="80232"/>
                  </a:moveTo>
                  <a:lnTo>
                    <a:pt x="118544" y="0"/>
                  </a:lnTo>
                  <a:lnTo>
                    <a:pt x="119999" y="39767"/>
                  </a:lnTo>
                  <a:lnTo>
                    <a:pt x="1293" y="120000"/>
                  </a:lnTo>
                  <a:lnTo>
                    <a:pt x="0" y="80232"/>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6" name="Shape 406"/>
            <p:cNvSpPr/>
            <p:nvPr/>
          </p:nvSpPr>
          <p:spPr>
            <a:xfrm>
              <a:off x="4519612" y="4541837"/>
              <a:ext cx="146050" cy="220663"/>
            </a:xfrm>
            <a:custGeom>
              <a:avLst/>
              <a:gdLst/>
              <a:ahLst/>
              <a:cxnLst/>
              <a:rect l="0" t="0" r="0" b="0"/>
              <a:pathLst>
                <a:path w="120000" h="120000" extrusionOk="0">
                  <a:moveTo>
                    <a:pt x="60129" y="0"/>
                  </a:moveTo>
                  <a:lnTo>
                    <a:pt x="119999" y="120000"/>
                  </a:lnTo>
                  <a:lnTo>
                    <a:pt x="0" y="120000"/>
                  </a:lnTo>
                  <a:lnTo>
                    <a:pt x="60129" y="0"/>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7" name="Shape 407"/>
            <p:cNvSpPr/>
            <p:nvPr/>
          </p:nvSpPr>
          <p:spPr>
            <a:xfrm>
              <a:off x="4506912" y="4513262"/>
              <a:ext cx="171449" cy="258763"/>
            </a:xfrm>
            <a:custGeom>
              <a:avLst/>
              <a:gdLst/>
              <a:ahLst/>
              <a:cxnLst/>
              <a:rect l="0" t="0" r="0" b="0"/>
              <a:pathLst>
                <a:path w="120000" h="120000" extrusionOk="0">
                  <a:moveTo>
                    <a:pt x="66199" y="12220"/>
                  </a:moveTo>
                  <a:lnTo>
                    <a:pt x="117343" y="114404"/>
                  </a:lnTo>
                  <a:lnTo>
                    <a:pt x="105166" y="117055"/>
                  </a:lnTo>
                  <a:lnTo>
                    <a:pt x="53800" y="14871"/>
                  </a:lnTo>
                  <a:lnTo>
                    <a:pt x="66199" y="12220"/>
                  </a:lnTo>
                  <a:close/>
                  <a:moveTo>
                    <a:pt x="117343" y="114404"/>
                  </a:moveTo>
                  <a:lnTo>
                    <a:pt x="120000" y="120000"/>
                  </a:lnTo>
                  <a:lnTo>
                    <a:pt x="111365" y="120000"/>
                  </a:lnTo>
                  <a:lnTo>
                    <a:pt x="111365" y="115730"/>
                  </a:lnTo>
                  <a:lnTo>
                    <a:pt x="117343" y="114404"/>
                  </a:lnTo>
                  <a:close/>
                  <a:moveTo>
                    <a:pt x="111365" y="120000"/>
                  </a:moveTo>
                  <a:lnTo>
                    <a:pt x="8856" y="120000"/>
                  </a:lnTo>
                  <a:lnTo>
                    <a:pt x="8856" y="111460"/>
                  </a:lnTo>
                  <a:lnTo>
                    <a:pt x="111365" y="111460"/>
                  </a:lnTo>
                  <a:lnTo>
                    <a:pt x="111365" y="120000"/>
                  </a:lnTo>
                  <a:close/>
                  <a:moveTo>
                    <a:pt x="8856" y="120000"/>
                  </a:moveTo>
                  <a:lnTo>
                    <a:pt x="0" y="120000"/>
                  </a:lnTo>
                  <a:lnTo>
                    <a:pt x="2656" y="114404"/>
                  </a:lnTo>
                  <a:lnTo>
                    <a:pt x="8856" y="115730"/>
                  </a:lnTo>
                  <a:lnTo>
                    <a:pt x="8856" y="120000"/>
                  </a:lnTo>
                  <a:close/>
                  <a:moveTo>
                    <a:pt x="2656" y="114404"/>
                  </a:moveTo>
                  <a:lnTo>
                    <a:pt x="53800" y="12220"/>
                  </a:lnTo>
                  <a:lnTo>
                    <a:pt x="66199" y="14871"/>
                  </a:lnTo>
                  <a:lnTo>
                    <a:pt x="14833" y="117055"/>
                  </a:lnTo>
                  <a:lnTo>
                    <a:pt x="2656" y="114404"/>
                  </a:lnTo>
                  <a:close/>
                  <a:moveTo>
                    <a:pt x="53800" y="12220"/>
                  </a:moveTo>
                  <a:lnTo>
                    <a:pt x="60221" y="0"/>
                  </a:lnTo>
                  <a:lnTo>
                    <a:pt x="66199" y="12220"/>
                  </a:lnTo>
                  <a:lnTo>
                    <a:pt x="60221" y="13398"/>
                  </a:lnTo>
                  <a:lnTo>
                    <a:pt x="53800" y="12220"/>
                  </a:lnTo>
                  <a:close/>
                </a:path>
              </a:pathLst>
            </a:cu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8" name="Shape 408"/>
            <p:cNvSpPr/>
            <p:nvPr/>
          </p:nvSpPr>
          <p:spPr>
            <a:xfrm>
              <a:off x="4506912" y="4513262"/>
              <a:ext cx="171449" cy="258763"/>
            </a:xfrm>
            <a:custGeom>
              <a:avLst/>
              <a:gdLst/>
              <a:ahLst/>
              <a:cxnLst/>
              <a:rect l="0" t="0" r="0" b="0"/>
              <a:pathLst>
                <a:path w="120000" h="120000" extrusionOk="0">
                  <a:moveTo>
                    <a:pt x="66199" y="12220"/>
                  </a:moveTo>
                  <a:lnTo>
                    <a:pt x="117343" y="114404"/>
                  </a:lnTo>
                  <a:lnTo>
                    <a:pt x="105166" y="117055"/>
                  </a:lnTo>
                  <a:lnTo>
                    <a:pt x="53800" y="14871"/>
                  </a:lnTo>
                  <a:lnTo>
                    <a:pt x="66199" y="12220"/>
                  </a:lnTo>
                  <a:close/>
                  <a:moveTo>
                    <a:pt x="117343" y="114404"/>
                  </a:moveTo>
                  <a:lnTo>
                    <a:pt x="120000" y="120000"/>
                  </a:lnTo>
                  <a:lnTo>
                    <a:pt x="111365" y="120000"/>
                  </a:lnTo>
                  <a:lnTo>
                    <a:pt x="111365" y="115730"/>
                  </a:lnTo>
                  <a:lnTo>
                    <a:pt x="117343" y="114404"/>
                  </a:lnTo>
                  <a:close/>
                  <a:moveTo>
                    <a:pt x="111365" y="120000"/>
                  </a:moveTo>
                  <a:lnTo>
                    <a:pt x="8856" y="120000"/>
                  </a:lnTo>
                  <a:lnTo>
                    <a:pt x="8856" y="111460"/>
                  </a:lnTo>
                  <a:lnTo>
                    <a:pt x="111365" y="111460"/>
                  </a:lnTo>
                  <a:lnTo>
                    <a:pt x="111365" y="120000"/>
                  </a:lnTo>
                  <a:close/>
                  <a:moveTo>
                    <a:pt x="8856" y="120000"/>
                  </a:moveTo>
                  <a:lnTo>
                    <a:pt x="0" y="120000"/>
                  </a:lnTo>
                  <a:lnTo>
                    <a:pt x="2656" y="114404"/>
                  </a:lnTo>
                  <a:lnTo>
                    <a:pt x="8856" y="115730"/>
                  </a:lnTo>
                  <a:lnTo>
                    <a:pt x="8856" y="120000"/>
                  </a:lnTo>
                  <a:close/>
                  <a:moveTo>
                    <a:pt x="2656" y="114404"/>
                  </a:moveTo>
                  <a:lnTo>
                    <a:pt x="53800" y="12220"/>
                  </a:lnTo>
                  <a:lnTo>
                    <a:pt x="66199" y="14871"/>
                  </a:lnTo>
                  <a:lnTo>
                    <a:pt x="14833" y="117055"/>
                  </a:lnTo>
                  <a:lnTo>
                    <a:pt x="2656" y="114404"/>
                  </a:lnTo>
                  <a:close/>
                  <a:moveTo>
                    <a:pt x="53800" y="12220"/>
                  </a:moveTo>
                  <a:lnTo>
                    <a:pt x="60221" y="0"/>
                  </a:lnTo>
                  <a:lnTo>
                    <a:pt x="66199" y="12220"/>
                  </a:lnTo>
                  <a:lnTo>
                    <a:pt x="60221" y="13398"/>
                  </a:lnTo>
                  <a:lnTo>
                    <a:pt x="53800" y="12220"/>
                  </a:lnTo>
                  <a:close/>
                </a:path>
              </a:pathLst>
            </a:custGeom>
            <a:solidFill>
              <a:srgbClr val="16494A"/>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09" name="Shape 409"/>
            <p:cNvSpPr/>
            <p:nvPr/>
          </p:nvSpPr>
          <p:spPr>
            <a:xfrm>
              <a:off x="4510087" y="4540250"/>
              <a:ext cx="90486" cy="225425"/>
            </a:xfrm>
            <a:custGeom>
              <a:avLst/>
              <a:gdLst/>
              <a:ahLst/>
              <a:cxnLst/>
              <a:rect l="0" t="0" r="0" b="0"/>
              <a:pathLst>
                <a:path w="120000" h="120000" extrusionOk="0">
                  <a:moveTo>
                    <a:pt x="0" y="116966"/>
                  </a:moveTo>
                  <a:lnTo>
                    <a:pt x="96585" y="0"/>
                  </a:lnTo>
                  <a:lnTo>
                    <a:pt x="120000" y="3033"/>
                  </a:lnTo>
                  <a:lnTo>
                    <a:pt x="22996" y="120000"/>
                  </a:lnTo>
                  <a:lnTo>
                    <a:pt x="0" y="116966"/>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0" name="Shape 410"/>
            <p:cNvSpPr/>
            <p:nvPr/>
          </p:nvSpPr>
          <p:spPr>
            <a:xfrm>
              <a:off x="5726112" y="4733923"/>
              <a:ext cx="161925" cy="42861"/>
            </a:xfrm>
            <a:custGeom>
              <a:avLst/>
              <a:gdLst/>
              <a:ahLst/>
              <a:cxnLst/>
              <a:rect l="0" t="0" r="0" b="0"/>
              <a:pathLst>
                <a:path w="120000" h="120000" extrusionOk="0">
                  <a:moveTo>
                    <a:pt x="120000" y="50526"/>
                  </a:moveTo>
                  <a:lnTo>
                    <a:pt x="1882" y="120000"/>
                  </a:lnTo>
                  <a:lnTo>
                    <a:pt x="0" y="68571"/>
                  </a:lnTo>
                  <a:lnTo>
                    <a:pt x="117882" y="0"/>
                  </a:lnTo>
                  <a:lnTo>
                    <a:pt x="120000" y="50526"/>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1" name="Shape 411"/>
            <p:cNvSpPr/>
            <p:nvPr/>
          </p:nvSpPr>
          <p:spPr>
            <a:xfrm>
              <a:off x="5781675" y="4732337"/>
              <a:ext cx="112713" cy="146050"/>
            </a:xfrm>
            <a:custGeom>
              <a:avLst/>
              <a:gdLst/>
              <a:ahLst/>
              <a:cxnLst/>
              <a:rect l="0" t="0" r="0" b="0"/>
              <a:pathLst>
                <a:path w="120000" h="120000" extrusionOk="0">
                  <a:moveTo>
                    <a:pt x="120000" y="8908"/>
                  </a:moveTo>
                  <a:lnTo>
                    <a:pt x="15842" y="119999"/>
                  </a:lnTo>
                  <a:lnTo>
                    <a:pt x="0" y="111091"/>
                  </a:lnTo>
                  <a:lnTo>
                    <a:pt x="103820" y="0"/>
                  </a:lnTo>
                  <a:lnTo>
                    <a:pt x="120000" y="8908"/>
                  </a:lnTo>
                  <a:close/>
                </a:path>
              </a:pathLst>
            </a:custGeom>
            <a:solidFill>
              <a:srgbClr val="ECE9E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2" name="Shape 412"/>
            <p:cNvSpPr/>
            <p:nvPr/>
          </p:nvSpPr>
          <p:spPr>
            <a:xfrm>
              <a:off x="4016375" y="1198562"/>
              <a:ext cx="1298575" cy="1090613"/>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3" name="Shape 413"/>
            <p:cNvSpPr/>
            <p:nvPr/>
          </p:nvSpPr>
          <p:spPr>
            <a:xfrm>
              <a:off x="3979862" y="1162050"/>
              <a:ext cx="1298575" cy="1090613"/>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4" name="Shape 414"/>
            <p:cNvSpPr/>
            <p:nvPr/>
          </p:nvSpPr>
          <p:spPr>
            <a:xfrm>
              <a:off x="3979862" y="1162050"/>
              <a:ext cx="1298575" cy="1090613"/>
            </a:xfrm>
            <a:prstGeom prst="rect">
              <a:avLst/>
            </a:prstGeom>
            <a:noFill/>
            <a:ln w="9525" cap="flat" cmpd="sng">
              <a:solidFill>
                <a:srgbClr val="23282B"/>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15" name="Shape 415"/>
            <p:cNvSpPr/>
            <p:nvPr/>
          </p:nvSpPr>
          <p:spPr>
            <a:xfrm>
              <a:off x="4398962" y="1214437"/>
              <a:ext cx="29462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1" u="none" strike="noStrike" cap="none">
                  <a:solidFill>
                    <a:srgbClr val="131516"/>
                  </a:solidFill>
                  <a:latin typeface="Calibri"/>
                  <a:ea typeface="Calibri"/>
                  <a:cs typeface="Calibri"/>
                  <a:sym typeface="Calibri"/>
                </a:rPr>
                <a:t>Shape</a:t>
              </a:r>
            </a:p>
          </p:txBody>
        </p:sp>
        <p:cxnSp>
          <p:nvCxnSpPr>
            <p:cNvPr id="416" name="Shape 416"/>
            <p:cNvCxnSpPr/>
            <p:nvPr/>
          </p:nvCxnSpPr>
          <p:spPr>
            <a:xfrm>
              <a:off x="3979862" y="1443037"/>
              <a:ext cx="1285873" cy="0"/>
            </a:xfrm>
            <a:prstGeom prst="straightConnector1">
              <a:avLst/>
            </a:prstGeom>
            <a:noFill/>
            <a:ln w="9525" cap="flat" cmpd="sng">
              <a:solidFill>
                <a:srgbClr val="24211D"/>
              </a:solidFill>
              <a:prstDash val="solid"/>
              <a:round/>
              <a:headEnd type="none" w="med" len="med"/>
              <a:tailEnd type="none" w="med" len="med"/>
            </a:ln>
          </p:spPr>
        </p:cxnSp>
        <p:sp>
          <p:nvSpPr>
            <p:cNvPr id="417" name="Shape 417"/>
            <p:cNvSpPr/>
            <p:nvPr/>
          </p:nvSpPr>
          <p:spPr>
            <a:xfrm>
              <a:off x="4052887" y="1568450"/>
              <a:ext cx="731159"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#Position:Point</a:t>
              </a:r>
            </a:p>
          </p:txBody>
        </p:sp>
        <p:cxnSp>
          <p:nvCxnSpPr>
            <p:cNvPr id="418" name="Shape 418"/>
            <p:cNvCxnSpPr/>
            <p:nvPr/>
          </p:nvCxnSpPr>
          <p:spPr>
            <a:xfrm>
              <a:off x="3979862" y="1835150"/>
              <a:ext cx="1285873" cy="0"/>
            </a:xfrm>
            <a:prstGeom prst="straightConnector1">
              <a:avLst/>
            </a:prstGeom>
            <a:noFill/>
            <a:ln w="9525" cap="flat" cmpd="sng">
              <a:solidFill>
                <a:srgbClr val="24211D"/>
              </a:solidFill>
              <a:prstDash val="solid"/>
              <a:round/>
              <a:headEnd type="none" w="med" len="med"/>
              <a:tailEnd type="none" w="med" len="med"/>
            </a:ln>
          </p:spPr>
        </p:cxnSp>
        <p:sp>
          <p:nvSpPr>
            <p:cNvPr id="419" name="Shape 419"/>
            <p:cNvSpPr/>
            <p:nvPr/>
          </p:nvSpPr>
          <p:spPr>
            <a:xfrm>
              <a:off x="6094412" y="1198562"/>
              <a:ext cx="993773" cy="1519238"/>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20" name="Shape 420"/>
            <p:cNvSpPr/>
            <p:nvPr/>
          </p:nvSpPr>
          <p:spPr>
            <a:xfrm>
              <a:off x="6057900" y="1162050"/>
              <a:ext cx="992188" cy="151923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21" name="Shape 421"/>
            <p:cNvSpPr/>
            <p:nvPr/>
          </p:nvSpPr>
          <p:spPr>
            <a:xfrm>
              <a:off x="6057900" y="1162050"/>
              <a:ext cx="992188" cy="1519238"/>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22" name="Shape 422"/>
            <p:cNvSpPr/>
            <p:nvPr/>
          </p:nvSpPr>
          <p:spPr>
            <a:xfrm>
              <a:off x="6364287" y="1208087"/>
              <a:ext cx="275292"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struct</a:t>
              </a:r>
            </a:p>
          </p:txBody>
        </p:sp>
        <p:sp>
          <p:nvSpPr>
            <p:cNvPr id="423" name="Shape 423"/>
            <p:cNvSpPr/>
            <p:nvPr/>
          </p:nvSpPr>
          <p:spPr>
            <a:xfrm>
              <a:off x="6376987" y="1403350"/>
              <a:ext cx="252010"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Point</a:t>
              </a:r>
            </a:p>
          </p:txBody>
        </p:sp>
        <p:cxnSp>
          <p:nvCxnSpPr>
            <p:cNvPr id="424" name="Shape 424"/>
            <p:cNvCxnSpPr/>
            <p:nvPr/>
          </p:nvCxnSpPr>
          <p:spPr>
            <a:xfrm>
              <a:off x="6057900" y="1639888"/>
              <a:ext cx="981074" cy="0"/>
            </a:xfrm>
            <a:prstGeom prst="straightConnector1">
              <a:avLst/>
            </a:prstGeom>
            <a:noFill/>
            <a:ln w="9525" cap="flat" cmpd="sng">
              <a:solidFill>
                <a:srgbClr val="24211D"/>
              </a:solidFill>
              <a:prstDash val="solid"/>
              <a:round/>
              <a:headEnd type="none" w="med" len="med"/>
              <a:tailEnd type="none" w="med" len="med"/>
            </a:ln>
          </p:spPr>
        </p:cxnSp>
        <p:sp>
          <p:nvSpPr>
            <p:cNvPr id="425" name="Shape 425"/>
            <p:cNvSpPr/>
            <p:nvPr/>
          </p:nvSpPr>
          <p:spPr>
            <a:xfrm>
              <a:off x="6130925" y="1763713"/>
              <a:ext cx="28274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+X:int</a:t>
              </a:r>
            </a:p>
          </p:txBody>
        </p:sp>
        <p:sp>
          <p:nvSpPr>
            <p:cNvPr id="426" name="Shape 426"/>
            <p:cNvSpPr/>
            <p:nvPr/>
          </p:nvSpPr>
          <p:spPr>
            <a:xfrm>
              <a:off x="6130925" y="1958975"/>
              <a:ext cx="271200"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+Y:int</a:t>
              </a:r>
            </a:p>
          </p:txBody>
        </p:sp>
        <p:cxnSp>
          <p:nvCxnSpPr>
            <p:cNvPr id="427" name="Shape 427"/>
            <p:cNvCxnSpPr/>
            <p:nvPr/>
          </p:nvCxnSpPr>
          <p:spPr>
            <a:xfrm>
              <a:off x="6057900" y="2227263"/>
              <a:ext cx="981074" cy="0"/>
            </a:xfrm>
            <a:prstGeom prst="straightConnector1">
              <a:avLst/>
            </a:prstGeom>
            <a:noFill/>
            <a:ln w="9525" cap="flat" cmpd="sng">
              <a:solidFill>
                <a:srgbClr val="24211D"/>
              </a:solidFill>
              <a:prstDash val="solid"/>
              <a:round/>
              <a:headEnd type="none" w="med" len="med"/>
              <a:tailEnd type="none" w="med" len="med"/>
            </a:ln>
          </p:spPr>
        </p:cxnSp>
        <p:sp>
          <p:nvSpPr>
            <p:cNvPr id="428" name="Shape 428"/>
            <p:cNvSpPr/>
            <p:nvPr/>
          </p:nvSpPr>
          <p:spPr>
            <a:xfrm>
              <a:off x="6130925" y="2351088"/>
              <a:ext cx="309733"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+Point</a:t>
              </a:r>
            </a:p>
          </p:txBody>
        </p:sp>
        <p:sp>
          <p:nvSpPr>
            <p:cNvPr id="429" name="Shape 429"/>
            <p:cNvSpPr/>
            <p:nvPr/>
          </p:nvSpPr>
          <p:spPr>
            <a:xfrm>
              <a:off x="2055813" y="1198562"/>
              <a:ext cx="1606550" cy="93027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0" name="Shape 430"/>
            <p:cNvSpPr/>
            <p:nvPr/>
          </p:nvSpPr>
          <p:spPr>
            <a:xfrm>
              <a:off x="2055813" y="1198562"/>
              <a:ext cx="1606550" cy="930275"/>
            </a:xfrm>
            <a:prstGeom prst="rect">
              <a:avLst/>
            </a:prstGeom>
            <a:noFill/>
            <a:ln w="9525" cap="flat" cmpd="sng">
              <a:solidFill>
                <a:srgbClr val="3C1D74"/>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1" name="Shape 431"/>
            <p:cNvSpPr/>
            <p:nvPr/>
          </p:nvSpPr>
          <p:spPr>
            <a:xfrm>
              <a:off x="1981200" y="1162050"/>
              <a:ext cx="1644649" cy="93027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2" name="Shape 432"/>
            <p:cNvSpPr/>
            <p:nvPr/>
          </p:nvSpPr>
          <p:spPr>
            <a:xfrm>
              <a:off x="1981200" y="1162050"/>
              <a:ext cx="1644649" cy="93027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3" name="Shape 433"/>
            <p:cNvSpPr/>
            <p:nvPr/>
          </p:nvSpPr>
          <p:spPr>
            <a:xfrm>
              <a:off x="2536825" y="1209675"/>
              <a:ext cx="42378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interface</a:t>
              </a:r>
            </a:p>
          </p:txBody>
        </p:sp>
        <p:sp>
          <p:nvSpPr>
            <p:cNvPr id="434" name="Shape 434"/>
            <p:cNvSpPr/>
            <p:nvPr/>
          </p:nvSpPr>
          <p:spPr>
            <a:xfrm>
              <a:off x="2095500" y="1406525"/>
              <a:ext cx="98422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1" u="none" strike="noStrike" cap="none">
                  <a:solidFill>
                    <a:srgbClr val="131516"/>
                  </a:solidFill>
                  <a:latin typeface="Calibri"/>
                  <a:ea typeface="Calibri"/>
                  <a:cs typeface="Calibri"/>
                  <a:sym typeface="Calibri"/>
                </a:rPr>
                <a:t>ISurfaceCalculatable</a:t>
              </a:r>
            </a:p>
          </p:txBody>
        </p:sp>
        <p:cxnSp>
          <p:nvCxnSpPr>
            <p:cNvPr id="435" name="Shape 435"/>
            <p:cNvCxnSpPr/>
            <p:nvPr/>
          </p:nvCxnSpPr>
          <p:spPr>
            <a:xfrm>
              <a:off x="1981200" y="1639888"/>
              <a:ext cx="1631950" cy="0"/>
            </a:xfrm>
            <a:prstGeom prst="straightConnector1">
              <a:avLst/>
            </a:prstGeom>
            <a:noFill/>
            <a:ln w="9525" cap="flat" cmpd="sng">
              <a:solidFill>
                <a:srgbClr val="24211D"/>
              </a:solidFill>
              <a:prstDash val="solid"/>
              <a:round/>
              <a:headEnd type="none" w="med" len="med"/>
              <a:tailEnd type="none" w="med" len="med"/>
            </a:ln>
          </p:spPr>
        </p:cxnSp>
        <p:sp>
          <p:nvSpPr>
            <p:cNvPr id="436" name="Shape 436"/>
            <p:cNvSpPr/>
            <p:nvPr/>
          </p:nvSpPr>
          <p:spPr>
            <a:xfrm>
              <a:off x="2019300" y="1763713"/>
              <a:ext cx="111804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1" u="none" strike="noStrike" cap="none">
                  <a:solidFill>
                    <a:srgbClr val="131516"/>
                  </a:solidFill>
                  <a:latin typeface="Calibri"/>
                  <a:ea typeface="Calibri"/>
                  <a:cs typeface="Calibri"/>
                  <a:sym typeface="Calibri"/>
                </a:rPr>
                <a:t>+CalculateSurface:float</a:t>
              </a:r>
            </a:p>
          </p:txBody>
        </p:sp>
        <p:sp>
          <p:nvSpPr>
            <p:cNvPr id="437" name="Shape 437"/>
            <p:cNvSpPr/>
            <p:nvPr/>
          </p:nvSpPr>
          <p:spPr>
            <a:xfrm>
              <a:off x="3851275" y="3035300"/>
              <a:ext cx="1533524" cy="1519238"/>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8" name="Shape 438"/>
            <p:cNvSpPr/>
            <p:nvPr/>
          </p:nvSpPr>
          <p:spPr>
            <a:xfrm>
              <a:off x="3733800" y="2998788"/>
              <a:ext cx="1614487" cy="1519238"/>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39" name="Shape 439"/>
            <p:cNvSpPr/>
            <p:nvPr/>
          </p:nvSpPr>
          <p:spPr>
            <a:xfrm>
              <a:off x="3733800" y="2998788"/>
              <a:ext cx="1614487" cy="1519238"/>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40" name="Shape 440"/>
            <p:cNvSpPr/>
            <p:nvPr/>
          </p:nvSpPr>
          <p:spPr>
            <a:xfrm>
              <a:off x="4222750" y="3055938"/>
              <a:ext cx="46861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Rectangle</a:t>
              </a:r>
            </a:p>
          </p:txBody>
        </p:sp>
        <p:cxnSp>
          <p:nvCxnSpPr>
            <p:cNvPr id="441" name="Shape 441"/>
            <p:cNvCxnSpPr/>
            <p:nvPr/>
          </p:nvCxnSpPr>
          <p:spPr>
            <a:xfrm>
              <a:off x="3733800" y="3281362"/>
              <a:ext cx="1598613" cy="0"/>
            </a:xfrm>
            <a:prstGeom prst="straightConnector1">
              <a:avLst/>
            </a:prstGeom>
            <a:noFill/>
            <a:ln w="9525" cap="flat" cmpd="sng">
              <a:solidFill>
                <a:srgbClr val="24211D"/>
              </a:solidFill>
              <a:prstDash val="solid"/>
              <a:round/>
              <a:headEnd type="none" w="med" len="med"/>
              <a:tailEnd type="none" w="med" len="med"/>
            </a:ln>
          </p:spPr>
        </p:cxnSp>
        <p:sp>
          <p:nvSpPr>
            <p:cNvPr id="442" name="Shape 442"/>
            <p:cNvSpPr/>
            <p:nvPr/>
          </p:nvSpPr>
          <p:spPr>
            <a:xfrm>
              <a:off x="3771900" y="3405187"/>
              <a:ext cx="586995"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-Width:float</a:t>
              </a:r>
            </a:p>
          </p:txBody>
        </p:sp>
        <p:sp>
          <p:nvSpPr>
            <p:cNvPr id="443" name="Shape 443"/>
            <p:cNvSpPr/>
            <p:nvPr/>
          </p:nvSpPr>
          <p:spPr>
            <a:xfrm>
              <a:off x="3771900" y="3600450"/>
              <a:ext cx="60517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-Height:float</a:t>
              </a:r>
            </a:p>
          </p:txBody>
        </p:sp>
        <p:cxnSp>
          <p:nvCxnSpPr>
            <p:cNvPr id="444" name="Shape 444"/>
            <p:cNvCxnSpPr/>
            <p:nvPr/>
          </p:nvCxnSpPr>
          <p:spPr>
            <a:xfrm>
              <a:off x="3733800" y="3868737"/>
              <a:ext cx="1598613" cy="0"/>
            </a:xfrm>
            <a:prstGeom prst="straightConnector1">
              <a:avLst/>
            </a:prstGeom>
            <a:noFill/>
            <a:ln w="9525" cap="flat" cmpd="sng">
              <a:solidFill>
                <a:srgbClr val="24211D"/>
              </a:solidFill>
              <a:prstDash val="solid"/>
              <a:round/>
              <a:headEnd type="none" w="med" len="med"/>
              <a:tailEnd type="none" w="med" len="med"/>
            </a:ln>
          </p:spPr>
        </p:cxnSp>
        <p:sp>
          <p:nvSpPr>
            <p:cNvPr id="445" name="Shape 445"/>
            <p:cNvSpPr/>
            <p:nvPr/>
          </p:nvSpPr>
          <p:spPr>
            <a:xfrm>
              <a:off x="3771900" y="3992562"/>
              <a:ext cx="52633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+Rectangle</a:t>
              </a:r>
            </a:p>
          </p:txBody>
        </p:sp>
        <p:sp>
          <p:nvSpPr>
            <p:cNvPr id="446" name="Shape 446"/>
            <p:cNvSpPr/>
            <p:nvPr/>
          </p:nvSpPr>
          <p:spPr>
            <a:xfrm>
              <a:off x="3771900" y="4187825"/>
              <a:ext cx="110337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+CalculateSurface:float</a:t>
              </a:r>
            </a:p>
          </p:txBody>
        </p:sp>
        <p:sp>
          <p:nvSpPr>
            <p:cNvPr id="447" name="Shape 447"/>
            <p:cNvSpPr/>
            <p:nvPr/>
          </p:nvSpPr>
          <p:spPr>
            <a:xfrm>
              <a:off x="2028825" y="3035300"/>
              <a:ext cx="1519238" cy="132397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48" name="Shape 448"/>
            <p:cNvSpPr/>
            <p:nvPr/>
          </p:nvSpPr>
          <p:spPr>
            <a:xfrm>
              <a:off x="1905000" y="2998788"/>
              <a:ext cx="1604963" cy="132397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49" name="Shape 449"/>
            <p:cNvSpPr/>
            <p:nvPr/>
          </p:nvSpPr>
          <p:spPr>
            <a:xfrm>
              <a:off x="1905000" y="2998788"/>
              <a:ext cx="1604963" cy="132397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0" name="Shape 450"/>
            <p:cNvSpPr/>
            <p:nvPr/>
          </p:nvSpPr>
          <p:spPr>
            <a:xfrm>
              <a:off x="2487613" y="3054350"/>
              <a:ext cx="333015"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Square</a:t>
              </a:r>
            </a:p>
          </p:txBody>
        </p:sp>
        <p:cxnSp>
          <p:nvCxnSpPr>
            <p:cNvPr id="451" name="Shape 451"/>
            <p:cNvCxnSpPr/>
            <p:nvPr/>
          </p:nvCxnSpPr>
          <p:spPr>
            <a:xfrm>
              <a:off x="1905000" y="3281362"/>
              <a:ext cx="1590674" cy="0"/>
            </a:xfrm>
            <a:prstGeom prst="straightConnector1">
              <a:avLst/>
            </a:prstGeom>
            <a:noFill/>
            <a:ln w="9525" cap="flat" cmpd="sng">
              <a:solidFill>
                <a:srgbClr val="24211D"/>
              </a:solidFill>
              <a:prstDash val="solid"/>
              <a:round/>
              <a:headEnd type="none" w="med" len="med"/>
              <a:tailEnd type="none" w="med" len="med"/>
            </a:ln>
          </p:spPr>
        </p:cxnSp>
        <p:sp>
          <p:nvSpPr>
            <p:cNvPr id="452" name="Shape 452"/>
            <p:cNvSpPr/>
            <p:nvPr/>
          </p:nvSpPr>
          <p:spPr>
            <a:xfrm>
              <a:off x="1943100" y="3405187"/>
              <a:ext cx="47299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-Size:float</a:t>
              </a:r>
            </a:p>
          </p:txBody>
        </p:sp>
        <p:cxnSp>
          <p:nvCxnSpPr>
            <p:cNvPr id="453" name="Shape 453"/>
            <p:cNvCxnSpPr/>
            <p:nvPr/>
          </p:nvCxnSpPr>
          <p:spPr>
            <a:xfrm>
              <a:off x="1905000" y="3673475"/>
              <a:ext cx="1590674" cy="0"/>
            </a:xfrm>
            <a:prstGeom prst="straightConnector1">
              <a:avLst/>
            </a:prstGeom>
            <a:noFill/>
            <a:ln w="9525" cap="flat" cmpd="sng">
              <a:solidFill>
                <a:srgbClr val="24211D"/>
              </a:solidFill>
              <a:prstDash val="solid"/>
              <a:round/>
              <a:headEnd type="none" w="med" len="med"/>
              <a:tailEnd type="none" w="med" len="med"/>
            </a:ln>
          </p:spPr>
        </p:cxnSp>
        <p:sp>
          <p:nvSpPr>
            <p:cNvPr id="454" name="Shape 454"/>
            <p:cNvSpPr/>
            <p:nvPr/>
          </p:nvSpPr>
          <p:spPr>
            <a:xfrm>
              <a:off x="1943100" y="3797300"/>
              <a:ext cx="39073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+Square</a:t>
              </a:r>
            </a:p>
          </p:txBody>
        </p:sp>
        <p:sp>
          <p:nvSpPr>
            <p:cNvPr id="455" name="Shape 455"/>
            <p:cNvSpPr/>
            <p:nvPr/>
          </p:nvSpPr>
          <p:spPr>
            <a:xfrm>
              <a:off x="1943100" y="3992562"/>
              <a:ext cx="110337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+CalculateSurface:float</a:t>
              </a:r>
            </a:p>
          </p:txBody>
        </p:sp>
        <p:sp>
          <p:nvSpPr>
            <p:cNvPr id="456" name="Shape 456"/>
            <p:cNvSpPr/>
            <p:nvPr/>
          </p:nvSpPr>
          <p:spPr>
            <a:xfrm>
              <a:off x="2300288" y="5362575"/>
              <a:ext cx="1103312" cy="112712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7" name="Shape 457"/>
            <p:cNvSpPr/>
            <p:nvPr/>
          </p:nvSpPr>
          <p:spPr>
            <a:xfrm>
              <a:off x="2263775" y="5326062"/>
              <a:ext cx="1103312" cy="112712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8" name="Shape 458"/>
            <p:cNvSpPr/>
            <p:nvPr/>
          </p:nvSpPr>
          <p:spPr>
            <a:xfrm>
              <a:off x="2263775" y="5326062"/>
              <a:ext cx="1103312" cy="112712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59" name="Shape 459"/>
            <p:cNvSpPr/>
            <p:nvPr/>
          </p:nvSpPr>
          <p:spPr>
            <a:xfrm>
              <a:off x="2327275" y="5391150"/>
              <a:ext cx="59276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FilledSquare</a:t>
              </a:r>
            </a:p>
          </p:txBody>
        </p:sp>
        <p:cxnSp>
          <p:nvCxnSpPr>
            <p:cNvPr id="460" name="Shape 460"/>
            <p:cNvCxnSpPr/>
            <p:nvPr/>
          </p:nvCxnSpPr>
          <p:spPr>
            <a:xfrm>
              <a:off x="2263775" y="5607050"/>
              <a:ext cx="1090613" cy="0"/>
            </a:xfrm>
            <a:prstGeom prst="straightConnector1">
              <a:avLst/>
            </a:prstGeom>
            <a:noFill/>
            <a:ln w="9525" cap="flat" cmpd="sng">
              <a:solidFill>
                <a:srgbClr val="24211D"/>
              </a:solidFill>
              <a:prstDash val="solid"/>
              <a:round/>
              <a:headEnd type="none" w="med" len="med"/>
              <a:tailEnd type="none" w="med" len="med"/>
            </a:ln>
          </p:spPr>
        </p:cxnSp>
        <p:sp>
          <p:nvSpPr>
            <p:cNvPr id="461" name="Shape 461"/>
            <p:cNvSpPr/>
            <p:nvPr/>
          </p:nvSpPr>
          <p:spPr>
            <a:xfrm>
              <a:off x="2336800" y="5732462"/>
              <a:ext cx="57843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-Color:Color</a:t>
              </a:r>
            </a:p>
          </p:txBody>
        </p:sp>
        <p:cxnSp>
          <p:nvCxnSpPr>
            <p:cNvPr id="462" name="Shape 462"/>
            <p:cNvCxnSpPr/>
            <p:nvPr/>
          </p:nvCxnSpPr>
          <p:spPr>
            <a:xfrm>
              <a:off x="2263775" y="5999162"/>
              <a:ext cx="1090613" cy="0"/>
            </a:xfrm>
            <a:prstGeom prst="straightConnector1">
              <a:avLst/>
            </a:prstGeom>
            <a:noFill/>
            <a:ln w="9525" cap="flat" cmpd="sng">
              <a:solidFill>
                <a:srgbClr val="24211D"/>
              </a:solidFill>
              <a:prstDash val="solid"/>
              <a:round/>
              <a:headEnd type="none" w="med" len="med"/>
              <a:tailEnd type="none" w="med" len="med"/>
            </a:ln>
          </p:spPr>
        </p:cxnSp>
        <p:sp>
          <p:nvSpPr>
            <p:cNvPr id="463" name="Shape 463"/>
            <p:cNvSpPr/>
            <p:nvPr/>
          </p:nvSpPr>
          <p:spPr>
            <a:xfrm>
              <a:off x="2336800" y="6122987"/>
              <a:ext cx="650492"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+FilledSquare</a:t>
              </a:r>
            </a:p>
          </p:txBody>
        </p:sp>
        <p:sp>
          <p:nvSpPr>
            <p:cNvPr id="464" name="Shape 464"/>
            <p:cNvSpPr/>
            <p:nvPr/>
          </p:nvSpPr>
          <p:spPr>
            <a:xfrm>
              <a:off x="5730080" y="3016250"/>
              <a:ext cx="1470023" cy="1716088"/>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65" name="Shape 465"/>
            <p:cNvSpPr/>
            <p:nvPr/>
          </p:nvSpPr>
          <p:spPr>
            <a:xfrm>
              <a:off x="5691980" y="2979739"/>
              <a:ext cx="1471613" cy="1714500"/>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66" name="Shape 466"/>
            <p:cNvSpPr/>
            <p:nvPr/>
          </p:nvSpPr>
          <p:spPr>
            <a:xfrm>
              <a:off x="5691980" y="2979739"/>
              <a:ext cx="1471613" cy="1714500"/>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67" name="Shape 467"/>
            <p:cNvSpPr/>
            <p:nvPr/>
          </p:nvSpPr>
          <p:spPr>
            <a:xfrm>
              <a:off x="6244430" y="3016250"/>
              <a:ext cx="275292"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struct</a:t>
              </a:r>
            </a:p>
          </p:txBody>
        </p:sp>
        <p:sp>
          <p:nvSpPr>
            <p:cNvPr id="468" name="Shape 468"/>
            <p:cNvSpPr/>
            <p:nvPr/>
          </p:nvSpPr>
          <p:spPr>
            <a:xfrm>
              <a:off x="6244430" y="3211514"/>
              <a:ext cx="256147"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a:t>
              </a:r>
            </a:p>
          </p:txBody>
        </p:sp>
        <p:cxnSp>
          <p:nvCxnSpPr>
            <p:cNvPr id="469" name="Shape 469"/>
            <p:cNvCxnSpPr/>
            <p:nvPr/>
          </p:nvCxnSpPr>
          <p:spPr>
            <a:xfrm>
              <a:off x="5691980" y="3457576"/>
              <a:ext cx="1458913" cy="0"/>
            </a:xfrm>
            <a:prstGeom prst="straightConnector1">
              <a:avLst/>
            </a:prstGeom>
            <a:noFill/>
            <a:ln w="9525" cap="flat" cmpd="sng">
              <a:solidFill>
                <a:srgbClr val="24211D"/>
              </a:solidFill>
              <a:prstDash val="solid"/>
              <a:round/>
              <a:headEnd type="none" w="med" len="med"/>
              <a:tailEnd type="none" w="med" len="med"/>
            </a:ln>
          </p:spPr>
        </p:cxnSp>
        <p:sp>
          <p:nvSpPr>
            <p:cNvPr id="470" name="Shape 470"/>
            <p:cNvSpPr/>
            <p:nvPr/>
          </p:nvSpPr>
          <p:spPr>
            <a:xfrm>
              <a:off x="5766594" y="3581401"/>
              <a:ext cx="752949"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+RedValue:byte</a:t>
              </a:r>
            </a:p>
          </p:txBody>
        </p:sp>
        <p:sp>
          <p:nvSpPr>
            <p:cNvPr id="471" name="Shape 471"/>
            <p:cNvSpPr/>
            <p:nvPr/>
          </p:nvSpPr>
          <p:spPr>
            <a:xfrm>
              <a:off x="5766594" y="3778251"/>
              <a:ext cx="860361"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+GreenValue:byte</a:t>
              </a:r>
            </a:p>
          </p:txBody>
        </p:sp>
        <p:sp>
          <p:nvSpPr>
            <p:cNvPr id="472" name="Shape 472"/>
            <p:cNvSpPr/>
            <p:nvPr/>
          </p:nvSpPr>
          <p:spPr>
            <a:xfrm>
              <a:off x="5766594" y="3973514"/>
              <a:ext cx="783493"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+BlueValue:byte</a:t>
              </a:r>
            </a:p>
          </p:txBody>
        </p:sp>
        <p:cxnSp>
          <p:nvCxnSpPr>
            <p:cNvPr id="473" name="Shape 473"/>
            <p:cNvCxnSpPr/>
            <p:nvPr/>
          </p:nvCxnSpPr>
          <p:spPr>
            <a:xfrm>
              <a:off x="5691980" y="4241801"/>
              <a:ext cx="1458913" cy="0"/>
            </a:xfrm>
            <a:prstGeom prst="straightConnector1">
              <a:avLst/>
            </a:prstGeom>
            <a:noFill/>
            <a:ln w="9525" cap="flat" cmpd="sng">
              <a:solidFill>
                <a:srgbClr val="24211D"/>
              </a:solidFill>
              <a:prstDash val="solid"/>
              <a:round/>
              <a:headEnd type="none" w="med" len="med"/>
              <a:tailEnd type="none" w="med" len="med"/>
            </a:ln>
          </p:spPr>
        </p:cxnSp>
        <p:sp>
          <p:nvSpPr>
            <p:cNvPr id="474" name="Shape 474"/>
            <p:cNvSpPr/>
            <p:nvPr/>
          </p:nvSpPr>
          <p:spPr>
            <a:xfrm>
              <a:off x="5766594" y="4365626"/>
              <a:ext cx="313868"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a:t>
              </a:r>
            </a:p>
          </p:txBody>
        </p:sp>
        <p:sp>
          <p:nvSpPr>
            <p:cNvPr id="475" name="Shape 475"/>
            <p:cNvSpPr/>
            <p:nvPr/>
          </p:nvSpPr>
          <p:spPr>
            <a:xfrm>
              <a:off x="4016375" y="5362575"/>
              <a:ext cx="1287463" cy="1127125"/>
            </a:xfrm>
            <a:prstGeom prst="rect">
              <a:avLst/>
            </a:prstGeom>
            <a:solidFill>
              <a:srgbClr val="29166E"/>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76" name="Shape 476"/>
            <p:cNvSpPr/>
            <p:nvPr/>
          </p:nvSpPr>
          <p:spPr>
            <a:xfrm>
              <a:off x="3979862" y="5326062"/>
              <a:ext cx="1285873" cy="1127125"/>
            </a:xfrm>
            <a:prstGeom prst="rect">
              <a:avLst/>
            </a:prstGeom>
            <a:solidFill>
              <a:srgbClr val="FFFFF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77" name="Shape 477"/>
            <p:cNvSpPr/>
            <p:nvPr/>
          </p:nvSpPr>
          <p:spPr>
            <a:xfrm>
              <a:off x="3979862" y="5326062"/>
              <a:ext cx="1285873" cy="1127125"/>
            </a:xfrm>
            <a:prstGeom prst="rect">
              <a:avLst/>
            </a:prstGeom>
            <a:noFill/>
            <a:ln w="9525" cap="flat" cmpd="sng">
              <a:solidFill>
                <a:srgbClr val="24211D"/>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478" name="Shape 478"/>
            <p:cNvSpPr/>
            <p:nvPr/>
          </p:nvSpPr>
          <p:spPr>
            <a:xfrm>
              <a:off x="4089400" y="5391150"/>
              <a:ext cx="728369"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FilledRectangle</a:t>
              </a:r>
            </a:p>
          </p:txBody>
        </p:sp>
        <p:cxnSp>
          <p:nvCxnSpPr>
            <p:cNvPr id="479" name="Shape 479"/>
            <p:cNvCxnSpPr/>
            <p:nvPr/>
          </p:nvCxnSpPr>
          <p:spPr>
            <a:xfrm>
              <a:off x="3979862" y="5607050"/>
              <a:ext cx="1274763" cy="0"/>
            </a:xfrm>
            <a:prstGeom prst="straightConnector1">
              <a:avLst/>
            </a:prstGeom>
            <a:noFill/>
            <a:ln w="9525" cap="flat" cmpd="sng">
              <a:solidFill>
                <a:srgbClr val="24211D"/>
              </a:solidFill>
              <a:prstDash val="solid"/>
              <a:round/>
              <a:headEnd type="none" w="med" len="med"/>
              <a:tailEnd type="none" w="med" len="med"/>
            </a:ln>
          </p:spPr>
        </p:cxnSp>
        <p:sp>
          <p:nvSpPr>
            <p:cNvPr id="480" name="Shape 480"/>
            <p:cNvSpPr/>
            <p:nvPr/>
          </p:nvSpPr>
          <p:spPr>
            <a:xfrm>
              <a:off x="4052887" y="5732462"/>
              <a:ext cx="578434"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-Color:Color</a:t>
              </a:r>
            </a:p>
          </p:txBody>
        </p:sp>
        <p:cxnSp>
          <p:nvCxnSpPr>
            <p:cNvPr id="481" name="Shape 481"/>
            <p:cNvCxnSpPr/>
            <p:nvPr/>
          </p:nvCxnSpPr>
          <p:spPr>
            <a:xfrm>
              <a:off x="3979862" y="5999162"/>
              <a:ext cx="1274763" cy="0"/>
            </a:xfrm>
            <a:prstGeom prst="straightConnector1">
              <a:avLst/>
            </a:prstGeom>
            <a:noFill/>
            <a:ln w="9525" cap="flat" cmpd="sng">
              <a:solidFill>
                <a:srgbClr val="24211D"/>
              </a:solidFill>
              <a:prstDash val="solid"/>
              <a:round/>
              <a:headEnd type="none" w="med" len="med"/>
              <a:tailEnd type="none" w="med" len="med"/>
            </a:ln>
          </p:spPr>
        </p:cxnSp>
        <p:sp>
          <p:nvSpPr>
            <p:cNvPr id="482" name="Shape 482"/>
            <p:cNvSpPr/>
            <p:nvPr/>
          </p:nvSpPr>
          <p:spPr>
            <a:xfrm>
              <a:off x="4052887" y="6122987"/>
              <a:ext cx="786091" cy="18466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131516"/>
                </a:buClr>
                <a:buSzPct val="25000"/>
                <a:buFont typeface="Calibri"/>
                <a:buNone/>
              </a:pPr>
              <a:r>
                <a:rPr lang="en-US" sz="1200" b="1" i="0" u="none" strike="noStrike" cap="none">
                  <a:solidFill>
                    <a:srgbClr val="131516"/>
                  </a:solidFill>
                  <a:latin typeface="Calibri"/>
                  <a:ea typeface="Calibri"/>
                  <a:cs typeface="Calibri"/>
                  <a:sym typeface="Calibri"/>
                </a:rPr>
                <a:t>+FilledRectangle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1446212" y="4925703"/>
            <a:ext cx="8938472" cy="820600"/>
          </a:xfrm>
          <a:prstGeom prst="rect">
            <a:avLst/>
          </a:prstGeom>
          <a:noFill/>
          <a:ln>
            <a:noFill/>
          </a:ln>
        </p:spPr>
        <p:txBody>
          <a:bodyPr lIns="36000" tIns="36000" rIns="36000" bIns="36000" anchor="b" anchorCtr="0">
            <a:noAutofit/>
          </a:bodyPr>
          <a:lstStyle/>
          <a:p>
            <a:pPr marL="0" marR="0" lvl="0" indent="0" algn="ctr" rtl="0">
              <a:lnSpc>
                <a:spcPct val="100000"/>
              </a:lnSpc>
              <a:spcBef>
                <a:spcPts val="0"/>
              </a:spcBef>
              <a:spcAft>
                <a:spcPts val="0"/>
              </a:spcAft>
              <a:buClr>
                <a:srgbClr val="F3BE60"/>
              </a:buClr>
              <a:buSzPct val="25000"/>
              <a:buFont typeface="Calibri"/>
              <a:buNone/>
            </a:pPr>
            <a:r>
              <a:rPr lang="en-US" sz="5000" b="1" i="0" u="none" strike="noStrike" cap="none" dirty="0">
                <a:solidFill>
                  <a:srgbClr val="F3BE60"/>
                </a:solidFill>
                <a:latin typeface="Calibri"/>
                <a:ea typeface="Calibri"/>
                <a:cs typeface="Calibri"/>
                <a:sym typeface="Calibri"/>
              </a:rPr>
              <a:t>Class Diagrams in </a:t>
            </a:r>
            <a:r>
              <a:rPr lang="en-US" sz="5000" dirty="0"/>
              <a:t>Visual Studio</a:t>
            </a:r>
          </a:p>
        </p:txBody>
      </p:sp>
      <p:sp>
        <p:nvSpPr>
          <p:cNvPr id="488" name="Shape 488"/>
          <p:cNvSpPr txBox="1">
            <a:spLocks noGrp="1"/>
          </p:cNvSpPr>
          <p:nvPr>
            <p:ph type="body" idx="1"/>
          </p:nvPr>
        </p:nvSpPr>
        <p:spPr>
          <a:xfrm>
            <a:off x="1446212" y="5754967"/>
            <a:ext cx="8938472" cy="692873"/>
          </a:xfrm>
          <a:prstGeom prst="rect">
            <a:avLst/>
          </a:prstGeom>
          <a:noFill/>
          <a:ln>
            <a:noFill/>
          </a:ln>
        </p:spPr>
        <p:txBody>
          <a:bodyPr lIns="36000" tIns="36000" rIns="36000" bIns="36000" anchor="t" anchorCtr="0">
            <a:noAutofit/>
          </a:bodyPr>
          <a:lstStyle/>
          <a:p>
            <a:pPr marL="0" marR="0" lvl="1" indent="0" algn="ctr" rtl="0">
              <a:lnSpc>
                <a:spcPct val="105000"/>
              </a:lnSpc>
              <a:spcBef>
                <a:spcPts val="0"/>
              </a:spcBef>
              <a:spcAft>
                <a:spcPts val="0"/>
              </a:spcAft>
              <a:buClr>
                <a:schemeClr val="accent1"/>
              </a:buClr>
              <a:buSzPct val="25000"/>
              <a:buFont typeface="Noto Sans Symbols"/>
              <a:buNone/>
            </a:pPr>
            <a:r>
              <a:rPr lang="en-US" sz="4000" b="0" i="0" u="none" strike="noStrike" cap="none">
                <a:solidFill>
                  <a:schemeClr val="accent1"/>
                </a:solidFill>
                <a:latin typeface="Calibri"/>
                <a:ea typeface="Calibri"/>
                <a:cs typeface="Calibri"/>
                <a:sym typeface="Calibri"/>
              </a:rPr>
              <a:t>Live Demo</a:t>
            </a:r>
          </a:p>
        </p:txBody>
      </p:sp>
      <p:pic>
        <p:nvPicPr>
          <p:cNvPr id="6" name="Picture 2"/>
          <p:cNvPicPr>
            <a:picLocks noChangeAspect="1" noChangeArrowheads="1"/>
          </p:cNvPicPr>
          <p:nvPr/>
        </p:nvPicPr>
        <p:blipFill>
          <a:blip r:embed="rId3" cstate="email">
            <a:lum bright="-20000"/>
            <a:extLst>
              <a:ext uri="{28A0092B-C50C-407E-A947-70E740481C1C}">
                <a14:useLocalDpi xmlns:a14="http://schemas.microsoft.com/office/drawing/2010/main" xmlns=""/>
              </a:ext>
            </a:extLst>
          </a:blip>
          <a:srcRect/>
          <a:stretch>
            <a:fillRect/>
          </a:stretch>
        </p:blipFill>
        <p:spPr bwMode="auto">
          <a:xfrm>
            <a:off x="4037012" y="1219200"/>
            <a:ext cx="3775186" cy="3566383"/>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29</a:t>
            </a:fld>
            <a:endParaRPr lang="en-US" sz="1000" b="0" i="0" u="none" strike="noStrike" cap="none">
              <a:solidFill>
                <a:schemeClr val="lt1"/>
              </a:solidFill>
              <a:latin typeface="Calibri"/>
              <a:ea typeface="Calibri"/>
              <a:cs typeface="Calibri"/>
              <a:sym typeface="Calibri"/>
            </a:endParaRPr>
          </a:p>
        </p:txBody>
      </p:sp>
      <p:sp>
        <p:nvSpPr>
          <p:cNvPr id="495" name="Shape 495"/>
          <p:cNvSpPr txBox="1">
            <a:spLocks noGrp="1"/>
          </p:cNvSpPr>
          <p:nvPr>
            <p:ph type="body" idx="1"/>
          </p:nvPr>
        </p:nvSpPr>
        <p:spPr>
          <a:xfrm>
            <a:off x="190410" y="1151120"/>
            <a:ext cx="11804821" cy="5570355"/>
          </a:xfrm>
          <a:prstGeom prst="rect">
            <a:avLst/>
          </a:prstGeom>
          <a:noFill/>
          <a:ln>
            <a:noFill/>
          </a:ln>
        </p:spPr>
        <p:txBody>
          <a:bodyPr lIns="108000" tIns="36000" rIns="108000" bIns="36000" anchor="t" anchorCtr="0">
            <a:noAutofit/>
          </a:bodyPr>
          <a:lstStyle/>
          <a:p>
            <a:pPr marL="358775" marR="0" lvl="0" indent="-358775" algn="l" rtl="0">
              <a:lnSpc>
                <a:spcPct val="105000"/>
              </a:lnSpc>
              <a:spcBef>
                <a:spcPts val="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Inheritance </a:t>
            </a:r>
            <a:r>
              <a:rPr lang="en-US" sz="3400" b="0" i="0" u="none" strike="noStrike" cap="none" dirty="0">
                <a:solidFill>
                  <a:schemeClr val="lt1"/>
                </a:solidFill>
                <a:latin typeface="Calibri"/>
                <a:ea typeface="Calibri"/>
                <a:cs typeface="Calibri"/>
                <a:sym typeface="Calibri"/>
              </a:rPr>
              <a:t>allows extending the behavior of the classes</a:t>
            </a:r>
          </a:p>
          <a:p>
            <a:pPr marL="663521" marR="0" lvl="1" indent="-371420" algn="l" rtl="0">
              <a:lnSpc>
                <a:spcPct val="105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Inheriting Fields</a:t>
            </a:r>
          </a:p>
          <a:p>
            <a:pPr marL="663521" marR="0" lvl="1" indent="-371420" algn="l" rtl="0">
              <a:lnSpc>
                <a:spcPct val="105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Inheriting Methods</a:t>
            </a:r>
          </a:p>
          <a:p>
            <a:pPr marL="663520" marR="0" lvl="1" indent="-371420" algn="l" rtl="0">
              <a:lnSpc>
                <a:spcPct val="105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Reusing the existing code</a:t>
            </a:r>
          </a:p>
        </p:txBody>
      </p:sp>
      <p:sp>
        <p:nvSpPr>
          <p:cNvPr id="496" name="Shape 496"/>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Summary</a:t>
            </a:r>
          </a:p>
        </p:txBody>
      </p:sp>
      <p:pic>
        <p:nvPicPr>
          <p:cNvPr id="497" name="Shape 497"/>
          <p:cNvPicPr preferRelativeResize="0"/>
          <p:nvPr/>
        </p:nvPicPr>
        <p:blipFill rotWithShape="1">
          <a:blip r:embed="rId3">
            <a:alphaModFix/>
          </a:blip>
          <a:srcRect/>
          <a:stretch/>
        </p:blipFill>
        <p:spPr>
          <a:xfrm>
            <a:off x="7986509" y="1905000"/>
            <a:ext cx="3559799" cy="2640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1566412" y="6525002"/>
            <a:ext cx="428822" cy="196477"/>
          </a:xfrm>
          <a:prstGeom prst="rect">
            <a:avLst/>
          </a:prstGeom>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#9721</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 xmlns:p14="http://schemas.microsoft.com/office/powerpoint/2010/main" val="3549949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Shape 504"/>
          <p:cNvPicPr preferRelativeResize="0"/>
          <p:nvPr/>
        </p:nvPicPr>
        <p:blipFill rotWithShape="1">
          <a:blip r:embed="rId3">
            <a:alphaModFix/>
          </a:blip>
          <a:srcRect/>
          <a:stretch/>
        </p:blipFill>
        <p:spPr>
          <a:xfrm>
            <a:off x="4990296" y="1424940"/>
            <a:ext cx="2203729" cy="784652"/>
          </a:xfrm>
          <a:prstGeom prst="roundRect">
            <a:avLst>
              <a:gd name="adj" fmla="val 3159"/>
            </a:avLst>
          </a:prstGeom>
          <a:noFill/>
          <a:ln>
            <a:noFill/>
          </a:ln>
        </p:spPr>
      </p:pic>
      <p:pic>
        <p:nvPicPr>
          <p:cNvPr id="505" name="Shape 505"/>
          <p:cNvPicPr preferRelativeResize="0"/>
          <p:nvPr/>
        </p:nvPicPr>
        <p:blipFill rotWithShape="1">
          <a:blip r:embed="rId4">
            <a:alphaModFix/>
          </a:blip>
          <a:srcRect/>
          <a:stretch/>
        </p:blipFill>
        <p:spPr>
          <a:xfrm>
            <a:off x="455612" y="1424940"/>
            <a:ext cx="1710401" cy="784858"/>
          </a:xfrm>
          <a:prstGeom prst="roundRect">
            <a:avLst>
              <a:gd name="adj" fmla="val 3159"/>
            </a:avLst>
          </a:prstGeom>
          <a:noFill/>
          <a:ln>
            <a:noFill/>
          </a:ln>
        </p:spPr>
      </p:pic>
      <p:pic>
        <p:nvPicPr>
          <p:cNvPr id="506" name="Shape 506"/>
          <p:cNvPicPr preferRelativeResize="0"/>
          <p:nvPr/>
        </p:nvPicPr>
        <p:blipFill rotWithShape="1">
          <a:blip r:embed="rId5">
            <a:alphaModFix/>
          </a:blip>
          <a:srcRect/>
          <a:stretch/>
        </p:blipFill>
        <p:spPr>
          <a:xfrm>
            <a:off x="2392050" y="1424940"/>
            <a:ext cx="2372205" cy="784652"/>
          </a:xfrm>
          <a:prstGeom prst="roundRect">
            <a:avLst>
              <a:gd name="adj" fmla="val 3159"/>
            </a:avLst>
          </a:prstGeom>
          <a:noFill/>
          <a:ln>
            <a:noFill/>
          </a:ln>
        </p:spPr>
      </p:pic>
      <p:pic>
        <p:nvPicPr>
          <p:cNvPr id="507" name="Shape 507"/>
          <p:cNvPicPr preferRelativeResize="0"/>
          <p:nvPr/>
        </p:nvPicPr>
        <p:blipFill rotWithShape="1">
          <a:blip r:embed="rId6">
            <a:alphaModFix/>
          </a:blip>
          <a:srcRect/>
          <a:stretch/>
        </p:blipFill>
        <p:spPr>
          <a:xfrm>
            <a:off x="9689560" y="1424940"/>
            <a:ext cx="1991815" cy="784652"/>
          </a:xfrm>
          <a:prstGeom prst="roundRect">
            <a:avLst>
              <a:gd name="adj" fmla="val 3159"/>
            </a:avLst>
          </a:prstGeom>
          <a:noFill/>
          <a:ln>
            <a:noFill/>
          </a:ln>
        </p:spPr>
      </p:pic>
      <p:pic>
        <p:nvPicPr>
          <p:cNvPr id="508" name="Shape 508"/>
          <p:cNvPicPr preferRelativeResize="0"/>
          <p:nvPr/>
        </p:nvPicPr>
        <p:blipFill rotWithShape="1">
          <a:blip r:embed="rId7">
            <a:alphaModFix/>
          </a:blip>
          <a:srcRect/>
          <a:stretch/>
        </p:blipFill>
        <p:spPr>
          <a:xfrm>
            <a:off x="7420064" y="1424940"/>
            <a:ext cx="2043457" cy="784652"/>
          </a:xfrm>
          <a:prstGeom prst="roundRect">
            <a:avLst>
              <a:gd name="adj" fmla="val 3159"/>
            </a:avLst>
          </a:prstGeom>
          <a:noFill/>
          <a:ln>
            <a:noFill/>
          </a:ln>
        </p:spPr>
      </p:pic>
      <p:pic>
        <p:nvPicPr>
          <p:cNvPr id="509" name="Shape 509"/>
          <p:cNvPicPr preferRelativeResize="0"/>
          <p:nvPr/>
        </p:nvPicPr>
        <p:blipFill rotWithShape="1">
          <a:blip r:embed="rId8">
            <a:alphaModFix/>
          </a:blip>
          <a:srcRect/>
          <a:stretch/>
        </p:blipFill>
        <p:spPr>
          <a:xfrm>
            <a:off x="493937" y="5463746"/>
            <a:ext cx="3096656" cy="784652"/>
          </a:xfrm>
          <a:prstGeom prst="roundRect">
            <a:avLst>
              <a:gd name="adj" fmla="val 3159"/>
            </a:avLst>
          </a:prstGeom>
          <a:noFill/>
          <a:ln>
            <a:noFill/>
          </a:ln>
        </p:spPr>
      </p:pic>
      <p:pic>
        <p:nvPicPr>
          <p:cNvPr id="510" name="Shape 510"/>
          <p:cNvPicPr preferRelativeResize="0"/>
          <p:nvPr/>
        </p:nvPicPr>
        <p:blipFill rotWithShape="1">
          <a:blip r:embed="rId9">
            <a:alphaModFix/>
          </a:blip>
          <a:srcRect/>
          <a:stretch/>
        </p:blipFill>
        <p:spPr>
          <a:xfrm>
            <a:off x="3985010" y="5570496"/>
            <a:ext cx="2947601" cy="568632"/>
          </a:xfrm>
          <a:prstGeom prst="roundRect">
            <a:avLst>
              <a:gd name="adj" fmla="val 3159"/>
            </a:avLst>
          </a:prstGeom>
          <a:noFill/>
          <a:ln>
            <a:noFill/>
          </a:ln>
        </p:spPr>
      </p:pic>
      <p:sp>
        <p:nvSpPr>
          <p:cNvPr id="511" name="Shape 511"/>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Inheritance</a:t>
            </a:r>
          </a:p>
        </p:txBody>
      </p:sp>
      <p:pic>
        <p:nvPicPr>
          <p:cNvPr id="512" name="Shape 512"/>
          <p:cNvPicPr preferRelativeResize="0"/>
          <p:nvPr/>
        </p:nvPicPr>
        <p:blipFill rotWithShape="1">
          <a:blip r:embed="rId10">
            <a:alphaModFix/>
          </a:blip>
          <a:srcRect/>
          <a:stretch/>
        </p:blipFill>
        <p:spPr>
          <a:xfrm>
            <a:off x="7309535" y="5463746"/>
            <a:ext cx="1451875" cy="784652"/>
          </a:xfrm>
          <a:prstGeom prst="roundRect">
            <a:avLst>
              <a:gd name="adj" fmla="val 2953"/>
            </a:avLst>
          </a:prstGeom>
          <a:noFill/>
          <a:ln>
            <a:noFill/>
          </a:ln>
        </p:spPr>
      </p:pic>
      <p:pic>
        <p:nvPicPr>
          <p:cNvPr id="513" name="Shape 513"/>
          <p:cNvPicPr preferRelativeResize="0"/>
          <p:nvPr/>
        </p:nvPicPr>
        <p:blipFill rotWithShape="1">
          <a:blip r:embed="rId11">
            <a:alphaModFix/>
          </a:blip>
          <a:srcRect/>
          <a:stretch/>
        </p:blipFill>
        <p:spPr>
          <a:xfrm>
            <a:off x="9159214" y="5461225"/>
            <a:ext cx="2551398" cy="787173"/>
          </a:xfrm>
          <a:prstGeom prst="roundRect">
            <a:avLst>
              <a:gd name="adj" fmla="val 2953"/>
            </a:avLst>
          </a:prstGeom>
          <a:noFill/>
          <a:ln>
            <a:noFill/>
          </a:ln>
        </p:spPr>
      </p:pic>
      <p:sp>
        <p:nvSpPr>
          <p:cNvPr id="514" name="Shape 514"/>
          <p:cNvSpPr txBox="1">
            <a:spLocks noGrp="1"/>
          </p:cNvSpPr>
          <p:nvPr>
            <p:ph type="body" idx="1"/>
          </p:nvPr>
        </p:nvSpPr>
        <p:spPr>
          <a:xfrm>
            <a:off x="1529383" y="6400801"/>
            <a:ext cx="10482604" cy="363550"/>
          </a:xfrm>
          <a:prstGeom prst="rect">
            <a:avLst/>
          </a:prstGeom>
          <a:noFill/>
          <a:ln>
            <a:noFill/>
          </a:ln>
        </p:spPr>
        <p:txBody>
          <a:bodyPr lIns="36000" tIns="36000" rIns="36000" bIns="36000" anchor="t" anchorCtr="0">
            <a:noAutofit/>
          </a:bodyPr>
          <a:lstStyle/>
          <a:p>
            <a:pPr marL="0" marR="0" lvl="0" indent="0" algn="r" rtl="0">
              <a:lnSpc>
                <a:spcPct val="105000"/>
              </a:lnSpc>
              <a:spcBef>
                <a:spcPts val="0"/>
              </a:spcBef>
              <a:spcAft>
                <a:spcPts val="0"/>
              </a:spcAft>
              <a:buClr>
                <a:srgbClr val="F2B254"/>
              </a:buClr>
              <a:buSzPct val="25000"/>
              <a:buFont typeface="Noto Sans Symbols"/>
              <a:buNone/>
            </a:pPr>
            <a:r>
              <a:rPr lang="en-US" sz="1800" b="0" i="0" u="sng" strike="noStrike" cap="none" dirty="0">
                <a:solidFill>
                  <a:schemeClr val="hlink"/>
                </a:solidFill>
                <a:latin typeface="Calibri"/>
                <a:ea typeface="Calibri"/>
                <a:cs typeface="Calibri"/>
                <a:sym typeface="Calibri"/>
                <a:hlinkClick r:id="rId12"/>
              </a:rPr>
              <a:t>https://softuni.bg/csharp-basics-oop</a:t>
            </a:r>
            <a:r>
              <a:rPr lang="en-US" sz="1800" b="0" i="0" u="none" strike="noStrike" cap="none" dirty="0">
                <a:solidFill>
                  <a:schemeClr val="lt1"/>
                </a:solidFill>
                <a:latin typeface="Calibri"/>
                <a:ea typeface="Calibri"/>
                <a:cs typeface="Calibri"/>
                <a:sym typeface="Calibri"/>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License</a:t>
            </a:r>
          </a:p>
        </p:txBody>
      </p:sp>
      <p:sp>
        <p:nvSpPr>
          <p:cNvPr id="522" name="Shape 522"/>
          <p:cNvSpPr txBox="1">
            <a:spLocks noGrp="1"/>
          </p:cNvSpPr>
          <p:nvPr>
            <p:ph type="body" idx="1"/>
          </p:nvPr>
        </p:nvSpPr>
        <p:spPr>
          <a:xfrm>
            <a:off x="190413" y="1151120"/>
            <a:ext cx="11804821" cy="1796243"/>
          </a:xfrm>
          <a:prstGeom prst="rect">
            <a:avLst/>
          </a:prstGeom>
          <a:noFill/>
          <a:ln>
            <a:noFill/>
          </a:ln>
        </p:spPr>
        <p:txBody>
          <a:bodyPr lIns="108000" tIns="36000" rIns="108000" bIns="36000" anchor="t" anchorCtr="0">
            <a:noAutofit/>
          </a:bodyPr>
          <a:lstStyle/>
          <a:p>
            <a:pPr marL="304747" marR="0" lvl="0" indent="-304747" algn="l" rtl="0">
              <a:lnSpc>
                <a:spcPct val="105000"/>
              </a:lnSpc>
              <a:spcBef>
                <a:spcPts val="0"/>
              </a:spcBef>
              <a:spcAft>
                <a:spcPts val="0"/>
              </a:spcAft>
              <a:buClr>
                <a:srgbClr val="F2B254"/>
              </a:buClr>
              <a:buSzPct val="100000"/>
              <a:buFont typeface="Noto Sans Symbols"/>
              <a:buChar char="▪"/>
            </a:pPr>
            <a:r>
              <a:rPr lang="en-US" sz="3400" b="0" i="0" u="none" strike="noStrike" cap="none">
                <a:solidFill>
                  <a:schemeClr val="lt1"/>
                </a:solidFill>
                <a:latin typeface="Calibri"/>
                <a:ea typeface="Calibri"/>
                <a:cs typeface="Calibri"/>
                <a:sym typeface="Calibri"/>
              </a:rPr>
              <a:t>This course (slides, examples, demos, videos, homework, etc.)</a:t>
            </a:r>
            <a:br>
              <a:rPr lang="en-US" sz="3400" b="0" i="0" u="none" strike="noStrike" cap="none">
                <a:solidFill>
                  <a:schemeClr val="lt1"/>
                </a:solidFill>
                <a:latin typeface="Calibri"/>
                <a:ea typeface="Calibri"/>
                <a:cs typeface="Calibri"/>
                <a:sym typeface="Calibri"/>
              </a:rPr>
            </a:br>
            <a:r>
              <a:rPr lang="en-US" sz="3400" b="0" i="0" u="none" strike="noStrike" cap="none">
                <a:solidFill>
                  <a:schemeClr val="lt1"/>
                </a:solidFill>
                <a:latin typeface="Calibri"/>
                <a:ea typeface="Calibri"/>
                <a:cs typeface="Calibri"/>
                <a:sym typeface="Calibri"/>
              </a:rPr>
              <a:t>is licensed under the "</a:t>
            </a:r>
            <a:r>
              <a:rPr lang="en-US" sz="3400" b="0" i="0" u="sng" strike="noStrike" cap="none">
                <a:solidFill>
                  <a:schemeClr val="hlink"/>
                </a:solidFill>
                <a:latin typeface="Calibri"/>
                <a:ea typeface="Calibri"/>
                <a:cs typeface="Calibri"/>
                <a:sym typeface="Calibri"/>
                <a:hlinkClick r:id="rId3"/>
              </a:rPr>
              <a:t>Creative Commons Attribution-NonCommercial-ShareAlike 4.0 International</a:t>
            </a:r>
            <a:r>
              <a:rPr lang="en-US" sz="3400" b="0" i="0" u="none" strike="noStrike" cap="none">
                <a:solidFill>
                  <a:schemeClr val="lt1"/>
                </a:solidFill>
                <a:latin typeface="Calibri"/>
                <a:ea typeface="Calibri"/>
                <a:cs typeface="Calibri"/>
                <a:sym typeface="Calibri"/>
              </a:rPr>
              <a:t>" license</a:t>
            </a:r>
          </a:p>
        </p:txBody>
      </p:sp>
      <p:sp>
        <p:nvSpPr>
          <p:cNvPr id="523" name="Shape 52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31</a:t>
            </a:fld>
            <a:endParaRPr lang="en-US" sz="1000" b="0" i="0" u="none" strike="noStrike" cap="none">
              <a:solidFill>
                <a:schemeClr val="lt1"/>
              </a:solidFill>
              <a:latin typeface="Calibri"/>
              <a:ea typeface="Calibri"/>
              <a:cs typeface="Calibri"/>
              <a:sym typeface="Calibri"/>
            </a:endParaRPr>
          </a:p>
        </p:txBody>
      </p:sp>
      <p:pic>
        <p:nvPicPr>
          <p:cNvPr id="524" name="Shape 524"/>
          <p:cNvPicPr preferRelativeResize="0"/>
          <p:nvPr/>
        </p:nvPicPr>
        <p:blipFill rotWithShape="1">
          <a:blip r:embed="rId4">
            <a:alphaModFix/>
          </a:blip>
          <a:srcRect/>
          <a:stretch/>
        </p:blipFill>
        <p:spPr>
          <a:xfrm>
            <a:off x="4507637" y="3281192"/>
            <a:ext cx="3170775" cy="1109378"/>
          </a:xfrm>
          <a:prstGeom prst="roundRect">
            <a:avLst>
              <a:gd name="adj" fmla="val 4326"/>
            </a:avLst>
          </a:prstGeom>
          <a:noFill/>
          <a:ln w="9525" cap="flat" cmpd="sng">
            <a:solidFill>
              <a:srgbClr val="7B4A3A"/>
            </a:solidFill>
            <a:prstDash val="solid"/>
            <a:round/>
            <a:headEnd type="none" w="med" len="med"/>
            <a:tailEnd type="none" w="med" len="med"/>
          </a:ln>
        </p:spPr>
      </p:pic>
      <p:sp>
        <p:nvSpPr>
          <p:cNvPr id="525" name="Shape 525"/>
          <p:cNvSpPr txBox="1">
            <a:spLocks noGrp="1"/>
          </p:cNvSpPr>
          <p:nvPr>
            <p:ph type="body" idx="1"/>
          </p:nvPr>
        </p:nvSpPr>
        <p:spPr>
          <a:xfrm>
            <a:off x="188815" y="4724400"/>
            <a:ext cx="11804821" cy="1997078"/>
          </a:xfrm>
          <a:prstGeom prst="rect">
            <a:avLst/>
          </a:prstGeom>
          <a:noFill/>
          <a:ln>
            <a:noFill/>
          </a:ln>
        </p:spPr>
        <p:txBody>
          <a:bodyPr lIns="108000" tIns="36000" rIns="108000" bIns="36000" anchor="t" anchorCtr="0">
            <a:noAutofit/>
          </a:bodyPr>
          <a:lstStyle/>
          <a:p>
            <a:pPr marL="304747" marR="0" lvl="0" indent="-304747" algn="l" rtl="0">
              <a:lnSpc>
                <a:spcPct val="105000"/>
              </a:lnSpc>
              <a:spcBef>
                <a:spcPts val="0"/>
              </a:spcBef>
              <a:spcAft>
                <a:spcPts val="0"/>
              </a:spcAft>
              <a:buClr>
                <a:srgbClr val="F2B254"/>
              </a:buClr>
              <a:buSzPct val="100000"/>
              <a:buFont typeface="Noto Sans Symbols"/>
              <a:buChar char="▪"/>
            </a:pPr>
            <a:r>
              <a:rPr lang="en-US" sz="2400" b="0" i="0" u="none" strike="noStrike" cap="none" dirty="0">
                <a:solidFill>
                  <a:schemeClr val="lt1"/>
                </a:solidFill>
                <a:latin typeface="Calibri"/>
                <a:ea typeface="Calibri"/>
                <a:cs typeface="Calibri"/>
                <a:sym typeface="Calibri"/>
              </a:rPr>
              <a:t>Attribution: this work may contain portions from</a:t>
            </a:r>
          </a:p>
          <a:p>
            <a:pPr marL="609493" marR="0" lvl="1" indent="-241192" algn="l" rtl="0">
              <a:lnSpc>
                <a:spcPct val="105000"/>
              </a:lnSpc>
              <a:spcBef>
                <a:spcPts val="1200"/>
              </a:spcBef>
              <a:spcAft>
                <a:spcPts val="0"/>
              </a:spcAft>
              <a:buClr>
                <a:schemeClr val="accent1"/>
              </a:buClr>
              <a:buSzPct val="80000"/>
              <a:buFont typeface="Noto Sans Symbols"/>
              <a:buChar char="▪"/>
            </a:pPr>
            <a:r>
              <a:rPr lang="en-US" sz="2000" b="0" i="0" u="none" strike="noStrike" cap="none" dirty="0">
                <a:solidFill>
                  <a:schemeClr val="lt1"/>
                </a:solidFill>
                <a:latin typeface="Calibri"/>
                <a:ea typeface="Calibri"/>
                <a:cs typeface="Calibri"/>
                <a:sym typeface="Calibri"/>
              </a:rPr>
              <a:t>"</a:t>
            </a:r>
            <a:r>
              <a:rPr lang="en-US" sz="2000" b="0" i="0" u="sng" strike="noStrike" cap="none" dirty="0">
                <a:solidFill>
                  <a:schemeClr val="hlink"/>
                </a:solidFill>
                <a:latin typeface="Calibri"/>
                <a:ea typeface="Calibri"/>
                <a:cs typeface="Calibri"/>
                <a:sym typeface="Calibri"/>
                <a:hlinkClick r:id="rId5"/>
              </a:rPr>
              <a:t>Fundamentals of Computer Programming with C#</a:t>
            </a:r>
            <a:r>
              <a:rPr lang="en-US" sz="2000" b="0" i="0" u="none" strike="noStrike" cap="none" dirty="0">
                <a:solidFill>
                  <a:schemeClr val="lt1"/>
                </a:solidFill>
                <a:latin typeface="Calibri"/>
                <a:ea typeface="Calibri"/>
                <a:cs typeface="Calibri"/>
                <a:sym typeface="Calibri"/>
              </a:rPr>
              <a:t>" book by </a:t>
            </a:r>
            <a:r>
              <a:rPr lang="en-US" sz="2000" b="0" i="0" u="none" strike="noStrike" cap="none" dirty="0" err="1">
                <a:solidFill>
                  <a:schemeClr val="lt1"/>
                </a:solidFill>
                <a:latin typeface="Calibri"/>
                <a:ea typeface="Calibri"/>
                <a:cs typeface="Calibri"/>
                <a:sym typeface="Calibri"/>
              </a:rPr>
              <a:t>Svetlin</a:t>
            </a:r>
            <a:r>
              <a:rPr lang="en-US" sz="2000" b="0" i="0" u="none" strike="noStrike" cap="none" dirty="0">
                <a:solidFill>
                  <a:schemeClr val="lt1"/>
                </a:solidFill>
                <a:latin typeface="Calibri"/>
                <a:ea typeface="Calibri"/>
                <a:cs typeface="Calibri"/>
                <a:sym typeface="Calibri"/>
              </a:rPr>
              <a:t> </a:t>
            </a:r>
            <a:r>
              <a:rPr lang="en-US" sz="2000" b="0" i="0" u="none" strike="noStrike" cap="none" dirty="0" err="1">
                <a:solidFill>
                  <a:schemeClr val="lt1"/>
                </a:solidFill>
                <a:latin typeface="Calibri"/>
                <a:ea typeface="Calibri"/>
                <a:cs typeface="Calibri"/>
                <a:sym typeface="Calibri"/>
              </a:rPr>
              <a:t>Nakov</a:t>
            </a:r>
            <a:r>
              <a:rPr lang="en-US" sz="2000" b="0" i="0" u="none" strike="noStrike" cap="none" dirty="0">
                <a:solidFill>
                  <a:schemeClr val="lt1"/>
                </a:solidFill>
                <a:latin typeface="Calibri"/>
                <a:ea typeface="Calibri"/>
                <a:cs typeface="Calibri"/>
                <a:sym typeface="Calibri"/>
              </a:rPr>
              <a:t> &amp; Co. under </a:t>
            </a:r>
            <a:r>
              <a:rPr lang="en-US" sz="2000" b="0" i="0" u="sng" strike="noStrike" cap="none" dirty="0">
                <a:solidFill>
                  <a:schemeClr val="hlink"/>
                </a:solidFill>
                <a:latin typeface="Calibri"/>
                <a:ea typeface="Calibri"/>
                <a:cs typeface="Calibri"/>
                <a:sym typeface="Calibri"/>
                <a:hlinkClick r:id="rId6"/>
              </a:rPr>
              <a:t>CC-BY-SA</a:t>
            </a:r>
            <a:r>
              <a:rPr lang="en-US" sz="2000" b="0" i="0" u="none" strike="noStrike" cap="none" dirty="0">
                <a:solidFill>
                  <a:schemeClr val="lt1"/>
                </a:solidFill>
                <a:latin typeface="Calibri"/>
                <a:ea typeface="Calibri"/>
                <a:cs typeface="Calibri"/>
                <a:sym typeface="Calibri"/>
              </a:rPr>
              <a:t> license</a:t>
            </a:r>
          </a:p>
          <a:p>
            <a:pPr marL="609493" marR="0" lvl="1" indent="-241192" algn="l" rtl="0">
              <a:lnSpc>
                <a:spcPct val="105000"/>
              </a:lnSpc>
              <a:spcBef>
                <a:spcPts val="1200"/>
              </a:spcBef>
              <a:spcAft>
                <a:spcPts val="0"/>
              </a:spcAft>
              <a:buClr>
                <a:schemeClr val="accent1"/>
              </a:buClr>
              <a:buSzPct val="80000"/>
              <a:buFont typeface="Noto Sans Symbols"/>
              <a:buChar char="▪"/>
            </a:pPr>
            <a:r>
              <a:rPr lang="en-US" sz="2000" b="0" i="0" u="none" strike="noStrike" cap="none" dirty="0">
                <a:solidFill>
                  <a:schemeClr val="lt1"/>
                </a:solidFill>
                <a:latin typeface="Calibri"/>
                <a:ea typeface="Calibri"/>
                <a:cs typeface="Calibri"/>
                <a:sym typeface="Calibri"/>
              </a:rPr>
              <a:t>"</a:t>
            </a:r>
            <a:r>
              <a:rPr lang="en-US" sz="2000" b="0" i="0" u="sng" strike="noStrike" cap="none" dirty="0">
                <a:solidFill>
                  <a:schemeClr val="hlink"/>
                </a:solidFill>
                <a:latin typeface="Calibri"/>
                <a:ea typeface="Calibri"/>
                <a:cs typeface="Calibri"/>
                <a:sym typeface="Calibri"/>
                <a:hlinkClick r:id="rId7"/>
              </a:rPr>
              <a:t>OOP</a:t>
            </a:r>
            <a:r>
              <a:rPr lang="en-US" sz="2000" b="0" i="0" u="none" strike="noStrike" cap="none" dirty="0">
                <a:solidFill>
                  <a:schemeClr val="lt1"/>
                </a:solidFill>
                <a:latin typeface="Calibri"/>
                <a:ea typeface="Calibri"/>
                <a:cs typeface="Calibri"/>
                <a:sym typeface="Calibri"/>
              </a:rPr>
              <a:t>" course by </a:t>
            </a:r>
            <a:r>
              <a:rPr lang="en-US" sz="2000" b="0" i="0" u="none" strike="noStrike" cap="none" dirty="0" err="1">
                <a:solidFill>
                  <a:schemeClr val="lt1"/>
                </a:solidFill>
                <a:latin typeface="Calibri"/>
                <a:ea typeface="Calibri"/>
                <a:cs typeface="Calibri"/>
                <a:sym typeface="Calibri"/>
              </a:rPr>
              <a:t>Telerik</a:t>
            </a:r>
            <a:r>
              <a:rPr lang="en-US" sz="2000" b="0" i="0" u="none" strike="noStrike" cap="none" dirty="0">
                <a:solidFill>
                  <a:schemeClr val="lt1"/>
                </a:solidFill>
                <a:latin typeface="Calibri"/>
                <a:ea typeface="Calibri"/>
                <a:cs typeface="Calibri"/>
                <a:sym typeface="Calibri"/>
              </a:rPr>
              <a:t> Academy under </a:t>
            </a:r>
            <a:r>
              <a:rPr lang="en-US" sz="2000" b="0" i="0" u="sng" strike="noStrike" cap="none" dirty="0">
                <a:solidFill>
                  <a:schemeClr val="hlink"/>
                </a:solidFill>
                <a:latin typeface="Calibri"/>
                <a:ea typeface="Calibri"/>
                <a:cs typeface="Calibri"/>
                <a:sym typeface="Calibri"/>
                <a:hlinkClick r:id="rId8"/>
              </a:rPr>
              <a:t>CC-BY-NC-SA</a:t>
            </a:r>
            <a:r>
              <a:rPr lang="en-US" sz="2000" b="0" i="0" u="none" strike="noStrike" cap="none" dirty="0">
                <a:solidFill>
                  <a:schemeClr val="lt1"/>
                </a:solidFill>
                <a:latin typeface="Calibri"/>
                <a:ea typeface="Calibri"/>
                <a:cs typeface="Calibri"/>
                <a:sym typeface="Calibri"/>
              </a:rPr>
              <a:t> license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idx="4294967295"/>
          </p:nvPr>
        </p:nvSpPr>
        <p:spPr>
          <a:xfrm>
            <a:off x="259897" y="103056"/>
            <a:ext cx="9074149" cy="936623"/>
          </a:xfrm>
          <a:prstGeom prst="rect">
            <a:avLst/>
          </a:prstGeom>
          <a:noFill/>
          <a:ln>
            <a:noFill/>
          </a:ln>
        </p:spPr>
        <p:txBody>
          <a:bodyPr lIns="108000" tIns="36000" rIns="108000" bIns="36000" anchor="ctr" anchorCtr="0">
            <a:noAutofit/>
          </a:bodyPr>
          <a:lstStyle/>
          <a:p>
            <a:pPr marL="0" marR="0" lvl="0" indent="0" algn="l" rtl="0">
              <a:lnSpc>
                <a:spcPct val="9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Free Trainings @ Software University</a:t>
            </a:r>
          </a:p>
        </p:txBody>
      </p:sp>
      <p:sp>
        <p:nvSpPr>
          <p:cNvPr id="533" name="Shape 533"/>
          <p:cNvSpPr txBox="1">
            <a:spLocks noGrp="1"/>
          </p:cNvSpPr>
          <p:nvPr>
            <p:ph type="body" idx="4294967295"/>
          </p:nvPr>
        </p:nvSpPr>
        <p:spPr>
          <a:xfrm>
            <a:off x="259897" y="1039679"/>
            <a:ext cx="9434512" cy="5639378"/>
          </a:xfrm>
          <a:prstGeom prst="rect">
            <a:avLst/>
          </a:prstGeom>
          <a:noFill/>
          <a:ln>
            <a:noFill/>
          </a:ln>
        </p:spPr>
        <p:txBody>
          <a:bodyPr lIns="108000" tIns="36000" rIns="108000" bIns="36000" anchor="t" anchorCtr="0">
            <a:noAutofit/>
          </a:bodyPr>
          <a:lstStyle/>
          <a:p>
            <a:pPr marL="304747" marR="0" lvl="0" indent="-304747" algn="l" rtl="0">
              <a:lnSpc>
                <a:spcPct val="100000"/>
              </a:lnSpc>
              <a:spcBef>
                <a:spcPts val="0"/>
              </a:spcBef>
              <a:spcAft>
                <a:spcPts val="0"/>
              </a:spcAft>
              <a:buClr>
                <a:srgbClr val="F2B254"/>
              </a:buClr>
              <a:buSzPct val="100000"/>
              <a:buFont typeface="Noto Sans Symbols"/>
              <a:buChar char="▪"/>
            </a:pPr>
            <a:r>
              <a:rPr lang="en-US" sz="3200" b="0" i="0" u="none" strike="noStrike" cap="none">
                <a:solidFill>
                  <a:schemeClr val="lt1"/>
                </a:solidFill>
                <a:latin typeface="Calibri"/>
                <a:ea typeface="Calibri"/>
                <a:cs typeface="Calibri"/>
                <a:sym typeface="Calibri"/>
              </a:rPr>
              <a:t>Software University Foundation – </a:t>
            </a:r>
            <a:r>
              <a:rPr lang="en-US" sz="3200" b="0" i="0" u="sng" strike="noStrike" cap="none">
                <a:solidFill>
                  <a:schemeClr val="hlink"/>
                </a:solidFill>
                <a:latin typeface="Calibri"/>
                <a:ea typeface="Calibri"/>
                <a:cs typeface="Calibri"/>
                <a:sym typeface="Calibri"/>
                <a:hlinkClick r:id="rId3"/>
              </a:rPr>
              <a:t>softuni.org</a:t>
            </a:r>
          </a:p>
          <a:p>
            <a:pPr marL="304747" marR="0" lvl="0" indent="-304747" algn="l" rtl="0">
              <a:lnSpc>
                <a:spcPct val="100000"/>
              </a:lnSpc>
              <a:spcBef>
                <a:spcPts val="1200"/>
              </a:spcBef>
              <a:spcAft>
                <a:spcPts val="0"/>
              </a:spcAft>
              <a:buClr>
                <a:srgbClr val="F2B254"/>
              </a:buClr>
              <a:buSzPct val="100000"/>
              <a:buFont typeface="Noto Sans Symbols"/>
              <a:buChar char="▪"/>
            </a:pPr>
            <a:r>
              <a:rPr lang="en-US" sz="3200" b="0" i="0" u="none" strike="noStrike" cap="none">
                <a:solidFill>
                  <a:schemeClr val="lt1"/>
                </a:solidFill>
                <a:latin typeface="Calibri"/>
                <a:ea typeface="Calibri"/>
                <a:cs typeface="Calibri"/>
                <a:sym typeface="Calibri"/>
              </a:rPr>
              <a:t>Software University – High-Quality Education, Profession and Job for Software Developers</a:t>
            </a:r>
          </a:p>
          <a:p>
            <a:pPr marL="609493" marR="0" lvl="1" indent="-241193" algn="l" rtl="0">
              <a:lnSpc>
                <a:spcPct val="100000"/>
              </a:lnSpc>
              <a:spcBef>
                <a:spcPts val="1200"/>
              </a:spcBef>
              <a:spcAft>
                <a:spcPts val="0"/>
              </a:spcAft>
              <a:buClr>
                <a:schemeClr val="accent1"/>
              </a:buClr>
              <a:buSzPct val="80000"/>
              <a:buFont typeface="Noto Sans Symbols"/>
              <a:buChar char="▪"/>
            </a:pPr>
            <a:r>
              <a:rPr lang="en-US" sz="2900" b="0" i="0" u="sng" strike="noStrike" cap="none">
                <a:solidFill>
                  <a:schemeClr val="hlink"/>
                </a:solidFill>
                <a:latin typeface="Calibri"/>
                <a:ea typeface="Calibri"/>
                <a:cs typeface="Calibri"/>
                <a:sym typeface="Calibri"/>
                <a:hlinkClick r:id="rId4"/>
              </a:rPr>
              <a:t>softuni.bg</a:t>
            </a:r>
            <a:r>
              <a:rPr lang="en-US" sz="2900" b="0" i="0" u="none" strike="noStrike" cap="none">
                <a:solidFill>
                  <a:schemeClr val="lt1"/>
                </a:solidFill>
                <a:latin typeface="Calibri"/>
                <a:ea typeface="Calibri"/>
                <a:cs typeface="Calibri"/>
                <a:sym typeface="Calibri"/>
              </a:rPr>
              <a:t> </a:t>
            </a:r>
          </a:p>
          <a:p>
            <a:pPr marL="304747" marR="0" lvl="1" indent="-304747" algn="l" rtl="0">
              <a:lnSpc>
                <a:spcPct val="100000"/>
              </a:lnSpc>
              <a:spcBef>
                <a:spcPts val="1200"/>
              </a:spcBef>
              <a:spcAft>
                <a:spcPts val="0"/>
              </a:spcAft>
              <a:buClr>
                <a:srgbClr val="F2B254"/>
              </a:buClr>
              <a:buSzPct val="100000"/>
              <a:buFont typeface="Noto Sans Symbols"/>
              <a:buChar char="▪"/>
            </a:pPr>
            <a:r>
              <a:rPr lang="en-US" sz="3200" b="0" i="0" u="none" strike="noStrike" cap="none">
                <a:solidFill>
                  <a:schemeClr val="lt1"/>
                </a:solidFill>
                <a:latin typeface="Calibri"/>
                <a:ea typeface="Calibri"/>
                <a:cs typeface="Calibri"/>
                <a:sym typeface="Calibri"/>
              </a:rPr>
              <a:t>Software University @ Facebook</a:t>
            </a:r>
          </a:p>
          <a:p>
            <a:pPr marL="609493" marR="0" lvl="1" indent="-241193" algn="l" rtl="0">
              <a:lnSpc>
                <a:spcPct val="100000"/>
              </a:lnSpc>
              <a:spcBef>
                <a:spcPts val="1200"/>
              </a:spcBef>
              <a:spcAft>
                <a:spcPts val="0"/>
              </a:spcAft>
              <a:buClr>
                <a:schemeClr val="accent1"/>
              </a:buClr>
              <a:buSzPct val="80000"/>
              <a:buFont typeface="Noto Sans Symbols"/>
              <a:buChar char="▪"/>
            </a:pPr>
            <a:r>
              <a:rPr lang="en-US" sz="2900" b="0" i="0" u="sng" strike="noStrike" cap="none">
                <a:solidFill>
                  <a:schemeClr val="hlink"/>
                </a:solidFill>
                <a:latin typeface="Calibri"/>
                <a:ea typeface="Calibri"/>
                <a:cs typeface="Calibri"/>
                <a:sym typeface="Calibri"/>
                <a:hlinkClick r:id="rId5"/>
              </a:rPr>
              <a:t>facebook.com/SoftwareUniversity</a:t>
            </a:r>
          </a:p>
          <a:p>
            <a:pPr marL="304747" marR="0" lvl="1" indent="-304747" algn="l" rtl="0">
              <a:lnSpc>
                <a:spcPct val="100000"/>
              </a:lnSpc>
              <a:spcBef>
                <a:spcPts val="1200"/>
              </a:spcBef>
              <a:spcAft>
                <a:spcPts val="0"/>
              </a:spcAft>
              <a:buClr>
                <a:srgbClr val="F2B254"/>
              </a:buClr>
              <a:buSzPct val="100000"/>
              <a:buFont typeface="Noto Sans Symbols"/>
              <a:buChar char="▪"/>
            </a:pPr>
            <a:r>
              <a:rPr lang="en-US" sz="3200" b="0" i="0" u="none" strike="noStrike" cap="none">
                <a:solidFill>
                  <a:schemeClr val="lt1"/>
                </a:solidFill>
                <a:latin typeface="Calibri"/>
                <a:ea typeface="Calibri"/>
                <a:cs typeface="Calibri"/>
                <a:sym typeface="Calibri"/>
              </a:rPr>
              <a:t>Software University @ YouTube</a:t>
            </a:r>
          </a:p>
          <a:p>
            <a:pPr marL="609493" marR="0" lvl="1" indent="-241193" algn="l" rtl="0">
              <a:lnSpc>
                <a:spcPct val="100000"/>
              </a:lnSpc>
              <a:spcBef>
                <a:spcPts val="1200"/>
              </a:spcBef>
              <a:spcAft>
                <a:spcPts val="0"/>
              </a:spcAft>
              <a:buClr>
                <a:schemeClr val="accent1"/>
              </a:buClr>
              <a:buSzPct val="80000"/>
              <a:buFont typeface="Noto Sans Symbols"/>
              <a:buChar char="▪"/>
            </a:pPr>
            <a:r>
              <a:rPr lang="en-US" sz="2900" b="0" i="0" u="sng" strike="noStrike" cap="none">
                <a:solidFill>
                  <a:schemeClr val="hlink"/>
                </a:solidFill>
                <a:latin typeface="Calibri"/>
                <a:ea typeface="Calibri"/>
                <a:cs typeface="Calibri"/>
                <a:sym typeface="Calibri"/>
                <a:hlinkClick r:id="rId6"/>
              </a:rPr>
              <a:t>youtube.com/SoftwareUniversity</a:t>
            </a:r>
          </a:p>
          <a:p>
            <a:pPr marL="304747" marR="0" lvl="1" indent="-304747" algn="l" rtl="0">
              <a:lnSpc>
                <a:spcPct val="100000"/>
              </a:lnSpc>
              <a:spcBef>
                <a:spcPts val="1200"/>
              </a:spcBef>
              <a:spcAft>
                <a:spcPts val="0"/>
              </a:spcAft>
              <a:buClr>
                <a:srgbClr val="F2B254"/>
              </a:buClr>
              <a:buSzPct val="100000"/>
              <a:buFont typeface="Noto Sans Symbols"/>
              <a:buChar char="▪"/>
            </a:pPr>
            <a:r>
              <a:rPr lang="en-US" sz="3200" b="0" i="0" u="none" strike="noStrike" cap="none">
                <a:solidFill>
                  <a:schemeClr val="lt1"/>
                </a:solidFill>
                <a:latin typeface="Calibri"/>
                <a:ea typeface="Calibri"/>
                <a:cs typeface="Calibri"/>
                <a:sym typeface="Calibri"/>
              </a:rPr>
              <a:t>Software University Forums – </a:t>
            </a:r>
            <a:r>
              <a:rPr lang="en-US" sz="3200" b="0" i="0" u="sng" strike="noStrike" cap="none">
                <a:solidFill>
                  <a:schemeClr val="hlink"/>
                </a:solidFill>
                <a:latin typeface="Calibri"/>
                <a:ea typeface="Calibri"/>
                <a:cs typeface="Calibri"/>
                <a:sym typeface="Calibri"/>
                <a:hlinkClick r:id="rId7"/>
              </a:rPr>
              <a:t>forum.softuni.bg</a:t>
            </a:r>
          </a:p>
        </p:txBody>
      </p:sp>
      <p:pic>
        <p:nvPicPr>
          <p:cNvPr id="534" name="Shape 534"/>
          <p:cNvPicPr preferRelativeResize="0"/>
          <p:nvPr/>
        </p:nvPicPr>
        <p:blipFill rotWithShape="1">
          <a:blip r:embed="rId8">
            <a:alphaModFix/>
          </a:blip>
          <a:srcRect t="7214" b="7212"/>
          <a:stretch/>
        </p:blipFill>
        <p:spPr>
          <a:xfrm>
            <a:off x="9659438" y="1594686"/>
            <a:ext cx="1834973" cy="1570200"/>
          </a:xfrm>
          <a:prstGeom prst="rect">
            <a:avLst/>
          </a:prstGeom>
          <a:noFill/>
          <a:ln w="12700" cap="flat" cmpd="sng">
            <a:solidFill>
              <a:srgbClr val="55438F">
                <a:alpha val="69411"/>
              </a:srgbClr>
            </a:solidFill>
            <a:prstDash val="solid"/>
            <a:round/>
            <a:headEnd type="none" w="med" len="med"/>
            <a:tailEnd type="none" w="med" len="med"/>
          </a:ln>
        </p:spPr>
      </p:pic>
      <p:pic>
        <p:nvPicPr>
          <p:cNvPr id="535" name="Shape 535"/>
          <p:cNvPicPr preferRelativeResize="0"/>
          <p:nvPr/>
        </p:nvPicPr>
        <p:blipFill rotWithShape="1">
          <a:blip r:embed="rId9">
            <a:alphaModFix/>
          </a:blip>
          <a:srcRect l="-5359" t="-15226" r="-5359" b="-15226"/>
          <a:stretch/>
        </p:blipFill>
        <p:spPr>
          <a:xfrm>
            <a:off x="9457096" y="466964"/>
            <a:ext cx="2269869" cy="874916"/>
          </a:xfrm>
          <a:prstGeom prst="roundRect">
            <a:avLst>
              <a:gd name="adj" fmla="val 3940"/>
            </a:avLst>
          </a:prstGeom>
          <a:solidFill>
            <a:srgbClr val="231F20">
              <a:alpha val="49411"/>
            </a:srgbClr>
          </a:solidFill>
          <a:ln w="9525" cap="flat" cmpd="sng">
            <a:solidFill>
              <a:srgbClr val="C87D0E">
                <a:alpha val="40000"/>
              </a:srgbClr>
            </a:solidFill>
            <a:prstDash val="solid"/>
            <a:round/>
            <a:headEnd type="none" w="med" len="med"/>
            <a:tailEnd type="none" w="med" len="med"/>
          </a:ln>
        </p:spPr>
      </p:pic>
      <p:pic>
        <p:nvPicPr>
          <p:cNvPr id="536" name="Shape 536"/>
          <p:cNvPicPr preferRelativeResize="0"/>
          <p:nvPr/>
        </p:nvPicPr>
        <p:blipFill rotWithShape="1">
          <a:blip r:embed="rId10">
            <a:alphaModFix/>
          </a:blip>
          <a:srcRect/>
          <a:stretch/>
        </p:blipFill>
        <p:spPr>
          <a:xfrm>
            <a:off x="10075535" y="3385123"/>
            <a:ext cx="1003952" cy="1017560"/>
          </a:xfrm>
          <a:prstGeom prst="rect">
            <a:avLst/>
          </a:prstGeom>
          <a:noFill/>
          <a:ln>
            <a:noFill/>
          </a:ln>
        </p:spPr>
      </p:pic>
      <p:pic>
        <p:nvPicPr>
          <p:cNvPr id="537" name="Shape 537"/>
          <p:cNvPicPr preferRelativeResize="0"/>
          <p:nvPr/>
        </p:nvPicPr>
        <p:blipFill rotWithShape="1">
          <a:blip r:embed="rId11">
            <a:alphaModFix/>
          </a:blip>
          <a:srcRect/>
          <a:stretch/>
        </p:blipFill>
        <p:spPr>
          <a:xfrm>
            <a:off x="9656542" y="4589657"/>
            <a:ext cx="1837868" cy="675261"/>
          </a:xfrm>
          <a:prstGeom prst="rect">
            <a:avLst/>
          </a:prstGeom>
          <a:noFill/>
          <a:ln w="25400" cap="flat" cmpd="sng">
            <a:solidFill>
              <a:srgbClr val="7F7F7F">
                <a:alpha val="24313"/>
              </a:srgbClr>
            </a:solidFill>
            <a:prstDash val="solid"/>
            <a:round/>
            <a:headEnd type="none" w="med" len="med"/>
            <a:tailEnd type="none" w="med" len="med"/>
          </a:ln>
        </p:spPr>
      </p:pic>
      <p:pic>
        <p:nvPicPr>
          <p:cNvPr id="538" name="Shape 538"/>
          <p:cNvPicPr preferRelativeResize="0"/>
          <p:nvPr/>
        </p:nvPicPr>
        <p:blipFill rotWithShape="1">
          <a:blip r:embed="rId12">
            <a:alphaModFix/>
          </a:blip>
          <a:srcRect/>
          <a:stretch/>
        </p:blipFill>
        <p:spPr>
          <a:xfrm>
            <a:off x="10109334" y="5540171"/>
            <a:ext cx="970155" cy="965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99340" y="5562600"/>
            <a:ext cx="8938472" cy="730969"/>
          </a:xfrm>
          <a:prstGeom prst="rect">
            <a:avLst/>
          </a:prstGeom>
          <a:noFill/>
          <a:ln>
            <a:noFill/>
          </a:ln>
        </p:spPr>
        <p:txBody>
          <a:bodyPr lIns="0" tIns="0" rIns="0" bIns="0" anchor="b" anchorCtr="0">
            <a:noAutofit/>
          </a:bodyPr>
          <a:lstStyle/>
          <a:p>
            <a:pPr marL="0" marR="0" lvl="0" indent="0" algn="ctr" rtl="0">
              <a:lnSpc>
                <a:spcPct val="95000"/>
              </a:lnSpc>
              <a:spcBef>
                <a:spcPts val="0"/>
              </a:spcBef>
              <a:spcAft>
                <a:spcPts val="0"/>
              </a:spcAft>
              <a:buClr>
                <a:srgbClr val="F3BE60"/>
              </a:buClr>
              <a:buSzPct val="25000"/>
              <a:buFont typeface="Calibri"/>
              <a:buNone/>
            </a:pPr>
            <a:r>
              <a:rPr lang="en-US" sz="5000" b="1" i="0" u="none" strike="noStrike" cap="none">
                <a:solidFill>
                  <a:srgbClr val="F3BE60"/>
                </a:solidFill>
                <a:latin typeface="Calibri"/>
                <a:ea typeface="Calibri"/>
                <a:cs typeface="Calibri"/>
                <a:sym typeface="Calibri"/>
              </a:rPr>
              <a:t>Fundamental Principles of OOP</a:t>
            </a:r>
          </a:p>
        </p:txBody>
      </p:sp>
      <p:pic>
        <p:nvPicPr>
          <p:cNvPr id="88" name="Shape 88"/>
          <p:cNvPicPr preferRelativeResize="0"/>
          <p:nvPr/>
        </p:nvPicPr>
        <p:blipFill rotWithShape="1">
          <a:blip r:embed="rId3">
            <a:alphaModFix/>
          </a:blip>
          <a:srcRect/>
          <a:stretch/>
        </p:blipFill>
        <p:spPr>
          <a:xfrm>
            <a:off x="3141650" y="990600"/>
            <a:ext cx="5905500" cy="417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190413" y="1151120"/>
            <a:ext cx="11804821" cy="5570355"/>
          </a:xfrm>
          <a:prstGeom prst="rect">
            <a:avLst/>
          </a:prstGeom>
          <a:noFill/>
          <a:ln>
            <a:noFill/>
          </a:ln>
        </p:spPr>
        <p:txBody>
          <a:bodyPr lIns="108000" tIns="36000" rIns="108000" bIns="36000" anchor="t" anchorCtr="0">
            <a:noAutofit/>
          </a:bodyPr>
          <a:lstStyle/>
          <a:p>
            <a:pPr marL="304747" marR="0" lvl="0" indent="-304747" algn="l" rtl="0">
              <a:lnSpc>
                <a:spcPct val="100000"/>
              </a:lnSpc>
              <a:spcBef>
                <a:spcPts val="0"/>
              </a:spcBef>
              <a:spcAft>
                <a:spcPts val="0"/>
              </a:spcAft>
              <a:buClr>
                <a:srgbClr val="F2B254"/>
              </a:buClr>
              <a:buSzPct val="100000"/>
              <a:buFont typeface="Noto Sans Symbols"/>
              <a:buChar char="▪"/>
            </a:pPr>
            <a:r>
              <a:rPr lang="en-US" sz="3400" b="0" i="0" u="none" strike="noStrike" cap="none" dirty="0">
                <a:solidFill>
                  <a:srgbClr val="92D050"/>
                </a:solidFill>
                <a:latin typeface="Calibri"/>
                <a:ea typeface="Calibri"/>
                <a:cs typeface="Calibri"/>
                <a:sym typeface="Calibri"/>
              </a:rPr>
              <a:t>Encapsulation</a:t>
            </a:r>
          </a:p>
          <a:p>
            <a:pPr marL="304747" marR="0" lvl="0" indent="-304747" algn="l" rtl="0">
              <a:lnSpc>
                <a:spcPct val="100000"/>
              </a:lnSpc>
              <a:spcBef>
                <a:spcPts val="0"/>
              </a:spcBef>
              <a:spcAft>
                <a:spcPts val="0"/>
              </a:spcAft>
              <a:buClr>
                <a:srgbClr val="F2B254"/>
              </a:buClr>
              <a:buSzPct val="100000"/>
              <a:buFont typeface="Noto Sans Symbols"/>
              <a:buChar char="▪"/>
            </a:pPr>
            <a:r>
              <a:rPr lang="en-US" sz="3400" b="0" i="0" u="none" strike="noStrike" cap="none" dirty="0">
                <a:solidFill>
                  <a:srgbClr val="F3CC5F"/>
                </a:solidFill>
                <a:latin typeface="Calibri"/>
                <a:ea typeface="Calibri"/>
                <a:cs typeface="Calibri"/>
                <a:sym typeface="Calibri"/>
              </a:rPr>
              <a:t>Inheritance</a:t>
            </a:r>
          </a:p>
          <a:p>
            <a:pPr marL="609493" marR="0" lvl="1" indent="-241192" algn="l" rtl="0">
              <a:lnSpc>
                <a:spcPct val="10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 members from parent class</a:t>
            </a:r>
          </a:p>
          <a:p>
            <a:pPr marL="609493" marR="0" lvl="1" indent="-241192" algn="l" rtl="0">
              <a:lnSpc>
                <a:spcPct val="100000"/>
              </a:lnSpc>
              <a:spcBef>
                <a:spcPts val="1200"/>
              </a:spcBef>
              <a:spcAft>
                <a:spcPts val="0"/>
              </a:spcAft>
              <a:buClr>
                <a:schemeClr val="accent1"/>
              </a:buClr>
              <a:buSzPct val="80000"/>
              <a:buFont typeface="Noto Sans Symbols"/>
              <a:buChar char="▪"/>
            </a:pPr>
            <a:r>
              <a:rPr lang="en-US" sz="3200" b="0" i="0" u="none" strike="noStrike" cap="none" dirty="0">
                <a:solidFill>
                  <a:schemeClr val="lt1"/>
                </a:solidFill>
                <a:latin typeface="Calibri"/>
                <a:ea typeface="Calibri"/>
                <a:cs typeface="Calibri"/>
                <a:sym typeface="Calibri"/>
              </a:rPr>
              <a:t>Inherit constructors from parent class</a:t>
            </a:r>
          </a:p>
          <a:p>
            <a:pPr marL="304747" marR="0" lvl="0" indent="-241247" algn="l" rtl="0">
              <a:lnSpc>
                <a:spcPct val="100000"/>
              </a:lnSpc>
              <a:spcBef>
                <a:spcPts val="1200"/>
              </a:spcBef>
              <a:spcAft>
                <a:spcPts val="0"/>
              </a:spcAft>
              <a:buClr>
                <a:schemeClr val="accent1"/>
              </a:buClr>
              <a:buSzPct val="80000"/>
              <a:buFont typeface="Noto Sans Symbols"/>
              <a:buChar char="▪"/>
            </a:pPr>
            <a:r>
              <a:rPr lang="en-US" sz="3400" b="0" i="0" u="none" strike="noStrike" cap="none" dirty="0">
                <a:solidFill>
                  <a:schemeClr val="bg1">
                    <a:lumMod val="75000"/>
                  </a:schemeClr>
                </a:solidFill>
                <a:latin typeface="Calibri"/>
                <a:ea typeface="Calibri"/>
                <a:cs typeface="Calibri"/>
                <a:sym typeface="Calibri"/>
              </a:rPr>
              <a:t>Polymorphism</a:t>
            </a:r>
          </a:p>
          <a:p>
            <a:pPr marL="304747" marR="0" lvl="0" indent="-241247" algn="l" rtl="0">
              <a:lnSpc>
                <a:spcPct val="100000"/>
              </a:lnSpc>
              <a:spcBef>
                <a:spcPts val="1200"/>
              </a:spcBef>
              <a:spcAft>
                <a:spcPts val="0"/>
              </a:spcAft>
              <a:buClr>
                <a:schemeClr val="accent1"/>
              </a:buClr>
              <a:buSzPct val="80000"/>
              <a:buFont typeface="Noto Sans Symbols"/>
              <a:buChar char="▪"/>
            </a:pPr>
            <a:r>
              <a:rPr lang="en-US" sz="3400" b="0" i="0" u="none" strike="noStrike" cap="none" dirty="0">
                <a:solidFill>
                  <a:schemeClr val="bg1">
                    <a:lumMod val="75000"/>
                  </a:schemeClr>
                </a:solidFill>
                <a:latin typeface="Calibri"/>
                <a:ea typeface="Calibri"/>
                <a:cs typeface="Calibri"/>
                <a:sym typeface="Calibri"/>
              </a:rPr>
              <a:t>Abstraction</a:t>
            </a:r>
          </a:p>
          <a:p>
            <a:pPr marL="0" marR="0" lvl="0" indent="0" algn="l" rtl="0">
              <a:lnSpc>
                <a:spcPct val="100000"/>
              </a:lnSpc>
              <a:spcBef>
                <a:spcPts val="1200"/>
              </a:spcBef>
              <a:spcAft>
                <a:spcPts val="0"/>
              </a:spcAft>
              <a:buClr>
                <a:srgbClr val="F2B254"/>
              </a:buClr>
              <a:buSzPct val="25000"/>
              <a:buFont typeface="Noto Sans Symbols"/>
              <a:buNone/>
            </a:pPr>
            <a:endParaRPr sz="2800" b="0" i="0" u="none" strike="noStrike" cap="none">
              <a:solidFill>
                <a:srgbClr val="ECE9E2"/>
              </a:solidFill>
              <a:latin typeface="Calibri"/>
              <a:ea typeface="Calibri"/>
              <a:cs typeface="Calibri"/>
              <a:sym typeface="Calibri"/>
            </a:endParaRPr>
          </a:p>
        </p:txBody>
      </p:sp>
      <p:sp>
        <p:nvSpPr>
          <p:cNvPr id="94" name="Shape 94"/>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a:solidFill>
                  <a:srgbClr val="F3BE60"/>
                </a:solidFill>
                <a:latin typeface="Calibri"/>
                <a:ea typeface="Calibri"/>
                <a:cs typeface="Calibri"/>
                <a:sym typeface="Calibri"/>
              </a:rPr>
              <a:t>Fundamental Principles of OOP</a:t>
            </a:r>
          </a:p>
        </p:txBody>
      </p:sp>
      <p:sp>
        <p:nvSpPr>
          <p:cNvPr id="95" name="Shape 95"/>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5</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a:stretch/>
        </p:blipFill>
        <p:spPr>
          <a:xfrm>
            <a:off x="2612283" y="685800"/>
            <a:ext cx="6606330" cy="4609704"/>
          </a:xfrm>
          <a:prstGeom prst="rect">
            <a:avLst/>
          </a:prstGeom>
          <a:noFill/>
          <a:ln>
            <a:noFill/>
          </a:ln>
        </p:spPr>
      </p:pic>
      <p:sp>
        <p:nvSpPr>
          <p:cNvPr id="107" name="Shape 107"/>
          <p:cNvSpPr txBox="1">
            <a:spLocks noGrp="1"/>
          </p:cNvSpPr>
          <p:nvPr>
            <p:ph type="title"/>
          </p:nvPr>
        </p:nvSpPr>
        <p:spPr>
          <a:xfrm>
            <a:off x="1446212" y="5656400"/>
            <a:ext cx="8938472" cy="820600"/>
          </a:xfrm>
          <a:prstGeom prst="rect">
            <a:avLst/>
          </a:prstGeom>
          <a:noFill/>
          <a:ln>
            <a:noFill/>
          </a:ln>
        </p:spPr>
        <p:txBody>
          <a:bodyPr lIns="36000" tIns="36000" rIns="36000" bIns="36000" anchor="b" anchorCtr="0">
            <a:noAutofit/>
          </a:bodyPr>
          <a:lstStyle/>
          <a:p>
            <a:pPr marL="0" marR="0" lvl="0" indent="0" algn="ctr" rtl="0">
              <a:lnSpc>
                <a:spcPct val="90000"/>
              </a:lnSpc>
              <a:spcBef>
                <a:spcPts val="0"/>
              </a:spcBef>
              <a:spcAft>
                <a:spcPts val="0"/>
              </a:spcAft>
              <a:buClr>
                <a:srgbClr val="F3BE60"/>
              </a:buClr>
              <a:buSzPct val="25000"/>
              <a:buFont typeface="Calibri"/>
              <a:buNone/>
            </a:pPr>
            <a:r>
              <a:rPr lang="en-US" sz="5400" b="1" i="0" u="none" strike="noStrike" cap="none">
                <a:solidFill>
                  <a:srgbClr val="F3BE60"/>
                </a:solidFill>
                <a:latin typeface="Calibri"/>
                <a:ea typeface="Calibri"/>
                <a:cs typeface="Calibri"/>
                <a:sym typeface="Calibri"/>
              </a:rPr>
              <a:t>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7" name="Shape 127"/>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Types of Inheritance</a:t>
            </a:r>
          </a:p>
        </p:txBody>
      </p:sp>
      <p:grpSp>
        <p:nvGrpSpPr>
          <p:cNvPr id="27" name="Group 26"/>
          <p:cNvGrpSpPr/>
          <p:nvPr/>
        </p:nvGrpSpPr>
        <p:grpSpPr>
          <a:xfrm>
            <a:off x="819766" y="2874336"/>
            <a:ext cx="10549293" cy="1109328"/>
            <a:chOff x="879119" y="2236302"/>
            <a:chExt cx="10549293" cy="1109328"/>
          </a:xfrm>
        </p:grpSpPr>
        <p:sp>
          <p:nvSpPr>
            <p:cNvPr id="124" name="Shape 124"/>
            <p:cNvSpPr/>
            <p:nvPr/>
          </p:nvSpPr>
          <p:spPr>
            <a:xfrm flipH="1">
              <a:off x="7974911" y="2236302"/>
              <a:ext cx="3357588" cy="1109328"/>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5" name="Shape 125"/>
            <p:cNvSpPr/>
            <p:nvPr/>
          </p:nvSpPr>
          <p:spPr>
            <a:xfrm>
              <a:off x="879119" y="2404726"/>
              <a:ext cx="3357588" cy="804526"/>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8" name="Shape 128"/>
            <p:cNvSpPr txBox="1"/>
            <p:nvPr/>
          </p:nvSpPr>
          <p:spPr>
            <a:xfrm>
              <a:off x="881233" y="2549191"/>
              <a:ext cx="3512752" cy="51911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derived class</a:t>
              </a:r>
            </a:p>
          </p:txBody>
        </p:sp>
        <p:sp>
          <p:nvSpPr>
            <p:cNvPr id="129" name="Shape 129"/>
            <p:cNvSpPr txBox="1"/>
            <p:nvPr/>
          </p:nvSpPr>
          <p:spPr>
            <a:xfrm>
              <a:off x="7915660" y="2278833"/>
              <a:ext cx="3512752" cy="95410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base class /</a:t>
              </a:r>
            </a:p>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parent class</a:t>
              </a:r>
            </a:p>
          </p:txBody>
        </p:sp>
        <p:sp>
          <p:nvSpPr>
            <p:cNvPr id="130" name="Shape 130"/>
            <p:cNvSpPr txBox="1"/>
            <p:nvPr/>
          </p:nvSpPr>
          <p:spPr>
            <a:xfrm>
              <a:off x="4815551" y="2539667"/>
              <a:ext cx="2829245" cy="51911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inherits</a:t>
              </a:r>
            </a:p>
          </p:txBody>
        </p:sp>
        <p:cxnSp>
          <p:nvCxnSpPr>
            <p:cNvPr id="141" name="Shape 141"/>
            <p:cNvCxnSpPr/>
            <p:nvPr/>
          </p:nvCxnSpPr>
          <p:spPr>
            <a:xfrm>
              <a:off x="4800737" y="2514600"/>
              <a:ext cx="2844059" cy="0"/>
            </a:xfrm>
            <a:prstGeom prst="straightConnector1">
              <a:avLst/>
            </a:prstGeom>
            <a:noFill/>
            <a:ln w="9525" cap="flat" cmpd="sng">
              <a:solidFill>
                <a:srgbClr val="ECE9E2"/>
              </a:solidFill>
              <a:prstDash val="solid"/>
              <a:round/>
              <a:headEnd type="none" w="med" len="med"/>
              <a:tailEnd type="none" w="med" len="med"/>
            </a:ln>
          </p:spPr>
        </p:cxnSp>
        <p:cxnSp>
          <p:nvCxnSpPr>
            <p:cNvPr id="142" name="Shape 142"/>
            <p:cNvCxnSpPr/>
            <p:nvPr/>
          </p:nvCxnSpPr>
          <p:spPr>
            <a:xfrm>
              <a:off x="4800737" y="3069266"/>
              <a:ext cx="2844059" cy="0"/>
            </a:xfrm>
            <a:prstGeom prst="straightConnector1">
              <a:avLst/>
            </a:prstGeom>
            <a:noFill/>
            <a:ln w="9525" cap="flat" cmpd="sng">
              <a:solidFill>
                <a:srgbClr val="ECE9E2"/>
              </a:solidFill>
              <a:prstDash val="solid"/>
              <a:round/>
              <a:headEnd type="none" w="med" len="med"/>
              <a:tailEnd type="none" w="med" len="med"/>
            </a:ln>
          </p:spPr>
        </p:cxnSp>
      </p:grpSp>
      <p:sp>
        <p:nvSpPr>
          <p:cNvPr id="143" name="Shape 14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7</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7" name="Shape 127"/>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Types of Inheritance (2)</a:t>
            </a:r>
          </a:p>
        </p:txBody>
      </p:sp>
      <p:sp>
        <p:nvSpPr>
          <p:cNvPr id="136" name="Shape 136"/>
          <p:cNvSpPr txBox="1"/>
          <p:nvPr/>
        </p:nvSpPr>
        <p:spPr>
          <a:xfrm>
            <a:off x="7770812" y="3124200"/>
            <a:ext cx="3512752"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interface</a:t>
            </a:r>
          </a:p>
        </p:txBody>
      </p:sp>
      <p:grpSp>
        <p:nvGrpSpPr>
          <p:cNvPr id="27" name="Group 26"/>
          <p:cNvGrpSpPr/>
          <p:nvPr/>
        </p:nvGrpSpPr>
        <p:grpSpPr>
          <a:xfrm>
            <a:off x="1353370" y="3102937"/>
            <a:ext cx="9482085" cy="652126"/>
            <a:chOff x="1444120" y="3886200"/>
            <a:chExt cx="9482085" cy="652126"/>
          </a:xfrm>
        </p:grpSpPr>
        <p:sp>
          <p:nvSpPr>
            <p:cNvPr id="120" name="Shape 120"/>
            <p:cNvSpPr/>
            <p:nvPr/>
          </p:nvSpPr>
          <p:spPr>
            <a:xfrm>
              <a:off x="1444120" y="3886200"/>
              <a:ext cx="2341854" cy="652126"/>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2" name="Shape 122"/>
            <p:cNvSpPr/>
            <p:nvPr/>
          </p:nvSpPr>
          <p:spPr>
            <a:xfrm>
              <a:off x="8178057" y="3886200"/>
              <a:ext cx="2748148" cy="652126"/>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35" name="Shape 135"/>
            <p:cNvSpPr txBox="1"/>
            <p:nvPr/>
          </p:nvSpPr>
          <p:spPr>
            <a:xfrm>
              <a:off x="1677526" y="3938253"/>
              <a:ext cx="1920166"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class</a:t>
              </a:r>
            </a:p>
          </p:txBody>
        </p:sp>
        <p:sp>
          <p:nvSpPr>
            <p:cNvPr id="137" name="Shape 137"/>
            <p:cNvSpPr txBox="1"/>
            <p:nvPr/>
          </p:nvSpPr>
          <p:spPr>
            <a:xfrm>
              <a:off x="4815551" y="3943164"/>
              <a:ext cx="2829245"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implements</a:t>
              </a:r>
            </a:p>
          </p:txBody>
        </p:sp>
        <p:cxnSp>
          <p:nvCxnSpPr>
            <p:cNvPr id="139" name="Shape 139"/>
            <p:cNvCxnSpPr/>
            <p:nvPr/>
          </p:nvCxnSpPr>
          <p:spPr>
            <a:xfrm>
              <a:off x="4815551" y="3931903"/>
              <a:ext cx="2844059" cy="0"/>
            </a:xfrm>
            <a:prstGeom prst="straightConnector1">
              <a:avLst/>
            </a:prstGeom>
            <a:noFill/>
            <a:ln w="9525" cap="flat" cmpd="sng">
              <a:solidFill>
                <a:srgbClr val="ECE9E2"/>
              </a:solidFill>
              <a:prstDash val="solid"/>
              <a:round/>
              <a:headEnd type="none" w="med" len="med"/>
              <a:tailEnd type="none" w="med" len="med"/>
            </a:ln>
          </p:spPr>
        </p:cxnSp>
        <p:cxnSp>
          <p:nvCxnSpPr>
            <p:cNvPr id="140" name="Shape 140"/>
            <p:cNvCxnSpPr/>
            <p:nvPr/>
          </p:nvCxnSpPr>
          <p:spPr>
            <a:xfrm>
              <a:off x="4815551" y="4495800"/>
              <a:ext cx="2844059" cy="0"/>
            </a:xfrm>
            <a:prstGeom prst="straightConnector1">
              <a:avLst/>
            </a:prstGeom>
            <a:noFill/>
            <a:ln w="9525" cap="flat" cmpd="sng">
              <a:solidFill>
                <a:srgbClr val="ECE9E2"/>
              </a:solidFill>
              <a:prstDash val="solid"/>
              <a:round/>
              <a:headEnd type="none" w="med" len="med"/>
              <a:tailEnd type="none" w="med" len="med"/>
            </a:ln>
          </p:spPr>
        </p:cxnSp>
      </p:grpSp>
      <p:sp>
        <p:nvSpPr>
          <p:cNvPr id="143" name="Shape 14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8</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7" name="Shape 127"/>
          <p:cNvSpPr txBox="1">
            <a:spLocks noGrp="1"/>
          </p:cNvSpPr>
          <p:nvPr>
            <p:ph type="title"/>
          </p:nvPr>
        </p:nvSpPr>
        <p:spPr>
          <a:xfrm>
            <a:off x="188815" y="40341"/>
            <a:ext cx="9577596" cy="1110780"/>
          </a:xfrm>
          <a:prstGeom prst="rect">
            <a:avLst/>
          </a:prstGeom>
          <a:noFill/>
          <a:ln>
            <a:noFill/>
          </a:ln>
        </p:spPr>
        <p:txBody>
          <a:bodyPr lIns="108000" tIns="36000" rIns="108000" bIns="36000" anchor="ctr" anchorCtr="0">
            <a:noAutofit/>
          </a:bodyPr>
          <a:lstStyle/>
          <a:p>
            <a:pPr marL="0" marR="0" lvl="0" indent="0" algn="l" rtl="0">
              <a:lnSpc>
                <a:spcPct val="100000"/>
              </a:lnSpc>
              <a:spcBef>
                <a:spcPts val="0"/>
              </a:spcBef>
              <a:spcAft>
                <a:spcPts val="0"/>
              </a:spcAft>
              <a:buClr>
                <a:srgbClr val="F3BE60"/>
              </a:buClr>
              <a:buSzPct val="25000"/>
              <a:buFont typeface="Calibri"/>
              <a:buNone/>
            </a:pPr>
            <a:r>
              <a:rPr lang="en-US" sz="4000" b="1" i="0" u="none" strike="noStrike" cap="none" dirty="0">
                <a:solidFill>
                  <a:srgbClr val="F3BE60"/>
                </a:solidFill>
                <a:latin typeface="Calibri"/>
                <a:ea typeface="Calibri"/>
                <a:cs typeface="Calibri"/>
                <a:sym typeface="Calibri"/>
              </a:rPr>
              <a:t>Types of Inheritance (3)</a:t>
            </a:r>
          </a:p>
        </p:txBody>
      </p:sp>
      <p:grpSp>
        <p:nvGrpSpPr>
          <p:cNvPr id="26" name="Group 25"/>
          <p:cNvGrpSpPr/>
          <p:nvPr/>
        </p:nvGrpSpPr>
        <p:grpSpPr>
          <a:xfrm>
            <a:off x="795888" y="3064836"/>
            <a:ext cx="10597049" cy="728328"/>
            <a:chOff x="789041" y="5139071"/>
            <a:chExt cx="10597049" cy="728328"/>
          </a:xfrm>
        </p:grpSpPr>
        <p:sp>
          <p:nvSpPr>
            <p:cNvPr id="121" name="Shape 121"/>
            <p:cNvSpPr/>
            <p:nvPr/>
          </p:nvSpPr>
          <p:spPr>
            <a:xfrm>
              <a:off x="789041" y="5139071"/>
              <a:ext cx="3604946" cy="728328"/>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23" name="Shape 123"/>
            <p:cNvSpPr/>
            <p:nvPr/>
          </p:nvSpPr>
          <p:spPr>
            <a:xfrm>
              <a:off x="7972795" y="5139071"/>
              <a:ext cx="3356160" cy="728328"/>
            </a:xfrm>
            <a:custGeom>
              <a:avLst/>
              <a:gdLst/>
              <a:ahLst/>
              <a:cxnLst/>
              <a:rect l="0" t="0" r="0" b="0"/>
              <a:pathLst>
                <a:path w="120000" h="120000" extrusionOk="0">
                  <a:moveTo>
                    <a:pt x="15" y="43604"/>
                  </a:moveTo>
                  <a:cubicBezTo>
                    <a:pt x="612" y="40004"/>
                    <a:pt x="252" y="42335"/>
                    <a:pt x="973" y="36543"/>
                  </a:cubicBezTo>
                  <a:lnTo>
                    <a:pt x="1292" y="33975"/>
                  </a:lnTo>
                  <a:cubicBezTo>
                    <a:pt x="1404" y="32185"/>
                    <a:pt x="1755" y="26295"/>
                    <a:pt x="1931" y="24345"/>
                  </a:cubicBezTo>
                  <a:cubicBezTo>
                    <a:pt x="1945" y="24196"/>
                    <a:pt x="2409" y="20256"/>
                    <a:pt x="2570" y="19851"/>
                  </a:cubicBezTo>
                  <a:cubicBezTo>
                    <a:pt x="2810" y="19249"/>
                    <a:pt x="3209" y="18995"/>
                    <a:pt x="3528" y="18567"/>
                  </a:cubicBezTo>
                  <a:cubicBezTo>
                    <a:pt x="4086" y="15206"/>
                    <a:pt x="3610" y="17120"/>
                    <a:pt x="5445" y="13431"/>
                  </a:cubicBezTo>
                  <a:cubicBezTo>
                    <a:pt x="5716" y="12886"/>
                    <a:pt x="5812" y="12051"/>
                    <a:pt x="6084" y="11506"/>
                  </a:cubicBezTo>
                  <a:cubicBezTo>
                    <a:pt x="6999" y="9666"/>
                    <a:pt x="6961" y="10624"/>
                    <a:pt x="8000" y="9580"/>
                  </a:cubicBezTo>
                  <a:cubicBezTo>
                    <a:pt x="8343" y="9234"/>
                    <a:pt x="8591" y="8517"/>
                    <a:pt x="8958" y="8296"/>
                  </a:cubicBezTo>
                  <a:cubicBezTo>
                    <a:pt x="9691" y="7854"/>
                    <a:pt x="14088" y="7087"/>
                    <a:pt x="14388" y="7012"/>
                  </a:cubicBezTo>
                  <a:cubicBezTo>
                    <a:pt x="15031" y="6850"/>
                    <a:pt x="15668" y="6603"/>
                    <a:pt x="16305" y="6370"/>
                  </a:cubicBezTo>
                  <a:cubicBezTo>
                    <a:pt x="16839" y="6175"/>
                    <a:pt x="17360" y="5776"/>
                    <a:pt x="17902" y="5728"/>
                  </a:cubicBezTo>
                  <a:cubicBezTo>
                    <a:pt x="22158" y="5348"/>
                    <a:pt x="26420" y="5300"/>
                    <a:pt x="30679" y="5086"/>
                  </a:cubicBezTo>
                  <a:cubicBezTo>
                    <a:pt x="34729" y="3458"/>
                    <a:pt x="29994" y="5200"/>
                    <a:pt x="38345" y="3802"/>
                  </a:cubicBezTo>
                  <a:cubicBezTo>
                    <a:pt x="38886" y="3711"/>
                    <a:pt x="39405" y="3326"/>
                    <a:pt x="39942" y="3160"/>
                  </a:cubicBezTo>
                  <a:cubicBezTo>
                    <a:pt x="40791" y="2897"/>
                    <a:pt x="41651" y="2801"/>
                    <a:pt x="42497" y="2518"/>
                  </a:cubicBezTo>
                  <a:cubicBezTo>
                    <a:pt x="42930" y="2373"/>
                    <a:pt x="43341" y="2001"/>
                    <a:pt x="43775" y="1876"/>
                  </a:cubicBezTo>
                  <a:cubicBezTo>
                    <a:pt x="50310" y="0"/>
                    <a:pt x="44499" y="2227"/>
                    <a:pt x="48566" y="592"/>
                  </a:cubicBezTo>
                  <a:cubicBezTo>
                    <a:pt x="55594" y="806"/>
                    <a:pt x="62625" y="717"/>
                    <a:pt x="69648" y="1234"/>
                  </a:cubicBezTo>
                  <a:cubicBezTo>
                    <a:pt x="71364" y="1360"/>
                    <a:pt x="73055" y="2090"/>
                    <a:pt x="74759" y="2518"/>
                  </a:cubicBezTo>
                  <a:cubicBezTo>
                    <a:pt x="75716" y="2758"/>
                    <a:pt x="76678" y="2904"/>
                    <a:pt x="77634" y="3160"/>
                  </a:cubicBezTo>
                  <a:cubicBezTo>
                    <a:pt x="78276" y="3332"/>
                    <a:pt x="78903" y="3769"/>
                    <a:pt x="79550" y="3802"/>
                  </a:cubicBezTo>
                  <a:cubicBezTo>
                    <a:pt x="87427" y="4198"/>
                    <a:pt x="95308" y="4230"/>
                    <a:pt x="103187" y="4444"/>
                  </a:cubicBezTo>
                  <a:cubicBezTo>
                    <a:pt x="104039" y="4658"/>
                    <a:pt x="104898" y="4777"/>
                    <a:pt x="105743" y="5086"/>
                  </a:cubicBezTo>
                  <a:cubicBezTo>
                    <a:pt x="106074" y="5207"/>
                    <a:pt x="106370" y="5607"/>
                    <a:pt x="106701" y="5728"/>
                  </a:cubicBezTo>
                  <a:cubicBezTo>
                    <a:pt x="107545" y="6036"/>
                    <a:pt x="108408" y="6107"/>
                    <a:pt x="109256" y="6370"/>
                  </a:cubicBezTo>
                  <a:cubicBezTo>
                    <a:pt x="110229" y="7309"/>
                    <a:pt x="111385" y="8638"/>
                    <a:pt x="112537" y="11365"/>
                  </a:cubicBezTo>
                  <a:cubicBezTo>
                    <a:pt x="113651" y="12859"/>
                    <a:pt x="114754" y="16380"/>
                    <a:pt x="115562" y="18469"/>
                  </a:cubicBezTo>
                  <a:cubicBezTo>
                    <a:pt x="116582" y="22374"/>
                    <a:pt x="117592" y="25810"/>
                    <a:pt x="118890" y="33149"/>
                  </a:cubicBezTo>
                  <a:cubicBezTo>
                    <a:pt x="119691" y="45087"/>
                    <a:pt x="120000" y="44421"/>
                    <a:pt x="119797" y="56828"/>
                  </a:cubicBezTo>
                  <a:cubicBezTo>
                    <a:pt x="119786" y="57504"/>
                    <a:pt x="119817" y="67518"/>
                    <a:pt x="119797" y="68194"/>
                  </a:cubicBezTo>
                  <a:cubicBezTo>
                    <a:pt x="119604" y="74605"/>
                    <a:pt x="119004" y="74105"/>
                    <a:pt x="118738" y="80506"/>
                  </a:cubicBezTo>
                  <a:cubicBezTo>
                    <a:pt x="117993" y="85182"/>
                    <a:pt x="116390" y="93037"/>
                    <a:pt x="115325" y="96246"/>
                  </a:cubicBezTo>
                  <a:lnTo>
                    <a:pt x="113409" y="98814"/>
                  </a:lnTo>
                  <a:lnTo>
                    <a:pt x="112450" y="100098"/>
                  </a:lnTo>
                  <a:cubicBezTo>
                    <a:pt x="112238" y="100740"/>
                    <a:pt x="112111" y="101542"/>
                    <a:pt x="111812" y="102024"/>
                  </a:cubicBezTo>
                  <a:cubicBezTo>
                    <a:pt x="111549" y="102447"/>
                    <a:pt x="111148" y="102338"/>
                    <a:pt x="110853" y="102666"/>
                  </a:cubicBezTo>
                  <a:cubicBezTo>
                    <a:pt x="110182" y="103416"/>
                    <a:pt x="109576" y="104378"/>
                    <a:pt x="108937" y="105234"/>
                  </a:cubicBezTo>
                  <a:lnTo>
                    <a:pt x="107979" y="106518"/>
                  </a:lnTo>
                  <a:cubicBezTo>
                    <a:pt x="107659" y="106946"/>
                    <a:pt x="107364" y="107457"/>
                    <a:pt x="107020" y="107802"/>
                  </a:cubicBezTo>
                  <a:cubicBezTo>
                    <a:pt x="106594" y="108230"/>
                    <a:pt x="106180" y="108709"/>
                    <a:pt x="105743" y="109086"/>
                  </a:cubicBezTo>
                  <a:cubicBezTo>
                    <a:pt x="105433" y="109353"/>
                    <a:pt x="105086" y="109425"/>
                    <a:pt x="104784" y="109728"/>
                  </a:cubicBezTo>
                  <a:cubicBezTo>
                    <a:pt x="104441" y="110073"/>
                    <a:pt x="104186" y="110741"/>
                    <a:pt x="103826" y="111012"/>
                  </a:cubicBezTo>
                  <a:cubicBezTo>
                    <a:pt x="103469" y="111281"/>
                    <a:pt x="100528" y="112224"/>
                    <a:pt x="100312" y="112296"/>
                  </a:cubicBezTo>
                  <a:cubicBezTo>
                    <a:pt x="99993" y="112724"/>
                    <a:pt x="99698" y="113235"/>
                    <a:pt x="99354" y="113580"/>
                  </a:cubicBezTo>
                  <a:cubicBezTo>
                    <a:pt x="98125" y="114815"/>
                    <a:pt x="95780" y="114700"/>
                    <a:pt x="94882" y="114864"/>
                  </a:cubicBezTo>
                  <a:cubicBezTo>
                    <a:pt x="92046" y="116289"/>
                    <a:pt x="93665" y="115641"/>
                    <a:pt x="88494" y="116148"/>
                  </a:cubicBezTo>
                  <a:lnTo>
                    <a:pt x="80508" y="116790"/>
                  </a:lnTo>
                  <a:lnTo>
                    <a:pt x="73481" y="117432"/>
                  </a:lnTo>
                  <a:cubicBezTo>
                    <a:pt x="72736" y="117646"/>
                    <a:pt x="71979" y="117733"/>
                    <a:pt x="71245" y="118074"/>
                  </a:cubicBezTo>
                  <a:cubicBezTo>
                    <a:pt x="70589" y="118378"/>
                    <a:pt x="70002" y="119311"/>
                    <a:pt x="69329" y="119358"/>
                  </a:cubicBezTo>
                  <a:lnTo>
                    <a:pt x="60066" y="120000"/>
                  </a:lnTo>
                  <a:lnTo>
                    <a:pt x="40262" y="119358"/>
                  </a:lnTo>
                  <a:cubicBezTo>
                    <a:pt x="37699" y="119216"/>
                    <a:pt x="37212" y="118902"/>
                    <a:pt x="35151" y="118074"/>
                  </a:cubicBezTo>
                  <a:cubicBezTo>
                    <a:pt x="34831" y="117646"/>
                    <a:pt x="34545" y="117094"/>
                    <a:pt x="34193" y="116790"/>
                  </a:cubicBezTo>
                  <a:cubicBezTo>
                    <a:pt x="33789" y="116442"/>
                    <a:pt x="33337" y="116390"/>
                    <a:pt x="32915" y="116148"/>
                  </a:cubicBezTo>
                  <a:cubicBezTo>
                    <a:pt x="32591" y="115962"/>
                    <a:pt x="32280" y="115692"/>
                    <a:pt x="31957" y="115506"/>
                  </a:cubicBezTo>
                  <a:cubicBezTo>
                    <a:pt x="31534" y="115263"/>
                    <a:pt x="31099" y="115117"/>
                    <a:pt x="30679" y="114864"/>
                  </a:cubicBezTo>
                  <a:cubicBezTo>
                    <a:pt x="30678" y="114863"/>
                    <a:pt x="28284" y="113259"/>
                    <a:pt x="27804" y="112938"/>
                  </a:cubicBezTo>
                  <a:cubicBezTo>
                    <a:pt x="27485" y="112724"/>
                    <a:pt x="27180" y="112380"/>
                    <a:pt x="26846" y="112296"/>
                  </a:cubicBezTo>
                  <a:lnTo>
                    <a:pt x="24290" y="111654"/>
                  </a:lnTo>
                  <a:cubicBezTo>
                    <a:pt x="21207" y="109588"/>
                    <a:pt x="26000" y="112900"/>
                    <a:pt x="22055" y="109728"/>
                  </a:cubicBezTo>
                  <a:cubicBezTo>
                    <a:pt x="21429" y="109225"/>
                    <a:pt x="20777" y="108872"/>
                    <a:pt x="20138" y="108444"/>
                  </a:cubicBezTo>
                  <a:cubicBezTo>
                    <a:pt x="19722" y="108165"/>
                    <a:pt x="19289" y="107993"/>
                    <a:pt x="18860" y="107802"/>
                  </a:cubicBezTo>
                  <a:cubicBezTo>
                    <a:pt x="16695" y="106835"/>
                    <a:pt x="16856" y="107078"/>
                    <a:pt x="14069" y="106518"/>
                  </a:cubicBezTo>
                  <a:cubicBezTo>
                    <a:pt x="12138" y="105548"/>
                    <a:pt x="13208" y="106155"/>
                    <a:pt x="10875" y="104592"/>
                  </a:cubicBezTo>
                  <a:lnTo>
                    <a:pt x="9917" y="103950"/>
                  </a:lnTo>
                  <a:cubicBezTo>
                    <a:pt x="9322" y="102756"/>
                    <a:pt x="9125" y="102192"/>
                    <a:pt x="8319" y="101382"/>
                  </a:cubicBezTo>
                  <a:cubicBezTo>
                    <a:pt x="8018" y="101080"/>
                    <a:pt x="7681" y="100954"/>
                    <a:pt x="7361" y="100740"/>
                  </a:cubicBezTo>
                  <a:cubicBezTo>
                    <a:pt x="7042" y="100312"/>
                    <a:pt x="6674" y="100002"/>
                    <a:pt x="6403" y="99456"/>
                  </a:cubicBezTo>
                  <a:cubicBezTo>
                    <a:pt x="6132" y="98911"/>
                    <a:pt x="6004" y="98133"/>
                    <a:pt x="5764" y="97530"/>
                  </a:cubicBezTo>
                  <a:cubicBezTo>
                    <a:pt x="5576" y="97058"/>
                    <a:pt x="5338" y="96674"/>
                    <a:pt x="5125" y="96246"/>
                  </a:cubicBezTo>
                  <a:cubicBezTo>
                    <a:pt x="4805" y="94316"/>
                    <a:pt x="4855" y="94054"/>
                    <a:pt x="4167" y="92395"/>
                  </a:cubicBezTo>
                  <a:cubicBezTo>
                    <a:pt x="3878" y="91697"/>
                    <a:pt x="3486" y="91185"/>
                    <a:pt x="3209" y="90469"/>
                  </a:cubicBezTo>
                  <a:cubicBezTo>
                    <a:pt x="2737" y="89251"/>
                    <a:pt x="1931" y="86617"/>
                    <a:pt x="1931" y="86617"/>
                  </a:cubicBezTo>
                  <a:cubicBezTo>
                    <a:pt x="1825" y="85761"/>
                    <a:pt x="1698" y="84914"/>
                    <a:pt x="1612" y="84049"/>
                  </a:cubicBezTo>
                  <a:cubicBezTo>
                    <a:pt x="1485" y="82772"/>
                    <a:pt x="1408" y="81478"/>
                    <a:pt x="1292" y="80197"/>
                  </a:cubicBezTo>
                  <a:cubicBezTo>
                    <a:pt x="1195" y="79123"/>
                    <a:pt x="1079" y="78057"/>
                    <a:pt x="973" y="76987"/>
                  </a:cubicBezTo>
                  <a:cubicBezTo>
                    <a:pt x="1266" y="68748"/>
                    <a:pt x="1532" y="67251"/>
                    <a:pt x="973" y="59012"/>
                  </a:cubicBezTo>
                  <a:cubicBezTo>
                    <a:pt x="854" y="57263"/>
                    <a:pt x="547" y="55588"/>
                    <a:pt x="334" y="53876"/>
                  </a:cubicBezTo>
                  <a:cubicBezTo>
                    <a:pt x="0" y="51187"/>
                    <a:pt x="15" y="50610"/>
                    <a:pt x="15" y="48740"/>
                  </a:cubicBezTo>
                  <a:lnTo>
                    <a:pt x="15" y="43604"/>
                  </a:lnTo>
                  <a:close/>
                </a:path>
              </a:pathLst>
            </a:custGeom>
            <a:solidFill>
              <a:srgbClr val="7B7153">
                <a:alpha val="24313"/>
              </a:srgbClr>
            </a:solidFill>
            <a:ln w="9525" cap="flat" cmpd="sng">
              <a:solidFill>
                <a:srgbClr val="C6BEAB">
                  <a:alpha val="29411"/>
                </a:srgbClr>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1" i="0" u="none" strike="noStrike" cap="none">
                <a:solidFill>
                  <a:schemeClr val="lt1"/>
                </a:solidFill>
                <a:latin typeface="Calibri"/>
                <a:ea typeface="Calibri"/>
                <a:cs typeface="Calibri"/>
                <a:sym typeface="Calibri"/>
              </a:endParaRPr>
            </a:p>
          </p:txBody>
        </p:sp>
        <p:sp>
          <p:nvSpPr>
            <p:cNvPr id="131" name="Shape 131"/>
            <p:cNvSpPr txBox="1"/>
            <p:nvPr/>
          </p:nvSpPr>
          <p:spPr>
            <a:xfrm>
              <a:off x="789041" y="5224798"/>
              <a:ext cx="3604946"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dirty="0">
                  <a:solidFill>
                    <a:srgbClr val="ECE9E2"/>
                  </a:solidFill>
                  <a:latin typeface="Calibri"/>
                  <a:ea typeface="Calibri"/>
                  <a:cs typeface="Calibri"/>
                  <a:sym typeface="Calibri"/>
                </a:rPr>
                <a:t>derived interface</a:t>
              </a:r>
            </a:p>
          </p:txBody>
        </p:sp>
        <p:sp>
          <p:nvSpPr>
            <p:cNvPr id="132" name="Shape 132"/>
            <p:cNvSpPr txBox="1"/>
            <p:nvPr/>
          </p:nvSpPr>
          <p:spPr>
            <a:xfrm>
              <a:off x="7873338" y="5231482"/>
              <a:ext cx="3512752"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base interface</a:t>
              </a:r>
            </a:p>
          </p:txBody>
        </p:sp>
        <p:sp>
          <p:nvSpPr>
            <p:cNvPr id="133" name="Shape 133"/>
            <p:cNvSpPr txBox="1"/>
            <p:nvPr/>
          </p:nvSpPr>
          <p:spPr>
            <a:xfrm>
              <a:off x="4815551" y="5229707"/>
              <a:ext cx="2844059" cy="51911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ECE9E2"/>
                </a:buClr>
                <a:buSzPct val="25000"/>
                <a:buFont typeface="Calibri"/>
                <a:buNone/>
              </a:pPr>
              <a:r>
                <a:rPr lang="en-US" sz="2800" b="1" i="0" u="none" strike="noStrike" cap="none">
                  <a:solidFill>
                    <a:srgbClr val="ECE9E2"/>
                  </a:solidFill>
                  <a:latin typeface="Calibri"/>
                  <a:ea typeface="Calibri"/>
                  <a:cs typeface="Calibri"/>
                  <a:sym typeface="Calibri"/>
                </a:rPr>
                <a:t>extends</a:t>
              </a:r>
            </a:p>
          </p:txBody>
        </p:sp>
        <p:cxnSp>
          <p:nvCxnSpPr>
            <p:cNvPr id="134" name="Shape 134"/>
            <p:cNvCxnSpPr/>
            <p:nvPr/>
          </p:nvCxnSpPr>
          <p:spPr>
            <a:xfrm>
              <a:off x="4815551" y="5218446"/>
              <a:ext cx="2844059" cy="0"/>
            </a:xfrm>
            <a:prstGeom prst="straightConnector1">
              <a:avLst/>
            </a:prstGeom>
            <a:noFill/>
            <a:ln w="9525" cap="flat" cmpd="sng">
              <a:solidFill>
                <a:srgbClr val="ECE9E2"/>
              </a:solidFill>
              <a:prstDash val="solid"/>
              <a:round/>
              <a:headEnd type="none" w="med" len="med"/>
              <a:tailEnd type="none" w="med" len="med"/>
            </a:ln>
          </p:spPr>
        </p:cxnSp>
        <p:cxnSp>
          <p:nvCxnSpPr>
            <p:cNvPr id="138" name="Shape 138"/>
            <p:cNvCxnSpPr/>
            <p:nvPr/>
          </p:nvCxnSpPr>
          <p:spPr>
            <a:xfrm>
              <a:off x="4815551" y="5773112"/>
              <a:ext cx="2844059" cy="0"/>
            </a:xfrm>
            <a:prstGeom prst="straightConnector1">
              <a:avLst/>
            </a:prstGeom>
            <a:noFill/>
            <a:ln w="9525" cap="flat" cmpd="sng">
              <a:solidFill>
                <a:srgbClr val="ECE9E2"/>
              </a:solidFill>
              <a:prstDash val="solid"/>
              <a:round/>
              <a:headEnd type="none" w="med" len="med"/>
              <a:tailEnd type="none" w="med" len="med"/>
            </a:ln>
          </p:spPr>
        </p:cxnSp>
      </p:grpSp>
      <p:sp>
        <p:nvSpPr>
          <p:cNvPr id="143" name="Shape 143"/>
          <p:cNvSpPr txBox="1">
            <a:spLocks noGrp="1"/>
          </p:cNvSpPr>
          <p:nvPr>
            <p:ph type="sldNum" idx="12"/>
          </p:nvPr>
        </p:nvSpPr>
        <p:spPr>
          <a:xfrm>
            <a:off x="11566410" y="6525001"/>
            <a:ext cx="428822" cy="196475"/>
          </a:xfrm>
          <a:prstGeom prst="rect">
            <a:avLst/>
          </a:prstGeom>
          <a:noFill/>
          <a:ln>
            <a:noFill/>
          </a:ln>
        </p:spPr>
        <p:txBody>
          <a:bodyPr lIns="36000" tIns="36000" rIns="36000" bIns="36000"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US" sz="10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chemeClr val="lt1"/>
                </a:buClr>
                <a:buSzPct val="25000"/>
                <a:buFont typeface="Calibri"/>
                <a:buNone/>
              </a:pPr>
              <a:t>9</a:t>
            </a:fld>
            <a:endParaRPr lang="en-US" sz="10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oftUni 16x9">
  <a:themeElements>
    <a:clrScheme name="SoftUni Color The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1061</Words>
  <Application>Microsoft Office PowerPoint</Application>
  <PresentationFormat>Custom</PresentationFormat>
  <Paragraphs>257</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SoftUni 16x9</vt:lpstr>
      <vt:lpstr>Inheritance </vt:lpstr>
      <vt:lpstr>Table of Contents</vt:lpstr>
      <vt:lpstr>Questions</vt:lpstr>
      <vt:lpstr>Fundamental Principles of OOP</vt:lpstr>
      <vt:lpstr>Fundamental Principles of OOP</vt:lpstr>
      <vt:lpstr>Inheritance</vt:lpstr>
      <vt:lpstr>Types of Inheritance</vt:lpstr>
      <vt:lpstr>Types of Inheritance (2)</vt:lpstr>
      <vt:lpstr>Types of Inheritance (3)</vt:lpstr>
      <vt:lpstr>Inheritance – Benefits</vt:lpstr>
      <vt:lpstr>Examples - Incorrect</vt:lpstr>
      <vt:lpstr>Examples - Correct</vt:lpstr>
      <vt:lpstr>How to Define Inheritance?</vt:lpstr>
      <vt:lpstr>How to Define Inheritance? (2)</vt:lpstr>
      <vt:lpstr>Exercises in Class</vt:lpstr>
      <vt:lpstr>Inaccessible Members</vt:lpstr>
      <vt:lpstr>Inheritance – Example</vt:lpstr>
      <vt:lpstr>Class Hierarchies</vt:lpstr>
      <vt:lpstr>Simple Inheritance </vt:lpstr>
      <vt:lpstr>Access Modifiers in C#</vt:lpstr>
      <vt:lpstr>Inheritance: Important Aspects</vt:lpstr>
      <vt:lpstr>Inheritance: Important Aspects (2)</vt:lpstr>
      <vt:lpstr>Inheritance: Features</vt:lpstr>
      <vt:lpstr>Inheritance: Features (2)</vt:lpstr>
      <vt:lpstr>Exercises in Class</vt:lpstr>
      <vt:lpstr>Inheritance Hierarchies</vt:lpstr>
      <vt:lpstr>UML Class Diagram – Example</vt:lpstr>
      <vt:lpstr>Class Diagrams in Visual Studio</vt:lpstr>
      <vt:lpstr>Summary</vt:lpstr>
      <vt:lpstr>Inheritance</vt:lpstr>
      <vt:lpstr>License</vt:lpstr>
      <vt:lpstr>Free Trainings @ Software University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dc:title>
  <cp:lastModifiedBy>Todor Ilchev</cp:lastModifiedBy>
  <cp:revision>17</cp:revision>
  <dcterms:modified xsi:type="dcterms:W3CDTF">2016-06-29T14:43:50Z</dcterms:modified>
</cp:coreProperties>
</file>