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26"/>
  </p:notesMasterIdLst>
  <p:handoutMasterIdLst>
    <p:handoutMasterId r:id="rId27"/>
  </p:handoutMasterIdLst>
  <p:sldIdLst>
    <p:sldId id="394" r:id="rId3"/>
    <p:sldId id="523" r:id="rId4"/>
    <p:sldId id="734" r:id="rId5"/>
    <p:sldId id="707" r:id="rId6"/>
    <p:sldId id="708" r:id="rId7"/>
    <p:sldId id="735" r:id="rId8"/>
    <p:sldId id="736" r:id="rId9"/>
    <p:sldId id="737" r:id="rId10"/>
    <p:sldId id="744" r:id="rId11"/>
    <p:sldId id="745" r:id="rId12"/>
    <p:sldId id="747" r:id="rId13"/>
    <p:sldId id="749" r:id="rId14"/>
    <p:sldId id="748" r:id="rId15"/>
    <p:sldId id="746" r:id="rId16"/>
    <p:sldId id="750" r:id="rId17"/>
    <p:sldId id="751" r:id="rId18"/>
    <p:sldId id="753" r:id="rId19"/>
    <p:sldId id="765" r:id="rId20"/>
    <p:sldId id="755" r:id="rId21"/>
    <p:sldId id="591" r:id="rId22"/>
    <p:sldId id="762" r:id="rId23"/>
    <p:sldId id="763" r:id="rId24"/>
    <p:sldId id="764" r:id="rId2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691"/>
    <a:srgbClr val="D2A010"/>
    <a:srgbClr val="FFFFFF"/>
    <a:srgbClr val="C6C0AA"/>
    <a:srgbClr val="F9F0AB"/>
    <a:srgbClr val="F9E6AB"/>
    <a:srgbClr val="F9FAAB"/>
    <a:srgbClr val="7676AA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1" autoAdjust="0"/>
    <p:restoredTop sz="79863" autoAdjust="0"/>
  </p:normalViewPr>
  <p:slideViewPr>
    <p:cSldViewPr>
      <p:cViewPr varScale="1">
        <p:scale>
          <a:sx n="91" d="100"/>
          <a:sy n="91" d="100"/>
        </p:scale>
        <p:origin x="1074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74"/>
    </p:cViewPr>
  </p:sorterViewPr>
  <p:notesViewPr>
    <p:cSldViewPr showGuides="1">
      <p:cViewPr>
        <p:scale>
          <a:sx n="150" d="100"/>
          <a:sy n="150" d="100"/>
        </p:scale>
        <p:origin x="348" y="-43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01-Jul-16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01-Jul-16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But they can be subclasses.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ability of a subclass to override a method allows a class to inherit from a </a:t>
            </a:r>
            <a:r>
              <a:rPr lang="en-US" dirty="0" err="1"/>
              <a:t>superclass</a:t>
            </a:r>
            <a:r>
              <a:rPr lang="en-US" dirty="0"/>
              <a:t> whose behavior is “close enough” and then to modify behavior as needed.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</a:t>
            </a:r>
            <a:r>
              <a:rPr lang="en-US" baseline="0" dirty="0"/>
              <a:t> C# a method cannot be overridden in the child classes if its not declared with the keyword virtual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459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en-US" sz="1600" baseline="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Polymorphism</a:t>
            </a:r>
            <a:r>
              <a:rPr lang="en-US" sz="1600" dirty="0"/>
              <a:t> allows working with objects through their parent interface and invoke abstract actions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- Abstract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classes</a:t>
            </a:r>
            <a:r>
              <a:rPr lang="en-US" sz="1600" dirty="0"/>
              <a:t> cannot be instantiated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- Abstract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sz="1600" dirty="0"/>
              <a:t> have no implementation in base class and must be overridden in the child classes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- Overriding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virtual methods </a:t>
            </a:r>
            <a:r>
              <a:rPr lang="en-US" sz="1600" dirty="0"/>
              <a:t>have implementation in the base class and may be overridden in child classes</a:t>
            </a: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70439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9489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31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17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57B27E-985F-48B3-8850-E7A19971FA51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68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6775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Polymorphism is the ability of an object to take on many forms. The most common use of polymorphism in OOP occurs when a parent class reference is used to refer to a child class object.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912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</a:t>
            </a:r>
            <a:r>
              <a:rPr lang="bg-BG" dirty="0"/>
              <a:t> (</a:t>
            </a:r>
            <a:r>
              <a:rPr lang="en-US" dirty="0"/>
              <a:t>look at View -&gt; Notes Page)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4876800"/>
            <a:ext cx="5943600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noProof="1"/>
              <a:t>public static void Main() </a:t>
            </a:r>
          </a:p>
          <a:p>
            <a:r>
              <a:rPr lang="en-US" sz="1800" noProof="1"/>
              <a:t>{</a:t>
            </a:r>
          </a:p>
          <a:p>
            <a:r>
              <a:rPr lang="en-US" sz="1800" noProof="1"/>
              <a:t>    Animal babyDeer = new Deer();</a:t>
            </a:r>
          </a:p>
          <a:p>
            <a:r>
              <a:rPr lang="en-US" sz="1800" noProof="1"/>
              <a:t>    Animal babyElephant  = new Elephant();</a:t>
            </a:r>
          </a:p>
          <a:p>
            <a:endParaRPr lang="en-US" sz="1800" noProof="1"/>
          </a:p>
          <a:p>
            <a:r>
              <a:rPr lang="nn-NO" sz="1800" noProof="1"/>
              <a:t>    List&lt;</a:t>
            </a:r>
            <a:r>
              <a:rPr lang="nn-NO" sz="1800" noProof="1">
                <a:solidFill>
                  <a:schemeClr val="tx2">
                    <a:lumMod val="75000"/>
                  </a:schemeClr>
                </a:solidFill>
              </a:rPr>
              <a:t>Animal</a:t>
            </a:r>
            <a:r>
              <a:rPr lang="nn-NO" sz="1800" noProof="1"/>
              <a:t>&gt; animals = new List&lt;Animal&gt;();</a:t>
            </a:r>
          </a:p>
          <a:p>
            <a:endParaRPr lang="nn-NO" sz="1800" noProof="1"/>
          </a:p>
          <a:p>
            <a:r>
              <a:rPr lang="nn-NO" sz="1800" noProof="1"/>
              <a:t>    animals.add(</a:t>
            </a:r>
            <a:r>
              <a:rPr lang="nn-NO" sz="1800" noProof="1">
                <a:solidFill>
                  <a:schemeClr val="tx2">
                    <a:lumMod val="75000"/>
                  </a:schemeClr>
                </a:solidFill>
              </a:rPr>
              <a:t>babyDeer</a:t>
            </a:r>
            <a:r>
              <a:rPr lang="nn-NO" sz="1800" noProof="1"/>
              <a:t>);</a:t>
            </a:r>
          </a:p>
          <a:p>
            <a:r>
              <a:rPr lang="nn-NO" sz="1800" noProof="1"/>
              <a:t>    animals.add(</a:t>
            </a:r>
            <a:r>
              <a:rPr lang="nn-NO" sz="1800" noProof="1">
                <a:solidFill>
                  <a:schemeClr val="tx2">
                    <a:lumMod val="75000"/>
                  </a:schemeClr>
                </a:solidFill>
              </a:rPr>
              <a:t>babyElephant</a:t>
            </a:r>
            <a:r>
              <a:rPr lang="nn-NO" sz="1800" noProof="1"/>
              <a:t>);</a:t>
            </a:r>
            <a:endParaRPr lang="en-US" sz="1800" noProof="1"/>
          </a:p>
          <a:p>
            <a:r>
              <a:rPr lang="en-US" sz="1800" noProof="1"/>
              <a:t>}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Instead</a:t>
            </a:r>
            <a:r>
              <a:rPr lang="en-US" baseline="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of making method that receive every type of animal we can create 1 method that receive their base class as parameter. To avoid code duplication</a:t>
            </a:r>
            <a:endParaRPr lang="bg-BG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322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26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22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csharp-basics-oop" TargetMode="External"/><Relationship Id="rId10" Type="http://schemas.openxmlformats.org/officeDocument/2006/relationships/image" Target="../media/image21.png"/><Relationship Id="rId19" Type="http://schemas.openxmlformats.org/officeDocument/2006/relationships/image" Target="../media/image25.png"/><Relationship Id="rId4" Type="http://schemas.openxmlformats.org/officeDocument/2006/relationships/image" Target="../media/image18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81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6"/>
              </a:rPr>
              <a:t>http://softuni.bg</a:t>
            </a:r>
            <a:endParaRPr lang="en-US" dirty="0"/>
          </a:p>
        </p:txBody>
      </p:sp>
      <p:pic>
        <p:nvPicPr>
          <p:cNvPr id="12" name="Picture 11" descr="http://softuni.b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4229" y="3886200"/>
            <a:ext cx="2064163" cy="2265286"/>
          </a:xfrm>
          <a:prstGeom prst="rect">
            <a:avLst/>
          </a:prstGeom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2" y="3431262"/>
            <a:ext cx="3942044" cy="31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F6D18E"/>
                </a:solidFill>
                <a:ea typeface="+mj-ea"/>
                <a:cs typeface="+mj-cs"/>
              </a:rPr>
              <a:t>Polymorphism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F6D18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Subtitle 5"/>
          <p:cNvSpPr>
            <a:spLocks noGrp="1"/>
          </p:cNvSpPr>
          <p:nvPr>
            <p:ph type="subTitle" idx="1"/>
          </p:nvPr>
        </p:nvSpPr>
        <p:spPr>
          <a:xfrm>
            <a:off x="4183970" y="1915603"/>
            <a:ext cx="7382341" cy="1235936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</a:pPr>
            <a:r>
              <a:rPr lang="en-US" sz="3600" dirty="0"/>
              <a:t>Abstract Classes, Abstract Methods, Override Methods</a:t>
            </a:r>
          </a:p>
        </p:txBody>
      </p:sp>
      <p:sp>
        <p:nvSpPr>
          <p:cNvPr id="22" name="TextBox 21"/>
          <p:cNvSpPr txBox="1"/>
          <p:nvPr/>
        </p:nvSpPr>
        <p:spPr>
          <a:xfrm rot="576164">
            <a:off x="5302887" y="3760444"/>
            <a:ext cx="1289135" cy="66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C# OOP</a:t>
            </a:r>
          </a:p>
          <a:p>
            <a:pPr algn="ctr">
              <a:lnSpc>
                <a:spcPct val="85000"/>
              </a:lnSpc>
            </a:pPr>
            <a:r>
              <a: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Why Polymorphism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0125" y="4876800"/>
            <a:ext cx="6477000" cy="1200329"/>
          </a:xfrm>
          <a:prstGeom prst="rect">
            <a:avLst/>
          </a:prstGeom>
          <a:solidFill>
            <a:srgbClr val="B5DBE5">
              <a:alpha val="14902"/>
            </a:srgbClr>
          </a:solidFill>
          <a:ln w="127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void Call(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Animal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animal) </a:t>
            </a:r>
          </a:p>
          <a:p>
            <a:pPr>
              <a:defRPr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{…}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60125" y="1295400"/>
            <a:ext cx="7315200" cy="2862322"/>
          </a:xfrm>
          <a:prstGeom prst="rect">
            <a:avLst/>
          </a:prstGeom>
          <a:solidFill>
            <a:srgbClr val="B5DBE5">
              <a:alpha val="14902"/>
            </a:srgbClr>
          </a:solidFill>
          <a:ln w="127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void Call(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Deer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deer)</a:t>
            </a:r>
          </a:p>
          <a:p>
            <a:pPr>
              <a:defRPr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{…}</a:t>
            </a:r>
          </a:p>
          <a:p>
            <a:pPr>
              <a:defRPr/>
            </a:pPr>
            <a:endParaRPr lang="en-US" sz="3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void Call(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Elephant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elephant)</a:t>
            </a:r>
          </a:p>
          <a:p>
            <a:pPr>
              <a:defRPr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{…}</a:t>
            </a:r>
          </a:p>
        </p:txBody>
      </p:sp>
      <p:pic>
        <p:nvPicPr>
          <p:cNvPr id="11" name="Shape 1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7812" y="1447671"/>
            <a:ext cx="1043834" cy="1043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55207" y="4875724"/>
            <a:ext cx="1201405" cy="1201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271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176" y="5715000"/>
            <a:ext cx="8938472" cy="820600"/>
          </a:xfrm>
        </p:spPr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Abstract Classes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6" name="Picture 2" descr="C:\Users\tilchev\Desktop\abstract-shape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8743" y="1521765"/>
            <a:ext cx="6891338" cy="3814471"/>
          </a:xfrm>
          <a:prstGeom prst="rect">
            <a:avLst/>
          </a:prstGeom>
          <a:solidFill>
            <a:schemeClr val="tx1">
              <a:alpha val="90000"/>
            </a:schemeClr>
          </a:solidFill>
          <a:effectLst>
            <a:innerShdw blurRad="6350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644235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77887" lvl="1" indent="0" algn="ctr">
              <a:lnSpc>
                <a:spcPct val="100000"/>
              </a:lnSpc>
              <a:spcAft>
                <a:spcPts val="400"/>
              </a:spcAft>
              <a:buNone/>
            </a:pPr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Abstract</a:t>
            </a:r>
            <a:r>
              <a:rPr lang="en-US" sz="4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classes </a:t>
            </a:r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cannot be instantiated</a:t>
            </a:r>
            <a:endParaRPr lang="bg-BG" sz="4400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 algn="ctr">
              <a:lnSpc>
                <a:spcPct val="100000"/>
              </a:lnSpc>
              <a:spcAft>
                <a:spcPts val="400"/>
              </a:spcAft>
              <a:buNone/>
            </a:pP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Abstract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675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77887" lvl="1" indent="0" algn="ctr">
              <a:lnSpc>
                <a:spcPct val="100000"/>
              </a:lnSpc>
              <a:spcAft>
                <a:spcPts val="400"/>
              </a:spcAft>
              <a:buNone/>
            </a:pPr>
            <a:r>
              <a:rPr lang="en-US" sz="4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An </a:t>
            </a:r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abstract </a:t>
            </a:r>
            <a:r>
              <a:rPr lang="en-US" sz="4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class </a:t>
            </a:r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may or may not</a:t>
            </a:r>
            <a:endParaRPr lang="bg-BG" sz="4400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 algn="ctr">
              <a:lnSpc>
                <a:spcPct val="100000"/>
              </a:lnSpc>
              <a:spcAft>
                <a:spcPts val="400"/>
              </a:spcAft>
              <a:buNone/>
            </a:pPr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400" dirty="0"/>
              <a:t>include</a:t>
            </a:r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 abstract methods</a:t>
            </a:r>
            <a:r>
              <a:rPr lang="en-US" sz="4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.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Abstract Classes</a:t>
            </a:r>
            <a:r>
              <a:rPr lang="bg-BG" noProof="1"/>
              <a:t>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694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887" lvl="1" indent="0">
              <a:lnSpc>
                <a:spcPct val="100000"/>
              </a:lnSpc>
              <a:spcAft>
                <a:spcPts val="400"/>
              </a:spcAft>
              <a:buNone/>
            </a:pPr>
            <a:endParaRPr lang="en-US" b="1" dirty="0"/>
          </a:p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b="1" dirty="0"/>
          </a:p>
          <a:p>
            <a:pPr marL="377887" lvl="1" indent="0">
              <a:lnSpc>
                <a:spcPct val="100000"/>
              </a:lnSpc>
              <a:spcAft>
                <a:spcPts val="400"/>
              </a:spcAft>
              <a:buNone/>
            </a:pP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Abstract Methods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1905000"/>
            <a:ext cx="10360501" cy="2308324"/>
          </a:xfrm>
          <a:prstGeom prst="rect">
            <a:avLst/>
          </a:prstGeom>
          <a:solidFill>
            <a:srgbClr val="B5DBE5">
              <a:alpha val="14902"/>
            </a:srgbClr>
          </a:solidFill>
          <a:ln w="127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abstract class GraphicObject</a:t>
            </a:r>
          </a:p>
          <a:p>
            <a:pPr>
              <a:defRPr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>
              <a:defRPr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abstract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void Draw();</a:t>
            </a:r>
          </a:p>
          <a:p>
            <a:pPr>
              <a:defRPr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3138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73141" indent="0" algn="ctr">
              <a:lnSpc>
                <a:spcPct val="100000"/>
              </a:lnSpc>
              <a:spcAft>
                <a:spcPts val="400"/>
              </a:spcAft>
              <a:buNone/>
            </a:pPr>
            <a:r>
              <a:rPr lang="en-US" sz="4800" dirty="0"/>
              <a:t>They function as 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base </a:t>
            </a:r>
            <a:r>
              <a:rPr lang="en-US" sz="4800" dirty="0"/>
              <a:t>classes</a:t>
            </a:r>
          </a:p>
          <a:p>
            <a:pPr marL="377887" lvl="1" indent="0" algn="ctr">
              <a:lnSpc>
                <a:spcPct val="100000"/>
              </a:lnSpc>
              <a:spcAft>
                <a:spcPts val="400"/>
              </a:spcAft>
              <a:buNone/>
            </a:pPr>
            <a:r>
              <a:rPr lang="en-US" sz="4800" dirty="0"/>
              <a:t> which can be 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extended</a:t>
            </a:r>
          </a:p>
          <a:p>
            <a:pPr marL="377887" lvl="1" indent="0" algn="ctr">
              <a:lnSpc>
                <a:spcPct val="100000"/>
              </a:lnSpc>
              <a:spcAft>
                <a:spcPts val="400"/>
              </a:spcAft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Abstract Classes - Purpose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7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2565" y="5715000"/>
            <a:ext cx="8938472" cy="820600"/>
          </a:xfrm>
        </p:spPr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Override Virtual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050" name="Picture 2" descr="C:\Users\tilchev\Desktop\Difference between method overloading and overriding in Java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0156" y="1281114"/>
            <a:ext cx="7148512" cy="39655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7686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lvl="1" algn="ctr">
              <a:lnSpc>
                <a:spcPct val="100000"/>
              </a:lnSpc>
              <a:spcAft>
                <a:spcPts val="400"/>
              </a:spcAft>
              <a:buNone/>
            </a:pPr>
            <a:r>
              <a:rPr lang="en-US" sz="4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Using 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virtual</a:t>
            </a:r>
            <a:r>
              <a:rPr lang="en-US" sz="4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keyword in parent class</a:t>
            </a:r>
          </a:p>
          <a:p>
            <a:pPr lvl="1" algn="ctr">
              <a:lnSpc>
                <a:spcPct val="100000"/>
              </a:lnSpc>
              <a:spcAft>
                <a:spcPts val="400"/>
              </a:spcAft>
              <a:buNone/>
            </a:pPr>
            <a:r>
              <a:rPr lang="en-US" sz="4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for 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sz="4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and 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</a:rPr>
              <a:t>properties</a:t>
            </a:r>
            <a:endParaRPr lang="bg-BG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Overriding Virtual Methods -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647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lvl="1" algn="ctr">
              <a:lnSpc>
                <a:spcPct val="100000"/>
              </a:lnSpc>
              <a:spcAft>
                <a:spcPts val="400"/>
              </a:spcAft>
              <a:buNone/>
            </a:pPr>
            <a:r>
              <a:rPr lang="en-US" sz="4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argument list should be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exactly</a:t>
            </a:r>
            <a:r>
              <a:rPr lang="en-US" sz="4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the same</a:t>
            </a:r>
            <a:endParaRPr lang="bg-BG" sz="4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 algn="ctr">
              <a:lnSpc>
                <a:spcPct val="100000"/>
              </a:lnSpc>
              <a:spcAft>
                <a:spcPts val="400"/>
              </a:spcAft>
              <a:buNone/>
            </a:pPr>
            <a:r>
              <a:rPr lang="en-US" sz="4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as that of the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overridden</a:t>
            </a:r>
            <a:r>
              <a:rPr lang="en-US" sz="4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method.</a:t>
            </a:r>
            <a:endParaRPr lang="bg-BG" sz="4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 algn="ctr">
              <a:lnSpc>
                <a:spcPct val="100000"/>
              </a:lnSpc>
              <a:spcAft>
                <a:spcPts val="400"/>
              </a:spcAft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Overriding Virtual Methods – Rules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83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lvl="1" algn="ctr">
              <a:lnSpc>
                <a:spcPct val="100000"/>
              </a:lnSpc>
              <a:spcAft>
                <a:spcPts val="400"/>
              </a:spcAft>
              <a:buNone/>
            </a:pPr>
            <a:r>
              <a:rPr lang="en-US" sz="4400" dirty="0"/>
              <a:t>The </a:t>
            </a:r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access level cannot be more restrictive</a:t>
            </a:r>
            <a:endParaRPr lang="bg-BG" sz="4400" dirty="0">
              <a:solidFill>
                <a:schemeClr val="tx2">
                  <a:lumMod val="75000"/>
                </a:schemeClr>
              </a:solidFill>
            </a:endParaRPr>
          </a:p>
          <a:p>
            <a:pPr lvl="1" algn="ctr">
              <a:lnSpc>
                <a:spcPct val="100000"/>
              </a:lnSpc>
              <a:spcAft>
                <a:spcPts val="400"/>
              </a:spcAft>
              <a:buNone/>
            </a:pPr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400" dirty="0"/>
              <a:t>than</a:t>
            </a:r>
            <a:endParaRPr lang="bg-BG" sz="4400" dirty="0"/>
          </a:p>
          <a:p>
            <a:pPr lvl="1" algn="ctr">
              <a:lnSpc>
                <a:spcPct val="100000"/>
              </a:lnSpc>
              <a:spcAft>
                <a:spcPts val="400"/>
              </a:spcAft>
              <a:buNone/>
            </a:pPr>
            <a:r>
              <a:rPr lang="en-US" sz="4400" dirty="0"/>
              <a:t> the </a:t>
            </a:r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overridden</a:t>
            </a:r>
            <a:r>
              <a:rPr lang="en-US" sz="4400" dirty="0"/>
              <a:t> method's </a:t>
            </a:r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access level</a:t>
            </a:r>
            <a:r>
              <a:rPr lang="en-US" sz="4400" dirty="0"/>
              <a:t>.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Overriding Virutal Methods – Rules</a:t>
            </a:r>
            <a:r>
              <a:rPr lang="bg-BG" noProof="1"/>
              <a:t> (</a:t>
            </a:r>
            <a:r>
              <a:rPr lang="en-US" noProof="1"/>
              <a:t>3</a:t>
            </a:r>
            <a:r>
              <a:rPr lang="bg-BG" noProof="1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647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8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Polymorphism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Abstract Classes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Abstract Methods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Override Methods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endParaRPr lang="bg-BG" dirty="0"/>
          </a:p>
          <a:p>
            <a:pPr marL="711200" lvl="1" indent="0">
              <a:lnSpc>
                <a:spcPct val="100000"/>
              </a:lnSpc>
              <a:buNone/>
            </a:pPr>
            <a:endParaRPr lang="en-US" sz="3600" dirty="0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99412" y="2224700"/>
            <a:ext cx="3484701" cy="383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847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3759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Polymorphism</a:t>
            </a:r>
            <a:r>
              <a:rPr lang="en-US" sz="3600" dirty="0"/>
              <a:t> allows working with objects through their parent interface and invoke abstract actions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Abstract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classes</a:t>
            </a:r>
            <a:r>
              <a:rPr lang="en-US" sz="3600" dirty="0"/>
              <a:t> cannot be instantiated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Abstract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methods </a:t>
            </a:r>
            <a:r>
              <a:rPr lang="en-US" sz="3600" dirty="0"/>
              <a:t>must be overridden in child classes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Overriding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virtual methods </a:t>
            </a:r>
            <a:r>
              <a:rPr lang="en-US" sz="3600" dirty="0"/>
              <a:t>might be overridden in child classes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2" y="4466637"/>
            <a:ext cx="2773279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40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15"/>
              </a:rPr>
              <a:t>https://softuni.bg/csharp-basics-oop</a:t>
            </a:r>
            <a:endParaRPr lang="en-US" dirty="0"/>
          </a:p>
        </p:txBody>
      </p:sp>
      <p:pic>
        <p:nvPicPr>
          <p:cNvPr id="16" name="Picture 15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621586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C# Part 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1243301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3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/>
            </a:br>
            <a:r>
              <a:rPr lang="en-US" sz="11500" b="1"/>
              <a:t>#2994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82005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176" y="5715000"/>
            <a:ext cx="8938472" cy="820600"/>
          </a:xfrm>
        </p:spPr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Polymorphism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C:\Users\tilchev\Desktop\co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60838" y="1714500"/>
            <a:ext cx="3867150" cy="3429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0276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 anchor="ctr">
            <a:normAutofit/>
          </a:bodyPr>
          <a:lstStyle/>
          <a:p>
            <a:pPr marL="377887" lvl="1" indent="0" algn="ctr">
              <a:lnSpc>
                <a:spcPct val="100000"/>
              </a:lnSpc>
              <a:spcAft>
                <a:spcPts val="400"/>
              </a:spcAft>
              <a:buNone/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Polymorphism</a:t>
            </a:r>
            <a:r>
              <a:rPr lang="en-US" sz="4000" dirty="0"/>
              <a:t> is the ability </a:t>
            </a:r>
            <a:endParaRPr lang="bg-BG" sz="4000" dirty="0"/>
          </a:p>
          <a:p>
            <a:pPr marL="377887" lvl="1" indent="0" algn="ctr">
              <a:lnSpc>
                <a:spcPct val="100000"/>
              </a:lnSpc>
              <a:spcAft>
                <a:spcPts val="400"/>
              </a:spcAft>
              <a:buNone/>
            </a:pPr>
            <a:r>
              <a:rPr lang="en-US" sz="4000" dirty="0"/>
              <a:t>to take on many forms</a:t>
            </a:r>
            <a:endParaRPr lang="bg-BG" sz="4000" dirty="0"/>
          </a:p>
          <a:p>
            <a:pPr marL="377887" lvl="1" indent="0" algn="ctr">
              <a:lnSpc>
                <a:spcPct val="100000"/>
              </a:lnSpc>
              <a:spcAft>
                <a:spcPts val="400"/>
              </a:spcAft>
              <a:buNone/>
            </a:pPr>
            <a:endParaRPr lang="en-US" sz="2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Polymorphism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991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77887" lvl="1" indent="0" algn="ctr">
              <a:lnSpc>
                <a:spcPct val="100000"/>
              </a:lnSpc>
              <a:spcAft>
                <a:spcPts val="400"/>
              </a:spcAft>
              <a:buNone/>
            </a:pPr>
            <a:r>
              <a:rPr lang="en-US" sz="4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 child class may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override</a:t>
            </a:r>
            <a:r>
              <a:rPr lang="en-US" sz="4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(change)</a:t>
            </a:r>
            <a:endParaRPr lang="bg-BG" sz="4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377887" lvl="1" indent="0" algn="ctr">
              <a:lnSpc>
                <a:spcPct val="100000"/>
              </a:lnSpc>
              <a:spcAft>
                <a:spcPts val="400"/>
              </a:spcAft>
              <a:buNone/>
            </a:pPr>
            <a:r>
              <a:rPr lang="en-US" sz="4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some of the parent's methods</a:t>
            </a:r>
          </a:p>
          <a:p>
            <a:pPr lvl="1">
              <a:lnSpc>
                <a:spcPct val="100000"/>
              </a:lnSpc>
              <a:spcAft>
                <a:spcPts val="400"/>
              </a:spcAft>
              <a:buNone/>
            </a:pP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Polymorphism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17502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Polymorphism Usage -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905000"/>
            <a:ext cx="10360501" cy="2554545"/>
          </a:xfrm>
          <a:prstGeom prst="rect">
            <a:avLst/>
          </a:prstGeom>
          <a:solidFill>
            <a:srgbClr val="B5DBE5">
              <a:alpha val="14902"/>
            </a:srgbClr>
          </a:solidFill>
          <a:ln w="127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abstract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class Animal {}</a:t>
            </a:r>
          </a:p>
          <a:p>
            <a:pPr>
              <a:defRPr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Deer : Animal {}</a:t>
            </a:r>
          </a:p>
          <a:p>
            <a:pPr>
              <a:defRPr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Elephant : Animal {}</a:t>
            </a:r>
          </a:p>
        </p:txBody>
      </p:sp>
    </p:spTree>
    <p:extLst>
      <p:ext uri="{BB962C8B-B14F-4D97-AF65-F5344CB8AC3E}">
        <p14:creationId xmlns:p14="http://schemas.microsoft.com/office/powerpoint/2010/main" val="1475700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Polymorphism Usage – Example(2)</a:t>
            </a:r>
            <a:endParaRPr lang="en-US" dirty="0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685212" y="1326244"/>
            <a:ext cx="2971800" cy="1521481"/>
          </a:xfrm>
          <a:prstGeom prst="wedgeRoundRectCallout">
            <a:avLst>
              <a:gd name="adj1" fmla="val -64416"/>
              <a:gd name="adj2" fmla="val 80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/>
              <a:t>Creating instance of Deer as Animal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3022848"/>
            <a:ext cx="10360501" cy="1200329"/>
          </a:xfrm>
          <a:prstGeom prst="rect">
            <a:avLst/>
          </a:prstGeom>
          <a:solidFill>
            <a:srgbClr val="B5DBE5">
              <a:alpha val="14902"/>
            </a:srgbClr>
          </a:solidFill>
          <a:ln w="127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Animal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babyDeer = new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Deer()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>
              <a:defRPr/>
            </a:pP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Animal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babyElephant = new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Elephant()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1174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lvl="1" algn="ctr">
              <a:lnSpc>
                <a:spcPct val="100000"/>
              </a:lnSpc>
              <a:spcAft>
                <a:spcPts val="400"/>
              </a:spcAft>
              <a:buNone/>
            </a:pPr>
            <a:r>
              <a:rPr lang="en-US" sz="4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To mix 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</a:rPr>
              <a:t>different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en-US" sz="4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types in the 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</a:rPr>
              <a:t>same</a:t>
            </a:r>
            <a:r>
              <a:rPr lang="en-US" sz="4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</a:rPr>
              <a:t>collection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Why Polymorphism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56010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993</Words>
  <Application>Microsoft Office PowerPoint</Application>
  <PresentationFormat>Custom</PresentationFormat>
  <Paragraphs>185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Table of Contents</vt:lpstr>
      <vt:lpstr>Questions</vt:lpstr>
      <vt:lpstr>Polymorphism</vt:lpstr>
      <vt:lpstr>Polymorphism</vt:lpstr>
      <vt:lpstr>Polymorphism Usage</vt:lpstr>
      <vt:lpstr>Polymorphism Usage - Example</vt:lpstr>
      <vt:lpstr>Polymorphism Usage – Example(2)</vt:lpstr>
      <vt:lpstr>Why Polymorphism</vt:lpstr>
      <vt:lpstr>Why Polymorphism</vt:lpstr>
      <vt:lpstr>Abstract Classes</vt:lpstr>
      <vt:lpstr>Abstract Classes</vt:lpstr>
      <vt:lpstr>Abstract Classes (2)</vt:lpstr>
      <vt:lpstr>Abstract Methods</vt:lpstr>
      <vt:lpstr>Abstract Classes - Purpose</vt:lpstr>
      <vt:lpstr>Override Virtual Methods</vt:lpstr>
      <vt:lpstr>Overriding Virtual Methods - Rules</vt:lpstr>
      <vt:lpstr>Overriding Virtual Methods – Rules (2)</vt:lpstr>
      <vt:lpstr>Overriding Virutal Methods – Rules (3)</vt:lpstr>
      <vt:lpstr>Summary</vt:lpstr>
      <vt:lpstr>Polymorphism</vt:lpstr>
      <vt:lpstr>License</vt:lpstr>
      <vt:lpstr>Free 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Streams and Text Files</dc:title>
  <dc:subject>Java OOP  Course</dc:subject>
  <dc:creator/>
  <cp:keywords>Java, OOP, Basics, text, files, streams, string, processing,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2016-07-01T12:59:33Z</dcterms:modified>
  <cp:category>programming, software engineering, Java, OOP Basics, data structures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