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314" r:id="rId3"/>
    <p:sldId id="286" r:id="rId4"/>
    <p:sldId id="315" r:id="rId5"/>
    <p:sldId id="264" r:id="rId6"/>
    <p:sldId id="265" r:id="rId7"/>
    <p:sldId id="266" r:id="rId8"/>
    <p:sldId id="269" r:id="rId9"/>
    <p:sldId id="320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305" r:id="rId20"/>
    <p:sldId id="285" r:id="rId21"/>
    <p:sldId id="317" r:id="rId22"/>
    <p:sldId id="318" r:id="rId23"/>
    <p:sldId id="287" r:id="rId24"/>
    <p:sldId id="288" r:id="rId25"/>
    <p:sldId id="319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7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6F"/>
    <a:srgbClr val="2E38B2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7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5D1A-CDFB-664B-AF1D-7468554FAADE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DE1F4-3947-F740-80E3-08825576F8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10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F3C3F-1E00-504E-8E05-5BDC7301F226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18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A2D914-2A20-E64F-BB6D-2EF5CB5B7BA8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15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A2D914-2A20-E64F-BB6D-2EF5CB5B7BA8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4DBF95A-BBD5-A146-9E4C-9B9BE1C554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78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A2D914-2A20-E64F-BB6D-2EF5CB5B7BA8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4DBF95A-BBD5-A146-9E4C-9B9BE1C554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0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A2D914-2A20-E64F-BB6D-2EF5CB5B7BA8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4DBF95A-BBD5-A146-9E4C-9B9BE1C554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7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A2D914-2A20-E64F-BB6D-2EF5CB5B7BA8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4DBF95A-BBD5-A146-9E4C-9B9BE1C554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101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A2D914-2A20-E64F-BB6D-2EF5CB5B7BA8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4DBF95A-BBD5-A146-9E4C-9B9BE1C554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589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A2D914-2A20-E64F-BB6D-2EF5CB5B7BA8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4DBF95A-BBD5-A146-9E4C-9B9BE1C554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556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A2D914-2A20-E64F-BB6D-2EF5CB5B7BA8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4DBF95A-BBD5-A146-9E4C-9B9BE1C554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7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A2D914-2A20-E64F-BB6D-2EF5CB5B7BA8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4DBF95A-BBD5-A146-9E4C-9B9BE1C554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83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A2D914-2A20-E64F-BB6D-2EF5CB5B7BA8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4DBF95A-BBD5-A146-9E4C-9B9BE1C554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503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A2D914-2A20-E64F-BB6D-2EF5CB5B7BA8}" type="datetimeFigureOut">
              <a:rPr kumimoji="1" lang="zh-CN" altLang="en-US" smtClean="0"/>
              <a:t>2019/1/20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4DBF95A-BBD5-A146-9E4C-9B9BE1C554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9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805354CD-9A00-E346-B014-1A0BD5823F51}"/>
              </a:ext>
            </a:extLst>
          </p:cNvPr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bk object 16">
            <a:extLst>
              <a:ext uri="{FF2B5EF4-FFF2-40B4-BE49-F238E27FC236}">
                <a16:creationId xmlns:a16="http://schemas.microsoft.com/office/drawing/2014/main" id="{93006C8B-F36F-2D48-8350-A9B8E163B8F7}"/>
              </a:ext>
            </a:extLst>
          </p:cNvPr>
          <p:cNvSpPr/>
          <p:nvPr userDrawn="1"/>
        </p:nvSpPr>
        <p:spPr>
          <a:xfrm>
            <a:off x="4572000" y="6477000"/>
            <a:ext cx="4572000" cy="381000"/>
          </a:xfrm>
          <a:custGeom>
            <a:avLst/>
            <a:gdLst/>
            <a:ahLst/>
            <a:cxnLst/>
            <a:rect l="l" t="t" r="r" b="b"/>
            <a:pathLst>
              <a:path w="4572000" h="381000">
                <a:moveTo>
                  <a:pt x="0" y="381000"/>
                </a:moveTo>
                <a:lnTo>
                  <a:pt x="4572000" y="381000"/>
                </a:lnTo>
                <a:lnTo>
                  <a:pt x="4572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bk object 17">
            <a:extLst>
              <a:ext uri="{FF2B5EF4-FFF2-40B4-BE49-F238E27FC236}">
                <a16:creationId xmlns:a16="http://schemas.microsoft.com/office/drawing/2014/main" id="{9CCF44BB-FBDB-8849-A794-5C088578A228}"/>
              </a:ext>
            </a:extLst>
          </p:cNvPr>
          <p:cNvSpPr/>
          <p:nvPr userDrawn="1"/>
        </p:nvSpPr>
        <p:spPr>
          <a:xfrm>
            <a:off x="0" y="6477000"/>
            <a:ext cx="4572000" cy="381000"/>
          </a:xfrm>
          <a:custGeom>
            <a:avLst/>
            <a:gdLst/>
            <a:ahLst/>
            <a:cxnLst/>
            <a:rect l="l" t="t" r="r" b="b"/>
            <a:pathLst>
              <a:path w="4572000" h="381000">
                <a:moveTo>
                  <a:pt x="0" y="381000"/>
                </a:moveTo>
                <a:lnTo>
                  <a:pt x="4572000" y="381000"/>
                </a:lnTo>
                <a:lnTo>
                  <a:pt x="4572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470623-8F4D-284B-A051-A322A0EFA3A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83979" y="0"/>
            <a:ext cx="760021" cy="76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D%BF%E7%94%A8%E8%80%85%E7%A9%BA%E9%96%93" TargetMode="External"/><Relationship Id="rId2" Type="http://schemas.openxmlformats.org/officeDocument/2006/relationships/hyperlink" Target="https://w3challs.com/syscal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5%86%85%E6%A0%B8" TargetMode="External"/><Relationship Id="rId5" Type="http://schemas.openxmlformats.org/officeDocument/2006/relationships/hyperlink" Target="https://zh.wikipedia.org/wiki/%E6%93%8D%E4%BD%9C%E7%B3%BB%E7%B5%B1" TargetMode="External"/><Relationship Id="rId4" Type="http://schemas.openxmlformats.org/officeDocument/2006/relationships/hyperlink" Target="https://zh.wikipedia.org/wiki/%E7%A8%8B%E5%BA%8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10.132.141.62/summercamp2018/doc/GDB%E8%B0%83%E8%AF%95%E5%AD%A6%E4%B9%A0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07net01.com/linux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07net01.com/progra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hzshang/d7bd0fd2569513cc814f2272a036c574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wntools.com/en/stable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.seebug.org/271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>
            <a:extLst>
              <a:ext uri="{FF2B5EF4-FFF2-40B4-BE49-F238E27FC236}">
                <a16:creationId xmlns:a16="http://schemas.microsoft.com/office/drawing/2014/main" id="{A1792D6D-4509-3B4B-B94B-ABE8CD1D0406}"/>
              </a:ext>
            </a:extLst>
          </p:cNvPr>
          <p:cNvSpPr/>
          <p:nvPr/>
        </p:nvSpPr>
        <p:spPr>
          <a:xfrm>
            <a:off x="893616" y="1579419"/>
            <a:ext cx="7221682" cy="1849582"/>
          </a:xfrm>
          <a:prstGeom prst="roundRect">
            <a:avLst>
              <a:gd name="adj" fmla="val 33521"/>
            </a:avLst>
          </a:prstGeom>
          <a:solidFill>
            <a:srgbClr val="2E38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>
                <a:ea typeface="Heiti SC Medium" pitchFamily="2" charset="-128"/>
              </a:rPr>
              <a:t>CTF</a:t>
            </a:r>
            <a:r>
              <a:rPr kumimoji="1" lang="zh-CN" altLang="en-US" sz="4400" dirty="0">
                <a:ea typeface="Heiti SC Medium" pitchFamily="2" charset="-128"/>
              </a:rPr>
              <a:t>冬令营二进制基础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5471E6-4251-9743-9694-B6F017CBA622}"/>
              </a:ext>
            </a:extLst>
          </p:cNvPr>
          <p:cNvSpPr txBox="1"/>
          <p:nvPr/>
        </p:nvSpPr>
        <p:spPr>
          <a:xfrm>
            <a:off x="4407475" y="4165159"/>
            <a:ext cx="3960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r>
              <a:rPr kumimoji="1" lang="zh-CN" altLang="en-US" dirty="0"/>
              <a:t>   万俊鹏 </a:t>
            </a:r>
            <a:endParaRPr kumimoji="1" lang="en-US" altLang="zh-CN" dirty="0"/>
          </a:p>
          <a:p>
            <a:r>
              <a:rPr kumimoji="1" lang="zh-CN" altLang="en-US" dirty="0"/>
              <a:t>    </a:t>
            </a:r>
            <a:r>
              <a:rPr kumimoji="1" lang="en-US" altLang="zh-CN" dirty="0"/>
              <a:t>2015</a:t>
            </a:r>
            <a:r>
              <a:rPr kumimoji="1" lang="zh-CN" altLang="en-US" dirty="0"/>
              <a:t>级计算机科学与技术专业</a:t>
            </a:r>
            <a:endParaRPr kumimoji="1" lang="en-US" altLang="zh-CN" dirty="0"/>
          </a:p>
          <a:p>
            <a:r>
              <a:rPr kumimoji="1" lang="zh-CN" altLang="en-US" dirty="0"/>
              <a:t>     </a:t>
            </a:r>
            <a:r>
              <a:rPr kumimoji="1" lang="en-US" altLang="zh-CN" dirty="0"/>
              <a:t>---</a:t>
            </a:r>
            <a:r>
              <a:rPr kumimoji="1" lang="zh-CN" altLang="en-US" dirty="0"/>
              <a:t> 参考</a:t>
            </a:r>
            <a:r>
              <a:rPr kumimoji="1" lang="en-US" altLang="zh-CN" dirty="0" err="1"/>
              <a:t>angelBoy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pwn</a:t>
            </a:r>
            <a:r>
              <a:rPr kumimoji="1" lang="zh-CN" altLang="en-US" dirty="0"/>
              <a:t>教程以及六星尚红泽的</a:t>
            </a:r>
            <a:r>
              <a:rPr kumimoji="1" lang="en-US" altLang="zh-CN" dirty="0"/>
              <a:t>reverse</a:t>
            </a:r>
            <a:r>
              <a:rPr kumimoji="1" lang="zh-CN" altLang="en-US" dirty="0"/>
              <a:t>教程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15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F517E490-624B-7448-8D8C-59C1C10C2BCB}"/>
              </a:ext>
            </a:extLst>
          </p:cNvPr>
          <p:cNvSpPr txBox="1"/>
          <p:nvPr/>
        </p:nvSpPr>
        <p:spPr>
          <a:xfrm>
            <a:off x="547525" y="968690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指令书写规则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ACE25D-DCBE-7B48-BD6E-6773E150E17E}"/>
              </a:ext>
            </a:extLst>
          </p:cNvPr>
          <p:cNvSpPr txBox="1"/>
          <p:nvPr/>
        </p:nvSpPr>
        <p:spPr>
          <a:xfrm>
            <a:off x="1195010" y="3104217"/>
            <a:ext cx="760817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mov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/>
              <a:t>eax</a:t>
            </a:r>
            <a:r>
              <a:rPr kumimoji="1" lang="en-US" altLang="zh-CN" sz="2800" dirty="0"/>
              <a:t>, </a:t>
            </a:r>
            <a:r>
              <a:rPr kumimoji="1" lang="en-US" altLang="zh-CN" sz="2800" dirty="0" err="1"/>
              <a:t>ebx</a:t>
            </a:r>
            <a:r>
              <a:rPr kumimoji="1" lang="en-US" altLang="zh-CN" sz="2800" dirty="0"/>
              <a:t>    // </a:t>
            </a:r>
            <a:r>
              <a:rPr kumimoji="1" lang="zh-CN" altLang="en-US" sz="2400" dirty="0"/>
              <a:t>将</a:t>
            </a:r>
            <a:r>
              <a:rPr kumimoji="1" lang="en-US" altLang="zh-CN" sz="2400" dirty="0" err="1"/>
              <a:t>ebx</a:t>
            </a:r>
            <a:r>
              <a:rPr kumimoji="1" lang="zh-CN" altLang="en-US" sz="2400" dirty="0"/>
              <a:t>值赋给</a:t>
            </a:r>
            <a:r>
              <a:rPr kumimoji="1" lang="en-US" altLang="zh-CN" sz="2400" dirty="0" err="1"/>
              <a:t>eax</a:t>
            </a:r>
            <a:r>
              <a:rPr kumimoji="1" lang="en-US" altLang="zh-CN" sz="2400" dirty="0"/>
              <a:t> </a:t>
            </a:r>
            <a:endParaRPr kumimoji="1" lang="en-US" altLang="zh-CN" sz="2800" dirty="0"/>
          </a:p>
          <a:p>
            <a:r>
              <a:rPr kumimoji="1" lang="en-US" altLang="zh-CN" sz="2800" dirty="0" err="1"/>
              <a:t>jmp</a:t>
            </a:r>
            <a:r>
              <a:rPr kumimoji="1" lang="en-US" altLang="zh-CN" sz="2800" dirty="0"/>
              <a:t> main          // </a:t>
            </a:r>
            <a:r>
              <a:rPr kumimoji="1" lang="zh-CN" altLang="en-US" sz="2400" dirty="0"/>
              <a:t>跳转到</a:t>
            </a:r>
            <a:r>
              <a:rPr kumimoji="1" lang="en-US" altLang="zh-CN" sz="2400" dirty="0"/>
              <a:t>main</a:t>
            </a:r>
            <a:r>
              <a:rPr kumimoji="1" lang="zh-CN" altLang="en-US" sz="2400" dirty="0"/>
              <a:t>函数</a:t>
            </a:r>
            <a:endParaRPr kumimoji="1" lang="en-US" altLang="zh-CN" sz="2800" dirty="0"/>
          </a:p>
          <a:p>
            <a:r>
              <a:rPr kumimoji="1" lang="en-US" altLang="zh-CN" sz="2800" dirty="0" err="1"/>
              <a:t>cmp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/>
              <a:t>eax</a:t>
            </a:r>
            <a:r>
              <a:rPr kumimoji="1" lang="en-US" altLang="zh-CN" sz="2800" dirty="0"/>
              <a:t>, </a:t>
            </a:r>
            <a:r>
              <a:rPr kumimoji="1" lang="en-US" altLang="zh-CN" sz="2800" dirty="0" err="1"/>
              <a:t>ebx</a:t>
            </a:r>
            <a:r>
              <a:rPr kumimoji="1" lang="zh-CN" altLang="en-US" sz="2800" dirty="0"/>
              <a:t>   </a:t>
            </a:r>
            <a:r>
              <a:rPr kumimoji="1" lang="en-US" altLang="zh-CN" sz="2800" dirty="0"/>
              <a:t>//</a:t>
            </a:r>
            <a:r>
              <a:rPr kumimoji="1" lang="zh-CN" altLang="en-US" sz="2800" dirty="0"/>
              <a:t> </a:t>
            </a:r>
            <a:r>
              <a:rPr kumimoji="1" lang="zh-CN" altLang="en-US" sz="2400" dirty="0"/>
              <a:t>比较</a:t>
            </a:r>
            <a:r>
              <a:rPr kumimoji="1" lang="en-US" altLang="zh-CN" sz="2400" dirty="0" err="1"/>
              <a:t>eax</a:t>
            </a:r>
            <a:r>
              <a:rPr kumimoji="1" lang="zh-CN" altLang="en-US" sz="2400" dirty="0"/>
              <a:t>和</a:t>
            </a:r>
            <a:r>
              <a:rPr kumimoji="1" lang="en-US" altLang="zh-CN" sz="2400" dirty="0" err="1"/>
              <a:t>ebx</a:t>
            </a:r>
            <a:endParaRPr kumimoji="1" lang="en-US" altLang="zh-CN" sz="2800" dirty="0"/>
          </a:p>
          <a:p>
            <a:r>
              <a:rPr kumimoji="1" lang="en-US" altLang="zh-CN" sz="2800" dirty="0" err="1"/>
              <a:t>je</a:t>
            </a:r>
            <a:r>
              <a:rPr kumimoji="1" lang="en-US" altLang="zh-CN" sz="2800" dirty="0"/>
              <a:t> main</a:t>
            </a:r>
            <a:r>
              <a:rPr kumimoji="1" lang="zh-CN" altLang="en-US" sz="2800" dirty="0"/>
              <a:t>             </a:t>
            </a:r>
            <a:r>
              <a:rPr kumimoji="1" lang="en-US" altLang="zh-CN" sz="2800" dirty="0"/>
              <a:t>//</a:t>
            </a:r>
            <a:r>
              <a:rPr kumimoji="1" lang="zh-CN" altLang="en-US" sz="2800" dirty="0"/>
              <a:t> </a:t>
            </a:r>
            <a:r>
              <a:rPr kumimoji="1" lang="zh-CN" altLang="en-US" sz="2400" dirty="0"/>
              <a:t>根据上一次的比较结果，相等就跳转</a:t>
            </a:r>
            <a:endParaRPr kumimoji="1" lang="en-US" altLang="zh-CN" sz="2400" dirty="0"/>
          </a:p>
          <a:p>
            <a:r>
              <a:rPr kumimoji="1" lang="en-US" altLang="zh-CN" sz="2800" dirty="0"/>
              <a:t>add </a:t>
            </a:r>
            <a:r>
              <a:rPr kumimoji="1" lang="en-US" altLang="zh-CN" sz="2800" dirty="0" err="1"/>
              <a:t>eax</a:t>
            </a:r>
            <a:r>
              <a:rPr kumimoji="1" lang="en-US" altLang="zh-CN" sz="2800" dirty="0"/>
              <a:t>, 3</a:t>
            </a:r>
            <a:r>
              <a:rPr kumimoji="1" lang="zh-CN" altLang="en-US" sz="2800" dirty="0"/>
              <a:t>       </a:t>
            </a:r>
            <a:r>
              <a:rPr kumimoji="1" lang="en-US" altLang="zh-CN" sz="2800" dirty="0"/>
              <a:t>//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eax</a:t>
            </a:r>
            <a:r>
              <a:rPr kumimoji="1" lang="en-US" altLang="zh-CN" sz="2800" dirty="0"/>
              <a:t> = </a:t>
            </a:r>
            <a:r>
              <a:rPr kumimoji="1" lang="en-US" altLang="zh-CN" sz="2800" dirty="0" err="1"/>
              <a:t>eax</a:t>
            </a:r>
            <a:r>
              <a:rPr kumimoji="1" lang="en-US" altLang="zh-CN" sz="2800" dirty="0"/>
              <a:t> + 3</a:t>
            </a:r>
          </a:p>
          <a:p>
            <a:r>
              <a:rPr kumimoji="1" lang="en-US" altLang="zh-CN" sz="2800" dirty="0"/>
              <a:t>sub </a:t>
            </a:r>
            <a:r>
              <a:rPr kumimoji="1" lang="en-US" altLang="zh-CN" sz="2800" dirty="0" err="1"/>
              <a:t>eax,ebx</a:t>
            </a:r>
            <a:r>
              <a:rPr kumimoji="1" lang="en-US" altLang="zh-CN" sz="2800" dirty="0"/>
              <a:t>    // </a:t>
            </a:r>
            <a:r>
              <a:rPr kumimoji="1" lang="en-US" altLang="zh-CN" sz="2800" dirty="0" err="1"/>
              <a:t>eax</a:t>
            </a:r>
            <a:r>
              <a:rPr kumimoji="1" lang="en-US" altLang="zh-CN" sz="2800" dirty="0"/>
              <a:t> = </a:t>
            </a:r>
            <a:r>
              <a:rPr kumimoji="1" lang="en-US" altLang="zh-CN" sz="2800" dirty="0" err="1"/>
              <a:t>eax</a:t>
            </a:r>
            <a:r>
              <a:rPr kumimoji="1" lang="en-US" altLang="zh-CN" sz="2800" dirty="0"/>
              <a:t> - </a:t>
            </a:r>
            <a:r>
              <a:rPr kumimoji="1" lang="en-US" altLang="zh-CN" sz="2800" dirty="0" err="1"/>
              <a:t>ebx</a:t>
            </a:r>
            <a:endParaRPr kumimoji="1" lang="en-US" altLang="zh-CN" sz="2800" dirty="0"/>
          </a:p>
          <a:p>
            <a:endParaRPr kumimoji="1" lang="en-US" altLang="zh-CN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9BF2E1-4CEA-2542-9DCB-220B90FC2AFE}"/>
              </a:ext>
            </a:extLst>
          </p:cNvPr>
          <p:cNvSpPr txBox="1"/>
          <p:nvPr/>
        </p:nvSpPr>
        <p:spPr>
          <a:xfrm>
            <a:off x="1924788" y="1583842"/>
            <a:ext cx="11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mov</a:t>
            </a:r>
            <a:r>
              <a:rPr kumimoji="1" lang="en-US" altLang="zh-CN" dirty="0"/>
              <a:t> eax,1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12B273-19B9-D94B-A84C-07143A95FAFD}"/>
              </a:ext>
            </a:extLst>
          </p:cNvPr>
          <p:cNvSpPr txBox="1"/>
          <p:nvPr/>
        </p:nvSpPr>
        <p:spPr>
          <a:xfrm>
            <a:off x="4857008" y="1618299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mov</a:t>
            </a:r>
            <a:r>
              <a:rPr kumimoji="1" lang="en-US" altLang="zh-CN" dirty="0"/>
              <a:t> $1,%eax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52B8D9-DAC0-334F-927B-C275B69A8E91}"/>
              </a:ext>
            </a:extLst>
          </p:cNvPr>
          <p:cNvSpPr txBox="1"/>
          <p:nvPr/>
        </p:nvSpPr>
        <p:spPr>
          <a:xfrm>
            <a:off x="1940593" y="2148504"/>
            <a:ext cx="11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Intel</a:t>
            </a:r>
            <a:r>
              <a:rPr kumimoji="1" lang="zh-CN" altLang="en-US" dirty="0"/>
              <a:t> 语法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E9356D-C78F-B74E-B8A9-6C2C601C2091}"/>
              </a:ext>
            </a:extLst>
          </p:cNvPr>
          <p:cNvSpPr txBox="1"/>
          <p:nvPr/>
        </p:nvSpPr>
        <p:spPr>
          <a:xfrm>
            <a:off x="4999097" y="2178777"/>
            <a:ext cx="11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AT&amp;T</a:t>
            </a:r>
            <a:r>
              <a:rPr kumimoji="1" lang="zh-CN" altLang="en-US" dirty="0"/>
              <a:t>语法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A6BBF9-A9B4-274B-A9D0-5E8940C38F14}"/>
              </a:ext>
            </a:extLst>
          </p:cNvPr>
          <p:cNvSpPr txBox="1"/>
          <p:nvPr/>
        </p:nvSpPr>
        <p:spPr>
          <a:xfrm>
            <a:off x="546705" y="2548109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常用语法介绍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93E2FA-B004-C548-947D-EDAC24E44680}"/>
              </a:ext>
            </a:extLst>
          </p:cNvPr>
          <p:cNvSpPr txBox="1"/>
          <p:nvPr/>
        </p:nvSpPr>
        <p:spPr>
          <a:xfrm>
            <a:off x="135081" y="93517"/>
            <a:ext cx="28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汇编语言</a:t>
            </a:r>
          </a:p>
        </p:txBody>
      </p:sp>
    </p:spTree>
    <p:extLst>
      <p:ext uri="{BB962C8B-B14F-4D97-AF65-F5344CB8AC3E}">
        <p14:creationId xmlns:p14="http://schemas.microsoft.com/office/powerpoint/2010/main" val="331454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ACE25D-DCBE-7B48-BD6E-6773E150E17E}"/>
              </a:ext>
            </a:extLst>
          </p:cNvPr>
          <p:cNvSpPr txBox="1"/>
          <p:nvPr/>
        </p:nvSpPr>
        <p:spPr>
          <a:xfrm>
            <a:off x="1195010" y="1596050"/>
            <a:ext cx="714349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xor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/>
              <a:t>eax</a:t>
            </a:r>
            <a:r>
              <a:rPr kumimoji="1" lang="en-US" altLang="zh-CN" sz="2800" dirty="0"/>
              <a:t> , 3        // </a:t>
            </a:r>
            <a:r>
              <a:rPr kumimoji="1" lang="en-US" altLang="zh-CN" sz="2800" dirty="0" err="1"/>
              <a:t>eax</a:t>
            </a:r>
            <a:r>
              <a:rPr kumimoji="1" lang="en-US" altLang="zh-CN" sz="2800" dirty="0"/>
              <a:t> = </a:t>
            </a:r>
            <a:r>
              <a:rPr kumimoji="1" lang="en-US" altLang="zh-CN" sz="2800" dirty="0" err="1"/>
              <a:t>eax</a:t>
            </a:r>
            <a:r>
              <a:rPr kumimoji="1" lang="en-US" altLang="zh-CN" sz="2800" dirty="0"/>
              <a:t> ^ 3</a:t>
            </a:r>
          </a:p>
          <a:p>
            <a:r>
              <a:rPr kumimoji="1" lang="en-US" altLang="zh-CN" sz="2800" dirty="0"/>
              <a:t>and eax,3         // </a:t>
            </a:r>
            <a:r>
              <a:rPr kumimoji="1" lang="en-US" altLang="zh-CN" sz="2800" dirty="0" err="1"/>
              <a:t>eax</a:t>
            </a:r>
            <a:r>
              <a:rPr kumimoji="1" lang="en-US" altLang="zh-CN" sz="2800" dirty="0"/>
              <a:t> = </a:t>
            </a:r>
            <a:r>
              <a:rPr kumimoji="1" lang="en-US" altLang="zh-CN" sz="2800" dirty="0" err="1"/>
              <a:t>eax</a:t>
            </a:r>
            <a:r>
              <a:rPr kumimoji="1" lang="en-US" altLang="zh-CN" sz="2800" dirty="0"/>
              <a:t> &amp; 3</a:t>
            </a:r>
          </a:p>
          <a:p>
            <a:r>
              <a:rPr kumimoji="1" lang="en-US" altLang="zh-CN" sz="2800" dirty="0"/>
              <a:t>or eax,3           // </a:t>
            </a:r>
            <a:r>
              <a:rPr kumimoji="1" lang="en-US" altLang="zh-CN" sz="2800" dirty="0" err="1"/>
              <a:t>eax</a:t>
            </a:r>
            <a:r>
              <a:rPr kumimoji="1" lang="en-US" altLang="zh-CN" sz="2800" dirty="0"/>
              <a:t> = </a:t>
            </a:r>
            <a:r>
              <a:rPr kumimoji="1" lang="en-US" altLang="zh-CN" sz="2800" dirty="0" err="1"/>
              <a:t>eax</a:t>
            </a:r>
            <a:r>
              <a:rPr kumimoji="1" lang="en-US" altLang="zh-CN" sz="2800" dirty="0"/>
              <a:t> | 3 </a:t>
            </a:r>
          </a:p>
          <a:p>
            <a:r>
              <a:rPr kumimoji="1" lang="en-US" altLang="zh-CN" sz="2800" dirty="0" err="1"/>
              <a:t>inc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/>
              <a:t>eax</a:t>
            </a:r>
            <a:r>
              <a:rPr kumimoji="1" lang="en-US" altLang="zh-CN" sz="2800" dirty="0"/>
              <a:t>             // </a:t>
            </a:r>
            <a:r>
              <a:rPr kumimoji="1" lang="en-US" altLang="zh-CN" sz="2800" dirty="0" err="1"/>
              <a:t>eax</a:t>
            </a:r>
            <a:r>
              <a:rPr kumimoji="1" lang="en-US" altLang="zh-CN" sz="2800" dirty="0"/>
              <a:t>++</a:t>
            </a:r>
          </a:p>
          <a:p>
            <a:r>
              <a:rPr kumimoji="1" lang="en-US" altLang="zh-CN" sz="2800" dirty="0" err="1"/>
              <a:t>dec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/>
              <a:t>eax</a:t>
            </a:r>
            <a:r>
              <a:rPr kumimoji="1" lang="en-US" altLang="zh-CN" sz="2800" dirty="0"/>
              <a:t>           // </a:t>
            </a:r>
            <a:r>
              <a:rPr kumimoji="1" lang="en-US" altLang="zh-CN" sz="2800" dirty="0" err="1"/>
              <a:t>eax</a:t>
            </a:r>
            <a:r>
              <a:rPr kumimoji="1" lang="en-US" altLang="zh-CN" sz="2800" dirty="0"/>
              <a:t>--</a:t>
            </a:r>
          </a:p>
          <a:p>
            <a:r>
              <a:rPr kumimoji="1" lang="en-US" altLang="zh-CN" sz="2800" dirty="0" err="1"/>
              <a:t>mov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/>
              <a:t>eax</a:t>
            </a:r>
            <a:r>
              <a:rPr kumimoji="1" lang="en-US" altLang="zh-CN" sz="2800" dirty="0"/>
              <a:t>, [0x10000] // </a:t>
            </a:r>
            <a:r>
              <a:rPr kumimoji="1" lang="zh-CN" altLang="en-US" sz="2400" dirty="0"/>
              <a:t>读取</a:t>
            </a:r>
            <a:r>
              <a:rPr lang="en-US" altLang="zh-CN" sz="2400" dirty="0"/>
              <a:t>0x10000</a:t>
            </a:r>
            <a:r>
              <a:rPr lang="zh-CN" altLang="en-US" sz="2400" dirty="0"/>
              <a:t>内存值赋给</a:t>
            </a:r>
            <a:r>
              <a:rPr lang="en-US" altLang="zh-CN" sz="2400" dirty="0" err="1"/>
              <a:t>eax</a:t>
            </a:r>
            <a:endParaRPr lang="en-US" altLang="zh-CN" sz="2400" dirty="0"/>
          </a:p>
          <a:p>
            <a:r>
              <a:rPr kumimoji="1" lang="en-US" altLang="zh-CN" sz="2800" dirty="0" err="1"/>
              <a:t>mov</a:t>
            </a:r>
            <a:r>
              <a:rPr kumimoji="1" lang="en-US" altLang="zh-CN" sz="2800" dirty="0"/>
              <a:t> [0x10000],</a:t>
            </a:r>
            <a:r>
              <a:rPr kumimoji="1" lang="en-US" altLang="zh-CN" sz="2800" dirty="0" err="1"/>
              <a:t>eax</a:t>
            </a:r>
            <a:r>
              <a:rPr kumimoji="1" lang="en-US" altLang="zh-CN" sz="2800" dirty="0"/>
              <a:t> // </a:t>
            </a:r>
            <a:r>
              <a:rPr kumimoji="1" lang="zh-CN" altLang="en-US" sz="2400" dirty="0"/>
              <a:t>将</a:t>
            </a:r>
            <a:r>
              <a:rPr kumimoji="1" lang="en-US" altLang="zh-CN" sz="2400" dirty="0" err="1"/>
              <a:t>eax</a:t>
            </a:r>
            <a:r>
              <a:rPr kumimoji="1" lang="zh-CN" altLang="en-US" sz="2400" dirty="0"/>
              <a:t>的值写到</a:t>
            </a:r>
            <a:r>
              <a:rPr kumimoji="1" lang="en-US" altLang="zh-CN" sz="2400" dirty="0"/>
              <a:t>0x10000</a:t>
            </a:r>
            <a:r>
              <a:rPr kumimoji="1" lang="zh-CN" altLang="en-US" sz="2400" dirty="0"/>
              <a:t>内存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A6BBF9-A9B4-274B-A9D0-5E8940C38F14}"/>
              </a:ext>
            </a:extLst>
          </p:cNvPr>
          <p:cNvSpPr txBox="1"/>
          <p:nvPr/>
        </p:nvSpPr>
        <p:spPr>
          <a:xfrm>
            <a:off x="546705" y="1039942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常用语法介绍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5807B8-BD18-5B46-9BE7-99AB94CD39DD}"/>
              </a:ext>
            </a:extLst>
          </p:cNvPr>
          <p:cNvSpPr txBox="1"/>
          <p:nvPr/>
        </p:nvSpPr>
        <p:spPr>
          <a:xfrm>
            <a:off x="135081" y="93517"/>
            <a:ext cx="28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汇编语言</a:t>
            </a:r>
          </a:p>
        </p:txBody>
      </p:sp>
    </p:spTree>
    <p:extLst>
      <p:ext uri="{BB962C8B-B14F-4D97-AF65-F5344CB8AC3E}">
        <p14:creationId xmlns:p14="http://schemas.microsoft.com/office/powerpoint/2010/main" val="238547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ACE25D-DCBE-7B48-BD6E-6773E150E17E}"/>
              </a:ext>
            </a:extLst>
          </p:cNvPr>
          <p:cNvSpPr txBox="1"/>
          <p:nvPr/>
        </p:nvSpPr>
        <p:spPr>
          <a:xfrm>
            <a:off x="1195010" y="1596050"/>
            <a:ext cx="49423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 err="1"/>
              <a:t>esp</a:t>
            </a:r>
            <a:r>
              <a:rPr kumimoji="1" lang="zh-CN" altLang="en-US" sz="2800" dirty="0"/>
              <a:t>和</a:t>
            </a:r>
            <a:r>
              <a:rPr kumimoji="1" lang="en-US" altLang="zh-CN" sz="2800" dirty="0" err="1"/>
              <a:t>ebp</a:t>
            </a:r>
            <a:r>
              <a:rPr kumimoji="1" lang="zh-CN" altLang="en-US" sz="2800" dirty="0"/>
              <a:t>保存两个内存地址</a:t>
            </a:r>
            <a:endParaRPr kumimoji="1"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 err="1"/>
              <a:t>esp</a:t>
            </a:r>
            <a:r>
              <a:rPr kumimoji="1" lang="zh-CN" altLang="en-US" sz="2800" dirty="0"/>
              <a:t>保存栈顶指针</a:t>
            </a:r>
            <a:endParaRPr kumimoji="1"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 err="1"/>
              <a:t>ebp</a:t>
            </a:r>
            <a:r>
              <a:rPr kumimoji="1" lang="zh-CN" altLang="en-US" sz="2800" dirty="0"/>
              <a:t>保存栈底指针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A6BBF9-A9B4-274B-A9D0-5E8940C38F14}"/>
              </a:ext>
            </a:extLst>
          </p:cNvPr>
          <p:cNvSpPr txBox="1"/>
          <p:nvPr/>
        </p:nvSpPr>
        <p:spPr>
          <a:xfrm>
            <a:off x="546705" y="1039942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CPU</a:t>
            </a:r>
            <a:r>
              <a:rPr kumimoji="1" lang="zh-CN" altLang="en-US" sz="2400" dirty="0"/>
              <a:t>使用栈保证程序的有序执行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DC2736-8491-5C44-9608-9B16197EABED}"/>
              </a:ext>
            </a:extLst>
          </p:cNvPr>
          <p:cNvSpPr txBox="1"/>
          <p:nvPr/>
        </p:nvSpPr>
        <p:spPr>
          <a:xfrm>
            <a:off x="546705" y="3389244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栈的基本操作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BD34FF-D8F0-8E4D-84FE-9282BA1C8E94}"/>
              </a:ext>
            </a:extLst>
          </p:cNvPr>
          <p:cNvSpPr txBox="1"/>
          <p:nvPr/>
        </p:nvSpPr>
        <p:spPr>
          <a:xfrm>
            <a:off x="1229039" y="4143478"/>
            <a:ext cx="110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push </a:t>
            </a:r>
            <a:r>
              <a:rPr kumimoji="1" lang="en-US" altLang="zh-CN" sz="2000" dirty="0" err="1"/>
              <a:t>eax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F24FA7-1D68-5E4E-95F2-0CA682503DE6}"/>
              </a:ext>
            </a:extLst>
          </p:cNvPr>
          <p:cNvSpPr txBox="1"/>
          <p:nvPr/>
        </p:nvSpPr>
        <p:spPr>
          <a:xfrm>
            <a:off x="1232192" y="4684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等价于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E393F6-689F-4742-80A2-11EE0EED10B8}"/>
              </a:ext>
            </a:extLst>
          </p:cNvPr>
          <p:cNvSpPr txBox="1"/>
          <p:nvPr/>
        </p:nvSpPr>
        <p:spPr>
          <a:xfrm>
            <a:off x="1470708" y="5108665"/>
            <a:ext cx="1699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sub esp,4</a:t>
            </a:r>
          </a:p>
          <a:p>
            <a:r>
              <a:rPr kumimoji="1" lang="en-US" altLang="zh-CN" sz="2000" dirty="0" err="1"/>
              <a:t>mov</a:t>
            </a:r>
            <a:r>
              <a:rPr kumimoji="1" lang="en-US" altLang="zh-CN" sz="2000" dirty="0"/>
              <a:t> [</a:t>
            </a:r>
            <a:r>
              <a:rPr kumimoji="1" lang="en-US" altLang="zh-CN" sz="2000" dirty="0" err="1"/>
              <a:t>esp</a:t>
            </a:r>
            <a:r>
              <a:rPr kumimoji="1" lang="en-US" altLang="zh-CN" sz="2000" dirty="0"/>
              <a:t>], </a:t>
            </a:r>
            <a:r>
              <a:rPr kumimoji="1" lang="en-US" altLang="zh-CN" sz="2000" dirty="0" err="1"/>
              <a:t>eax</a:t>
            </a:r>
            <a:endParaRPr kumimoji="1" lang="zh-CN" altLang="en-US" sz="2000" dirty="0"/>
          </a:p>
        </p:txBody>
      </p:sp>
      <p:graphicFrame>
        <p:nvGraphicFramePr>
          <p:cNvPr id="10" name="object 18">
            <a:extLst>
              <a:ext uri="{FF2B5EF4-FFF2-40B4-BE49-F238E27FC236}">
                <a16:creationId xmlns:a16="http://schemas.microsoft.com/office/drawing/2014/main" id="{D4DFFB4B-F3DA-4444-9021-179CBEA090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88542" y="2981045"/>
          <a:ext cx="1440180" cy="3060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730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低地址</a:t>
                      </a:r>
                      <a:endParaRPr sz="16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1811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53975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59055" algn="ctr">
                        <a:lnSpc>
                          <a:spcPts val="3385"/>
                        </a:lnSpc>
                      </a:pPr>
                      <a:endParaRPr sz="2900" dirty="0">
                        <a:latin typeface="+mj-lt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高地址</a:t>
                      </a:r>
                      <a:endParaRPr sz="16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53975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41F5FC4-4F06-8341-9A40-F2B1F2D9B61E}"/>
              </a:ext>
            </a:extLst>
          </p:cNvPr>
          <p:cNvSpPr txBox="1"/>
          <p:nvPr/>
        </p:nvSpPr>
        <p:spPr>
          <a:xfrm>
            <a:off x="5625710" y="425122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esp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C276E7-022D-1545-8461-79C14CE0782A}"/>
              </a:ext>
            </a:extLst>
          </p:cNvPr>
          <p:cNvSpPr txBox="1"/>
          <p:nvPr/>
        </p:nvSpPr>
        <p:spPr>
          <a:xfrm>
            <a:off x="5589942" y="5271368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ebp</a:t>
            </a:r>
            <a:endParaRPr kumimoji="1" lang="zh-CN" altLang="en-US" dirty="0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6128428D-079A-7B44-9533-D29D01945038}"/>
              </a:ext>
            </a:extLst>
          </p:cNvPr>
          <p:cNvSpPr/>
          <p:nvPr/>
        </p:nvSpPr>
        <p:spPr>
          <a:xfrm rot="16200000">
            <a:off x="6247116" y="4349383"/>
            <a:ext cx="327991" cy="305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01E926E5-626F-A246-8D3D-4BB595FE4A7B}"/>
              </a:ext>
            </a:extLst>
          </p:cNvPr>
          <p:cNvSpPr/>
          <p:nvPr/>
        </p:nvSpPr>
        <p:spPr>
          <a:xfrm rot="16200000">
            <a:off x="6220614" y="5366488"/>
            <a:ext cx="327991" cy="305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4A9825-0C22-6F4C-8AF7-FF4A29C28C8C}"/>
              </a:ext>
            </a:extLst>
          </p:cNvPr>
          <p:cNvSpPr txBox="1"/>
          <p:nvPr/>
        </p:nvSpPr>
        <p:spPr>
          <a:xfrm>
            <a:off x="135081" y="93517"/>
            <a:ext cx="28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汇编语言</a:t>
            </a:r>
          </a:p>
        </p:txBody>
      </p:sp>
    </p:spTree>
    <p:extLst>
      <p:ext uri="{BB962C8B-B14F-4D97-AF65-F5344CB8AC3E}">
        <p14:creationId xmlns:p14="http://schemas.microsoft.com/office/powerpoint/2010/main" val="532730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ACE25D-DCBE-7B48-BD6E-6773E150E17E}"/>
              </a:ext>
            </a:extLst>
          </p:cNvPr>
          <p:cNvSpPr txBox="1"/>
          <p:nvPr/>
        </p:nvSpPr>
        <p:spPr>
          <a:xfrm>
            <a:off x="1195010" y="1596050"/>
            <a:ext cx="49423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 err="1"/>
              <a:t>esp</a:t>
            </a:r>
            <a:r>
              <a:rPr kumimoji="1" lang="zh-CN" altLang="en-US" sz="2800" dirty="0"/>
              <a:t>和</a:t>
            </a:r>
            <a:r>
              <a:rPr kumimoji="1" lang="en-US" altLang="zh-CN" sz="2800" dirty="0" err="1"/>
              <a:t>ebp</a:t>
            </a:r>
            <a:r>
              <a:rPr kumimoji="1" lang="zh-CN" altLang="en-US" sz="2800" dirty="0"/>
              <a:t>保存两个内存地址</a:t>
            </a:r>
            <a:endParaRPr kumimoji="1"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 err="1"/>
              <a:t>esp</a:t>
            </a:r>
            <a:r>
              <a:rPr kumimoji="1" lang="zh-CN" altLang="en-US" sz="2800" dirty="0"/>
              <a:t>保存栈顶指针</a:t>
            </a:r>
            <a:endParaRPr kumimoji="1"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 err="1"/>
              <a:t>ebp</a:t>
            </a:r>
            <a:r>
              <a:rPr kumimoji="1" lang="zh-CN" altLang="en-US" sz="2800" dirty="0"/>
              <a:t>保存栈底指针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A6BBF9-A9B4-274B-A9D0-5E8940C38F14}"/>
              </a:ext>
            </a:extLst>
          </p:cNvPr>
          <p:cNvSpPr txBox="1"/>
          <p:nvPr/>
        </p:nvSpPr>
        <p:spPr>
          <a:xfrm>
            <a:off x="546705" y="1039942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CPU</a:t>
            </a:r>
            <a:r>
              <a:rPr kumimoji="1" lang="zh-CN" altLang="en-US" sz="2400" dirty="0"/>
              <a:t>使用栈保证程序的有序执行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DC2736-8491-5C44-9608-9B16197EABED}"/>
              </a:ext>
            </a:extLst>
          </p:cNvPr>
          <p:cNvSpPr txBox="1"/>
          <p:nvPr/>
        </p:nvSpPr>
        <p:spPr>
          <a:xfrm>
            <a:off x="546705" y="3389244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栈的基本操作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BD34FF-D8F0-8E4D-84FE-9282BA1C8E94}"/>
              </a:ext>
            </a:extLst>
          </p:cNvPr>
          <p:cNvSpPr txBox="1"/>
          <p:nvPr/>
        </p:nvSpPr>
        <p:spPr>
          <a:xfrm>
            <a:off x="1229039" y="4143478"/>
            <a:ext cx="110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push </a:t>
            </a:r>
            <a:r>
              <a:rPr kumimoji="1" lang="en-US" altLang="zh-CN" sz="2000" dirty="0" err="1"/>
              <a:t>eax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F24FA7-1D68-5E4E-95F2-0CA682503DE6}"/>
              </a:ext>
            </a:extLst>
          </p:cNvPr>
          <p:cNvSpPr txBox="1"/>
          <p:nvPr/>
        </p:nvSpPr>
        <p:spPr>
          <a:xfrm>
            <a:off x="1232192" y="4684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等价于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E393F6-689F-4742-80A2-11EE0EED10B8}"/>
              </a:ext>
            </a:extLst>
          </p:cNvPr>
          <p:cNvSpPr txBox="1"/>
          <p:nvPr/>
        </p:nvSpPr>
        <p:spPr>
          <a:xfrm>
            <a:off x="1470708" y="5108665"/>
            <a:ext cx="1699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sub esp,4</a:t>
            </a:r>
          </a:p>
          <a:p>
            <a:r>
              <a:rPr kumimoji="1" lang="en-US" altLang="zh-CN" sz="2000" dirty="0" err="1"/>
              <a:t>mov</a:t>
            </a:r>
            <a:r>
              <a:rPr kumimoji="1" lang="en-US" altLang="zh-CN" sz="2000" dirty="0"/>
              <a:t> [</a:t>
            </a:r>
            <a:r>
              <a:rPr kumimoji="1" lang="en-US" altLang="zh-CN" sz="2000" dirty="0" err="1"/>
              <a:t>esp</a:t>
            </a:r>
            <a:r>
              <a:rPr kumimoji="1" lang="en-US" altLang="zh-CN" sz="2000" dirty="0"/>
              <a:t>], </a:t>
            </a:r>
            <a:r>
              <a:rPr kumimoji="1" lang="en-US" altLang="zh-CN" sz="2000" dirty="0" err="1"/>
              <a:t>eax</a:t>
            </a:r>
            <a:endParaRPr kumimoji="1" lang="zh-CN" altLang="en-US" sz="2000" dirty="0"/>
          </a:p>
        </p:txBody>
      </p:sp>
      <p:graphicFrame>
        <p:nvGraphicFramePr>
          <p:cNvPr id="10" name="object 18">
            <a:extLst>
              <a:ext uri="{FF2B5EF4-FFF2-40B4-BE49-F238E27FC236}">
                <a16:creationId xmlns:a16="http://schemas.microsoft.com/office/drawing/2014/main" id="{D4DFFB4B-F3DA-4444-9021-179CBEA09065}"/>
              </a:ext>
            </a:extLst>
          </p:cNvPr>
          <p:cNvGraphicFramePr>
            <a:graphicFrameLocks noGrp="1"/>
          </p:cNvGraphicFramePr>
          <p:nvPr/>
        </p:nvGraphicFramePr>
        <p:xfrm>
          <a:off x="6688542" y="2981045"/>
          <a:ext cx="1440180" cy="3060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730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低地址</a:t>
                      </a:r>
                      <a:endParaRPr sz="16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1811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53975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59055" algn="ctr">
                        <a:lnSpc>
                          <a:spcPts val="3385"/>
                        </a:lnSpc>
                      </a:pPr>
                      <a:r>
                        <a:rPr lang="en-US" sz="2900" dirty="0" err="1">
                          <a:latin typeface="+mj-lt"/>
                          <a:cs typeface="Trebuchet MS"/>
                        </a:rPr>
                        <a:t>eax</a:t>
                      </a:r>
                      <a:endParaRPr sz="2900" dirty="0">
                        <a:latin typeface="+mj-lt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FFCF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高地址</a:t>
                      </a:r>
                      <a:endParaRPr sz="16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53975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41F5FC4-4F06-8341-9A40-F2B1F2D9B61E}"/>
              </a:ext>
            </a:extLst>
          </p:cNvPr>
          <p:cNvSpPr txBox="1"/>
          <p:nvPr/>
        </p:nvSpPr>
        <p:spPr>
          <a:xfrm>
            <a:off x="5625710" y="376420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esp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C276E7-022D-1545-8461-79C14CE0782A}"/>
              </a:ext>
            </a:extLst>
          </p:cNvPr>
          <p:cNvSpPr txBox="1"/>
          <p:nvPr/>
        </p:nvSpPr>
        <p:spPr>
          <a:xfrm>
            <a:off x="5589942" y="5271368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ebp</a:t>
            </a:r>
            <a:endParaRPr kumimoji="1" lang="zh-CN" altLang="en-US" dirty="0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6128428D-079A-7B44-9533-D29D01945038}"/>
              </a:ext>
            </a:extLst>
          </p:cNvPr>
          <p:cNvSpPr/>
          <p:nvPr/>
        </p:nvSpPr>
        <p:spPr>
          <a:xfrm rot="16200000">
            <a:off x="6247116" y="3862367"/>
            <a:ext cx="327991" cy="305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01E926E5-626F-A246-8D3D-4BB595FE4A7B}"/>
              </a:ext>
            </a:extLst>
          </p:cNvPr>
          <p:cNvSpPr/>
          <p:nvPr/>
        </p:nvSpPr>
        <p:spPr>
          <a:xfrm rot="16200000">
            <a:off x="6220614" y="5366488"/>
            <a:ext cx="327991" cy="305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DBD033-149B-C84D-BA75-FED8951541FC}"/>
              </a:ext>
            </a:extLst>
          </p:cNvPr>
          <p:cNvSpPr txBox="1"/>
          <p:nvPr/>
        </p:nvSpPr>
        <p:spPr>
          <a:xfrm>
            <a:off x="135081" y="93517"/>
            <a:ext cx="28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汇编语言</a:t>
            </a:r>
          </a:p>
        </p:txBody>
      </p:sp>
    </p:spTree>
    <p:extLst>
      <p:ext uri="{BB962C8B-B14F-4D97-AF65-F5344CB8AC3E}">
        <p14:creationId xmlns:p14="http://schemas.microsoft.com/office/powerpoint/2010/main" val="52058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5DC2736-8491-5C44-9608-9B16197EABED}"/>
              </a:ext>
            </a:extLst>
          </p:cNvPr>
          <p:cNvSpPr txBox="1"/>
          <p:nvPr/>
        </p:nvSpPr>
        <p:spPr>
          <a:xfrm>
            <a:off x="546705" y="1242397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栈的基本操作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BD34FF-D8F0-8E4D-84FE-9282BA1C8E94}"/>
              </a:ext>
            </a:extLst>
          </p:cNvPr>
          <p:cNvSpPr txBox="1"/>
          <p:nvPr/>
        </p:nvSpPr>
        <p:spPr>
          <a:xfrm>
            <a:off x="1229039" y="1996631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pop </a:t>
            </a:r>
            <a:r>
              <a:rPr kumimoji="1" lang="en-US" altLang="zh-CN" sz="2000" dirty="0" err="1"/>
              <a:t>ecx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F24FA7-1D68-5E4E-95F2-0CA682503DE6}"/>
              </a:ext>
            </a:extLst>
          </p:cNvPr>
          <p:cNvSpPr txBox="1"/>
          <p:nvPr/>
        </p:nvSpPr>
        <p:spPr>
          <a:xfrm>
            <a:off x="1232192" y="25371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等价于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E393F6-689F-4742-80A2-11EE0EED10B8}"/>
              </a:ext>
            </a:extLst>
          </p:cNvPr>
          <p:cNvSpPr txBox="1"/>
          <p:nvPr/>
        </p:nvSpPr>
        <p:spPr>
          <a:xfrm>
            <a:off x="1470708" y="2961818"/>
            <a:ext cx="1687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/>
              <a:t>mov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ecx</a:t>
            </a:r>
            <a:r>
              <a:rPr kumimoji="1" lang="en-US" altLang="zh-CN" sz="2000" dirty="0"/>
              <a:t>, [</a:t>
            </a:r>
            <a:r>
              <a:rPr kumimoji="1" lang="en-US" altLang="zh-CN" sz="2000" dirty="0" err="1"/>
              <a:t>esp</a:t>
            </a:r>
            <a:r>
              <a:rPr kumimoji="1" lang="en-US" altLang="zh-CN" sz="2000" dirty="0"/>
              <a:t>]</a:t>
            </a:r>
          </a:p>
          <a:p>
            <a:r>
              <a:rPr kumimoji="1" lang="en-US" altLang="zh-CN" sz="2000" dirty="0"/>
              <a:t>add esp,4</a:t>
            </a:r>
            <a:endParaRPr kumimoji="1" lang="zh-CN" altLang="en-US" sz="2000" dirty="0"/>
          </a:p>
        </p:txBody>
      </p:sp>
      <p:graphicFrame>
        <p:nvGraphicFramePr>
          <p:cNvPr id="10" name="object 18">
            <a:extLst>
              <a:ext uri="{FF2B5EF4-FFF2-40B4-BE49-F238E27FC236}">
                <a16:creationId xmlns:a16="http://schemas.microsoft.com/office/drawing/2014/main" id="{D4DFFB4B-F3DA-4444-9021-179CBEA09065}"/>
              </a:ext>
            </a:extLst>
          </p:cNvPr>
          <p:cNvGraphicFramePr>
            <a:graphicFrameLocks noGrp="1"/>
          </p:cNvGraphicFramePr>
          <p:nvPr/>
        </p:nvGraphicFramePr>
        <p:xfrm>
          <a:off x="6688542" y="2981045"/>
          <a:ext cx="1440180" cy="3060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730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低地址</a:t>
                      </a:r>
                      <a:endParaRPr sz="16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1811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53975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59055" algn="ctr">
                        <a:lnSpc>
                          <a:spcPts val="3385"/>
                        </a:lnSpc>
                      </a:pPr>
                      <a:r>
                        <a:rPr lang="en-US" sz="2900" dirty="0" err="1">
                          <a:latin typeface="+mj-lt"/>
                          <a:cs typeface="Trebuchet MS"/>
                        </a:rPr>
                        <a:t>eax</a:t>
                      </a:r>
                      <a:endParaRPr sz="2900" dirty="0">
                        <a:latin typeface="+mj-lt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FFCF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高地址</a:t>
                      </a:r>
                      <a:endParaRPr sz="16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53975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41F5FC4-4F06-8341-9A40-F2B1F2D9B61E}"/>
              </a:ext>
            </a:extLst>
          </p:cNvPr>
          <p:cNvSpPr txBox="1"/>
          <p:nvPr/>
        </p:nvSpPr>
        <p:spPr>
          <a:xfrm>
            <a:off x="5625710" y="4231345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esp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C276E7-022D-1545-8461-79C14CE0782A}"/>
              </a:ext>
            </a:extLst>
          </p:cNvPr>
          <p:cNvSpPr txBox="1"/>
          <p:nvPr/>
        </p:nvSpPr>
        <p:spPr>
          <a:xfrm>
            <a:off x="5589942" y="5271368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ebp</a:t>
            </a:r>
            <a:endParaRPr kumimoji="1" lang="zh-CN" altLang="en-US" dirty="0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6128428D-079A-7B44-9533-D29D01945038}"/>
              </a:ext>
            </a:extLst>
          </p:cNvPr>
          <p:cNvSpPr/>
          <p:nvPr/>
        </p:nvSpPr>
        <p:spPr>
          <a:xfrm rot="16200000">
            <a:off x="6247116" y="4349384"/>
            <a:ext cx="327991" cy="305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01E926E5-626F-A246-8D3D-4BB595FE4A7B}"/>
              </a:ext>
            </a:extLst>
          </p:cNvPr>
          <p:cNvSpPr/>
          <p:nvPr/>
        </p:nvSpPr>
        <p:spPr>
          <a:xfrm rot="16200000">
            <a:off x="6220614" y="5366488"/>
            <a:ext cx="327991" cy="305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A40399-0350-5646-ABB2-0CB8C844F12D}"/>
              </a:ext>
            </a:extLst>
          </p:cNvPr>
          <p:cNvSpPr txBox="1"/>
          <p:nvPr/>
        </p:nvSpPr>
        <p:spPr>
          <a:xfrm>
            <a:off x="135081" y="93517"/>
            <a:ext cx="28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汇编语言</a:t>
            </a:r>
          </a:p>
        </p:txBody>
      </p:sp>
    </p:spTree>
    <p:extLst>
      <p:ext uri="{BB962C8B-B14F-4D97-AF65-F5344CB8AC3E}">
        <p14:creationId xmlns:p14="http://schemas.microsoft.com/office/powerpoint/2010/main" val="106780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5DC2736-8491-5C44-9608-9B16197EABED}"/>
              </a:ext>
            </a:extLst>
          </p:cNvPr>
          <p:cNvSpPr txBox="1"/>
          <p:nvPr/>
        </p:nvSpPr>
        <p:spPr>
          <a:xfrm>
            <a:off x="546705" y="1242397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函数调用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BD34FF-D8F0-8E4D-84FE-9282BA1C8E94}"/>
              </a:ext>
            </a:extLst>
          </p:cNvPr>
          <p:cNvSpPr txBox="1"/>
          <p:nvPr/>
        </p:nvSpPr>
        <p:spPr>
          <a:xfrm>
            <a:off x="1229039" y="1996631"/>
            <a:ext cx="146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call function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F24FA7-1D68-5E4E-95F2-0CA682503DE6}"/>
              </a:ext>
            </a:extLst>
          </p:cNvPr>
          <p:cNvSpPr txBox="1"/>
          <p:nvPr/>
        </p:nvSpPr>
        <p:spPr>
          <a:xfrm>
            <a:off x="1232192" y="25371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等价于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E393F6-689F-4742-80A2-11EE0EED10B8}"/>
              </a:ext>
            </a:extLst>
          </p:cNvPr>
          <p:cNvSpPr txBox="1"/>
          <p:nvPr/>
        </p:nvSpPr>
        <p:spPr>
          <a:xfrm>
            <a:off x="1470708" y="2961818"/>
            <a:ext cx="1915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push 0x804847A</a:t>
            </a:r>
          </a:p>
          <a:p>
            <a:r>
              <a:rPr kumimoji="1" lang="en-US" altLang="zh-CN" sz="2000" dirty="0" err="1"/>
              <a:t>jmp</a:t>
            </a:r>
            <a:r>
              <a:rPr kumimoji="1" lang="en-US" altLang="zh-CN" sz="2000" dirty="0"/>
              <a:t> function</a:t>
            </a:r>
            <a:endParaRPr kumimoji="1" lang="zh-CN" altLang="en-US" sz="2000" dirty="0"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A968FBEC-F500-D442-B7F3-B4BB5DBD1068}"/>
              </a:ext>
            </a:extLst>
          </p:cNvPr>
          <p:cNvSpPr/>
          <p:nvPr/>
        </p:nvSpPr>
        <p:spPr>
          <a:xfrm>
            <a:off x="522049" y="4058525"/>
            <a:ext cx="4978400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18">
            <a:extLst>
              <a:ext uri="{FF2B5EF4-FFF2-40B4-BE49-F238E27FC236}">
                <a16:creationId xmlns:a16="http://schemas.microsoft.com/office/drawing/2014/main" id="{EFAC6169-4701-7445-8F1E-08C672E4BE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88542" y="2981045"/>
          <a:ext cx="1440180" cy="3060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730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低地址</a:t>
                      </a:r>
                      <a:endParaRPr sz="16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1811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53975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59055" algn="ctr">
                        <a:lnSpc>
                          <a:spcPts val="3385"/>
                        </a:lnSpc>
                      </a:pPr>
                      <a:endParaRPr sz="2900" dirty="0">
                        <a:latin typeface="+mj-lt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高地址</a:t>
                      </a:r>
                      <a:endParaRPr sz="16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53975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1BA4C73A-439E-CC40-9098-FE5230E29D6A}"/>
              </a:ext>
            </a:extLst>
          </p:cNvPr>
          <p:cNvSpPr txBox="1"/>
          <p:nvPr/>
        </p:nvSpPr>
        <p:spPr>
          <a:xfrm>
            <a:off x="5625710" y="425122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esp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8C0515-ECBE-7D48-8301-BC1C0FC1B073}"/>
              </a:ext>
            </a:extLst>
          </p:cNvPr>
          <p:cNvSpPr txBox="1"/>
          <p:nvPr/>
        </p:nvSpPr>
        <p:spPr>
          <a:xfrm>
            <a:off x="5589942" y="5271368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ebp</a:t>
            </a:r>
            <a:endParaRPr kumimoji="1" lang="zh-CN" altLang="en-US" dirty="0"/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2C95754D-A555-0B49-A20B-BBC7EEDC4818}"/>
              </a:ext>
            </a:extLst>
          </p:cNvPr>
          <p:cNvSpPr/>
          <p:nvPr/>
        </p:nvSpPr>
        <p:spPr>
          <a:xfrm rot="16200000">
            <a:off x="6247116" y="4349383"/>
            <a:ext cx="327991" cy="305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294068AA-5C39-D340-AEEC-4F484A9FED96}"/>
              </a:ext>
            </a:extLst>
          </p:cNvPr>
          <p:cNvSpPr/>
          <p:nvPr/>
        </p:nvSpPr>
        <p:spPr>
          <a:xfrm rot="16200000">
            <a:off x="6220614" y="5366488"/>
            <a:ext cx="327991" cy="305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BE0098-2B2A-A94F-9BCA-E9481AD2B30C}"/>
              </a:ext>
            </a:extLst>
          </p:cNvPr>
          <p:cNvSpPr txBox="1"/>
          <p:nvPr/>
        </p:nvSpPr>
        <p:spPr>
          <a:xfrm>
            <a:off x="135081" y="93517"/>
            <a:ext cx="28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汇编语言</a:t>
            </a:r>
          </a:p>
        </p:txBody>
      </p:sp>
    </p:spTree>
    <p:extLst>
      <p:ext uri="{BB962C8B-B14F-4D97-AF65-F5344CB8AC3E}">
        <p14:creationId xmlns:p14="http://schemas.microsoft.com/office/powerpoint/2010/main" val="366751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5DC2736-8491-5C44-9608-9B16197EABED}"/>
              </a:ext>
            </a:extLst>
          </p:cNvPr>
          <p:cNvSpPr txBox="1"/>
          <p:nvPr/>
        </p:nvSpPr>
        <p:spPr>
          <a:xfrm>
            <a:off x="546705" y="1242397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函数调用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BD34FF-D8F0-8E4D-84FE-9282BA1C8E94}"/>
              </a:ext>
            </a:extLst>
          </p:cNvPr>
          <p:cNvSpPr txBox="1"/>
          <p:nvPr/>
        </p:nvSpPr>
        <p:spPr>
          <a:xfrm>
            <a:off x="1229039" y="1996631"/>
            <a:ext cx="146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call function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F24FA7-1D68-5E4E-95F2-0CA682503DE6}"/>
              </a:ext>
            </a:extLst>
          </p:cNvPr>
          <p:cNvSpPr txBox="1"/>
          <p:nvPr/>
        </p:nvSpPr>
        <p:spPr>
          <a:xfrm>
            <a:off x="1232192" y="25371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等价于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E393F6-689F-4742-80A2-11EE0EED10B8}"/>
              </a:ext>
            </a:extLst>
          </p:cNvPr>
          <p:cNvSpPr txBox="1"/>
          <p:nvPr/>
        </p:nvSpPr>
        <p:spPr>
          <a:xfrm>
            <a:off x="1470708" y="2961818"/>
            <a:ext cx="1915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push 0x804847A</a:t>
            </a:r>
          </a:p>
          <a:p>
            <a:r>
              <a:rPr kumimoji="1" lang="en-US" altLang="zh-CN" sz="2000" dirty="0" err="1"/>
              <a:t>jmp</a:t>
            </a:r>
            <a:r>
              <a:rPr kumimoji="1" lang="en-US" altLang="zh-CN" sz="2000" dirty="0"/>
              <a:t> function</a:t>
            </a:r>
            <a:endParaRPr kumimoji="1" lang="zh-CN" altLang="en-US" sz="2000" dirty="0"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A968FBEC-F500-D442-B7F3-B4BB5DBD1068}"/>
              </a:ext>
            </a:extLst>
          </p:cNvPr>
          <p:cNvSpPr/>
          <p:nvPr/>
        </p:nvSpPr>
        <p:spPr>
          <a:xfrm>
            <a:off x="522049" y="4058525"/>
            <a:ext cx="4978400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18">
            <a:extLst>
              <a:ext uri="{FF2B5EF4-FFF2-40B4-BE49-F238E27FC236}">
                <a16:creationId xmlns:a16="http://schemas.microsoft.com/office/drawing/2014/main" id="{EFAC6169-4701-7445-8F1E-08C672E4BE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88542" y="2981045"/>
          <a:ext cx="1440180" cy="3060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730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低地址</a:t>
                      </a:r>
                      <a:endParaRPr sz="16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1811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53975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59055" algn="ctr">
                        <a:lnSpc>
                          <a:spcPts val="3385"/>
                        </a:lnSpc>
                      </a:pPr>
                      <a:r>
                        <a:rPr kumimoji="1" lang="en-US" altLang="zh-CN" sz="2000" dirty="0"/>
                        <a:t>0x804847A</a:t>
                      </a:r>
                      <a:endParaRPr sz="2000" dirty="0">
                        <a:latin typeface="+mj-lt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FFCF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高地址</a:t>
                      </a:r>
                      <a:endParaRPr sz="16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53975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1BA4C73A-439E-CC40-9098-FE5230E29D6A}"/>
              </a:ext>
            </a:extLst>
          </p:cNvPr>
          <p:cNvSpPr txBox="1"/>
          <p:nvPr/>
        </p:nvSpPr>
        <p:spPr>
          <a:xfrm>
            <a:off x="5625710" y="3744328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esp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8C0515-ECBE-7D48-8301-BC1C0FC1B073}"/>
              </a:ext>
            </a:extLst>
          </p:cNvPr>
          <p:cNvSpPr txBox="1"/>
          <p:nvPr/>
        </p:nvSpPr>
        <p:spPr>
          <a:xfrm>
            <a:off x="5589942" y="5271368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ebp</a:t>
            </a:r>
            <a:endParaRPr kumimoji="1" lang="zh-CN" altLang="en-US" dirty="0"/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2C95754D-A555-0B49-A20B-BBC7EEDC4818}"/>
              </a:ext>
            </a:extLst>
          </p:cNvPr>
          <p:cNvSpPr/>
          <p:nvPr/>
        </p:nvSpPr>
        <p:spPr>
          <a:xfrm rot="16200000">
            <a:off x="6247116" y="3862366"/>
            <a:ext cx="327991" cy="305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294068AA-5C39-D340-AEEC-4F484A9FED96}"/>
              </a:ext>
            </a:extLst>
          </p:cNvPr>
          <p:cNvSpPr/>
          <p:nvPr/>
        </p:nvSpPr>
        <p:spPr>
          <a:xfrm rot="16200000">
            <a:off x="6220614" y="5366488"/>
            <a:ext cx="327991" cy="305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2C506E-EC29-E24E-8769-0C53B1306C58}"/>
              </a:ext>
            </a:extLst>
          </p:cNvPr>
          <p:cNvSpPr txBox="1"/>
          <p:nvPr/>
        </p:nvSpPr>
        <p:spPr>
          <a:xfrm>
            <a:off x="135081" y="93517"/>
            <a:ext cx="28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汇编语言</a:t>
            </a:r>
          </a:p>
        </p:txBody>
      </p:sp>
    </p:spTree>
    <p:extLst>
      <p:ext uri="{BB962C8B-B14F-4D97-AF65-F5344CB8AC3E}">
        <p14:creationId xmlns:p14="http://schemas.microsoft.com/office/powerpoint/2010/main" val="1865765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5DC2736-8491-5C44-9608-9B16197EABED}"/>
              </a:ext>
            </a:extLst>
          </p:cNvPr>
          <p:cNvSpPr txBox="1"/>
          <p:nvPr/>
        </p:nvSpPr>
        <p:spPr>
          <a:xfrm>
            <a:off x="546705" y="1242397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函数调用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BD34FF-D8F0-8E4D-84FE-9282BA1C8E94}"/>
              </a:ext>
            </a:extLst>
          </p:cNvPr>
          <p:cNvSpPr txBox="1"/>
          <p:nvPr/>
        </p:nvSpPr>
        <p:spPr>
          <a:xfrm>
            <a:off x="1229039" y="199663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如果函数有参数，先将参数压栈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F24FA7-1D68-5E4E-95F2-0CA682503DE6}"/>
              </a:ext>
            </a:extLst>
          </p:cNvPr>
          <p:cNvSpPr txBox="1"/>
          <p:nvPr/>
        </p:nvSpPr>
        <p:spPr>
          <a:xfrm>
            <a:off x="1232192" y="2537169"/>
            <a:ext cx="355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call function        //</a:t>
            </a:r>
            <a:r>
              <a:rPr kumimoji="1" lang="zh-CN" altLang="en-US" dirty="0"/>
              <a:t>函数有两个参数</a:t>
            </a: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A968FBEC-F500-D442-B7F3-B4BB5DBD1068}"/>
              </a:ext>
            </a:extLst>
          </p:cNvPr>
          <p:cNvSpPr/>
          <p:nvPr/>
        </p:nvSpPr>
        <p:spPr>
          <a:xfrm>
            <a:off x="522049" y="4058525"/>
            <a:ext cx="4978400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18">
            <a:extLst>
              <a:ext uri="{FF2B5EF4-FFF2-40B4-BE49-F238E27FC236}">
                <a16:creationId xmlns:a16="http://schemas.microsoft.com/office/drawing/2014/main" id="{EFAC6169-4701-7445-8F1E-08C672E4BE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88542" y="2981045"/>
          <a:ext cx="1440180" cy="3060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730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低地址</a:t>
                      </a:r>
                      <a:endParaRPr sz="16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1811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53975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59055" algn="ctr">
                        <a:lnSpc>
                          <a:spcPts val="3385"/>
                        </a:lnSpc>
                      </a:pPr>
                      <a:r>
                        <a:rPr kumimoji="1" lang="en-US" altLang="zh-CN" sz="2000" dirty="0"/>
                        <a:t>0x804847A</a:t>
                      </a:r>
                      <a:endParaRPr sz="2000" dirty="0">
                        <a:latin typeface="+mj-lt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FFCF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dirty="0">
                          <a:latin typeface="+mn-lt"/>
                          <a:cs typeface="Times New Roman"/>
                        </a:rPr>
                        <a:t>arg1</a:t>
                      </a:r>
                      <a:endParaRPr sz="2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+mn-lt"/>
                          <a:cs typeface="Times New Roman"/>
                        </a:rPr>
                        <a:t>arg2</a:t>
                      </a:r>
                      <a:endParaRPr sz="2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高地址</a:t>
                      </a:r>
                      <a:endParaRPr sz="16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53975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1BA4C73A-439E-CC40-9098-FE5230E29D6A}"/>
              </a:ext>
            </a:extLst>
          </p:cNvPr>
          <p:cNvSpPr txBox="1"/>
          <p:nvPr/>
        </p:nvSpPr>
        <p:spPr>
          <a:xfrm>
            <a:off x="5625710" y="3744328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esp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8C0515-ECBE-7D48-8301-BC1C0FC1B073}"/>
              </a:ext>
            </a:extLst>
          </p:cNvPr>
          <p:cNvSpPr txBox="1"/>
          <p:nvPr/>
        </p:nvSpPr>
        <p:spPr>
          <a:xfrm>
            <a:off x="5589942" y="5271368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ebp</a:t>
            </a:r>
            <a:endParaRPr kumimoji="1" lang="zh-CN" altLang="en-US" dirty="0"/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2C95754D-A555-0B49-A20B-BBC7EEDC4818}"/>
              </a:ext>
            </a:extLst>
          </p:cNvPr>
          <p:cNvSpPr/>
          <p:nvPr/>
        </p:nvSpPr>
        <p:spPr>
          <a:xfrm rot="16200000">
            <a:off x="6247116" y="3862366"/>
            <a:ext cx="327991" cy="305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294068AA-5C39-D340-AEEC-4F484A9FED96}"/>
              </a:ext>
            </a:extLst>
          </p:cNvPr>
          <p:cNvSpPr/>
          <p:nvPr/>
        </p:nvSpPr>
        <p:spPr>
          <a:xfrm rot="16200000">
            <a:off x="6220614" y="5366488"/>
            <a:ext cx="327991" cy="305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AE5254-5C01-AC4C-ADB3-7EE542978C9A}"/>
              </a:ext>
            </a:extLst>
          </p:cNvPr>
          <p:cNvSpPr txBox="1"/>
          <p:nvPr/>
        </p:nvSpPr>
        <p:spPr>
          <a:xfrm>
            <a:off x="135081" y="93517"/>
            <a:ext cx="28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汇编语言</a:t>
            </a:r>
          </a:p>
        </p:txBody>
      </p:sp>
    </p:spTree>
    <p:extLst>
      <p:ext uri="{BB962C8B-B14F-4D97-AF65-F5344CB8AC3E}">
        <p14:creationId xmlns:p14="http://schemas.microsoft.com/office/powerpoint/2010/main" val="733894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5DC2736-8491-5C44-9608-9B16197EABED}"/>
              </a:ext>
            </a:extLst>
          </p:cNvPr>
          <p:cNvSpPr txBox="1"/>
          <p:nvPr/>
        </p:nvSpPr>
        <p:spPr>
          <a:xfrm>
            <a:off x="546705" y="1242397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函数返回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BD34FF-D8F0-8E4D-84FE-9282BA1C8E94}"/>
              </a:ext>
            </a:extLst>
          </p:cNvPr>
          <p:cNvSpPr txBox="1"/>
          <p:nvPr/>
        </p:nvSpPr>
        <p:spPr>
          <a:xfrm>
            <a:off x="1229039" y="1996631"/>
            <a:ext cx="484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ret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F24FA7-1D68-5E4E-95F2-0CA682503DE6}"/>
              </a:ext>
            </a:extLst>
          </p:cNvPr>
          <p:cNvSpPr txBox="1"/>
          <p:nvPr/>
        </p:nvSpPr>
        <p:spPr>
          <a:xfrm>
            <a:off x="1232192" y="253716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等价于</a:t>
            </a: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A968FBEC-F500-D442-B7F3-B4BB5DBD1068}"/>
              </a:ext>
            </a:extLst>
          </p:cNvPr>
          <p:cNvSpPr/>
          <p:nvPr/>
        </p:nvSpPr>
        <p:spPr>
          <a:xfrm>
            <a:off x="522049" y="4058525"/>
            <a:ext cx="4978400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18">
            <a:extLst>
              <a:ext uri="{FF2B5EF4-FFF2-40B4-BE49-F238E27FC236}">
                <a16:creationId xmlns:a16="http://schemas.microsoft.com/office/drawing/2014/main" id="{EFAC6169-4701-7445-8F1E-08C672E4BE5C}"/>
              </a:ext>
            </a:extLst>
          </p:cNvPr>
          <p:cNvGraphicFramePr>
            <a:graphicFrameLocks noGrp="1"/>
          </p:cNvGraphicFramePr>
          <p:nvPr/>
        </p:nvGraphicFramePr>
        <p:xfrm>
          <a:off x="6688542" y="2981045"/>
          <a:ext cx="1440180" cy="3060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730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低地址</a:t>
                      </a:r>
                      <a:endParaRPr sz="16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1811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53975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59055" algn="ctr">
                        <a:lnSpc>
                          <a:spcPts val="3385"/>
                        </a:lnSpc>
                      </a:pPr>
                      <a:r>
                        <a:rPr kumimoji="1" lang="en-US" altLang="zh-CN" sz="2000" dirty="0"/>
                        <a:t>0x804847A</a:t>
                      </a:r>
                      <a:endParaRPr sz="2000" dirty="0">
                        <a:latin typeface="+mj-lt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FFCF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dirty="0">
                          <a:latin typeface="+mn-lt"/>
                          <a:cs typeface="Times New Roman"/>
                        </a:rPr>
                        <a:t>arg1</a:t>
                      </a:r>
                      <a:endParaRPr sz="2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+mn-lt"/>
                          <a:cs typeface="Times New Roman"/>
                        </a:rPr>
                        <a:t>arg2</a:t>
                      </a:r>
                      <a:endParaRPr sz="2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76200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高地址</a:t>
                      </a:r>
                      <a:endParaRPr sz="16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53975">
                      <a:solidFill>
                        <a:srgbClr val="385D8A"/>
                      </a:solidFill>
                      <a:prstDash val="solid"/>
                    </a:lnL>
                    <a:lnR w="53975">
                      <a:solidFill>
                        <a:srgbClr val="385D8A"/>
                      </a:solidFill>
                      <a:prstDash val="solid"/>
                    </a:lnR>
                    <a:lnT w="76200">
                      <a:solidFill>
                        <a:srgbClr val="385D8A"/>
                      </a:solidFill>
                      <a:prstDash val="solid"/>
                    </a:lnT>
                    <a:lnB w="53975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1BA4C73A-439E-CC40-9098-FE5230E29D6A}"/>
              </a:ext>
            </a:extLst>
          </p:cNvPr>
          <p:cNvSpPr txBox="1"/>
          <p:nvPr/>
        </p:nvSpPr>
        <p:spPr>
          <a:xfrm>
            <a:off x="5625710" y="421146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esp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8C0515-ECBE-7D48-8301-BC1C0FC1B073}"/>
              </a:ext>
            </a:extLst>
          </p:cNvPr>
          <p:cNvSpPr txBox="1"/>
          <p:nvPr/>
        </p:nvSpPr>
        <p:spPr>
          <a:xfrm>
            <a:off x="5589942" y="5271368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ebp</a:t>
            </a:r>
            <a:endParaRPr kumimoji="1" lang="zh-CN" altLang="en-US" dirty="0"/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2C95754D-A555-0B49-A20B-BBC7EEDC4818}"/>
              </a:ext>
            </a:extLst>
          </p:cNvPr>
          <p:cNvSpPr/>
          <p:nvPr/>
        </p:nvSpPr>
        <p:spPr>
          <a:xfrm rot="16200000">
            <a:off x="6247116" y="4329505"/>
            <a:ext cx="327991" cy="305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294068AA-5C39-D340-AEEC-4F484A9FED96}"/>
              </a:ext>
            </a:extLst>
          </p:cNvPr>
          <p:cNvSpPr/>
          <p:nvPr/>
        </p:nvSpPr>
        <p:spPr>
          <a:xfrm rot="16200000">
            <a:off x="6220614" y="5366488"/>
            <a:ext cx="327991" cy="305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78C3E4-4801-274F-B0D7-2659D8C4DD75}"/>
              </a:ext>
            </a:extLst>
          </p:cNvPr>
          <p:cNvSpPr txBox="1"/>
          <p:nvPr/>
        </p:nvSpPr>
        <p:spPr>
          <a:xfrm>
            <a:off x="1550504" y="304296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pop rip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446CF3-7FFA-744C-9B55-27C44DAA1F39}"/>
              </a:ext>
            </a:extLst>
          </p:cNvPr>
          <p:cNvSpPr txBox="1"/>
          <p:nvPr/>
        </p:nvSpPr>
        <p:spPr>
          <a:xfrm>
            <a:off x="1229039" y="3548765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程序继续回到</a:t>
            </a:r>
            <a:r>
              <a:rPr kumimoji="1" lang="en-US" altLang="zh-CN" dirty="0"/>
              <a:t>0x804847A</a:t>
            </a:r>
            <a:r>
              <a:rPr kumimoji="1" lang="zh-CN" altLang="en-US" dirty="0"/>
              <a:t>执行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863BCD-2AE2-DD41-B703-47B8C55E7667}"/>
              </a:ext>
            </a:extLst>
          </p:cNvPr>
          <p:cNvSpPr txBox="1"/>
          <p:nvPr/>
        </p:nvSpPr>
        <p:spPr>
          <a:xfrm>
            <a:off x="135081" y="93517"/>
            <a:ext cx="28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汇编语言</a:t>
            </a:r>
          </a:p>
        </p:txBody>
      </p:sp>
    </p:spTree>
    <p:extLst>
      <p:ext uri="{BB962C8B-B14F-4D97-AF65-F5344CB8AC3E}">
        <p14:creationId xmlns:p14="http://schemas.microsoft.com/office/powerpoint/2010/main" val="870334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327A3-FF4C-6C47-9739-6C73D0F6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04" y="1399309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>
              <a:hlinkClick r:id="rId2"/>
            </a:endParaRPr>
          </a:p>
          <a:p>
            <a:r>
              <a:rPr kumimoji="1" lang="zh-CN" altLang="en-US" dirty="0"/>
              <a:t>系统调用：</a:t>
            </a:r>
            <a:r>
              <a:rPr lang="zh-CN" altLang="en-US" dirty="0"/>
              <a:t>指运行在</a:t>
            </a:r>
            <a:r>
              <a:rPr lang="zh-CN" altLang="en-US" dirty="0">
                <a:hlinkClick r:id="rId3" tooltip="用户空间"/>
              </a:rPr>
              <a:t>用户空间</a:t>
            </a:r>
            <a:r>
              <a:rPr lang="zh-CN" altLang="en-US" dirty="0"/>
              <a:t>的</a:t>
            </a:r>
            <a:r>
              <a:rPr lang="zh-CN" altLang="en-US" dirty="0">
                <a:hlinkClick r:id="rId4" tooltip="程序"/>
              </a:rPr>
              <a:t>程序</a:t>
            </a:r>
            <a:r>
              <a:rPr lang="zh-CN" altLang="en-US" dirty="0"/>
              <a:t>向</a:t>
            </a:r>
            <a:r>
              <a:rPr lang="zh-CN" altLang="en-US" dirty="0">
                <a:hlinkClick r:id="rId5" tooltip="操作系统"/>
              </a:rPr>
              <a:t>操作系统</a:t>
            </a:r>
            <a:r>
              <a:rPr lang="zh-CN" altLang="en-US" dirty="0">
                <a:hlinkClick r:id="rId6" tooltip="内核"/>
              </a:rPr>
              <a:t>内核</a:t>
            </a:r>
            <a:r>
              <a:rPr lang="zh-CN" altLang="en-US" dirty="0"/>
              <a:t>请求需要更高权限运行的服务。系统调用提供用户程序与</a:t>
            </a:r>
            <a:r>
              <a:rPr lang="zh-CN" altLang="en-US" dirty="0">
                <a:hlinkClick r:id="rId5" tooltip="操作系统"/>
              </a:rPr>
              <a:t>操作系统</a:t>
            </a:r>
            <a:r>
              <a:rPr lang="zh-CN" altLang="en-US" dirty="0"/>
              <a:t>之间的接口。大多数系统交互式操作需求在内核态运行。如设备</a:t>
            </a:r>
            <a:r>
              <a:rPr lang="en-US" altLang="zh-CN" dirty="0"/>
              <a:t>IO</a:t>
            </a:r>
            <a:r>
              <a:rPr lang="zh-CN" altLang="en-US" dirty="0"/>
              <a:t>操作或者进程间通信。</a:t>
            </a:r>
            <a:r>
              <a:rPr lang="en-US" altLang="zh-CN" dirty="0"/>
              <a:t>-----</a:t>
            </a:r>
            <a:r>
              <a:rPr lang="zh-CN" altLang="en-US" dirty="0"/>
              <a:t>来自维基百科</a:t>
            </a:r>
            <a:endParaRPr lang="en-US" altLang="zh-CN" dirty="0"/>
          </a:p>
          <a:p>
            <a:r>
              <a:rPr kumimoji="1" lang="zh-CN" altLang="en-US" dirty="0"/>
              <a:t>简单地说，就是让操作系统内核帮我们做一些事情</a:t>
            </a:r>
            <a:endParaRPr kumimoji="1" lang="en-US" altLang="zh-CN" dirty="0">
              <a:hlinkClick r:id="rId2"/>
            </a:endParaRPr>
          </a:p>
          <a:p>
            <a:r>
              <a:rPr kumimoji="1" lang="zh-CN" altLang="en-US" dirty="0">
                <a:hlinkClick r:id="rId2"/>
              </a:rPr>
              <a:t>系统调用表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FFF3C3-38BE-9340-9F7B-15EA63B2E921}"/>
              </a:ext>
            </a:extLst>
          </p:cNvPr>
          <p:cNvSpPr txBox="1"/>
          <p:nvPr/>
        </p:nvSpPr>
        <p:spPr>
          <a:xfrm>
            <a:off x="135081" y="93517"/>
            <a:ext cx="28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汇编语言</a:t>
            </a:r>
          </a:p>
        </p:txBody>
      </p:sp>
    </p:spTree>
    <p:extLst>
      <p:ext uri="{BB962C8B-B14F-4D97-AF65-F5344CB8AC3E}">
        <p14:creationId xmlns:p14="http://schemas.microsoft.com/office/powerpoint/2010/main" val="294470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F21E1-CF00-7549-999C-1DEF5913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44" y="1287855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二进制文件</a:t>
            </a:r>
            <a:endParaRPr kumimoji="1" lang="en-US" altLang="zh-CN" dirty="0"/>
          </a:p>
          <a:p>
            <a:r>
              <a:rPr kumimoji="1" lang="zh-CN" altLang="en-US" dirty="0"/>
              <a:t>汇编语言</a:t>
            </a:r>
            <a:endParaRPr kumimoji="1" lang="en-US" altLang="zh-CN" dirty="0"/>
          </a:p>
          <a:p>
            <a:r>
              <a:rPr kumimoji="1" lang="zh-CN" altLang="en-US" dirty="0"/>
              <a:t>逆向工程</a:t>
            </a:r>
            <a:endParaRPr kumimoji="1" lang="en-US" altLang="zh-CN" dirty="0"/>
          </a:p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</a:t>
            </a:r>
            <a:endParaRPr kumimoji="1" lang="en-US" altLang="zh-CN" dirty="0"/>
          </a:p>
          <a:p>
            <a:r>
              <a:rPr kumimoji="1" lang="en-US" altLang="zh-CN" dirty="0" err="1"/>
              <a:t>pwntools</a:t>
            </a:r>
            <a:r>
              <a:rPr kumimoji="1" lang="zh-CN" altLang="en-US" dirty="0"/>
              <a:t>使用</a:t>
            </a:r>
            <a:endParaRPr kumimoji="1" lang="en-US" altLang="zh-CN" dirty="0"/>
          </a:p>
          <a:p>
            <a:r>
              <a:rPr kumimoji="1" lang="zh-CN" altLang="en-US" dirty="0"/>
              <a:t>题目练习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E0665F-3731-7748-AAE0-72D6FAC6FD5F}"/>
              </a:ext>
            </a:extLst>
          </p:cNvPr>
          <p:cNvSpPr txBox="1"/>
          <p:nvPr/>
        </p:nvSpPr>
        <p:spPr>
          <a:xfrm>
            <a:off x="205420" y="107585"/>
            <a:ext cx="1974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228543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8F67B-780A-354F-9198-4B2DECE6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23" y="2399001"/>
            <a:ext cx="7886700" cy="2661128"/>
          </a:xfrm>
        </p:spPr>
        <p:txBody>
          <a:bodyPr/>
          <a:lstStyle/>
          <a:p>
            <a:r>
              <a:rPr kumimoji="1" lang="zh-CN" altLang="en-US" dirty="0"/>
              <a:t>一般情况下，比较难获取程序源代码，但更容易得到可执行文件，我们需要通过逆向可执行文件得到程序的源代码</a:t>
            </a:r>
            <a:r>
              <a:rPr kumimoji="1" lang="en-US" altLang="zh-CN" dirty="0"/>
              <a:t>or</a:t>
            </a:r>
            <a:r>
              <a:rPr kumimoji="1" lang="zh-CN" altLang="en-US" dirty="0"/>
              <a:t>汇编代码。</a:t>
            </a:r>
            <a:endParaRPr kumimoji="1" lang="en-US" altLang="zh-CN" dirty="0"/>
          </a:p>
          <a:p>
            <a:r>
              <a:rPr kumimoji="1" lang="en-US" altLang="zh-CN" dirty="0" err="1"/>
              <a:t>Objdump</a:t>
            </a:r>
            <a:r>
              <a:rPr kumimoji="1" lang="zh-CN" altLang="en-US" dirty="0"/>
              <a:t>：</a:t>
            </a:r>
            <a:r>
              <a:rPr kumimoji="1" lang="en-US" altLang="zh-CN" dirty="0"/>
              <a:t> </a:t>
            </a:r>
            <a:r>
              <a:rPr kumimoji="1" lang="zh-CN" altLang="en-US" dirty="0"/>
              <a:t>可执行文件 </a:t>
            </a:r>
            <a:r>
              <a:rPr kumimoji="1" lang="en-US" altLang="zh-CN" dirty="0">
                <a:sym typeface="Wingdings" pitchFamily="2" charset="2"/>
              </a:rPr>
              <a:t> </a:t>
            </a:r>
            <a:r>
              <a:rPr kumimoji="1" lang="zh-CN" altLang="en-US" dirty="0">
                <a:sym typeface="Wingdings" pitchFamily="2" charset="2"/>
              </a:rPr>
              <a:t>汇编语言</a:t>
            </a:r>
            <a:endParaRPr kumimoji="1" lang="en-US" altLang="zh-CN" dirty="0"/>
          </a:p>
          <a:p>
            <a:r>
              <a:rPr kumimoji="1" lang="zh-CN" altLang="en-US" dirty="0"/>
              <a:t>动态分析：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Strace</a:t>
            </a:r>
            <a:r>
              <a:rPr kumimoji="1" lang="en-US" altLang="zh-CN" dirty="0"/>
              <a:t>: trace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 call</a:t>
            </a:r>
          </a:p>
          <a:p>
            <a:pPr lvl="1"/>
            <a:r>
              <a:rPr kumimoji="1" lang="en-US" altLang="zh-CN" dirty="0" err="1"/>
              <a:t>Ltrace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trace library call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83DDF3-AB76-6C4A-8776-7359062E2632}"/>
              </a:ext>
            </a:extLst>
          </p:cNvPr>
          <p:cNvSpPr/>
          <p:nvPr/>
        </p:nvSpPr>
        <p:spPr>
          <a:xfrm>
            <a:off x="1609828" y="1392360"/>
            <a:ext cx="1580827" cy="48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可执行文件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E62667C-69BC-0B46-AF64-EA6C4E0B6FBF}"/>
              </a:ext>
            </a:extLst>
          </p:cNvPr>
          <p:cNvSpPr/>
          <p:nvPr/>
        </p:nvSpPr>
        <p:spPr>
          <a:xfrm>
            <a:off x="5317798" y="1228598"/>
            <a:ext cx="1778431" cy="836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源代码</a:t>
            </a:r>
            <a:r>
              <a:rPr kumimoji="1" lang="en-US" altLang="zh-CN" sz="1350" dirty="0"/>
              <a:t>/</a:t>
            </a:r>
            <a:r>
              <a:rPr kumimoji="1" lang="zh-CN" altLang="en-US" sz="1350" dirty="0"/>
              <a:t>汇编代码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3B53518C-DC08-C14C-AD6E-E91AD8B5724A}"/>
              </a:ext>
            </a:extLst>
          </p:cNvPr>
          <p:cNvSpPr/>
          <p:nvPr/>
        </p:nvSpPr>
        <p:spPr>
          <a:xfrm>
            <a:off x="3430726" y="1487444"/>
            <a:ext cx="1647000" cy="29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E30662-C2A1-C746-A9F0-0EDFBC629522}"/>
              </a:ext>
            </a:extLst>
          </p:cNvPr>
          <p:cNvSpPr txBox="1"/>
          <p:nvPr/>
        </p:nvSpPr>
        <p:spPr>
          <a:xfrm>
            <a:off x="205419" y="107585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逆向工程</a:t>
            </a:r>
          </a:p>
        </p:txBody>
      </p:sp>
    </p:spTree>
    <p:extLst>
      <p:ext uri="{BB962C8B-B14F-4D97-AF65-F5344CB8AC3E}">
        <p14:creationId xmlns:p14="http://schemas.microsoft.com/office/powerpoint/2010/main" val="3004550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48A5C2F-8442-E546-B943-292749B3AE9E}"/>
              </a:ext>
            </a:extLst>
          </p:cNvPr>
          <p:cNvSpPr txBox="1"/>
          <p:nvPr/>
        </p:nvSpPr>
        <p:spPr>
          <a:xfrm>
            <a:off x="693583" y="1204442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汇编与反汇编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8EFF58-A3AF-014B-88CA-038F4A9BFD56}"/>
              </a:ext>
            </a:extLst>
          </p:cNvPr>
          <p:cNvSpPr txBox="1"/>
          <p:nvPr/>
        </p:nvSpPr>
        <p:spPr>
          <a:xfrm>
            <a:off x="1122218" y="2494721"/>
            <a:ext cx="258397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#include &lt;</a:t>
            </a:r>
            <a:r>
              <a:rPr kumimoji="1" lang="en-US" altLang="zh-CN" dirty="0" err="1"/>
              <a:t>stdio.h</a:t>
            </a:r>
            <a:r>
              <a:rPr kumimoji="1" lang="en-US" altLang="zh-CN" dirty="0"/>
              <a:t>&gt;</a:t>
            </a:r>
          </a:p>
          <a:p>
            <a:r>
              <a:rPr kumimoji="1" lang="en-US" altLang="zh-CN" dirty="0"/>
              <a:t>#include &lt;</a:t>
            </a:r>
            <a:r>
              <a:rPr kumimoji="1" lang="en-US" altLang="zh-CN" dirty="0" err="1"/>
              <a:t>stdlib.h</a:t>
            </a:r>
            <a:r>
              <a:rPr kumimoji="1" lang="en-US" altLang="zh-CN" dirty="0"/>
              <a:t>&gt;</a:t>
            </a:r>
          </a:p>
          <a:p>
            <a:r>
              <a:rPr kumimoji="1" lang="en-US" altLang="zh-CN" dirty="0" err="1"/>
              <a:t>int</a:t>
            </a:r>
            <a:r>
              <a:rPr kumimoji="1" lang="en-US" altLang="zh-CN" dirty="0"/>
              <a:t> main(){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(”</a:t>
            </a:r>
            <a:r>
              <a:rPr kumimoji="1" lang="en-US" altLang="zh-CN" dirty="0" err="1"/>
              <a:t>hello,world</a:t>
            </a:r>
            <a:r>
              <a:rPr kumimoji="1" lang="en-US" altLang="zh-CN" dirty="0"/>
              <a:t>\n”);</a:t>
            </a:r>
          </a:p>
          <a:p>
            <a:r>
              <a:rPr kumimoji="1" lang="en-US" altLang="zh-CN" dirty="0"/>
              <a:t>    return 0;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396A35-D088-E649-A2BB-3E25148E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008" y="2378405"/>
            <a:ext cx="4734340" cy="1999850"/>
          </a:xfrm>
          <a:prstGeom prst="rect">
            <a:avLst/>
          </a:prstGeom>
        </p:spPr>
      </p:pic>
      <p:sp>
        <p:nvSpPr>
          <p:cNvPr id="9" name="环形箭头 8">
            <a:extLst>
              <a:ext uri="{FF2B5EF4-FFF2-40B4-BE49-F238E27FC236}">
                <a16:creationId xmlns:a16="http://schemas.microsoft.com/office/drawing/2014/main" id="{97E4D6A0-9DDB-0C46-B968-0D05C13F0A2D}"/>
              </a:ext>
            </a:extLst>
          </p:cNvPr>
          <p:cNvSpPr/>
          <p:nvPr/>
        </p:nvSpPr>
        <p:spPr>
          <a:xfrm>
            <a:off x="3458817" y="1666107"/>
            <a:ext cx="1172818" cy="135172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环形箭头 9">
            <a:extLst>
              <a:ext uri="{FF2B5EF4-FFF2-40B4-BE49-F238E27FC236}">
                <a16:creationId xmlns:a16="http://schemas.microsoft.com/office/drawing/2014/main" id="{479AE565-9C3E-1C43-BDF0-255D5A8BFE8B}"/>
              </a:ext>
            </a:extLst>
          </p:cNvPr>
          <p:cNvSpPr/>
          <p:nvPr/>
        </p:nvSpPr>
        <p:spPr>
          <a:xfrm rot="10800000">
            <a:off x="3491528" y="4074690"/>
            <a:ext cx="1172818" cy="135172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630F07-E5EC-6148-8D62-731B751789D1}"/>
              </a:ext>
            </a:extLst>
          </p:cNvPr>
          <p:cNvSpPr txBox="1"/>
          <p:nvPr/>
        </p:nvSpPr>
        <p:spPr>
          <a:xfrm>
            <a:off x="4661452" y="1659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汇编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3E8D98-E85B-D244-B7BF-24AFDABC3424}"/>
              </a:ext>
            </a:extLst>
          </p:cNvPr>
          <p:cNvSpPr txBox="1"/>
          <p:nvPr/>
        </p:nvSpPr>
        <p:spPr>
          <a:xfrm>
            <a:off x="4546035" y="52417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反汇编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458E3E-27F3-6B48-A332-AC7A788DD1FE}"/>
              </a:ext>
            </a:extLst>
          </p:cNvPr>
          <p:cNvSpPr txBox="1"/>
          <p:nvPr/>
        </p:nvSpPr>
        <p:spPr>
          <a:xfrm>
            <a:off x="205419" y="107585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逆向工程</a:t>
            </a:r>
          </a:p>
        </p:txBody>
      </p:sp>
    </p:spTree>
    <p:extLst>
      <p:ext uri="{BB962C8B-B14F-4D97-AF65-F5344CB8AC3E}">
        <p14:creationId xmlns:p14="http://schemas.microsoft.com/office/powerpoint/2010/main" val="2620804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48A5C2F-8442-E546-B943-292749B3AE9E}"/>
              </a:ext>
            </a:extLst>
          </p:cNvPr>
          <p:cNvSpPr txBox="1"/>
          <p:nvPr/>
        </p:nvSpPr>
        <p:spPr>
          <a:xfrm>
            <a:off x="693583" y="1204442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常用的逆向工具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B5B409-8D03-CF4A-80E6-D2AC2EA16916}"/>
              </a:ext>
            </a:extLst>
          </p:cNvPr>
          <p:cNvSpPr txBox="1"/>
          <p:nvPr/>
        </p:nvSpPr>
        <p:spPr>
          <a:xfrm>
            <a:off x="1351722" y="1958009"/>
            <a:ext cx="173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IDA/</a:t>
            </a:r>
            <a:r>
              <a:rPr kumimoji="1" lang="en-US" altLang="zh-CN" dirty="0" err="1"/>
              <a:t>objdump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0C61C1-717A-DB42-AB70-96A5AE5D9B85}"/>
              </a:ext>
            </a:extLst>
          </p:cNvPr>
          <p:cNvSpPr txBox="1"/>
          <p:nvPr/>
        </p:nvSpPr>
        <p:spPr>
          <a:xfrm>
            <a:off x="1842241" y="2375455"/>
            <a:ext cx="256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反汇编代码，静态分析</a:t>
            </a:r>
            <a:endParaRPr kumimoji="1"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B5AE7F-5BB6-A847-B3AC-9F51D9F9C05D}"/>
              </a:ext>
            </a:extLst>
          </p:cNvPr>
          <p:cNvSpPr txBox="1"/>
          <p:nvPr/>
        </p:nvSpPr>
        <p:spPr>
          <a:xfrm>
            <a:off x="1351722" y="29671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Jadx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9745A5-F8C3-C542-88A8-9DB77712CE8D}"/>
              </a:ext>
            </a:extLst>
          </p:cNvPr>
          <p:cNvSpPr txBox="1"/>
          <p:nvPr/>
        </p:nvSpPr>
        <p:spPr>
          <a:xfrm>
            <a:off x="1842241" y="3414378"/>
            <a:ext cx="210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Android APK </a:t>
            </a:r>
            <a:r>
              <a:rPr kumimoji="1" lang="zh-CN" altLang="en-US" dirty="0"/>
              <a:t>反编译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CCF2E0-4179-434E-913D-615701641530}"/>
              </a:ext>
            </a:extLst>
          </p:cNvPr>
          <p:cNvSpPr txBox="1"/>
          <p:nvPr/>
        </p:nvSpPr>
        <p:spPr>
          <a:xfrm>
            <a:off x="1402857" y="391133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GDB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83627F-BBEF-7A48-B683-8BAA8E5F0DC3}"/>
              </a:ext>
            </a:extLst>
          </p:cNvPr>
          <p:cNvSpPr txBox="1"/>
          <p:nvPr/>
        </p:nvSpPr>
        <p:spPr>
          <a:xfrm>
            <a:off x="1842241" y="44632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动态调试工具</a:t>
            </a: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DF4DA647-DD6B-E248-A06C-5995CC75C6BF}"/>
              </a:ext>
            </a:extLst>
          </p:cNvPr>
          <p:cNvSpPr/>
          <p:nvPr/>
        </p:nvSpPr>
        <p:spPr>
          <a:xfrm>
            <a:off x="5870713" y="1512887"/>
            <a:ext cx="2387600" cy="246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E58937-4192-5B43-A940-B09ED9792AD9}"/>
              </a:ext>
            </a:extLst>
          </p:cNvPr>
          <p:cNvSpPr txBox="1"/>
          <p:nvPr/>
        </p:nvSpPr>
        <p:spPr>
          <a:xfrm>
            <a:off x="205419" y="107585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逆向工程</a:t>
            </a:r>
          </a:p>
        </p:txBody>
      </p:sp>
    </p:spTree>
    <p:extLst>
      <p:ext uri="{BB962C8B-B14F-4D97-AF65-F5344CB8AC3E}">
        <p14:creationId xmlns:p14="http://schemas.microsoft.com/office/powerpoint/2010/main" val="2354774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F955A-E0B3-2343-8194-29FE1F60E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41" y="2444784"/>
            <a:ext cx="7886700" cy="2803922"/>
          </a:xfrm>
        </p:spPr>
        <p:txBody>
          <a:bodyPr/>
          <a:lstStyle/>
          <a:p>
            <a:r>
              <a:rPr kumimoji="1" lang="zh-CN" altLang="en-US" dirty="0"/>
              <a:t>利用漏洞获取程序的控制权</a:t>
            </a:r>
            <a:endParaRPr kumimoji="1" lang="en-US" altLang="zh-CN" dirty="0"/>
          </a:p>
          <a:p>
            <a:r>
              <a:rPr kumimoji="1" lang="zh-CN" altLang="en-US" dirty="0"/>
              <a:t>就是</a:t>
            </a:r>
            <a:r>
              <a:rPr kumimoji="1" lang="en-US" altLang="zh-CN" dirty="0"/>
              <a:t>CTF</a:t>
            </a:r>
            <a:r>
              <a:rPr kumimoji="1" lang="zh-CN" altLang="en-US" dirty="0"/>
              <a:t>里面所说的</a:t>
            </a:r>
            <a:r>
              <a:rPr kumimoji="1" lang="en-US" altLang="zh-CN" dirty="0" err="1"/>
              <a:t>pwn</a:t>
            </a:r>
            <a:endParaRPr kumimoji="1" lang="en-US" altLang="zh-CN" dirty="0"/>
          </a:p>
          <a:p>
            <a:r>
              <a:rPr kumimoji="1" lang="zh-CN" altLang="en-US" dirty="0"/>
              <a:t>今天主要介绍</a:t>
            </a:r>
            <a:r>
              <a:rPr kumimoji="1" lang="en-US" altLang="zh-CN" dirty="0"/>
              <a:t>ELF</a:t>
            </a:r>
            <a:r>
              <a:rPr kumimoji="1" lang="zh-CN" altLang="en-US" dirty="0"/>
              <a:t>文件漏洞的利用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E7FBEE-14BD-444D-AB01-1076DD19DF41}"/>
              </a:ext>
            </a:extLst>
          </p:cNvPr>
          <p:cNvSpPr/>
          <p:nvPr/>
        </p:nvSpPr>
        <p:spPr>
          <a:xfrm>
            <a:off x="833460" y="1315909"/>
            <a:ext cx="1985211" cy="50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漏洞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4DD2FF-6C40-0D45-9D2B-1B56A4453C3C}"/>
              </a:ext>
            </a:extLst>
          </p:cNvPr>
          <p:cNvSpPr/>
          <p:nvPr/>
        </p:nvSpPr>
        <p:spPr>
          <a:xfrm>
            <a:off x="4021829" y="1315909"/>
            <a:ext cx="2370221" cy="50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控制流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FC597C0D-6BF3-114C-8FF8-7C064C64E8C0}"/>
              </a:ext>
            </a:extLst>
          </p:cNvPr>
          <p:cNvSpPr/>
          <p:nvPr/>
        </p:nvSpPr>
        <p:spPr>
          <a:xfrm>
            <a:off x="2926955" y="1438575"/>
            <a:ext cx="986590" cy="259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81676F-42C9-FE48-8E54-B6C104360D04}"/>
              </a:ext>
            </a:extLst>
          </p:cNvPr>
          <p:cNvSpPr txBox="1"/>
          <p:nvPr/>
        </p:nvSpPr>
        <p:spPr>
          <a:xfrm>
            <a:off x="175754" y="126973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漏洞利用</a:t>
            </a:r>
          </a:p>
        </p:txBody>
      </p:sp>
    </p:spTree>
    <p:extLst>
      <p:ext uri="{BB962C8B-B14F-4D97-AF65-F5344CB8AC3E}">
        <p14:creationId xmlns:p14="http://schemas.microsoft.com/office/powerpoint/2010/main" val="3127053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A53EAFE-4FE6-0F45-A733-2353A1F0B952}"/>
              </a:ext>
            </a:extLst>
          </p:cNvPr>
          <p:cNvSpPr/>
          <p:nvPr/>
        </p:nvSpPr>
        <p:spPr>
          <a:xfrm>
            <a:off x="262342" y="2738008"/>
            <a:ext cx="1242391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50" dirty="0"/>
              <a:t>elf</a:t>
            </a:r>
            <a:r>
              <a:rPr kumimoji="1" lang="zh-CN" altLang="en-US" sz="1350" dirty="0"/>
              <a:t>文件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E1950801-08EB-AA45-8CE9-7513B83A05E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528819" y="2936762"/>
            <a:ext cx="2156790" cy="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8C3956F-4295-DB40-A5B6-452FF9EB5C2F}"/>
              </a:ext>
            </a:extLst>
          </p:cNvPr>
          <p:cNvSpPr/>
          <p:nvPr/>
        </p:nvSpPr>
        <p:spPr>
          <a:xfrm>
            <a:off x="3685609" y="2683314"/>
            <a:ext cx="1428750" cy="50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漏洞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E5A131-F1D7-2C48-8CCF-2CDC55C8E46B}"/>
              </a:ext>
            </a:extLst>
          </p:cNvPr>
          <p:cNvSpPr txBox="1"/>
          <p:nvPr/>
        </p:nvSpPr>
        <p:spPr>
          <a:xfrm>
            <a:off x="1528820" y="2582111"/>
            <a:ext cx="19977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IDA</a:t>
            </a:r>
            <a:r>
              <a:rPr kumimoji="1" lang="zh-CN" altLang="en-US" sz="1350" dirty="0"/>
              <a:t>，</a:t>
            </a:r>
            <a:r>
              <a:rPr kumimoji="1" lang="en-US" altLang="zh-CN" sz="1350" dirty="0" err="1"/>
              <a:t>objdump</a:t>
            </a:r>
            <a:r>
              <a:rPr kumimoji="1" lang="zh-CN" altLang="en-US" sz="1350" dirty="0"/>
              <a:t>静态分析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ECDE90-4078-A04E-83D1-EC91C1D367F2}"/>
              </a:ext>
            </a:extLst>
          </p:cNvPr>
          <p:cNvSpPr txBox="1"/>
          <p:nvPr/>
        </p:nvSpPr>
        <p:spPr>
          <a:xfrm>
            <a:off x="1607090" y="3020156"/>
            <a:ext cx="18412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 err="1"/>
              <a:t>Gdb</a:t>
            </a:r>
            <a:r>
              <a:rPr kumimoji="1" lang="zh-CN" altLang="en-US" sz="1350" dirty="0"/>
              <a:t>动态观察调试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60C9A7-A694-BB4F-90D6-25DD27D5C06C}"/>
              </a:ext>
            </a:extLst>
          </p:cNvPr>
          <p:cNvSpPr/>
          <p:nvPr/>
        </p:nvSpPr>
        <p:spPr>
          <a:xfrm>
            <a:off x="6822647" y="2683314"/>
            <a:ext cx="1428750" cy="50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攻击脚本</a:t>
            </a:r>
            <a:r>
              <a:rPr kumimoji="1" lang="en-US" altLang="zh-CN" sz="1350" dirty="0"/>
              <a:t>(EXP)</a:t>
            </a:r>
            <a:endParaRPr kumimoji="1" lang="zh-CN" altLang="en-US" sz="1350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745CED0-1E86-3041-8D29-D86C89F9AC13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5114360" y="2936762"/>
            <a:ext cx="1708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CFEDC79-B729-4D41-B7B9-C6FB80637EB6}"/>
              </a:ext>
            </a:extLst>
          </p:cNvPr>
          <p:cNvSpPr txBox="1"/>
          <p:nvPr/>
        </p:nvSpPr>
        <p:spPr>
          <a:xfrm>
            <a:off x="5411871" y="2606290"/>
            <a:ext cx="8345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dirty="0" err="1"/>
              <a:t>pwntools</a:t>
            </a:r>
            <a:endParaRPr kumimoji="1" lang="zh-CN" altLang="en-US" sz="1350" dirty="0"/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1AB39762-A151-A94B-9B97-0B71EA4A3CCB}"/>
              </a:ext>
            </a:extLst>
          </p:cNvPr>
          <p:cNvCxnSpPr>
            <a:stCxn id="17" idx="0"/>
          </p:cNvCxnSpPr>
          <p:nvPr/>
        </p:nvCxnSpPr>
        <p:spPr>
          <a:xfrm rot="16200000" flipH="1">
            <a:off x="7767486" y="2452850"/>
            <a:ext cx="253448" cy="714375"/>
          </a:xfrm>
          <a:prstGeom prst="curvedConnector4">
            <a:avLst>
              <a:gd name="adj1" fmla="val -267647"/>
              <a:gd name="adj2" fmla="val -1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336D53D-F066-B445-82BF-889615F6D250}"/>
              </a:ext>
            </a:extLst>
          </p:cNvPr>
          <p:cNvSpPr txBox="1"/>
          <p:nvPr/>
        </p:nvSpPr>
        <p:spPr>
          <a:xfrm>
            <a:off x="7452541" y="1975251"/>
            <a:ext cx="11689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dirty="0" err="1"/>
              <a:t>Gdb</a:t>
            </a:r>
            <a:r>
              <a:rPr kumimoji="1" lang="zh-CN" altLang="en-US" sz="1350" dirty="0"/>
              <a:t>本地调试</a:t>
            </a: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0428AD2-19BB-5242-A0D6-621579721503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>
            <a:off x="7537022" y="3190209"/>
            <a:ext cx="0" cy="2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2C67B32-57D7-AF45-BF70-28A5974C3BA5}"/>
              </a:ext>
            </a:extLst>
          </p:cNvPr>
          <p:cNvSpPr/>
          <p:nvPr/>
        </p:nvSpPr>
        <p:spPr>
          <a:xfrm>
            <a:off x="6822647" y="3478984"/>
            <a:ext cx="1428750" cy="50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攻击远程服务器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F1564D-2763-AF4E-B953-4621A81A4F4E}"/>
              </a:ext>
            </a:extLst>
          </p:cNvPr>
          <p:cNvSpPr txBox="1"/>
          <p:nvPr/>
        </p:nvSpPr>
        <p:spPr>
          <a:xfrm>
            <a:off x="175754" y="126973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二进制题目基本流程</a:t>
            </a:r>
          </a:p>
        </p:txBody>
      </p:sp>
    </p:spTree>
    <p:extLst>
      <p:ext uri="{BB962C8B-B14F-4D97-AF65-F5344CB8AC3E}">
        <p14:creationId xmlns:p14="http://schemas.microsoft.com/office/powerpoint/2010/main" val="4266262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622FD2-BFCB-3648-8C17-4FAF63CFBB56}"/>
              </a:ext>
            </a:extLst>
          </p:cNvPr>
          <p:cNvSpPr/>
          <p:nvPr/>
        </p:nvSpPr>
        <p:spPr>
          <a:xfrm>
            <a:off x="108358" y="1437897"/>
            <a:ext cx="890847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dirty="0"/>
              <a:t>GDB</a:t>
            </a:r>
            <a:r>
              <a:rPr kumimoji="1" lang="zh-CN" altLang="en-US" sz="3200" dirty="0"/>
              <a:t>（</a:t>
            </a:r>
            <a:r>
              <a:rPr kumimoji="1" lang="en-US" altLang="zh-CN" sz="3200" dirty="0"/>
              <a:t>The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Gun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Project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Debugger</a:t>
            </a:r>
            <a:r>
              <a:rPr kumimoji="1" lang="zh-CN" altLang="en-US" sz="3200" dirty="0"/>
              <a:t>）</a:t>
            </a:r>
            <a:endParaRPr kumimoji="1" lang="en-US" altLang="zh-CN" sz="3200" dirty="0"/>
          </a:p>
          <a:p>
            <a:pPr lvl="1"/>
            <a:r>
              <a:rPr kumimoji="1" lang="zh-CN" altLang="en-US" sz="3200" dirty="0">
                <a:hlinkClick r:id="rId2"/>
              </a:rPr>
              <a:t>一个学习链接</a:t>
            </a:r>
            <a:endParaRPr kumimoji="1" lang="en-US" altLang="zh-CN" sz="3200" dirty="0"/>
          </a:p>
          <a:p>
            <a:pPr lvl="1"/>
            <a:r>
              <a:rPr kumimoji="1" lang="en-US" altLang="zh-CN" sz="3200" dirty="0"/>
              <a:t>CSAPP(</a:t>
            </a:r>
            <a:r>
              <a:rPr kumimoji="1" lang="zh-CN" altLang="en-US" sz="3200" dirty="0"/>
              <a:t>深入理解计算机系统</a:t>
            </a:r>
            <a:r>
              <a:rPr kumimoji="1" lang="en-US" altLang="zh-CN" sz="3200" dirty="0"/>
              <a:t>)</a:t>
            </a:r>
            <a:r>
              <a:rPr kumimoji="1" lang="zh-CN" altLang="en-US" sz="3200" dirty="0"/>
              <a:t>第三章也有介绍。</a:t>
            </a:r>
            <a:endParaRPr kumimoji="1" lang="en-US" altLang="zh-CN" sz="3200" dirty="0"/>
          </a:p>
          <a:p>
            <a:pPr lvl="1"/>
            <a:r>
              <a:rPr kumimoji="1" lang="en-US" altLang="zh-CN" sz="3200" dirty="0" err="1"/>
              <a:t>gdb</a:t>
            </a:r>
            <a:r>
              <a:rPr kumimoji="1" lang="zh-CN" altLang="en-US" sz="3200" dirty="0"/>
              <a:t>插件</a:t>
            </a:r>
            <a:r>
              <a:rPr kumimoji="1" lang="en-US" altLang="zh-CN" sz="3200" dirty="0" err="1"/>
              <a:t>peda</a:t>
            </a:r>
            <a:r>
              <a:rPr kumimoji="1" lang="zh-CN" altLang="en-US" sz="3200" dirty="0"/>
              <a:t>和</a:t>
            </a:r>
            <a:r>
              <a:rPr kumimoji="1" lang="en-US" altLang="zh-CN" sz="3200" dirty="0" err="1"/>
              <a:t>pwndbg</a:t>
            </a:r>
            <a:r>
              <a:rPr kumimoji="1" lang="zh-CN" altLang="en-US" sz="3200" dirty="0"/>
              <a:t>也很有用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C21E72-EBD0-0846-8A53-9823FEF6EB99}"/>
              </a:ext>
            </a:extLst>
          </p:cNvPr>
          <p:cNvSpPr txBox="1"/>
          <p:nvPr/>
        </p:nvSpPr>
        <p:spPr>
          <a:xfrm>
            <a:off x="205419" y="107585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GDB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839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8CE33-1CE8-D64F-96BF-4B984906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18" y="1728643"/>
            <a:ext cx="7886700" cy="4351338"/>
          </a:xfrm>
        </p:spPr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en-US" altLang="zh-CN" dirty="0"/>
              <a:t>  level1: </a:t>
            </a:r>
            <a:r>
              <a:rPr kumimoji="1" lang="en-US" altLang="zh-CN" dirty="0" err="1"/>
              <a:t>gdb</a:t>
            </a:r>
            <a:r>
              <a:rPr kumimoji="1" lang="zh-CN" altLang="en-US" dirty="0"/>
              <a:t>调试</a:t>
            </a:r>
            <a:r>
              <a:rPr kumimoji="1" lang="en-US" altLang="zh-CN" dirty="0"/>
              <a:t>level1</a:t>
            </a:r>
            <a:r>
              <a:rPr kumimoji="1" lang="zh-CN" altLang="en-US" dirty="0"/>
              <a:t>程序的命令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run: </a:t>
            </a:r>
            <a:r>
              <a:rPr kumimoji="1" lang="zh-CN" altLang="en-US" dirty="0"/>
              <a:t>执行</a:t>
            </a:r>
            <a:r>
              <a:rPr kumimoji="1" lang="en-US" altLang="zh-CN" dirty="0"/>
              <a:t>  r</a:t>
            </a:r>
          </a:p>
          <a:p>
            <a:r>
              <a:rPr kumimoji="1" lang="en-US" altLang="zh-CN" dirty="0"/>
              <a:t>disassemble  </a:t>
            </a:r>
            <a:r>
              <a:rPr kumimoji="1" lang="en-US" altLang="zh-CN" dirty="0" err="1"/>
              <a:t>f_A</a:t>
            </a:r>
            <a:r>
              <a:rPr kumimoji="1" lang="zh-CN" altLang="en-US" dirty="0"/>
              <a:t>：反汇编 函数</a:t>
            </a:r>
            <a:r>
              <a:rPr kumimoji="1" lang="en-US" altLang="zh-CN" dirty="0" err="1"/>
              <a:t>f_A</a:t>
            </a:r>
            <a:endParaRPr kumimoji="1" lang="en-US" altLang="zh-CN" dirty="0"/>
          </a:p>
          <a:p>
            <a:r>
              <a:rPr kumimoji="1" lang="en-US" altLang="zh-CN" dirty="0"/>
              <a:t>break *0xdeedbeef:  </a:t>
            </a:r>
            <a:r>
              <a:rPr kumimoji="1" lang="zh-CN" altLang="en-US" dirty="0"/>
              <a:t>在</a:t>
            </a:r>
            <a:r>
              <a:rPr kumimoji="1" lang="en-US" altLang="zh-CN" dirty="0"/>
              <a:t>0xdeedbeef</a:t>
            </a:r>
            <a:r>
              <a:rPr kumimoji="1" lang="zh-CN" altLang="en-US" dirty="0"/>
              <a:t>位置设置断点</a:t>
            </a:r>
            <a:endParaRPr kumimoji="1" lang="en-US" altLang="zh-CN" dirty="0"/>
          </a:p>
          <a:p>
            <a:r>
              <a:rPr kumimoji="1" lang="en-US" altLang="zh-CN" dirty="0"/>
              <a:t>info</a:t>
            </a:r>
            <a:r>
              <a:rPr kumimoji="1" lang="zh-CN" altLang="en-US" dirty="0"/>
              <a:t> </a:t>
            </a:r>
            <a:r>
              <a:rPr kumimoji="1" lang="en-US" altLang="zh-CN" dirty="0"/>
              <a:t>breakpoint: </a:t>
            </a:r>
            <a:r>
              <a:rPr kumimoji="1" lang="zh-CN" altLang="en-US" dirty="0"/>
              <a:t>查看已经设置的中断点</a:t>
            </a:r>
            <a:endParaRPr kumimoji="1" lang="en-US" altLang="zh-CN" dirty="0"/>
          </a:p>
          <a:p>
            <a:r>
              <a:rPr kumimoji="1" lang="en-US" altLang="zh-CN" dirty="0"/>
              <a:t>info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register: </a:t>
            </a:r>
            <a:r>
              <a:rPr kumimoji="1" lang="zh-CN" altLang="en-US" dirty="0"/>
              <a:t>查看所有的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状态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544727-06E1-B742-932A-8290A4A59F4D}"/>
              </a:ext>
            </a:extLst>
          </p:cNvPr>
          <p:cNvSpPr txBox="1"/>
          <p:nvPr/>
        </p:nvSpPr>
        <p:spPr>
          <a:xfrm>
            <a:off x="205419" y="107585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GDB</a:t>
            </a:r>
            <a:r>
              <a:rPr kumimoji="1" lang="zh-CN" altLang="en-US" sz="3200" dirty="0">
                <a:solidFill>
                  <a:schemeClr val="bg1"/>
                </a:solidFill>
              </a:rPr>
              <a:t>基本命令</a:t>
            </a:r>
          </a:p>
        </p:txBody>
      </p:sp>
    </p:spTree>
    <p:extLst>
      <p:ext uri="{BB962C8B-B14F-4D97-AF65-F5344CB8AC3E}">
        <p14:creationId xmlns:p14="http://schemas.microsoft.com/office/powerpoint/2010/main" val="3583386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102F8-4B70-A24B-95A4-F22E61FC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x/</a:t>
            </a:r>
            <a:r>
              <a:rPr kumimoji="1" lang="en-US" altLang="zh-CN" dirty="0" err="1"/>
              <a:t>wx</a:t>
            </a:r>
            <a:r>
              <a:rPr kumimoji="1" lang="en-US" altLang="zh-CN" dirty="0"/>
              <a:t>  address: </a:t>
            </a:r>
            <a:r>
              <a:rPr kumimoji="1" lang="zh-CN" altLang="en-US" dirty="0"/>
              <a:t>查看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中内容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 </a:t>
            </a:r>
            <a:r>
              <a:rPr kumimoji="1" lang="zh-CN" altLang="en-US" dirty="0"/>
              <a:t>可以换成 </a:t>
            </a:r>
            <a:r>
              <a:rPr kumimoji="1" lang="en-US" altLang="zh-CN" dirty="0"/>
              <a:t>b/h/w/g </a:t>
            </a:r>
            <a:r>
              <a:rPr kumimoji="1" lang="zh-CN" altLang="en-US" dirty="0"/>
              <a:t>分别代表</a:t>
            </a:r>
            <a:r>
              <a:rPr kumimoji="1" lang="en-US" altLang="zh-CN" dirty="0"/>
              <a:t> 1/2/4/8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</a:t>
            </a:r>
          </a:p>
          <a:p>
            <a:pPr lvl="1"/>
            <a:r>
              <a:rPr kumimoji="1" lang="en-US" altLang="zh-CN" dirty="0"/>
              <a:t>x/100wx: </a:t>
            </a:r>
            <a:r>
              <a:rPr kumimoji="1" lang="zh-CN" altLang="en-US" dirty="0"/>
              <a:t>一次列出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个字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第二个</a:t>
            </a:r>
            <a:r>
              <a:rPr kumimoji="1" lang="en-US" altLang="zh-CN" dirty="0"/>
              <a:t>x</a:t>
            </a:r>
            <a:r>
              <a:rPr kumimoji="1" lang="zh-CN" altLang="en-US" dirty="0"/>
              <a:t> 可换成</a:t>
            </a:r>
            <a:r>
              <a:rPr kumimoji="1" lang="en-US" altLang="zh-CN" dirty="0"/>
              <a:t>u/d/s/x/w</a:t>
            </a:r>
          </a:p>
          <a:p>
            <a:pPr lvl="2"/>
            <a:r>
              <a:rPr kumimoji="1" lang="en-US" altLang="zh-CN" dirty="0"/>
              <a:t>u: unsigned </a:t>
            </a:r>
            <a:r>
              <a:rPr kumimoji="1" lang="en-US" altLang="zh-CN" dirty="0" err="1"/>
              <a:t>int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d: 10</a:t>
            </a:r>
            <a:r>
              <a:rPr kumimoji="1" lang="zh-CN" altLang="en-US" dirty="0"/>
              <a:t>进制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x: 16</a:t>
            </a:r>
            <a:r>
              <a:rPr kumimoji="1" lang="zh-CN" altLang="en-US" dirty="0"/>
              <a:t>进制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s: </a:t>
            </a:r>
            <a:r>
              <a:rPr kumimoji="1" lang="zh-CN" altLang="en-US" dirty="0"/>
              <a:t>字符串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i</a:t>
            </a:r>
            <a:r>
              <a:rPr kumimoji="1" lang="en-US" altLang="zh-CN" dirty="0"/>
              <a:t>: </a:t>
            </a:r>
            <a:r>
              <a:rPr kumimoji="1" lang="zh-CN" altLang="en-US" dirty="0"/>
              <a:t>指令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---</a:t>
            </a:r>
            <a:r>
              <a:rPr kumimoji="1" lang="zh-CN" altLang="en-US" dirty="0"/>
              <a:t> </a:t>
            </a:r>
            <a:r>
              <a:rPr kumimoji="1" lang="en-US" altLang="zh-CN" dirty="0"/>
              <a:t> </a:t>
            </a:r>
            <a:r>
              <a:rPr kumimoji="1" lang="zh-CN" altLang="en-US" dirty="0"/>
              <a:t>用哪一个取决于该内存地址存放哪种类型的值</a:t>
            </a: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68159A-F9DF-7C43-A025-CF7819E14BEB}"/>
              </a:ext>
            </a:extLst>
          </p:cNvPr>
          <p:cNvSpPr txBox="1"/>
          <p:nvPr/>
        </p:nvSpPr>
        <p:spPr>
          <a:xfrm>
            <a:off x="205419" y="107585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GDB</a:t>
            </a:r>
            <a:r>
              <a:rPr kumimoji="1" lang="zh-CN" altLang="en-US" sz="3200" dirty="0">
                <a:solidFill>
                  <a:schemeClr val="bg1"/>
                </a:solidFill>
              </a:rPr>
              <a:t>基本命令</a:t>
            </a:r>
          </a:p>
        </p:txBody>
      </p:sp>
    </p:spTree>
    <p:extLst>
      <p:ext uri="{BB962C8B-B14F-4D97-AF65-F5344CB8AC3E}">
        <p14:creationId xmlns:p14="http://schemas.microsoft.com/office/powerpoint/2010/main" val="241915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74EAC-938E-5B4F-AC72-0B79B8AF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ni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执行完下一条指令</a:t>
            </a:r>
            <a:endParaRPr kumimoji="1" lang="en-US" altLang="zh-CN" dirty="0"/>
          </a:p>
          <a:p>
            <a:r>
              <a:rPr kumimoji="1" lang="en-US" altLang="zh-CN" dirty="0" err="1"/>
              <a:t>si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执行完下一步指令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ni</a:t>
            </a:r>
            <a:r>
              <a:rPr kumimoji="1" lang="zh-CN" altLang="en-US" dirty="0"/>
              <a:t>遇到调用函数，可以把函数执行完；而</a:t>
            </a:r>
            <a:r>
              <a:rPr kumimoji="1" lang="en-US" altLang="zh-CN" dirty="0" err="1"/>
              <a:t>si</a:t>
            </a:r>
            <a:r>
              <a:rPr kumimoji="1" lang="zh-CN" altLang="en-US" dirty="0"/>
              <a:t>会陷入到函数</a:t>
            </a:r>
            <a:endParaRPr kumimoji="1" lang="en-US" altLang="zh-CN" dirty="0"/>
          </a:p>
          <a:p>
            <a:r>
              <a:rPr kumimoji="1" lang="en-US" altLang="zh-CN" dirty="0" err="1"/>
              <a:t>backtrace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显示上层所有</a:t>
            </a:r>
            <a:r>
              <a:rPr kumimoji="1" lang="en-US" altLang="zh-CN" dirty="0" err="1"/>
              <a:t>stackframe</a:t>
            </a:r>
            <a:r>
              <a:rPr kumimoji="1" lang="zh-CN" altLang="en-US" dirty="0"/>
              <a:t>的信息</a:t>
            </a:r>
            <a:endParaRPr kumimoji="1" lang="en-US" altLang="zh-CN" dirty="0"/>
          </a:p>
          <a:p>
            <a:r>
              <a:rPr kumimoji="1" lang="en-US" altLang="zh-CN" dirty="0"/>
              <a:t>continue   - </a:t>
            </a:r>
            <a:r>
              <a:rPr kumimoji="1" lang="zh-CN" altLang="en-US" dirty="0"/>
              <a:t>继续执行程序，直到程序结束、程序崩溃或者断点</a:t>
            </a:r>
            <a:endParaRPr kumimoji="1" lang="en-US" altLang="zh-CN" dirty="0"/>
          </a:p>
          <a:p>
            <a:pPr marL="342900" lvl="1" indent="0">
              <a:buNone/>
            </a:pP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04D29C-2DBC-6241-8F91-61817EB5F341}"/>
              </a:ext>
            </a:extLst>
          </p:cNvPr>
          <p:cNvSpPr txBox="1"/>
          <p:nvPr/>
        </p:nvSpPr>
        <p:spPr>
          <a:xfrm>
            <a:off x="205419" y="107585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GDB</a:t>
            </a:r>
            <a:r>
              <a:rPr kumimoji="1" lang="zh-CN" altLang="en-US" sz="3200" dirty="0">
                <a:solidFill>
                  <a:schemeClr val="bg1"/>
                </a:solidFill>
              </a:rPr>
              <a:t>基本命令</a:t>
            </a:r>
          </a:p>
        </p:txBody>
      </p:sp>
    </p:spTree>
    <p:extLst>
      <p:ext uri="{BB962C8B-B14F-4D97-AF65-F5344CB8AC3E}">
        <p14:creationId xmlns:p14="http://schemas.microsoft.com/office/powerpoint/2010/main" val="3802157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F8BC4-C5A0-EE45-9979-0CC3EC12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set *address = value</a:t>
            </a:r>
          </a:p>
          <a:p>
            <a:pPr lvl="1"/>
            <a:r>
              <a:rPr kumimoji="1" lang="en-US" altLang="zh-CN" dirty="0"/>
              <a:t>address</a:t>
            </a:r>
            <a:r>
              <a:rPr kumimoji="1" lang="zh-CN" altLang="en-US" dirty="0"/>
              <a:t>的值一次设置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</a:t>
            </a:r>
            <a:r>
              <a:rPr kumimoji="1" lang="en-US" altLang="zh-CN" dirty="0"/>
              <a:t>byte</a:t>
            </a:r>
          </a:p>
          <a:p>
            <a:pPr lvl="1"/>
            <a:r>
              <a:rPr kumimoji="1" lang="en-US" altLang="zh-CN" dirty="0"/>
              <a:t>* </a:t>
            </a:r>
            <a:r>
              <a:rPr kumimoji="1" lang="zh-CN" altLang="en-US" dirty="0"/>
              <a:t>可换成</a:t>
            </a:r>
            <a:r>
              <a:rPr kumimoji="1" lang="en-US" altLang="zh-CN" dirty="0" err="1"/>
              <a:t>char,short</a:t>
            </a:r>
            <a:r>
              <a:rPr kumimoji="1" lang="en-US" altLang="zh-CN" dirty="0"/>
              <a:t> ,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,long</a:t>
            </a:r>
            <a:r>
              <a:rPr kumimoji="1" lang="zh-CN" altLang="en-US" dirty="0"/>
              <a:t> 表示 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</a:t>
            </a:r>
            <a:r>
              <a:rPr kumimoji="1" lang="en-US" altLang="zh-CN" dirty="0"/>
              <a:t>bytes</a:t>
            </a:r>
          </a:p>
          <a:p>
            <a:pPr lvl="2"/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]0x80408000 = 666</a:t>
            </a:r>
          </a:p>
          <a:p>
            <a:pPr lvl="2"/>
            <a:endParaRPr kumimoji="1" lang="en-US" altLang="zh-CN" dirty="0"/>
          </a:p>
          <a:p>
            <a:r>
              <a:rPr kumimoji="1" lang="zh-CN" altLang="en-US" dirty="0"/>
              <a:t>有</a:t>
            </a:r>
            <a:r>
              <a:rPr kumimoji="1" lang="en-US" altLang="zh-CN" dirty="0"/>
              <a:t>debug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的时候：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list</a:t>
            </a:r>
            <a:r>
              <a:rPr kumimoji="1" lang="zh-CN" altLang="en-US" dirty="0"/>
              <a:t>：可以列出源代码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</a:t>
            </a:r>
            <a:r>
              <a:rPr kumimoji="1" lang="zh-CN" altLang="en-US" dirty="0"/>
              <a:t>： 按行号加断点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Info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： 列出区域变量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print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r>
              <a:rPr kumimoji="1" lang="zh-CN" altLang="en-US" dirty="0"/>
              <a:t>： 打印区域变量值 </a:t>
            </a: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3324C8-7EF7-514F-B56C-C9E35EF3BBC9}"/>
              </a:ext>
            </a:extLst>
          </p:cNvPr>
          <p:cNvSpPr txBox="1"/>
          <p:nvPr/>
        </p:nvSpPr>
        <p:spPr>
          <a:xfrm>
            <a:off x="205419" y="107585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GDB</a:t>
            </a:r>
            <a:r>
              <a:rPr kumimoji="1" lang="zh-CN" altLang="en-US" sz="3200" dirty="0">
                <a:solidFill>
                  <a:schemeClr val="bg1"/>
                </a:solidFill>
              </a:rPr>
              <a:t>基本命令</a:t>
            </a:r>
          </a:p>
        </p:txBody>
      </p:sp>
    </p:spTree>
    <p:extLst>
      <p:ext uri="{BB962C8B-B14F-4D97-AF65-F5344CB8AC3E}">
        <p14:creationId xmlns:p14="http://schemas.microsoft.com/office/powerpoint/2010/main" val="353239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210F3-FCD9-DA44-AD13-449A8605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19" y="982291"/>
            <a:ext cx="7886700" cy="3134554"/>
          </a:xfrm>
        </p:spPr>
        <p:txBody>
          <a:bodyPr/>
          <a:lstStyle/>
          <a:p>
            <a:r>
              <a:rPr kumimoji="1" lang="en-US" altLang="zh-CN" dirty="0"/>
              <a:t>Linux-ELF</a:t>
            </a:r>
          </a:p>
          <a:p>
            <a:r>
              <a:rPr kumimoji="1" lang="en-US" altLang="zh-CN" dirty="0"/>
              <a:t>Windows-EXE</a:t>
            </a:r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binary</a:t>
            </a:r>
            <a:r>
              <a:rPr kumimoji="1" lang="zh-CN" altLang="en-US" dirty="0"/>
              <a:t>的开头的</a:t>
            </a:r>
            <a:r>
              <a:rPr kumimoji="1" lang="en-US" altLang="zh-CN" dirty="0"/>
              <a:t>magic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位置有文件的类型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Linux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命令可以查看二进制文件类型和详细信息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071384-80D1-DB43-AB83-7D28A51D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9" y="3601330"/>
            <a:ext cx="8466239" cy="8631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7F578E0-9863-534E-BCBF-7875EBB47DFD}"/>
              </a:ext>
            </a:extLst>
          </p:cNvPr>
          <p:cNvSpPr/>
          <p:nvPr/>
        </p:nvSpPr>
        <p:spPr>
          <a:xfrm>
            <a:off x="366209" y="4896495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500" dirty="0">
                <a:solidFill>
                  <a:srgbClr val="2F2F2F"/>
                </a:solidFill>
                <a:latin typeface="Verdana" panose="020B0604030504040204" pitchFamily="34" charset="0"/>
              </a:rPr>
              <a:t>C</a:t>
            </a:r>
            <a:r>
              <a:rPr lang="zh-CN" altLang="en-US" sz="1500" dirty="0">
                <a:solidFill>
                  <a:srgbClr val="2F2F2F"/>
                </a:solidFill>
                <a:latin typeface="Verdana" panose="020B0604030504040204" pitchFamily="34" charset="0"/>
              </a:rPr>
              <a:t>源文件到</a:t>
            </a:r>
            <a:r>
              <a:rPr lang="en-US" altLang="zh-CN" sz="1500" dirty="0">
                <a:solidFill>
                  <a:srgbClr val="2F2F2F"/>
                </a:solidFill>
                <a:latin typeface="Verdana" panose="020B0604030504040204" pitchFamily="34" charset="0"/>
              </a:rPr>
              <a:t>ELF</a:t>
            </a:r>
            <a:r>
              <a:rPr lang="zh-CN" altLang="en-US" sz="1500" dirty="0">
                <a:solidFill>
                  <a:srgbClr val="2F2F2F"/>
                </a:solidFill>
                <a:latin typeface="Verdana" panose="020B0604030504040204" pitchFamily="34" charset="0"/>
              </a:rPr>
              <a:t>可执行文件的生成过程</a:t>
            </a:r>
          </a:p>
          <a:p>
            <a:r>
              <a:rPr lang="en-US" altLang="zh-CN" sz="1500" dirty="0">
                <a:solidFill>
                  <a:srgbClr val="2F2F2F"/>
                </a:solidFill>
                <a:latin typeface="Verdana" panose="020B0604030504040204" pitchFamily="34" charset="0"/>
              </a:rPr>
              <a:t>1. </a:t>
            </a:r>
            <a:r>
              <a:rPr lang="zh-CN" altLang="en-US" sz="1500" u="sng" dirty="0">
                <a:solidFill>
                  <a:srgbClr val="3D6BA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编译</a:t>
            </a:r>
            <a:r>
              <a:rPr lang="zh-CN" altLang="en-US" sz="1500" dirty="0">
                <a:solidFill>
                  <a:srgbClr val="2F2F2F"/>
                </a:solidFill>
                <a:latin typeface="Verdana" panose="020B0604030504040204" pitchFamily="34" charset="0"/>
              </a:rPr>
              <a:t>器的预处理</a:t>
            </a:r>
          </a:p>
          <a:p>
            <a:r>
              <a:rPr lang="en-US" altLang="zh-CN" sz="1500" dirty="0">
                <a:solidFill>
                  <a:srgbClr val="2F2F2F"/>
                </a:solidFill>
                <a:latin typeface="Verdana" panose="020B0604030504040204" pitchFamily="34" charset="0"/>
              </a:rPr>
              <a:t>2. C</a:t>
            </a:r>
            <a:r>
              <a:rPr lang="zh-CN" altLang="en-US" sz="1500" dirty="0">
                <a:solidFill>
                  <a:srgbClr val="2F2F2F"/>
                </a:solidFill>
                <a:latin typeface="Verdana" panose="020B0604030504040204" pitchFamily="34" charset="0"/>
              </a:rPr>
              <a:t>源</a:t>
            </a:r>
            <a:r>
              <a:rPr lang="zh-CN" altLang="en-US" sz="1500" u="sng" dirty="0">
                <a:solidFill>
                  <a:srgbClr val="3D6BA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代码</a:t>
            </a:r>
            <a:r>
              <a:rPr lang="zh-CN" altLang="en-US" sz="1500" dirty="0">
                <a:solidFill>
                  <a:srgbClr val="2F2F2F"/>
                </a:solidFill>
                <a:latin typeface="Verdana" panose="020B0604030504040204" pitchFamily="34" charset="0"/>
              </a:rPr>
              <a:t>转换为</a:t>
            </a:r>
            <a:r>
              <a:rPr lang="zh-CN" altLang="en-US" sz="1500" u="sng" dirty="0">
                <a:solidFill>
                  <a:srgbClr val="2F2F2F"/>
                </a:solidFill>
                <a:latin typeface="Verdana" panose="020B0604030504040204" pitchFamily="34" charset="0"/>
              </a:rPr>
              <a:t>汇编</a:t>
            </a:r>
            <a:r>
              <a:rPr lang="zh-CN" altLang="en-US" sz="1500" u="sng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代码</a:t>
            </a:r>
            <a:endParaRPr lang="zh-CN" altLang="en-US" sz="1500" u="sng" dirty="0">
              <a:latin typeface="Verdana" panose="020B0604030504040204" pitchFamily="34" charset="0"/>
            </a:endParaRPr>
          </a:p>
          <a:p>
            <a:r>
              <a:rPr lang="en-US" altLang="zh-CN" sz="1500" dirty="0">
                <a:solidFill>
                  <a:srgbClr val="2F2F2F"/>
                </a:solidFill>
                <a:latin typeface="Verdana" panose="020B0604030504040204" pitchFamily="34" charset="0"/>
              </a:rPr>
              <a:t>3. </a:t>
            </a:r>
            <a:r>
              <a:rPr lang="zh-CN" altLang="en-US" sz="1500" dirty="0">
                <a:solidFill>
                  <a:srgbClr val="2F2F2F"/>
                </a:solidFill>
                <a:latin typeface="Verdana" panose="020B0604030504040204" pitchFamily="34" charset="0"/>
              </a:rPr>
              <a:t>生成目标文件</a:t>
            </a:r>
          </a:p>
          <a:p>
            <a:r>
              <a:rPr lang="en-US" altLang="zh-CN" sz="1500" dirty="0">
                <a:solidFill>
                  <a:srgbClr val="2F2F2F"/>
                </a:solidFill>
                <a:latin typeface="Verdana" panose="020B0604030504040204" pitchFamily="34" charset="0"/>
              </a:rPr>
              <a:t>4. </a:t>
            </a:r>
            <a:r>
              <a:rPr lang="zh-CN" altLang="en-US" sz="1500" dirty="0">
                <a:solidFill>
                  <a:srgbClr val="2F2F2F"/>
                </a:solidFill>
                <a:latin typeface="Verdana" panose="020B0604030504040204" pitchFamily="34" charset="0"/>
              </a:rPr>
              <a:t>将目标文件链接为</a:t>
            </a:r>
            <a:r>
              <a:rPr lang="en-US" altLang="zh-CN" sz="1500" dirty="0">
                <a:solidFill>
                  <a:srgbClr val="2F2F2F"/>
                </a:solidFill>
                <a:latin typeface="Verdana" panose="020B0604030504040204" pitchFamily="34" charset="0"/>
              </a:rPr>
              <a:t>ELF</a:t>
            </a:r>
            <a:r>
              <a:rPr lang="zh-CN" altLang="en-US" sz="1500" dirty="0">
                <a:solidFill>
                  <a:srgbClr val="2F2F2F"/>
                </a:solidFill>
                <a:latin typeface="Verdana" panose="020B0604030504040204" pitchFamily="34" charset="0"/>
              </a:rPr>
              <a:t>可执行文件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A1022C-2339-6846-B6E1-BD440D87FD40}"/>
              </a:ext>
            </a:extLst>
          </p:cNvPr>
          <p:cNvSpPr txBox="1"/>
          <p:nvPr/>
        </p:nvSpPr>
        <p:spPr>
          <a:xfrm>
            <a:off x="205419" y="107585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什么是二进制文件</a:t>
            </a:r>
          </a:p>
        </p:txBody>
      </p:sp>
    </p:spTree>
    <p:extLst>
      <p:ext uri="{BB962C8B-B14F-4D97-AF65-F5344CB8AC3E}">
        <p14:creationId xmlns:p14="http://schemas.microsoft.com/office/powerpoint/2010/main" val="1483014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E3E58-8C5C-9C4C-8B77-62645E4B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attach </a:t>
            </a:r>
            <a:r>
              <a:rPr kumimoji="1" lang="en-US" altLang="zh-CN" dirty="0" err="1"/>
              <a:t>pid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attach</a:t>
            </a:r>
            <a:r>
              <a:rPr kumimoji="1" lang="zh-CN" altLang="en-US" dirty="0"/>
              <a:t> 一个正在运行的</a:t>
            </a:r>
            <a:r>
              <a:rPr kumimoji="1" lang="en-US" altLang="zh-CN" dirty="0"/>
              <a:t>process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71E87-72C1-BF46-BFDF-0A313E8D6F92}"/>
              </a:ext>
            </a:extLst>
          </p:cNvPr>
          <p:cNvSpPr txBox="1"/>
          <p:nvPr/>
        </p:nvSpPr>
        <p:spPr>
          <a:xfrm>
            <a:off x="205419" y="107585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GDB</a:t>
            </a:r>
            <a:r>
              <a:rPr kumimoji="1" lang="zh-CN" altLang="en-US" sz="3200" dirty="0">
                <a:solidFill>
                  <a:schemeClr val="bg1"/>
                </a:solidFill>
              </a:rPr>
              <a:t>基本命令</a:t>
            </a:r>
          </a:p>
        </p:txBody>
      </p:sp>
    </p:spTree>
    <p:extLst>
      <p:ext uri="{BB962C8B-B14F-4D97-AF65-F5344CB8AC3E}">
        <p14:creationId xmlns:p14="http://schemas.microsoft.com/office/powerpoint/2010/main" val="1822572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3D220-2A92-2940-8FB8-233E4E6A7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77" y="1368425"/>
            <a:ext cx="7886700" cy="4351338"/>
          </a:xfrm>
        </p:spPr>
        <p:txBody>
          <a:bodyPr/>
          <a:lstStyle/>
          <a:p>
            <a:r>
              <a:rPr kumimoji="1" lang="en-US" altLang="zh-CN" dirty="0" err="1"/>
              <a:t>peda</a:t>
            </a:r>
            <a:r>
              <a:rPr kumimoji="1" lang="en-US" altLang="zh-CN" dirty="0"/>
              <a:t>(Python Exploit Development Assistance for GDB)</a:t>
            </a:r>
            <a:r>
              <a:rPr kumimoji="1" lang="zh-CN" altLang="en-US" dirty="0"/>
              <a:t>为</a:t>
            </a:r>
            <a:r>
              <a:rPr kumimoji="1" lang="en-US" altLang="zh-CN" dirty="0" err="1"/>
              <a:t>gdb</a:t>
            </a:r>
            <a:r>
              <a:rPr kumimoji="1" lang="zh-CN" altLang="en-US" dirty="0"/>
              <a:t>提供了很多人性化的功能，比如高亮显示反汇编代码、寄存器、内存信息，提高了</a:t>
            </a:r>
            <a:r>
              <a:rPr kumimoji="1" lang="en-US" altLang="zh-CN" dirty="0"/>
              <a:t>debug</a:t>
            </a:r>
            <a:r>
              <a:rPr kumimoji="1" lang="zh-CN" altLang="en-US" dirty="0"/>
              <a:t>的效率。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DABE9C-07F8-F243-A3DE-BF49DA2149DF}"/>
              </a:ext>
            </a:extLst>
          </p:cNvPr>
          <p:cNvSpPr txBox="1"/>
          <p:nvPr/>
        </p:nvSpPr>
        <p:spPr>
          <a:xfrm>
            <a:off x="163856" y="162216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GDB</a:t>
            </a:r>
            <a:r>
              <a:rPr kumimoji="1" lang="zh-CN" altLang="en-US" sz="3200" dirty="0">
                <a:solidFill>
                  <a:schemeClr val="bg1"/>
                </a:solidFill>
              </a:rPr>
              <a:t>插件</a:t>
            </a:r>
            <a:r>
              <a:rPr kumimoji="1" lang="en-US" altLang="zh-CN" sz="3200" dirty="0">
                <a:solidFill>
                  <a:schemeClr val="bg1"/>
                </a:solidFill>
              </a:rPr>
              <a:t>-</a:t>
            </a:r>
            <a:r>
              <a:rPr kumimoji="1" lang="en-US" altLang="zh-CN" sz="3200" dirty="0" err="1">
                <a:solidFill>
                  <a:schemeClr val="bg1"/>
                </a:solidFill>
              </a:rPr>
              <a:t>peda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35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30004-F4C7-024B-8C91-9960E8C66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41" y="1243734"/>
            <a:ext cx="78867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Helvetica" pitchFamily="2" charset="0"/>
              </a:rPr>
              <a:t>c</a:t>
            </a:r>
            <a:r>
              <a:rPr lang="zh-CN" altLang="zh-CN" dirty="0">
                <a:latin typeface="Arial" panose="020B0604020202020204" pitchFamily="34" charset="0"/>
                <a:ea typeface="Helvetica" pitchFamily="2" charset="0"/>
              </a:rPr>
              <a:t>hecksec</a:t>
            </a:r>
            <a:r>
              <a:rPr lang="zh-CN" altLang="en-US" dirty="0">
                <a:latin typeface="Arial" panose="020B0604020202020204" pitchFamily="34" charset="0"/>
                <a:ea typeface="Helvetica" pitchFamily="2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Helvetica" pitchFamily="2" charset="0"/>
              </a:rPr>
              <a:t>–</a:t>
            </a:r>
            <a:r>
              <a:rPr lang="zh-CN" altLang="en-US" dirty="0">
                <a:latin typeface="Arial" panose="020B0604020202020204" pitchFamily="34" charset="0"/>
                <a:ea typeface="Helvetica" pitchFamily="2" charset="0"/>
              </a:rPr>
              <a:t> 查看二进制文件中的保护机制</a:t>
            </a:r>
            <a:endParaRPr lang="en-US" altLang="zh-CN" dirty="0">
              <a:latin typeface="Arial" panose="020B0604020202020204" pitchFamily="34" charset="0"/>
              <a:ea typeface="Helvetica" pitchFamily="2" charset="0"/>
            </a:endParaRPr>
          </a:p>
          <a:p>
            <a:pPr lvl="1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887531-4DBB-0F40-806E-9CEFF77B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36" y="2241901"/>
            <a:ext cx="2812184" cy="17029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B397F9-3BC3-DC4A-873B-3E8E34DB76B1}"/>
              </a:ext>
            </a:extLst>
          </p:cNvPr>
          <p:cNvSpPr txBox="1"/>
          <p:nvPr/>
        </p:nvSpPr>
        <p:spPr>
          <a:xfrm>
            <a:off x="24745" y="72738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solidFill>
                  <a:schemeClr val="bg1"/>
                </a:solidFill>
              </a:rPr>
              <a:t>Peda</a:t>
            </a:r>
            <a:r>
              <a:rPr kumimoji="1" lang="zh-CN" altLang="en-US" sz="3200" dirty="0">
                <a:solidFill>
                  <a:schemeClr val="bg1"/>
                </a:solidFill>
              </a:rPr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3242393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30004-F4C7-024B-8C91-9960E8C6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ea typeface="Helvetica" pitchFamily="2" charset="0"/>
              </a:rPr>
              <a:t>elfsymbol</a:t>
            </a:r>
            <a:r>
              <a:rPr lang="zh-CN" altLang="en-US" dirty="0">
                <a:latin typeface="Arial" panose="020B0604020202020204" pitchFamily="34" charset="0"/>
                <a:ea typeface="Helvetica" pitchFamily="2" charset="0"/>
              </a:rPr>
              <a:t> </a:t>
            </a:r>
            <a:endParaRPr lang="en-US" altLang="zh-CN" dirty="0">
              <a:latin typeface="Arial" panose="020B0604020202020204" pitchFamily="34" charset="0"/>
              <a:ea typeface="Helvetica" pitchFamily="2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Helvetica" pitchFamily="2" charset="0"/>
              </a:rPr>
              <a:t>得到每个</a:t>
            </a:r>
            <a:r>
              <a:rPr lang="en-US" altLang="zh-CN" dirty="0" err="1">
                <a:latin typeface="Arial" panose="020B0604020202020204" pitchFamily="34" charset="0"/>
                <a:ea typeface="Helvetica" pitchFamily="2" charset="0"/>
              </a:rPr>
              <a:t>plt</a:t>
            </a:r>
            <a:r>
              <a:rPr lang="zh-CN" altLang="en-US" dirty="0">
                <a:latin typeface="Arial" panose="020B0604020202020204" pitchFamily="34" charset="0"/>
                <a:ea typeface="Helvetica" pitchFamily="2" charset="0"/>
              </a:rPr>
              <a:t>的地址</a:t>
            </a:r>
            <a:endParaRPr lang="en-US" altLang="zh-CN" dirty="0">
              <a:latin typeface="Arial" panose="020B0604020202020204" pitchFamily="34" charset="0"/>
              <a:ea typeface="Helvetica" pitchFamily="2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Helvetica" pitchFamily="2" charset="0"/>
              </a:rPr>
              <a:t>ROP</a:t>
            </a:r>
            <a:r>
              <a:rPr lang="zh-CN" altLang="en-US" dirty="0">
                <a:latin typeface="Arial" panose="020B0604020202020204" pitchFamily="34" charset="0"/>
                <a:ea typeface="Helvetica" pitchFamily="2" charset="0"/>
              </a:rPr>
              <a:t>的时候用得到</a:t>
            </a:r>
            <a:endParaRPr lang="en-US" altLang="zh-CN" dirty="0">
              <a:latin typeface="Arial" panose="020B0604020202020204" pitchFamily="34" charset="0"/>
              <a:ea typeface="Helvetica" pitchFamily="2" charset="0"/>
            </a:endParaRPr>
          </a:p>
          <a:p>
            <a:pPr lvl="1"/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9EF36F-C252-394D-B66B-CB0F2278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369" y="1131094"/>
            <a:ext cx="2000290" cy="43861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00A9E0-A177-B149-B734-39DC116371F0}"/>
              </a:ext>
            </a:extLst>
          </p:cNvPr>
          <p:cNvSpPr txBox="1"/>
          <p:nvPr/>
        </p:nvSpPr>
        <p:spPr>
          <a:xfrm>
            <a:off x="24745" y="72738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solidFill>
                  <a:schemeClr val="bg1"/>
                </a:solidFill>
              </a:rPr>
              <a:t>Peda</a:t>
            </a:r>
            <a:r>
              <a:rPr kumimoji="1" lang="zh-CN" altLang="en-US" sz="3200" dirty="0">
                <a:solidFill>
                  <a:schemeClr val="bg1"/>
                </a:solidFill>
              </a:rPr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2074238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30004-F4C7-024B-8C91-9960E8C6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ea typeface="Helvetica" pitchFamily="2" charset="0"/>
              </a:rPr>
              <a:t>vmmap</a:t>
            </a:r>
            <a:r>
              <a:rPr lang="zh-CN" altLang="en-US" dirty="0">
                <a:latin typeface="Arial" panose="020B0604020202020204" pitchFamily="34" charset="0"/>
                <a:ea typeface="Helvetica" pitchFamily="2" charset="0"/>
              </a:rPr>
              <a:t> </a:t>
            </a:r>
            <a:endParaRPr lang="en-US" altLang="zh-CN" dirty="0">
              <a:latin typeface="Arial" panose="020B0604020202020204" pitchFamily="34" charset="0"/>
              <a:ea typeface="Helvetica" pitchFamily="2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Helvetica" pitchFamily="2" charset="0"/>
              </a:rPr>
              <a:t>查看进程内存的分配</a:t>
            </a:r>
            <a:endParaRPr lang="en-US" altLang="zh-CN" dirty="0">
              <a:latin typeface="Arial" panose="020B0604020202020204" pitchFamily="34" charset="0"/>
              <a:ea typeface="Helvetica" pitchFamily="2" charset="0"/>
            </a:endParaRPr>
          </a:p>
          <a:p>
            <a:pPr lvl="1"/>
            <a:r>
              <a:rPr kumimoji="1" lang="zh-CN" altLang="en-US" dirty="0"/>
              <a:t>各地址的权限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7400E7-F382-5946-909C-8A11CD9E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956" y="2226469"/>
            <a:ext cx="5353050" cy="2895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345038-67F2-6847-9970-FA91378F14E2}"/>
              </a:ext>
            </a:extLst>
          </p:cNvPr>
          <p:cNvSpPr txBox="1"/>
          <p:nvPr/>
        </p:nvSpPr>
        <p:spPr>
          <a:xfrm>
            <a:off x="24745" y="72738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solidFill>
                  <a:schemeClr val="bg1"/>
                </a:solidFill>
              </a:rPr>
              <a:t>Peda</a:t>
            </a:r>
            <a:r>
              <a:rPr kumimoji="1" lang="zh-CN" altLang="en-US" sz="3200" dirty="0">
                <a:solidFill>
                  <a:schemeClr val="bg1"/>
                </a:solidFill>
              </a:rPr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839064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30004-F4C7-024B-8C91-9960E8C6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ea typeface="Helvetica" pitchFamily="2" charset="0"/>
              </a:rPr>
              <a:t>readelf</a:t>
            </a:r>
            <a:r>
              <a:rPr lang="zh-CN" altLang="en-US" dirty="0">
                <a:latin typeface="Arial" panose="020B0604020202020204" pitchFamily="34" charset="0"/>
                <a:ea typeface="Helvetica" pitchFamily="2" charset="0"/>
              </a:rPr>
              <a:t> </a:t>
            </a:r>
            <a:endParaRPr lang="en-US" altLang="zh-CN" dirty="0">
              <a:latin typeface="Arial" panose="020B0604020202020204" pitchFamily="34" charset="0"/>
              <a:ea typeface="Helvetica" pitchFamily="2" charset="0"/>
            </a:endParaRPr>
          </a:p>
          <a:p>
            <a:pPr lvl="1"/>
            <a:r>
              <a:rPr kumimoji="1" lang="zh-CN" altLang="en-US" dirty="0"/>
              <a:t>查看每个</a:t>
            </a:r>
            <a:r>
              <a:rPr kumimoji="1" lang="en-US" altLang="zh-CN" dirty="0"/>
              <a:t>section</a:t>
            </a:r>
            <a:r>
              <a:rPr kumimoji="1" lang="zh-CN" altLang="en-US" dirty="0"/>
              <a:t>的位置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A3B969-9909-784A-8EEE-DA1061A2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488" y="990600"/>
            <a:ext cx="2505075" cy="47053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F7DC59-8D62-B14D-BF86-43D133281A23}"/>
              </a:ext>
            </a:extLst>
          </p:cNvPr>
          <p:cNvSpPr txBox="1"/>
          <p:nvPr/>
        </p:nvSpPr>
        <p:spPr>
          <a:xfrm>
            <a:off x="24745" y="72738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solidFill>
                  <a:schemeClr val="bg1"/>
                </a:solidFill>
              </a:rPr>
              <a:t>Peda</a:t>
            </a:r>
            <a:r>
              <a:rPr kumimoji="1" lang="zh-CN" altLang="en-US" sz="3200" dirty="0">
                <a:solidFill>
                  <a:schemeClr val="bg1"/>
                </a:solidFill>
              </a:rPr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2055594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30004-F4C7-024B-8C91-9960E8C6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Helvetica" pitchFamily="2" charset="0"/>
              </a:rPr>
              <a:t>find /bin/</a:t>
            </a:r>
            <a:r>
              <a:rPr lang="en-US" altLang="zh-CN" dirty="0" err="1">
                <a:latin typeface="Arial" panose="020B0604020202020204" pitchFamily="34" charset="0"/>
                <a:ea typeface="Helvetica" pitchFamily="2" charset="0"/>
              </a:rPr>
              <a:t>sh</a:t>
            </a:r>
            <a:endParaRPr lang="en-US" altLang="zh-CN" dirty="0">
              <a:latin typeface="Arial" panose="020B0604020202020204" pitchFamily="34" charset="0"/>
              <a:ea typeface="Helvetica" pitchFamily="2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Helvetica" pitchFamily="2" charset="0"/>
              </a:rPr>
              <a:t>查找字符串“</a:t>
            </a:r>
            <a:r>
              <a:rPr lang="en-US" altLang="zh-CN" dirty="0">
                <a:latin typeface="Arial" panose="020B0604020202020204" pitchFamily="34" charset="0"/>
                <a:ea typeface="Helvetica" pitchFamily="2" charset="0"/>
              </a:rPr>
              <a:t>/bin/</a:t>
            </a:r>
            <a:r>
              <a:rPr lang="en-US" altLang="zh-CN" dirty="0" err="1">
                <a:latin typeface="Arial" panose="020B0604020202020204" pitchFamily="34" charset="0"/>
                <a:ea typeface="Helvetica" pitchFamily="2" charset="0"/>
              </a:rPr>
              <a:t>sh</a:t>
            </a:r>
            <a:r>
              <a:rPr lang="zh-CN" altLang="en-US" dirty="0">
                <a:latin typeface="Arial" panose="020B0604020202020204" pitchFamily="34" charset="0"/>
                <a:ea typeface="Helvetica" pitchFamily="2" charset="0"/>
              </a:rPr>
              <a:t>”的位置</a:t>
            </a:r>
            <a:endParaRPr lang="en-US" altLang="zh-CN" dirty="0">
              <a:latin typeface="Arial" panose="020B0604020202020204" pitchFamily="34" charset="0"/>
              <a:ea typeface="Helvetica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4391E1-E457-7B4D-976D-43E7BD8FB617}"/>
              </a:ext>
            </a:extLst>
          </p:cNvPr>
          <p:cNvSpPr txBox="1"/>
          <p:nvPr/>
        </p:nvSpPr>
        <p:spPr>
          <a:xfrm>
            <a:off x="24745" y="72738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solidFill>
                  <a:schemeClr val="bg1"/>
                </a:solidFill>
              </a:rPr>
              <a:t>Peda</a:t>
            </a:r>
            <a:r>
              <a:rPr kumimoji="1" lang="zh-CN" altLang="en-US" sz="3200" dirty="0">
                <a:solidFill>
                  <a:schemeClr val="bg1"/>
                </a:solidFill>
              </a:rPr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3264314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3EFB60-325F-DD49-97E5-915836A7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15" y="3873576"/>
            <a:ext cx="4770210" cy="19665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D7B533-82E5-D74F-B52A-2F40F0F92603}"/>
              </a:ext>
            </a:extLst>
          </p:cNvPr>
          <p:cNvSpPr txBox="1"/>
          <p:nvPr/>
        </p:nvSpPr>
        <p:spPr>
          <a:xfrm>
            <a:off x="24745" y="72738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solidFill>
                  <a:schemeClr val="bg1"/>
                </a:solidFill>
              </a:rPr>
              <a:t>Pwntools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895818F-47A0-3643-A3FC-7DDBF1F6628C}"/>
              </a:ext>
            </a:extLst>
          </p:cNvPr>
          <p:cNvSpPr txBox="1">
            <a:spLocks/>
          </p:cNvSpPr>
          <p:nvPr/>
        </p:nvSpPr>
        <p:spPr>
          <a:xfrm>
            <a:off x="573532" y="990022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  <a:p>
            <a:r>
              <a:rPr kumimoji="1" lang="en-US" altLang="zh-CN" dirty="0" err="1"/>
              <a:t>pwntools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一个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库，</a:t>
            </a:r>
            <a:r>
              <a:rPr lang="zh-CN" altLang="en-US" dirty="0"/>
              <a:t>屏蔽细节，⽅便快速编写</a:t>
            </a:r>
            <a:r>
              <a:rPr lang="en-US" altLang="zh-CN" dirty="0"/>
              <a:t>exploit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kumimoji="1" lang="zh-CN" altLang="en-US" dirty="0">
                <a:hlinkClick r:id="rId3"/>
              </a:rPr>
              <a:t>一个常用命令速查文件</a:t>
            </a:r>
            <a:endParaRPr kumimoji="1" lang="en-US" altLang="zh-CN" dirty="0"/>
          </a:p>
          <a:p>
            <a:r>
              <a:rPr kumimoji="1" lang="zh-CN" altLang="en-US" dirty="0">
                <a:hlinkClick r:id="rId4"/>
              </a:rPr>
              <a:t>官方文档</a:t>
            </a:r>
            <a:endParaRPr kumimoji="1" lang="zh-CN" altLang="en-US" dirty="0"/>
          </a:p>
          <a:p>
            <a:endParaRPr lang="en-US" altLang="zh-CN" dirty="0"/>
          </a:p>
          <a:p>
            <a:pPr lvl="1"/>
            <a:endParaRPr kumimoji="1" lang="en-US" altLang="zh-CN" dirty="0"/>
          </a:p>
          <a:p>
            <a:pPr marL="342900" lvl="1" indent="0">
              <a:buFont typeface="Arial" panose="020B0604020202020204" pitchFamily="34" charset="0"/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0840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9A5EB-3B68-4447-B890-556CE7DF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68" y="1251011"/>
            <a:ext cx="7886700" cy="3946358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导入： </a:t>
            </a:r>
            <a:r>
              <a:rPr lang="en-US" altLang="zh-CN" dirty="0"/>
              <a:t>from </a:t>
            </a:r>
            <a:r>
              <a:rPr lang="en-US" altLang="zh-CN" dirty="0" err="1"/>
              <a:t>pwn</a:t>
            </a:r>
            <a:r>
              <a:rPr lang="en-US" altLang="zh-CN" dirty="0"/>
              <a:t> import *</a:t>
            </a:r>
          </a:p>
          <a:p>
            <a:r>
              <a:rPr lang="zh-CN" altLang="en-US" dirty="0"/>
              <a:t>启用调试模式： </a:t>
            </a:r>
            <a:r>
              <a:rPr lang="en-US" altLang="zh-CN" dirty="0" err="1"/>
              <a:t>context.log_level</a:t>
            </a:r>
            <a:r>
              <a:rPr lang="en-US" altLang="zh-CN" dirty="0"/>
              <a:t>=“debug”</a:t>
            </a:r>
          </a:p>
          <a:p>
            <a:r>
              <a:rPr lang="zh-CN" altLang="en-US" dirty="0"/>
              <a:t> 连接</a:t>
            </a:r>
            <a:endParaRPr lang="en-US" altLang="zh-CN" dirty="0"/>
          </a:p>
          <a:p>
            <a:pPr lvl="1"/>
            <a:r>
              <a:rPr lang="en-US" altLang="zh-CN" dirty="0"/>
              <a:t>r=remote(“127.0.0.1”,9999) :</a:t>
            </a:r>
            <a:r>
              <a:rPr lang="zh-CN" altLang="en-US" dirty="0"/>
              <a:t>连远程</a:t>
            </a:r>
            <a:endParaRPr lang="en-US" altLang="zh-CN" dirty="0"/>
          </a:p>
          <a:p>
            <a:pPr lvl="1"/>
            <a:r>
              <a:rPr kumimoji="1" lang="en-US" altLang="zh-CN" dirty="0"/>
              <a:t>r=process(</a:t>
            </a:r>
            <a:r>
              <a:rPr lang="en-US" altLang="zh-CN" dirty="0"/>
              <a:t>“./binary”</a:t>
            </a:r>
            <a:r>
              <a:rPr kumimoji="1" lang="en-US" altLang="zh-CN" dirty="0"/>
              <a:t>) : </a:t>
            </a:r>
            <a:r>
              <a:rPr kumimoji="1" lang="zh-CN" altLang="en-US" dirty="0"/>
              <a:t>连本地</a:t>
            </a:r>
            <a:endParaRPr kumimoji="1" lang="en-US" altLang="zh-CN" dirty="0"/>
          </a:p>
          <a:p>
            <a:r>
              <a:rPr kumimoji="1" lang="zh-CN" altLang="en-US" dirty="0"/>
              <a:t>发送</a:t>
            </a:r>
            <a:endParaRPr kumimoji="1" lang="en-US" altLang="zh-CN" dirty="0"/>
          </a:p>
          <a:p>
            <a:pPr lvl="1"/>
            <a:r>
              <a:rPr lang="en-US" altLang="zh-CN" dirty="0" err="1"/>
              <a:t>r.send</a:t>
            </a:r>
            <a:r>
              <a:rPr lang="en-US" altLang="zh-CN" dirty="0"/>
              <a:t>("</a:t>
            </a:r>
            <a:r>
              <a:rPr lang="en-US" altLang="zh-CN" dirty="0" err="1"/>
              <a:t>aaaa</a:t>
            </a:r>
            <a:r>
              <a:rPr lang="en-US" altLang="zh-CN" dirty="0"/>
              <a:t>")</a:t>
            </a:r>
          </a:p>
          <a:p>
            <a:pPr lvl="1"/>
            <a:r>
              <a:rPr lang="en-US" altLang="zh-CN" dirty="0" err="1"/>
              <a:t>r.sendline</a:t>
            </a:r>
            <a:r>
              <a:rPr lang="en-US" altLang="zh-CN" dirty="0"/>
              <a:t>("</a:t>
            </a:r>
            <a:r>
              <a:rPr lang="en-US" altLang="zh-CN" dirty="0" err="1"/>
              <a:t>aaaa</a:t>
            </a:r>
            <a:r>
              <a:rPr lang="en-US" altLang="zh-CN" dirty="0"/>
              <a:t>")</a:t>
            </a:r>
          </a:p>
          <a:p>
            <a:pPr lvl="1"/>
            <a:r>
              <a:rPr lang="en-US" altLang="zh-CN" dirty="0" err="1"/>
              <a:t>r.sendafter</a:t>
            </a:r>
            <a:r>
              <a:rPr lang="en-US" altLang="zh-CN" dirty="0"/>
              <a:t>("</a:t>
            </a:r>
            <a:r>
              <a:rPr lang="en-US" altLang="zh-CN" dirty="0" err="1"/>
              <a:t>aaa</a:t>
            </a:r>
            <a:r>
              <a:rPr lang="en-US" altLang="zh-CN" dirty="0"/>
              <a:t>","</a:t>
            </a:r>
            <a:r>
              <a:rPr lang="en-US" altLang="zh-CN" dirty="0" err="1"/>
              <a:t>bbb</a:t>
            </a:r>
            <a:r>
              <a:rPr lang="en-US" altLang="zh-CN" dirty="0"/>
              <a:t>")</a:t>
            </a:r>
          </a:p>
          <a:p>
            <a:pPr lvl="1"/>
            <a:r>
              <a:rPr lang="en-US" altLang="zh-CN" dirty="0" err="1"/>
              <a:t>r.sendlineafter</a:t>
            </a:r>
            <a:r>
              <a:rPr lang="en-US" altLang="zh-CN" dirty="0"/>
              <a:t>("</a:t>
            </a:r>
            <a:r>
              <a:rPr lang="en-US" altLang="zh-CN" dirty="0" err="1"/>
              <a:t>aaa</a:t>
            </a:r>
            <a:r>
              <a:rPr lang="en-US" altLang="zh-CN" dirty="0"/>
              <a:t>","</a:t>
            </a:r>
            <a:r>
              <a:rPr lang="en-US" altLang="zh-CN" dirty="0" err="1"/>
              <a:t>bbb</a:t>
            </a:r>
            <a:r>
              <a:rPr lang="en-US" altLang="zh-CN" dirty="0"/>
              <a:t>")</a:t>
            </a:r>
          </a:p>
          <a:p>
            <a:r>
              <a:rPr kumimoji="1" lang="zh-CN" altLang="en-US" dirty="0"/>
              <a:t>接收</a:t>
            </a:r>
            <a:endParaRPr kumimoji="1" lang="en-US" altLang="zh-CN" dirty="0"/>
          </a:p>
          <a:p>
            <a:pPr lvl="1"/>
            <a:r>
              <a:rPr lang="en-US" altLang="zh-CN" dirty="0"/>
              <a:t>data=</a:t>
            </a:r>
            <a:r>
              <a:rPr lang="en-US" altLang="zh-CN" dirty="0" err="1"/>
              <a:t>r.recv</a:t>
            </a:r>
            <a:r>
              <a:rPr lang="en-US" altLang="zh-CN" dirty="0"/>
              <a:t>(0x100)</a:t>
            </a:r>
          </a:p>
          <a:p>
            <a:pPr lvl="1"/>
            <a:r>
              <a:rPr lang="en-US" altLang="zh-CN" dirty="0"/>
              <a:t>data=</a:t>
            </a:r>
            <a:r>
              <a:rPr lang="en-US" altLang="zh-CN" dirty="0" err="1"/>
              <a:t>r.recvline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data=</a:t>
            </a:r>
            <a:r>
              <a:rPr lang="en-US" altLang="zh-CN" dirty="0" err="1"/>
              <a:t>r.recvuntil</a:t>
            </a:r>
            <a:r>
              <a:rPr lang="en-US" altLang="zh-CN" dirty="0"/>
              <a:t>("</a:t>
            </a:r>
            <a:r>
              <a:rPr lang="en-US" altLang="zh-CN" dirty="0" err="1"/>
              <a:t>aaa</a:t>
            </a:r>
            <a:r>
              <a:rPr lang="en-US" altLang="zh-CN" dirty="0"/>
              <a:t>")</a:t>
            </a:r>
          </a:p>
          <a:p>
            <a:r>
              <a:rPr kumimoji="1" lang="zh-CN" altLang="en-US" dirty="0"/>
              <a:t>交互模式</a:t>
            </a:r>
            <a:endParaRPr kumimoji="1" lang="en-US" altLang="zh-CN" dirty="0"/>
          </a:p>
          <a:p>
            <a:pPr lvl="1"/>
            <a:r>
              <a:rPr lang="en-US" altLang="zh-CN" dirty="0" err="1"/>
              <a:t>r.interactive</a:t>
            </a:r>
            <a:r>
              <a:rPr lang="en-US" altLang="zh-CN" dirty="0"/>
              <a:t>()</a:t>
            </a: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5F71AF-154E-0F42-A9C4-17CC44CE8002}"/>
              </a:ext>
            </a:extLst>
          </p:cNvPr>
          <p:cNvSpPr txBox="1"/>
          <p:nvPr/>
        </p:nvSpPr>
        <p:spPr>
          <a:xfrm>
            <a:off x="24745" y="72738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solidFill>
                  <a:schemeClr val="bg1"/>
                </a:solidFill>
              </a:rPr>
              <a:t>Pwntools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96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5D295-F2FB-654E-B109-9654081C9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174461"/>
            <a:ext cx="7886700" cy="4351338"/>
          </a:xfrm>
        </p:spPr>
        <p:txBody>
          <a:bodyPr/>
          <a:lstStyle/>
          <a:p>
            <a:r>
              <a:rPr kumimoji="1" lang="zh-CN" altLang="en-US" dirty="0"/>
              <a:t>调试</a:t>
            </a:r>
            <a:endParaRPr kumimoji="1" lang="en-US" altLang="zh-CN" dirty="0"/>
          </a:p>
          <a:p>
            <a:pPr lvl="1" indent="-342900">
              <a:buFont typeface="+mj-lt"/>
              <a:buAutoNum type="arabicPeriod"/>
            </a:pPr>
            <a:r>
              <a:rPr lang="en-US" altLang="zh-CN" dirty="0" err="1"/>
              <a:t>exp</a:t>
            </a:r>
            <a:r>
              <a:rPr lang="zh-CN" altLang="en-US" dirty="0"/>
              <a:t>：</a:t>
            </a:r>
            <a:r>
              <a:rPr lang="en-US" altLang="zh-CN" dirty="0"/>
              <a:t>print </a:t>
            </a:r>
            <a:r>
              <a:rPr lang="en-US" altLang="zh-CN" dirty="0" err="1"/>
              <a:t>r.pid</a:t>
            </a:r>
            <a:r>
              <a:rPr lang="zh-CN" altLang="en-US" dirty="0"/>
              <a:t>： 只有</a:t>
            </a:r>
            <a:r>
              <a:rPr lang="en-US" altLang="zh-CN" dirty="0"/>
              <a:t>r</a:t>
            </a:r>
            <a:r>
              <a:rPr lang="zh-CN" altLang="en-US" dirty="0"/>
              <a:t>是本地进程时才有效</a:t>
            </a:r>
            <a:endParaRPr lang="en-US" altLang="zh-CN" dirty="0"/>
          </a:p>
          <a:p>
            <a:pPr lvl="1" indent="-342900">
              <a:buFont typeface="+mj-lt"/>
              <a:buAutoNum type="arabicPeriod"/>
            </a:pPr>
            <a:r>
              <a:rPr lang="en-US" altLang="zh-CN" dirty="0" err="1"/>
              <a:t>exp</a:t>
            </a:r>
            <a:r>
              <a:rPr lang="zh-CN" altLang="en-US" dirty="0"/>
              <a:t>：</a:t>
            </a:r>
            <a:r>
              <a:rPr lang="en-US" altLang="zh-CN" dirty="0"/>
              <a:t>pause()</a:t>
            </a:r>
          </a:p>
          <a:p>
            <a:pPr lvl="1" indent="-342900">
              <a:buFont typeface="+mj-lt"/>
              <a:buAutoNum type="arabicPeriod"/>
            </a:pPr>
            <a:r>
              <a:rPr kumimoji="1" lang="en-US" altLang="zh-CN" dirty="0" err="1"/>
              <a:t>gdb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attach  1234</a:t>
            </a:r>
          </a:p>
          <a:p>
            <a:r>
              <a:rPr lang="zh-CN" altLang="en-US" dirty="0"/>
              <a:t>静态分析：</a:t>
            </a:r>
            <a:endParaRPr lang="en-US" altLang="zh-CN" dirty="0"/>
          </a:p>
          <a:p>
            <a:pPr lvl="1"/>
            <a:r>
              <a:rPr lang="en-US" altLang="zh-CN" dirty="0"/>
              <a:t>elf=ELF("./binary")</a:t>
            </a:r>
          </a:p>
          <a:p>
            <a:pPr lvl="1"/>
            <a:r>
              <a:rPr lang="en-US" altLang="zh-CN" dirty="0" err="1"/>
              <a:t>elf.got</a:t>
            </a:r>
            <a:r>
              <a:rPr lang="en-US" altLang="zh-CN" dirty="0"/>
              <a:t>["read"]</a:t>
            </a:r>
          </a:p>
          <a:p>
            <a:pPr lvl="1"/>
            <a:r>
              <a:rPr lang="en-US" altLang="zh-CN" dirty="0" err="1"/>
              <a:t>libc</a:t>
            </a:r>
            <a:r>
              <a:rPr lang="en-US" altLang="zh-CN" dirty="0"/>
              <a:t>=ELF("./libc.so.6")</a:t>
            </a:r>
          </a:p>
          <a:p>
            <a:pPr lvl="1"/>
            <a:r>
              <a:rPr lang="en-US" altLang="zh-CN" dirty="0" err="1"/>
              <a:t>libc.address</a:t>
            </a:r>
            <a:r>
              <a:rPr lang="en-US" altLang="zh-CN" dirty="0"/>
              <a:t>=0x7fff00000000</a:t>
            </a:r>
          </a:p>
          <a:p>
            <a:pPr lvl="1"/>
            <a:r>
              <a:rPr lang="en-US" altLang="zh-CN" dirty="0" err="1"/>
              <a:t>libc.sym</a:t>
            </a:r>
            <a:r>
              <a:rPr lang="en-US" altLang="zh-CN" dirty="0"/>
              <a:t>["system"]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526A39-ECA4-CE49-8365-0DB97208D735}"/>
              </a:ext>
            </a:extLst>
          </p:cNvPr>
          <p:cNvSpPr txBox="1"/>
          <p:nvPr/>
        </p:nvSpPr>
        <p:spPr>
          <a:xfrm>
            <a:off x="0" y="114301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solidFill>
                  <a:schemeClr val="bg1"/>
                </a:solidFill>
              </a:rPr>
              <a:t>Pwntools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1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A9BFD8-12B7-344B-A7C2-6D59D9713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547" y="1295008"/>
            <a:ext cx="5417136" cy="46024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E38650-7D4E-8842-A06F-94AC75A682C7}"/>
              </a:ext>
            </a:extLst>
          </p:cNvPr>
          <p:cNvSpPr txBox="1"/>
          <p:nvPr/>
        </p:nvSpPr>
        <p:spPr>
          <a:xfrm>
            <a:off x="205419" y="107585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二进制文件的生成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909949-123E-604C-AC9D-F21E2617A623}"/>
              </a:ext>
            </a:extLst>
          </p:cNvPr>
          <p:cNvSpPr txBox="1"/>
          <p:nvPr/>
        </p:nvSpPr>
        <p:spPr>
          <a:xfrm>
            <a:off x="5330483" y="589743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（图片来自网络）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56A4AA4-99DF-6741-97B1-8356F61C0BF7}"/>
              </a:ext>
            </a:extLst>
          </p:cNvPr>
          <p:cNvCxnSpPr/>
          <p:nvPr/>
        </p:nvCxnSpPr>
        <p:spPr>
          <a:xfrm flipV="1">
            <a:off x="4110322" y="3394364"/>
            <a:ext cx="2770909" cy="80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B923698-5501-3147-B3A8-FF98DF801E7B}"/>
              </a:ext>
            </a:extLst>
          </p:cNvPr>
          <p:cNvSpPr txBox="1"/>
          <p:nvPr/>
        </p:nvSpPr>
        <p:spPr>
          <a:xfrm>
            <a:off x="6784248" y="3209698"/>
            <a:ext cx="224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可执行的的</a:t>
            </a:r>
            <a:r>
              <a:rPr kumimoji="1" lang="en-US" altLang="zh-CN" dirty="0"/>
              <a:t>ELF</a:t>
            </a:r>
            <a:r>
              <a:rPr kumimoji="1"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932938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E4AA1-DA73-F04E-AAF3-266B9D4DD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80" y="1001070"/>
            <a:ext cx="7886700" cy="3263504"/>
          </a:xfrm>
        </p:spPr>
        <p:txBody>
          <a:bodyPr/>
          <a:lstStyle/>
          <a:p>
            <a:r>
              <a:rPr kumimoji="1" lang="zh-CN" altLang="en-US" dirty="0"/>
              <a:t>字符串转化</a:t>
            </a:r>
            <a:endParaRPr kumimoji="1" lang="en-US" altLang="zh-CN" dirty="0"/>
          </a:p>
          <a:p>
            <a:pPr lvl="1"/>
            <a:r>
              <a:rPr lang="en-US" altLang="zh-CN" dirty="0"/>
              <a:t>p32(0x12345678)</a:t>
            </a:r>
            <a:r>
              <a:rPr lang="zh-CN" altLang="en-US" dirty="0"/>
              <a:t> </a:t>
            </a:r>
            <a:r>
              <a:rPr lang="en-US" altLang="zh-CN" dirty="0"/>
              <a:t>==</a:t>
            </a:r>
            <a:r>
              <a:rPr lang="zh-CN" altLang="en-US" dirty="0"/>
              <a:t> </a:t>
            </a:r>
            <a:r>
              <a:rPr lang="en-US" altLang="zh-CN" dirty="0"/>
              <a:t>“\x78\x56\x34\x12”: </a:t>
            </a:r>
            <a:r>
              <a:rPr lang="zh-CN" altLang="en-US" dirty="0"/>
              <a:t> </a:t>
            </a:r>
            <a:r>
              <a:rPr lang="en-US" altLang="zh-CN" dirty="0"/>
              <a:t>32</a:t>
            </a:r>
            <a:r>
              <a:rPr lang="zh-CN" altLang="en-US" dirty="0"/>
              <a:t>位机器字符串表示</a:t>
            </a:r>
            <a:endParaRPr lang="en-US" altLang="zh-CN" dirty="0"/>
          </a:p>
          <a:p>
            <a:pPr lvl="1"/>
            <a:r>
              <a:rPr lang="en-US" altLang="zh-CN" dirty="0"/>
              <a:t>p64(0x12345678) == “\x00\x00\x00\x00\x78\x56\x34\x12”: 64</a:t>
            </a:r>
            <a:r>
              <a:rPr lang="zh-CN" altLang="en-US" dirty="0"/>
              <a:t>位</a:t>
            </a:r>
            <a:endParaRPr kumimoji="1" lang="en-US" altLang="zh-CN" dirty="0"/>
          </a:p>
          <a:p>
            <a:r>
              <a:rPr kumimoji="1" lang="zh-CN" altLang="en-US" dirty="0"/>
              <a:t>编译汇编代码：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4E86F8-BBBD-3949-AC47-98057A6E4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456436"/>
            <a:ext cx="7370429" cy="27562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2FF215B-0C79-6945-8409-7FE30D5323DB}"/>
              </a:ext>
            </a:extLst>
          </p:cNvPr>
          <p:cNvSpPr txBox="1"/>
          <p:nvPr/>
        </p:nvSpPr>
        <p:spPr>
          <a:xfrm>
            <a:off x="0" y="114301"/>
            <a:ext cx="384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solidFill>
                  <a:schemeClr val="bg1"/>
                </a:solidFill>
              </a:rPr>
              <a:t>Pwntools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29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44A6AC1-52D0-D64D-B79F-14987214A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5156" y="2215080"/>
            <a:ext cx="4291601" cy="3263504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86C3CA7-7A45-804E-A441-CC5169B7E0A4}"/>
              </a:ext>
            </a:extLst>
          </p:cNvPr>
          <p:cNvSpPr txBox="1"/>
          <p:nvPr/>
        </p:nvSpPr>
        <p:spPr>
          <a:xfrm>
            <a:off x="193964" y="1234042"/>
            <a:ext cx="3210339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zh-CN" altLang="en-US" sz="2100" dirty="0"/>
              <a:t>最经典的漏洞</a:t>
            </a:r>
            <a:endParaRPr kumimoji="1" lang="en-US" altLang="zh-CN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zh-CN" altLang="en-US" sz="2100" dirty="0"/>
              <a:t>通过溢出控制程序返回地址从而劫持程序流</a:t>
            </a:r>
            <a:endParaRPr kumimoji="1" lang="en-US" altLang="zh-CN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zh-CN" altLang="en-US" sz="2100" dirty="0"/>
              <a:t>栈溢出基本原理</a:t>
            </a:r>
            <a:r>
              <a:rPr kumimoji="1" lang="en-US" altLang="zh-CN" sz="2100" dirty="0"/>
              <a:t>-</a:t>
            </a:r>
            <a:r>
              <a:rPr kumimoji="1" lang="zh-CN" altLang="en-US" sz="2100" dirty="0"/>
              <a:t>黑板</a:t>
            </a:r>
            <a:endParaRPr kumimoji="1" lang="en-US" altLang="zh-CN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hlinkClick r:id="rId3"/>
              </a:rPr>
              <a:t>一篇博客</a:t>
            </a:r>
            <a:endParaRPr kumimoji="1" lang="en-US" altLang="zh-CN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kumimoji="1" lang="en-US" altLang="zh-CN" sz="2100" dirty="0"/>
          </a:p>
          <a:p>
            <a:endParaRPr kumimoji="1" lang="zh-CN" altLang="en-US" sz="135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BA9849-AD3A-3945-BC55-B9F258BD728A}"/>
              </a:ext>
            </a:extLst>
          </p:cNvPr>
          <p:cNvSpPr txBox="1"/>
          <p:nvPr/>
        </p:nvSpPr>
        <p:spPr>
          <a:xfrm>
            <a:off x="193964" y="81459"/>
            <a:ext cx="4898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练习题</a:t>
            </a:r>
            <a:r>
              <a:rPr kumimoji="1" lang="en-US" altLang="zh-CN" sz="3200" dirty="0">
                <a:solidFill>
                  <a:schemeClr val="bg1"/>
                </a:solidFill>
              </a:rPr>
              <a:t>-</a:t>
            </a:r>
            <a:r>
              <a:rPr kumimoji="1" lang="zh-CN" altLang="en-US" sz="3200" dirty="0">
                <a:solidFill>
                  <a:schemeClr val="bg1"/>
                </a:solidFill>
              </a:rPr>
              <a:t>栈溢出</a:t>
            </a:r>
            <a:r>
              <a:rPr kumimoji="1" lang="en-US" altLang="zh-CN" sz="3200" dirty="0">
                <a:solidFill>
                  <a:schemeClr val="bg1"/>
                </a:solidFill>
              </a:rPr>
              <a:t>level1, levle2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5DEF77-25F7-9742-BF15-996922C1A47E}"/>
              </a:ext>
            </a:extLst>
          </p:cNvPr>
          <p:cNvSpPr txBox="1"/>
          <p:nvPr/>
        </p:nvSpPr>
        <p:spPr>
          <a:xfrm>
            <a:off x="318656" y="4087091"/>
            <a:ext cx="308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查看汇编代码：</a:t>
            </a:r>
            <a:endParaRPr kumimoji="1" lang="en-US" altLang="zh-CN"/>
          </a:p>
          <a:p>
            <a:r>
              <a:rPr kumimoji="1" lang="en-US" altLang="zh-CN" dirty="0" err="1"/>
              <a:t>objdump</a:t>
            </a:r>
            <a:r>
              <a:rPr kumimoji="1" lang="en-US" altLang="zh-CN" dirty="0"/>
              <a:t> -d level1 &gt; level1.asm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1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09896B-7FE9-C245-BA15-0BB04D01D18E}"/>
              </a:ext>
            </a:extLst>
          </p:cNvPr>
          <p:cNvSpPr txBox="1"/>
          <p:nvPr/>
        </p:nvSpPr>
        <p:spPr>
          <a:xfrm>
            <a:off x="135080" y="93517"/>
            <a:ext cx="4326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solidFill>
                  <a:schemeClr val="bg1"/>
                </a:solidFill>
              </a:rPr>
              <a:t>linux</a:t>
            </a:r>
            <a:r>
              <a:rPr kumimoji="1" lang="zh-CN" altLang="en-US" sz="3200" dirty="0">
                <a:solidFill>
                  <a:schemeClr val="bg1"/>
                </a:solidFill>
              </a:rPr>
              <a:t>二进制文件</a:t>
            </a:r>
            <a:r>
              <a:rPr kumimoji="1" lang="en-US" altLang="zh-CN" sz="3200" dirty="0">
                <a:solidFill>
                  <a:schemeClr val="bg1"/>
                </a:solidFill>
              </a:rPr>
              <a:t>-ELF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08DAB7-6DD5-AC40-96DD-5E26473DA92A}"/>
              </a:ext>
            </a:extLst>
          </p:cNvPr>
          <p:cNvSpPr txBox="1"/>
          <p:nvPr/>
        </p:nvSpPr>
        <p:spPr>
          <a:xfrm>
            <a:off x="1163288" y="2109795"/>
            <a:ext cx="3935693" cy="1711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程序执行时的虚拟内存布局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程序的二进制代码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程序里使用到的一些常量、字符串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程序的一些全局变量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E176A5-1D11-564A-B09A-6EE5610EA808}"/>
              </a:ext>
            </a:extLst>
          </p:cNvPr>
          <p:cNvSpPr/>
          <p:nvPr/>
        </p:nvSpPr>
        <p:spPr>
          <a:xfrm>
            <a:off x="609998" y="1283437"/>
            <a:ext cx="3376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/>
              <a:t>ELF</a:t>
            </a:r>
            <a:r>
              <a:rPr kumimoji="1" lang="zh-CN" altLang="en-US" sz="2400" dirty="0"/>
              <a:t>内文件包含的信息：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2415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F517E490-624B-7448-8D8C-59C1C10C2BCB}"/>
              </a:ext>
            </a:extLst>
          </p:cNvPr>
          <p:cNvSpPr txBox="1"/>
          <p:nvPr/>
        </p:nvSpPr>
        <p:spPr>
          <a:xfrm>
            <a:off x="547525" y="968690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ELF</a:t>
            </a:r>
            <a:r>
              <a:rPr kumimoji="1" lang="zh-CN" altLang="en-US" sz="2400" dirty="0"/>
              <a:t> 文件介绍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68E7314-CA71-E240-BAAC-32FF8560C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5" y="2041386"/>
            <a:ext cx="8799616" cy="36981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2866E71-7CA1-6748-8B97-085A65876102}"/>
              </a:ext>
            </a:extLst>
          </p:cNvPr>
          <p:cNvSpPr txBox="1"/>
          <p:nvPr/>
        </p:nvSpPr>
        <p:spPr>
          <a:xfrm>
            <a:off x="795648" y="1551204"/>
            <a:ext cx="270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常见程序的虚拟内存布局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2789E4-478F-5645-8CBB-61105D396AE0}"/>
              </a:ext>
            </a:extLst>
          </p:cNvPr>
          <p:cNvSpPr txBox="1"/>
          <p:nvPr/>
        </p:nvSpPr>
        <p:spPr>
          <a:xfrm>
            <a:off x="135080" y="93517"/>
            <a:ext cx="4326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solidFill>
                  <a:schemeClr val="bg1"/>
                </a:solidFill>
              </a:rPr>
              <a:t>linux</a:t>
            </a:r>
            <a:r>
              <a:rPr kumimoji="1" lang="zh-CN" altLang="en-US" sz="3200" dirty="0">
                <a:solidFill>
                  <a:schemeClr val="bg1"/>
                </a:solidFill>
              </a:rPr>
              <a:t>二进制文件</a:t>
            </a:r>
            <a:r>
              <a:rPr kumimoji="1" lang="en-US" altLang="zh-CN" sz="3200" dirty="0">
                <a:solidFill>
                  <a:schemeClr val="bg1"/>
                </a:solidFill>
              </a:rPr>
              <a:t>-ELF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39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F517E490-624B-7448-8D8C-59C1C10C2BCB}"/>
              </a:ext>
            </a:extLst>
          </p:cNvPr>
          <p:cNvSpPr txBox="1"/>
          <p:nvPr/>
        </p:nvSpPr>
        <p:spPr>
          <a:xfrm>
            <a:off x="547525" y="968690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ELF</a:t>
            </a:r>
            <a:r>
              <a:rPr kumimoji="1" lang="zh-CN" altLang="en-US" sz="2400" dirty="0"/>
              <a:t> 文件介绍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68E7314-CA71-E240-BAAC-32FF8560C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6" b="76678"/>
          <a:stretch/>
        </p:blipFill>
        <p:spPr>
          <a:xfrm>
            <a:off x="356260" y="2053261"/>
            <a:ext cx="8787740" cy="89297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FAFDE38-6865-2C4A-83EF-5D5380D2BBFC}"/>
              </a:ext>
            </a:extLst>
          </p:cNvPr>
          <p:cNvSpPr txBox="1"/>
          <p:nvPr/>
        </p:nvSpPr>
        <p:spPr>
          <a:xfrm>
            <a:off x="971808" y="4136534"/>
            <a:ext cx="134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.text </a:t>
            </a:r>
            <a:r>
              <a:rPr kumimoji="1" lang="zh-CN" altLang="en-US" dirty="0"/>
              <a:t>代码段</a:t>
            </a:r>
            <a:endParaRPr kumimoji="1"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59F686-64D3-5F41-A0CE-D8C868CD7484}"/>
              </a:ext>
            </a:extLst>
          </p:cNvPr>
          <p:cNvSpPr txBox="1"/>
          <p:nvPr/>
        </p:nvSpPr>
        <p:spPr>
          <a:xfrm>
            <a:off x="972674" y="4518341"/>
            <a:ext cx="275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.</a:t>
            </a:r>
            <a:r>
              <a:rPr kumimoji="1" lang="en-US" altLang="zh-CN" dirty="0" err="1"/>
              <a:t>rodata</a:t>
            </a:r>
            <a:r>
              <a:rPr kumimoji="1" lang="zh-CN" altLang="en-US" dirty="0"/>
              <a:t> 存放常量、字符串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50B682-EC72-FF4F-ABFB-7ABB4D0CAF3A}"/>
              </a:ext>
            </a:extLst>
          </p:cNvPr>
          <p:cNvSpPr txBox="1"/>
          <p:nvPr/>
        </p:nvSpPr>
        <p:spPr>
          <a:xfrm>
            <a:off x="1000951" y="4900148"/>
            <a:ext cx="254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.</a:t>
            </a:r>
            <a:r>
              <a:rPr kumimoji="1" lang="en-US" altLang="zh-CN" dirty="0" err="1"/>
              <a:t>bss</a:t>
            </a:r>
            <a:r>
              <a:rPr kumimoji="1" lang="en-US" altLang="zh-CN" dirty="0"/>
              <a:t>/.data</a:t>
            </a:r>
            <a:r>
              <a:rPr kumimoji="1" lang="zh-CN" altLang="en-US" dirty="0"/>
              <a:t> 存放全局变量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22410D-4D22-DD4C-8B01-7305B413EBD0}"/>
              </a:ext>
            </a:extLst>
          </p:cNvPr>
          <p:cNvSpPr txBox="1"/>
          <p:nvPr/>
        </p:nvSpPr>
        <p:spPr>
          <a:xfrm>
            <a:off x="3699164" y="3687344"/>
            <a:ext cx="294516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#include &lt;</a:t>
            </a:r>
            <a:r>
              <a:rPr kumimoji="1" lang="en-US" altLang="zh-CN" dirty="0" err="1"/>
              <a:t>stdio.h</a:t>
            </a:r>
            <a:r>
              <a:rPr kumimoji="1" lang="en-US" altLang="zh-CN" dirty="0"/>
              <a:t>&gt;</a:t>
            </a:r>
          </a:p>
          <a:p>
            <a:r>
              <a:rPr kumimoji="1" lang="en-US" altLang="zh-CN" dirty="0"/>
              <a:t>#include &lt;</a:t>
            </a:r>
            <a:r>
              <a:rPr kumimoji="1" lang="en-US" altLang="zh-CN" dirty="0" err="1"/>
              <a:t>stdlib.h</a:t>
            </a:r>
            <a:r>
              <a:rPr kumimoji="1" lang="en-US" altLang="zh-CN" dirty="0"/>
              <a:t>&gt;</a:t>
            </a:r>
          </a:p>
          <a:p>
            <a:r>
              <a:rPr kumimoji="1" lang="en-US" altLang="zh-CN" dirty="0"/>
              <a:t>char *</a:t>
            </a:r>
            <a:r>
              <a:rPr kumimoji="1" lang="en-US" altLang="zh-CN" dirty="0" err="1"/>
              <a:t>msg</a:t>
            </a:r>
            <a:r>
              <a:rPr kumimoji="1" lang="en-US" altLang="zh-CN" dirty="0"/>
              <a:t> = “</a:t>
            </a:r>
            <a:r>
              <a:rPr kumimoji="1" lang="en-US" altLang="zh-CN" dirty="0" err="1"/>
              <a:t>hello,world</a:t>
            </a:r>
            <a:r>
              <a:rPr kumimoji="1" lang="en-US" altLang="zh-CN" dirty="0"/>
              <a:t>\n”; </a:t>
            </a:r>
          </a:p>
          <a:p>
            <a:r>
              <a:rPr kumimoji="1" lang="en-US" altLang="zh-CN" dirty="0" err="1"/>
              <a:t>int</a:t>
            </a:r>
            <a:r>
              <a:rPr kumimoji="1" lang="en-US" altLang="zh-CN" dirty="0"/>
              <a:t> main(){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(”%s”,</a:t>
            </a:r>
            <a:r>
              <a:rPr kumimoji="1" lang="en-US" altLang="zh-CN" dirty="0" err="1"/>
              <a:t>msg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return 0;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30AA474-37C9-E241-9892-95C7BD6E7927}"/>
              </a:ext>
            </a:extLst>
          </p:cNvPr>
          <p:cNvCxnSpPr/>
          <p:nvPr/>
        </p:nvCxnSpPr>
        <p:spPr>
          <a:xfrm flipH="1">
            <a:off x="5890161" y="3443844"/>
            <a:ext cx="1341912" cy="878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5795294-A813-8644-A1CD-AD32ABDAB038}"/>
              </a:ext>
            </a:extLst>
          </p:cNvPr>
          <p:cNvSpPr txBox="1"/>
          <p:nvPr/>
        </p:nvSpPr>
        <p:spPr>
          <a:xfrm>
            <a:off x="7232073" y="3178288"/>
            <a:ext cx="85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.</a:t>
            </a:r>
            <a:r>
              <a:rPr kumimoji="1" lang="en-US" altLang="zh-CN" dirty="0" err="1"/>
              <a:t>rodata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95D3973-357D-3F42-80A7-C91FAB9B449F}"/>
              </a:ext>
            </a:extLst>
          </p:cNvPr>
          <p:cNvCxnSpPr>
            <a:cxnSpLocks/>
          </p:cNvCxnSpPr>
          <p:nvPr/>
        </p:nvCxnSpPr>
        <p:spPr>
          <a:xfrm flipH="1">
            <a:off x="5471925" y="4703006"/>
            <a:ext cx="1617644" cy="245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1E21AB2-08B6-7F47-8228-1DEA2EE87250}"/>
              </a:ext>
            </a:extLst>
          </p:cNvPr>
          <p:cNvSpPr txBox="1"/>
          <p:nvPr/>
        </p:nvSpPr>
        <p:spPr>
          <a:xfrm>
            <a:off x="7117601" y="4453406"/>
            <a:ext cx="110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.</a:t>
            </a:r>
            <a:r>
              <a:rPr kumimoji="1" lang="en-US" altLang="zh-CN" dirty="0" err="1"/>
              <a:t>bss</a:t>
            </a:r>
            <a:r>
              <a:rPr kumimoji="1" lang="en-US" altLang="zh-CN" dirty="0"/>
              <a:t>/.data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8228ECD-8E97-A14B-A451-00DBC562A73F}"/>
              </a:ext>
            </a:extLst>
          </p:cNvPr>
          <p:cNvCxnSpPr>
            <a:cxnSpLocks/>
          </p:cNvCxnSpPr>
          <p:nvPr/>
        </p:nvCxnSpPr>
        <p:spPr>
          <a:xfrm flipH="1" flipV="1">
            <a:off x="5624325" y="5350847"/>
            <a:ext cx="1465244" cy="296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1B97641-93B9-254A-A433-C5B80FAD42AC}"/>
              </a:ext>
            </a:extLst>
          </p:cNvPr>
          <p:cNvSpPr txBox="1"/>
          <p:nvPr/>
        </p:nvSpPr>
        <p:spPr>
          <a:xfrm>
            <a:off x="7122973" y="5499240"/>
            <a:ext cx="600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.text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24CF251-E10D-0343-94B7-E7D1808D2D16}"/>
              </a:ext>
            </a:extLst>
          </p:cNvPr>
          <p:cNvSpPr txBox="1"/>
          <p:nvPr/>
        </p:nvSpPr>
        <p:spPr>
          <a:xfrm>
            <a:off x="135080" y="93517"/>
            <a:ext cx="4326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solidFill>
                  <a:schemeClr val="bg1"/>
                </a:solidFill>
              </a:rPr>
              <a:t>linux</a:t>
            </a:r>
            <a:r>
              <a:rPr kumimoji="1" lang="zh-CN" altLang="en-US" sz="3200" dirty="0">
                <a:solidFill>
                  <a:schemeClr val="bg1"/>
                </a:solidFill>
              </a:rPr>
              <a:t>二进制文件</a:t>
            </a:r>
            <a:r>
              <a:rPr kumimoji="1" lang="en-US" altLang="zh-CN" sz="3200" dirty="0">
                <a:solidFill>
                  <a:schemeClr val="bg1"/>
                </a:solidFill>
              </a:rPr>
              <a:t>-ELF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36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09896B-7FE9-C245-BA15-0BB04D01D18E}"/>
              </a:ext>
            </a:extLst>
          </p:cNvPr>
          <p:cNvSpPr txBox="1"/>
          <p:nvPr/>
        </p:nvSpPr>
        <p:spPr>
          <a:xfrm>
            <a:off x="135081" y="93517"/>
            <a:ext cx="28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汇编语言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17E490-624B-7448-8D8C-59C1C10C2BCB}"/>
              </a:ext>
            </a:extLst>
          </p:cNvPr>
          <p:cNvSpPr txBox="1"/>
          <p:nvPr/>
        </p:nvSpPr>
        <p:spPr>
          <a:xfrm>
            <a:off x="547525" y="968690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汇编指令介绍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4152F1-DE8B-0D47-A6E6-6101BE94F706}"/>
              </a:ext>
            </a:extLst>
          </p:cNvPr>
          <p:cNvSpPr txBox="1"/>
          <p:nvPr/>
        </p:nvSpPr>
        <p:spPr>
          <a:xfrm>
            <a:off x="1021277" y="1805023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一种直接操作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指令的底层语言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732CE1-299A-7847-99C2-CBA95551BD34}"/>
              </a:ext>
            </a:extLst>
          </p:cNvPr>
          <p:cNvSpPr txBox="1"/>
          <p:nvPr/>
        </p:nvSpPr>
        <p:spPr>
          <a:xfrm>
            <a:off x="1021277" y="2128021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zh-CN" dirty="0"/>
              <a:t>x86 32</a:t>
            </a:r>
            <a:r>
              <a:rPr kumimoji="1" lang="zh-CN" altLang="en-US" dirty="0"/>
              <a:t>位系统汇编代码指令介绍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4A194A-2CD4-F34D-9EEA-C9ED09E55C04}"/>
              </a:ext>
            </a:extLst>
          </p:cNvPr>
          <p:cNvSpPr txBox="1"/>
          <p:nvPr/>
        </p:nvSpPr>
        <p:spPr>
          <a:xfrm>
            <a:off x="1579418" y="2923691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寄存器：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的内部具有有限贮存容量的告诉存储部件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68DBE3-6972-ED4A-8663-D227B72861EA}"/>
              </a:ext>
            </a:extLst>
          </p:cNvPr>
          <p:cNvSpPr txBox="1"/>
          <p:nvPr/>
        </p:nvSpPr>
        <p:spPr>
          <a:xfrm>
            <a:off x="1579418" y="3483025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32</a:t>
            </a:r>
            <a:r>
              <a:rPr kumimoji="1" lang="zh-CN" altLang="en-US" dirty="0"/>
              <a:t>位系统常用寄存器：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061B17-1276-554F-868D-7B20A71C9FF4}"/>
              </a:ext>
            </a:extLst>
          </p:cNvPr>
          <p:cNvSpPr txBox="1"/>
          <p:nvPr/>
        </p:nvSpPr>
        <p:spPr>
          <a:xfrm>
            <a:off x="2049770" y="4042359"/>
            <a:ext cx="4575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eax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ebx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ecx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edx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esi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edi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esp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ebp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eip</a:t>
            </a:r>
            <a:endParaRPr kumimoji="1"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F45EC1-E9F9-4642-B257-8B4F8691F944}"/>
              </a:ext>
            </a:extLst>
          </p:cNvPr>
          <p:cNvSpPr txBox="1"/>
          <p:nvPr/>
        </p:nvSpPr>
        <p:spPr>
          <a:xfrm>
            <a:off x="2049770" y="469402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每个寄存器只能存储四字节的数据</a:t>
            </a:r>
          </a:p>
        </p:txBody>
      </p:sp>
    </p:spTree>
    <p:extLst>
      <p:ext uri="{BB962C8B-B14F-4D97-AF65-F5344CB8AC3E}">
        <p14:creationId xmlns:p14="http://schemas.microsoft.com/office/powerpoint/2010/main" val="185861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09896B-7FE9-C245-BA15-0BB04D01D18E}"/>
              </a:ext>
            </a:extLst>
          </p:cNvPr>
          <p:cNvSpPr txBox="1"/>
          <p:nvPr/>
        </p:nvSpPr>
        <p:spPr>
          <a:xfrm>
            <a:off x="135081" y="93517"/>
            <a:ext cx="28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</a:rPr>
              <a:t>汇编语言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17E490-624B-7448-8D8C-59C1C10C2BCB}"/>
              </a:ext>
            </a:extLst>
          </p:cNvPr>
          <p:cNvSpPr txBox="1"/>
          <p:nvPr/>
        </p:nvSpPr>
        <p:spPr>
          <a:xfrm>
            <a:off x="547525" y="968690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汇编指令介绍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4152F1-DE8B-0D47-A6E6-6101BE94F706}"/>
              </a:ext>
            </a:extLst>
          </p:cNvPr>
          <p:cNvSpPr txBox="1"/>
          <p:nvPr/>
        </p:nvSpPr>
        <p:spPr>
          <a:xfrm>
            <a:off x="1021277" y="1805023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一种直接操作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指令的底层语言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732CE1-299A-7847-99C2-CBA95551BD34}"/>
              </a:ext>
            </a:extLst>
          </p:cNvPr>
          <p:cNvSpPr txBox="1"/>
          <p:nvPr/>
        </p:nvSpPr>
        <p:spPr>
          <a:xfrm>
            <a:off x="1021277" y="2128021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zh-CN" dirty="0"/>
              <a:t>x86 32</a:t>
            </a:r>
            <a:r>
              <a:rPr kumimoji="1" lang="zh-CN" altLang="en-US" dirty="0"/>
              <a:t>位系统汇编代码指令介绍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B3ACBB-C91A-C345-8406-B641F78BBA0D}"/>
              </a:ext>
            </a:extLst>
          </p:cNvPr>
          <p:cNvSpPr/>
          <p:nvPr/>
        </p:nvSpPr>
        <p:spPr>
          <a:xfrm>
            <a:off x="600535" y="3271811"/>
            <a:ext cx="1928389" cy="872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5E7585-7DA5-7641-B5E4-D0510C56B2FF}"/>
              </a:ext>
            </a:extLst>
          </p:cNvPr>
          <p:cNvSpPr/>
          <p:nvPr/>
        </p:nvSpPr>
        <p:spPr>
          <a:xfrm>
            <a:off x="7288" y="4808807"/>
            <a:ext cx="655517" cy="42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rax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BEC762-2205-2143-915B-B2B07D60C5BE}"/>
              </a:ext>
            </a:extLst>
          </p:cNvPr>
          <p:cNvSpPr/>
          <p:nvPr/>
        </p:nvSpPr>
        <p:spPr>
          <a:xfrm>
            <a:off x="846592" y="4808807"/>
            <a:ext cx="655517" cy="42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rbx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236CC8-D592-A44C-94AB-3009045DCFF0}"/>
              </a:ext>
            </a:extLst>
          </p:cNvPr>
          <p:cNvSpPr/>
          <p:nvPr/>
        </p:nvSpPr>
        <p:spPr>
          <a:xfrm>
            <a:off x="1707458" y="4808807"/>
            <a:ext cx="655517" cy="42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rcx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A534F5B-FAE9-9946-9796-48C7617B69FB}"/>
              </a:ext>
            </a:extLst>
          </p:cNvPr>
          <p:cNvSpPr/>
          <p:nvPr/>
        </p:nvSpPr>
        <p:spPr>
          <a:xfrm>
            <a:off x="2625297" y="4808807"/>
            <a:ext cx="655517" cy="42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rdx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542FBA-1E9F-5846-83F2-BECC1AEEC657}"/>
              </a:ext>
            </a:extLst>
          </p:cNvPr>
          <p:cNvSpPr txBox="1"/>
          <p:nvPr/>
        </p:nvSpPr>
        <p:spPr>
          <a:xfrm>
            <a:off x="3601329" y="49096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1C38077-6042-5548-B97F-AF6F86959DDE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1174351" y="4144008"/>
            <a:ext cx="390379" cy="664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132B8D9-76BF-0C47-BB2D-64F026BDC021}"/>
              </a:ext>
            </a:extLst>
          </p:cNvPr>
          <p:cNvCxnSpPr>
            <a:cxnSpLocks/>
          </p:cNvCxnSpPr>
          <p:nvPr/>
        </p:nvCxnSpPr>
        <p:spPr>
          <a:xfrm flipH="1">
            <a:off x="473262" y="4173283"/>
            <a:ext cx="967388" cy="6835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A32CBCB-789B-4648-85CD-C01B3938CA93}"/>
              </a:ext>
            </a:extLst>
          </p:cNvPr>
          <p:cNvCxnSpPr>
            <a:cxnSpLocks/>
          </p:cNvCxnSpPr>
          <p:nvPr/>
        </p:nvCxnSpPr>
        <p:spPr>
          <a:xfrm>
            <a:off x="1767105" y="4221281"/>
            <a:ext cx="168366" cy="587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E20C320-A6ED-3140-B451-9AB612759130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035216" y="4221281"/>
            <a:ext cx="917840" cy="587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CAA72E2E-606E-634F-98AD-01287F4A8698}"/>
              </a:ext>
            </a:extLst>
          </p:cNvPr>
          <p:cNvCxnSpPr>
            <a:cxnSpLocks/>
          </p:cNvCxnSpPr>
          <p:nvPr/>
        </p:nvCxnSpPr>
        <p:spPr>
          <a:xfrm flipH="1">
            <a:off x="2625297" y="3707911"/>
            <a:ext cx="17443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4804946D-7369-8D4B-A862-3F9B6C5A360C}"/>
              </a:ext>
            </a:extLst>
          </p:cNvPr>
          <p:cNvSpPr/>
          <p:nvPr/>
        </p:nvSpPr>
        <p:spPr>
          <a:xfrm>
            <a:off x="4369690" y="2908362"/>
            <a:ext cx="1704594" cy="1657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机器指令</a:t>
            </a: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78AE6FFE-F566-AA46-9249-2442ACD129CE}"/>
              </a:ext>
            </a:extLst>
          </p:cNvPr>
          <p:cNvCxnSpPr>
            <a:cxnSpLocks/>
          </p:cNvCxnSpPr>
          <p:nvPr/>
        </p:nvCxnSpPr>
        <p:spPr>
          <a:xfrm flipH="1">
            <a:off x="6170657" y="3707910"/>
            <a:ext cx="17443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BBB4A60-346F-8E4C-A2A9-AB3F2B4110A4}"/>
              </a:ext>
            </a:extLst>
          </p:cNvPr>
          <p:cNvSpPr/>
          <p:nvPr/>
        </p:nvSpPr>
        <p:spPr>
          <a:xfrm>
            <a:off x="7342521" y="2908362"/>
            <a:ext cx="1704594" cy="1657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汇编代码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678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1386</TotalTime>
  <Words>1650</Words>
  <Application>Microsoft Macintosh PowerPoint</Application>
  <PresentationFormat>全屏显示(4:3)</PresentationFormat>
  <Paragraphs>332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等线</vt:lpstr>
      <vt:lpstr>等线 Light</vt:lpstr>
      <vt:lpstr>Microsoft YaHei</vt:lpstr>
      <vt:lpstr>Heiti SC Medium</vt:lpstr>
      <vt:lpstr>Arial</vt:lpstr>
      <vt:lpstr>Calibri</vt:lpstr>
      <vt:lpstr>Calibri Light</vt:lpstr>
      <vt:lpstr>Helvetica</vt:lpstr>
      <vt:lpstr>Times New Roman</vt:lpstr>
      <vt:lpstr>Trebuchet MS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 Hz</dc:creator>
  <cp:keywords/>
  <dc:description/>
  <cp:lastModifiedBy>Microsoft Office User</cp:lastModifiedBy>
  <cp:revision>188</cp:revision>
  <cp:lastPrinted>2019-01-13T05:04:26Z</cp:lastPrinted>
  <dcterms:created xsi:type="dcterms:W3CDTF">2019-01-12T05:12:54Z</dcterms:created>
  <dcterms:modified xsi:type="dcterms:W3CDTF">2019-01-20T08:47:30Z</dcterms:modified>
  <cp:category/>
</cp:coreProperties>
</file>