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5" r:id="rId10"/>
    <p:sldId id="280" r:id="rId11"/>
    <p:sldId id="263" r:id="rId12"/>
    <p:sldId id="281" r:id="rId13"/>
    <p:sldId id="282" r:id="rId14"/>
    <p:sldId id="283" r:id="rId15"/>
    <p:sldId id="284" r:id="rId16"/>
    <p:sldId id="285" r:id="rId17"/>
    <p:sldId id="268" r:id="rId18"/>
    <p:sldId id="269" r:id="rId19"/>
    <p:sldId id="270" r:id="rId20"/>
    <p:sldId id="271" r:id="rId21"/>
    <p:sldId id="275" r:id="rId22"/>
    <p:sldId id="276" r:id="rId23"/>
    <p:sldId id="278" r:id="rId24"/>
    <p:sldId id="290" r:id="rId25"/>
    <p:sldId id="277" r:id="rId26"/>
    <p:sldId id="274" r:id="rId27"/>
    <p:sldId id="279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1"/>
    <p:restoredTop sz="94717"/>
  </p:normalViewPr>
  <p:slideViewPr>
    <p:cSldViewPr snapToGrid="0" snapToObjects="1">
      <p:cViewPr varScale="1">
        <p:scale>
          <a:sx n="82" d="100"/>
          <a:sy n="82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C2AB-D2B9-554B-806D-A50C7DF8A997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3C3F-1E00-504E-8E05-5BDC7301F2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9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F3C3F-1E00-504E-8E05-5BDC7301F2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CE325-1BE6-B34F-A2AA-00E8A902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7C2BD-C23C-034D-A882-AA5BE21AA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4A5F1-E3F5-2D49-8C7C-F7F19B7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EF771-3944-6346-B9F5-1AB50AD4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3E12E-0038-E142-91B1-5EE8B74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9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A478-8F37-3F4F-9F7B-7EC731B2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5F7AE-01AB-D649-99A1-B09FA7CB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13328-CB67-C549-B9E5-A27BC5BC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4310-D050-2C4E-85F9-0E8143B7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4D243-6014-7746-9BE5-1EF6BF43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756-C04D-2349-B23F-731B69C68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83B5C-C6F2-4345-8927-83C8FB20A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DA938-22A6-8F4B-B531-4A287EF4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1ECEB-F3B7-CB47-A269-1489C5E4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3FB71-281B-184B-A97A-7665A904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38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BC535-AA79-914D-8EAA-479AA4F4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2E0A-EDCF-A040-BB4D-5C386C6D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169ED-A54A-0249-8EF4-6D004BAE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B8DCF-EB14-534E-B6B8-991FF934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70BB-1E85-1C47-85CB-53071C2A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43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A500-B4D3-084F-A02C-B313D171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D08C3-50DA-CF47-937E-5F1D5F1A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87A0D-A62D-B746-AB2C-6DF933F2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448A1-82C7-FB40-B097-A19DC517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BE3ED-6E88-CF49-954D-E011D4B7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1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AC3C-D9FE-324B-B6B9-120D92B5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C822F-DBAB-5A46-A58E-6F51459C4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7312-31F5-FC43-825F-936CFB1BD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E7AFD-8129-814D-A197-9214E0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CD64E-6736-7E4D-8281-5B9C28AF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79628-00CA-554A-8CE3-AA70293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4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56B-6750-FC44-BD1D-E7F5CAE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C67CB-5171-DA4A-80DA-7D42B47D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89987-DD7D-0247-92D6-EAA5F2CC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982F3-8616-A548-B3A7-174A77DE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954686-BCA0-BA4C-80C0-C4C9877D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460E3-4519-6044-95C9-24703A6D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5AC84-932D-5F49-ACA9-9E4D7696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61FD1-9D0D-F44A-9D20-64462960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4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55B0-9818-F847-BAE4-DB844D0B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E6D899-B493-7F4E-BF81-14E1FA6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FD6AD-77C8-8348-AAB3-55552F02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C7A07-6685-4E49-802F-7F28058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5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0330E-36A5-E742-9921-F114C2E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64E9F6-CD98-D14E-9784-0FF390A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5D833-FDC7-B84A-8773-D30FFE7E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25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5C10B-D66B-CB45-9113-2C9DAEE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0C8D8-7FB1-A945-9716-C184C08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64832-D76D-D343-8369-7834E782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E41F1-F5C0-524F-91EF-9BD72F3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73A22-699C-274B-A68C-A07E80D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E1B92-E488-8C45-AFEE-A00D33F4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6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F513-B4D7-E34B-876A-E008EE83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E692C0-2559-0043-92D7-7D0093D5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346F5-A616-AE41-B56B-02F64CBE2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5C115-DF76-A040-97C0-3A5F1216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270D2-4AF8-AE48-9EE2-B614A5F3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70A77-30A5-0841-BA20-B1181462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1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284C1-3BD6-3C4C-B7DD-BDA2881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72C28-B379-6445-B19B-12D44A6D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F00C7-9E7C-0F4E-B200-1B3BC2EC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28F1-D169-9E49-9C92-14C0C6E19A26}" type="datetimeFigureOut">
              <a:rPr kumimoji="1" lang="zh-CN" altLang="en-US" smtClean="0"/>
              <a:t>2019/1/19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77F9B-7439-8448-86C0-28679029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2CD59-C56C-AB48-8726-73F85824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5A00-C01A-A244-934E-0EFFEE004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3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wntools.com/en/stable/" TargetMode="External"/><Relationship Id="rId2" Type="http://schemas.openxmlformats.org/officeDocument/2006/relationships/hyperlink" Target="https://gist.github.com/hzshang/d7bd0fd2569513cc814f2272a036c5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3challs.com/syscall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.seebug.org/271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3challs.com/syscall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xstars/ctfd-writeup/tree/master/stackoverflo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07net01.com/linu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07net01.com/progra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hyperlink" Target="http://10.132.141.62/summercamp2018/doc/GDB%E8%B0%83%E8%AF%95%E5%AD%A6%E4%B9%A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9024-0DDF-3C45-921F-CAA065EB6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CTF-</a:t>
            </a:r>
            <a:r>
              <a:rPr kumimoji="1" lang="en-US" altLang="zh-CN" dirty="0" err="1"/>
              <a:t>Pwn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A375F-E3EA-874F-B706-EB52A9C5E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   </a:t>
            </a:r>
            <a:r>
              <a:rPr kumimoji="1" lang="en-US" altLang="zh-CN" dirty="0"/>
              <a:t>15307130140</a:t>
            </a:r>
            <a:r>
              <a:rPr kumimoji="1" lang="zh-CN" altLang="en-US" dirty="0"/>
              <a:t>  万俊鹏</a:t>
            </a:r>
            <a:endParaRPr kumimoji="1" lang="en-US" altLang="zh-CN" dirty="0"/>
          </a:p>
          <a:p>
            <a:r>
              <a:rPr kumimoji="1" lang="zh-CN" altLang="en-US" dirty="0"/>
              <a:t>                    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参考</a:t>
            </a:r>
            <a:r>
              <a:rPr kumimoji="1" lang="en-US" altLang="zh-CN" dirty="0" err="1"/>
              <a:t>angelBoy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pwn</a:t>
            </a:r>
            <a:r>
              <a:rPr kumimoji="1" lang="zh-CN" altLang="en-US" dirty="0"/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42883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70DC-BC3D-E64F-8DD1-DEBAFE03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GDB--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E3E58-8C5C-9C4C-8B77-62645E4B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attach 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attach</a:t>
            </a:r>
            <a:r>
              <a:rPr kumimoji="1" lang="zh-CN" altLang="en-US" dirty="0"/>
              <a:t> 一个正在运行的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0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24EE6-8881-4545-80E5-FD394CE1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r>
              <a:rPr kumimoji="1" lang="zh-CN" altLang="en-US" dirty="0"/>
              <a:t> 插件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peda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D220-2A92-2940-8FB8-233E4E6A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en-US" altLang="zh-CN" dirty="0"/>
              <a:t>(Python Exploit Development Assistance for GDB)</a:t>
            </a:r>
            <a:r>
              <a:rPr kumimoji="1" lang="zh-CN" altLang="en-US" dirty="0"/>
              <a:t>为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提供了很多人性化的功能，比如高亮显示反汇编代码、寄存器、内存信息，提高了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的效率。</a:t>
            </a:r>
          </a:p>
        </p:txBody>
      </p:sp>
    </p:spTree>
    <p:extLst>
      <p:ext uri="{BB962C8B-B14F-4D97-AF65-F5344CB8AC3E}">
        <p14:creationId xmlns:p14="http://schemas.microsoft.com/office/powerpoint/2010/main" val="387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C6C-D50F-6341-A8E3-E94CBE58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Helvetica" pitchFamily="2" charset="0"/>
              </a:rPr>
              <a:t>hecksec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查看二进制文件中的保护机制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87531-4DBB-0F40-806E-9CEFF77B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15" y="2751364"/>
            <a:ext cx="3749578" cy="22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C6C-D50F-6341-A8E3-E94CBE58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elfsymbol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得到每个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plt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的地址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ROP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的时候用得到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9EF36F-C252-394D-B66B-CB0F2278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25" y="365125"/>
            <a:ext cx="2667053" cy="58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C6C-D50F-6341-A8E3-E94CBE58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vmmap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查看进程内存的分配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kumimoji="1" lang="zh-CN" altLang="en-US" dirty="0"/>
              <a:t>各地址的权限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400E7-F382-5946-909C-8A11CD9E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75" y="1825625"/>
            <a:ext cx="7137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C6C-D50F-6341-A8E3-E94CBE58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readelf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kumimoji="1" lang="zh-CN" altLang="en-US" dirty="0"/>
              <a:t>查看每个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的位置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3B969-9909-784A-8EEE-DA1061A2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177800"/>
            <a:ext cx="33401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C6C-D50F-6341-A8E3-E94CBE58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find /bin/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sh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查找字符串“</a:t>
            </a:r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/bin/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sh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”的位置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C4CC5-9E75-9845-8B08-B79125F4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pwntools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FCDB5-BBB3-B344-A67A-90DCD278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一个常用命令速查文件</a:t>
            </a:r>
            <a:endParaRPr kumimoji="1" lang="en-US" altLang="zh-CN" dirty="0"/>
          </a:p>
          <a:p>
            <a:r>
              <a:rPr kumimoji="1" lang="zh-CN" altLang="en-US" dirty="0">
                <a:hlinkClick r:id="rId3"/>
              </a:rPr>
              <a:t>官方文档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EFB60-325F-DD49-97E5-915836A7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12" y="3480883"/>
            <a:ext cx="5584825" cy="23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0242-8F22-4E40-8418-D66ADABF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pwntools</a:t>
            </a:r>
            <a:r>
              <a:rPr kumimoji="1" lang="zh-CN" altLang="en-US" dirty="0"/>
              <a:t>基本用法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A5EB-3B68-4447-B890-556CE7DF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6181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导入： </a:t>
            </a:r>
            <a:r>
              <a:rPr lang="en-US" altLang="zh-CN" dirty="0"/>
              <a:t>from </a:t>
            </a:r>
            <a:r>
              <a:rPr lang="en-US" altLang="zh-CN" dirty="0" err="1"/>
              <a:t>pwn</a:t>
            </a:r>
            <a:r>
              <a:rPr lang="en-US" altLang="zh-CN" dirty="0"/>
              <a:t> import *</a:t>
            </a:r>
          </a:p>
          <a:p>
            <a:r>
              <a:rPr lang="zh-CN" altLang="en-US" dirty="0"/>
              <a:t>启用调试模式： </a:t>
            </a:r>
            <a:r>
              <a:rPr lang="en-US" altLang="zh-CN" dirty="0" err="1"/>
              <a:t>context.log_level</a:t>
            </a:r>
            <a:r>
              <a:rPr lang="en-US" altLang="zh-CN" dirty="0"/>
              <a:t>=“debug”</a:t>
            </a:r>
          </a:p>
          <a:p>
            <a:r>
              <a:rPr lang="zh-CN" altLang="en-US" dirty="0"/>
              <a:t> 连接</a:t>
            </a:r>
            <a:endParaRPr lang="en-US" altLang="zh-CN" dirty="0"/>
          </a:p>
          <a:p>
            <a:pPr lvl="1"/>
            <a:r>
              <a:rPr lang="en-US" altLang="zh-CN" dirty="0"/>
              <a:t>r=remote(“127.0.0.1”,9999) :</a:t>
            </a:r>
            <a:r>
              <a:rPr lang="zh-CN" altLang="en-US" dirty="0"/>
              <a:t>连远程</a:t>
            </a:r>
            <a:endParaRPr lang="en-US" altLang="zh-CN" dirty="0"/>
          </a:p>
          <a:p>
            <a:pPr lvl="1"/>
            <a:r>
              <a:rPr kumimoji="1" lang="en-US" altLang="zh-CN" dirty="0"/>
              <a:t>r=process(</a:t>
            </a:r>
            <a:r>
              <a:rPr lang="en-US" altLang="zh-CN" dirty="0"/>
              <a:t>“./binary”</a:t>
            </a:r>
            <a:r>
              <a:rPr kumimoji="1" lang="en-US" altLang="zh-CN" dirty="0"/>
              <a:t>) : </a:t>
            </a:r>
            <a:r>
              <a:rPr kumimoji="1" lang="zh-CN" altLang="en-US" dirty="0"/>
              <a:t>连本地</a:t>
            </a:r>
            <a:endParaRPr kumimoji="1" lang="en-US" altLang="zh-CN" dirty="0"/>
          </a:p>
          <a:p>
            <a:r>
              <a:rPr kumimoji="1" lang="zh-CN" altLang="en-US" dirty="0"/>
              <a:t>发送</a:t>
            </a:r>
            <a:endParaRPr kumimoji="1" lang="en-US" altLang="zh-CN" dirty="0"/>
          </a:p>
          <a:p>
            <a:pPr lvl="1"/>
            <a:r>
              <a:rPr lang="en-US" altLang="zh-CN" dirty="0" err="1"/>
              <a:t>r.send</a:t>
            </a:r>
            <a:r>
              <a:rPr lang="en-US" altLang="zh-CN" dirty="0"/>
              <a:t>("</a:t>
            </a:r>
            <a:r>
              <a:rPr lang="en-US" altLang="zh-CN" dirty="0" err="1"/>
              <a:t>aaaa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r.sendline</a:t>
            </a:r>
            <a:r>
              <a:rPr lang="en-US" altLang="zh-CN" dirty="0"/>
              <a:t>("</a:t>
            </a:r>
            <a:r>
              <a:rPr lang="en-US" altLang="zh-CN" dirty="0" err="1"/>
              <a:t>aaaa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r.sendafter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","</a:t>
            </a:r>
            <a:r>
              <a:rPr lang="en-US" altLang="zh-CN" dirty="0" err="1"/>
              <a:t>bbb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r.sendlineafter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","</a:t>
            </a:r>
            <a:r>
              <a:rPr lang="en-US" altLang="zh-CN" dirty="0" err="1"/>
              <a:t>bbb</a:t>
            </a:r>
            <a:r>
              <a:rPr lang="en-US" altLang="zh-CN" dirty="0"/>
              <a:t>")</a:t>
            </a:r>
          </a:p>
          <a:p>
            <a:r>
              <a:rPr kumimoji="1" lang="zh-CN" altLang="en-US" dirty="0"/>
              <a:t>接收</a:t>
            </a:r>
            <a:endParaRPr kumimoji="1" lang="en-US" altLang="zh-CN" dirty="0"/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</a:t>
            </a:r>
            <a:r>
              <a:rPr lang="en-US" altLang="zh-CN" dirty="0"/>
              <a:t>(0x100)</a:t>
            </a:r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r.recvline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r.recvuntil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")</a:t>
            </a:r>
          </a:p>
          <a:p>
            <a:r>
              <a:rPr kumimoji="1" lang="zh-CN" altLang="en-US" dirty="0"/>
              <a:t>交互模式</a:t>
            </a:r>
            <a:endParaRPr kumimoji="1" lang="en-US" altLang="zh-CN" dirty="0"/>
          </a:p>
          <a:p>
            <a:pPr lvl="1"/>
            <a:r>
              <a:rPr lang="en-US" altLang="zh-CN" dirty="0" err="1"/>
              <a:t>r.interactive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96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82A6-B3E9-CA47-8532-29B0C7E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Pwntools</a:t>
            </a:r>
            <a:r>
              <a:rPr kumimoji="1" lang="zh-CN" altLang="en-US" dirty="0"/>
              <a:t>基本用法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D295-F2FB-654E-B109-9654081C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调试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exp</a:t>
            </a:r>
            <a:r>
              <a:rPr lang="zh-CN" altLang="en-US" dirty="0"/>
              <a:t>：</a:t>
            </a:r>
            <a:r>
              <a:rPr lang="en-US" altLang="zh-CN" dirty="0"/>
              <a:t>print </a:t>
            </a:r>
            <a:r>
              <a:rPr lang="en-US" altLang="zh-CN" dirty="0" err="1"/>
              <a:t>r.pid</a:t>
            </a:r>
            <a:r>
              <a:rPr lang="zh-CN" altLang="en-US" dirty="0"/>
              <a:t>： 只有</a:t>
            </a:r>
            <a:r>
              <a:rPr lang="en-US" altLang="zh-CN" dirty="0"/>
              <a:t>r</a:t>
            </a:r>
            <a:r>
              <a:rPr lang="zh-CN" altLang="en-US" dirty="0"/>
              <a:t>是本地进程时才有效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exp</a:t>
            </a:r>
            <a:r>
              <a:rPr lang="zh-CN" altLang="en-US" dirty="0"/>
              <a:t>：</a:t>
            </a:r>
            <a:r>
              <a:rPr lang="en-US" altLang="zh-CN" dirty="0"/>
              <a:t>pause()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err="1"/>
              <a:t>gdb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attach  1234</a:t>
            </a:r>
          </a:p>
          <a:p>
            <a:r>
              <a:rPr lang="zh-CN" altLang="en-US" dirty="0"/>
              <a:t>静态分析：</a:t>
            </a:r>
            <a:endParaRPr lang="en-US" altLang="zh-CN" dirty="0"/>
          </a:p>
          <a:p>
            <a:pPr lvl="1"/>
            <a:r>
              <a:rPr lang="en-US" altLang="zh-CN" dirty="0"/>
              <a:t>elf=ELF("./binary")</a:t>
            </a:r>
          </a:p>
          <a:p>
            <a:pPr lvl="1"/>
            <a:r>
              <a:rPr lang="en-US" altLang="zh-CN" dirty="0" err="1"/>
              <a:t>elf.got</a:t>
            </a:r>
            <a:r>
              <a:rPr lang="en-US" altLang="zh-CN" dirty="0"/>
              <a:t>["read"]</a:t>
            </a:r>
          </a:p>
          <a:p>
            <a:pPr lvl="1"/>
            <a:r>
              <a:rPr lang="en-US" altLang="zh-CN" dirty="0" err="1"/>
              <a:t>libc</a:t>
            </a:r>
            <a:r>
              <a:rPr lang="en-US" altLang="zh-CN" dirty="0"/>
              <a:t>=ELF("./libc.so.6")</a:t>
            </a:r>
          </a:p>
          <a:p>
            <a:pPr lvl="1"/>
            <a:r>
              <a:rPr lang="en-US" altLang="zh-CN" dirty="0" err="1"/>
              <a:t>libc.address</a:t>
            </a:r>
            <a:r>
              <a:rPr lang="en-US" altLang="zh-CN" dirty="0"/>
              <a:t>=0x7fff00000000</a:t>
            </a:r>
          </a:p>
          <a:p>
            <a:pPr lvl="1"/>
            <a:r>
              <a:rPr lang="en-US" altLang="zh-CN" dirty="0" err="1"/>
              <a:t>libc.sym</a:t>
            </a:r>
            <a:r>
              <a:rPr lang="en-US" altLang="zh-CN" dirty="0"/>
              <a:t>["system"]</a:t>
            </a:r>
          </a:p>
        </p:txBody>
      </p:sp>
    </p:spTree>
    <p:extLst>
      <p:ext uri="{BB962C8B-B14F-4D97-AF65-F5344CB8AC3E}">
        <p14:creationId xmlns:p14="http://schemas.microsoft.com/office/powerpoint/2010/main" val="14204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EFAA-938D-C740-B5AE-4D6D8D87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8F67B-780A-354F-9198-4B2DECE6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0"/>
            <a:ext cx="10515600" cy="3548171"/>
          </a:xfrm>
        </p:spPr>
        <p:txBody>
          <a:bodyPr/>
          <a:lstStyle/>
          <a:p>
            <a:r>
              <a:rPr kumimoji="1" lang="zh-CN" altLang="en-US" dirty="0"/>
              <a:t>一般情况下，比较难获取程序源代码，但更容易得到可执行文件，我们需要通过逆向可执行文件得到程序的源代码</a:t>
            </a:r>
            <a:r>
              <a:rPr kumimoji="1" lang="en-US" altLang="zh-CN" dirty="0"/>
              <a:t>or</a:t>
            </a:r>
            <a:r>
              <a:rPr kumimoji="1" lang="zh-CN" altLang="en-US" dirty="0"/>
              <a:t>汇编代码。</a:t>
            </a:r>
            <a:endParaRPr kumimoji="1" lang="en-US" altLang="zh-CN" dirty="0"/>
          </a:p>
          <a:p>
            <a:r>
              <a:rPr kumimoji="1" lang="en-US" altLang="zh-CN" dirty="0" err="1"/>
              <a:t>Objdump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可执行文件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动态分析：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Strace</a:t>
            </a:r>
            <a:r>
              <a:rPr kumimoji="1" lang="en-US" altLang="zh-CN" dirty="0"/>
              <a:t>: 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en-US" altLang="zh-CN" dirty="0" err="1"/>
              <a:t>Ltrace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 library call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3DDF3-AB76-6C4A-8776-7359062E2632}"/>
              </a:ext>
            </a:extLst>
          </p:cNvPr>
          <p:cNvSpPr/>
          <p:nvPr/>
        </p:nvSpPr>
        <p:spPr>
          <a:xfrm>
            <a:off x="1906292" y="1690688"/>
            <a:ext cx="2107769" cy="6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可执行文件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62667C-69BC-0B46-AF64-EA6C4E0B6FBF}"/>
              </a:ext>
            </a:extLst>
          </p:cNvPr>
          <p:cNvSpPr/>
          <p:nvPr/>
        </p:nvSpPr>
        <p:spPr>
          <a:xfrm>
            <a:off x="6850251" y="1472339"/>
            <a:ext cx="2371241" cy="1115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源代码</a:t>
            </a:r>
            <a:r>
              <a:rPr kumimoji="1" lang="en-US" altLang="zh-CN" dirty="0"/>
              <a:t>/</a:t>
            </a:r>
            <a:r>
              <a:rPr kumimoji="1" lang="zh-CN" altLang="en-US" dirty="0"/>
              <a:t>汇编代码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B53518C-DC08-C14C-AD6E-E91AD8B5724A}"/>
              </a:ext>
            </a:extLst>
          </p:cNvPr>
          <p:cNvSpPr/>
          <p:nvPr/>
        </p:nvSpPr>
        <p:spPr>
          <a:xfrm>
            <a:off x="4334156" y="1817466"/>
            <a:ext cx="2196000" cy="39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7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B35A-6E8F-3246-8E71-A7F793DD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Pwntools</a:t>
            </a:r>
            <a:r>
              <a:rPr kumimoji="1" lang="zh-CN" altLang="en-US" dirty="0"/>
              <a:t>基本用法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E4AA1-DA73-F04E-AAF3-266B9D4D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392488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字符串转化</a:t>
            </a:r>
            <a:endParaRPr kumimoji="1" lang="en-US" altLang="zh-CN" dirty="0"/>
          </a:p>
          <a:p>
            <a:pPr lvl="1"/>
            <a:r>
              <a:rPr lang="en-US" altLang="zh-CN" dirty="0"/>
              <a:t>p32(0x12345678)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“\x78\x56\x34\x12”: </a:t>
            </a:r>
            <a:r>
              <a:rPr lang="zh-CN" altLang="en-US" dirty="0"/>
              <a:t> </a:t>
            </a:r>
            <a:r>
              <a:rPr lang="en-US" altLang="zh-CN" dirty="0"/>
              <a:t>32</a:t>
            </a:r>
            <a:r>
              <a:rPr lang="zh-CN" altLang="en-US" dirty="0"/>
              <a:t>位机器字符串表示</a:t>
            </a:r>
            <a:endParaRPr lang="en-US" altLang="zh-CN" dirty="0"/>
          </a:p>
          <a:p>
            <a:pPr lvl="1"/>
            <a:r>
              <a:rPr lang="en-US" altLang="zh-CN" dirty="0"/>
              <a:t>p64(0x12345678) == “\x00\x00\x00\x00\x78\x56\x34\x12”: 64</a:t>
            </a:r>
            <a:r>
              <a:rPr lang="zh-CN" altLang="en-US" dirty="0"/>
              <a:t>位</a:t>
            </a:r>
            <a:endParaRPr kumimoji="1" lang="en-US" altLang="zh-CN" dirty="0"/>
          </a:p>
          <a:p>
            <a:r>
              <a:rPr kumimoji="1" lang="zh-CN" altLang="en-US" dirty="0"/>
              <a:t>编译汇编代码：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E86F8-BBBD-3949-AC47-98057A6E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6126"/>
            <a:ext cx="9827239" cy="36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CE03-1512-8948-AB23-8C4E8B7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及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10817-0D7A-3A46-A069-E46B8D5D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1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6D99-58BD-4C48-8B27-866CB05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X86_64</a:t>
            </a:r>
            <a:r>
              <a:rPr kumimoji="1" lang="zh-CN" altLang="en-US" dirty="0"/>
              <a:t>汇编语言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327A3-FF4C-6C47-9739-6C73D0F6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系统调用表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396D-FCD0-A24F-92EA-706C645B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313" y="18493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Journey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of</a:t>
            </a:r>
            <a:r>
              <a:rPr kumimoji="1" lang="zh-CN" altLang="en-US" sz="6000" dirty="0"/>
              <a:t> </a:t>
            </a:r>
            <a:r>
              <a:rPr kumimoji="1" lang="en-US" altLang="zh-CN" sz="6000" dirty="0" err="1"/>
              <a:t>pwn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5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267D-1EFD-7F49-8FFA-CCB7E942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hlinkClick r:id="rId2" action="ppaction://hlinksldjump"/>
              </a:rPr>
              <a:t>例题一、从栈溢出讲起</a:t>
            </a:r>
            <a:r>
              <a:rPr kumimoji="1" lang="en-US" altLang="zh-CN" dirty="0">
                <a:hlinkClick r:id="rId2" action="ppaction://hlinksldjump"/>
              </a:rPr>
              <a:t>: stkof-level1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4A6AC1-52D0-D64D-B79F-14987214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3541" y="1810440"/>
            <a:ext cx="5722135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61D21F-72C2-FC48-806F-65FDDC1FD99D}"/>
              </a:ext>
            </a:extLst>
          </p:cNvPr>
          <p:cNvSpPr txBox="1"/>
          <p:nvPr/>
        </p:nvSpPr>
        <p:spPr>
          <a:xfrm>
            <a:off x="838200" y="5393634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linkClick r:id="rId4"/>
              </a:rPr>
              <a:t>一篇博客</a:t>
            </a:r>
            <a:endParaRPr kumimoji="1" lang="en-US" altLang="zh-CN" dirty="0"/>
          </a:p>
          <a:p>
            <a:r>
              <a:rPr kumimoji="1" lang="zh-CN" altLang="en-US" dirty="0"/>
              <a:t>一个练习：</a:t>
            </a:r>
            <a:r>
              <a:rPr kumimoji="1" lang="en-US" altLang="zh-CN" dirty="0" err="1"/>
              <a:t>pwn</a:t>
            </a:r>
            <a:r>
              <a:rPr kumimoji="1" lang="zh-CN" altLang="en-US" dirty="0"/>
              <a:t>目录下</a:t>
            </a:r>
            <a:r>
              <a:rPr kumimoji="1" lang="en-US" altLang="zh-CN" dirty="0"/>
              <a:t>stkoverflow1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6C3CA7-7A45-804E-A441-CC5169B7E0A4}"/>
              </a:ext>
            </a:extLst>
          </p:cNvPr>
          <p:cNvSpPr txBox="1"/>
          <p:nvPr/>
        </p:nvSpPr>
        <p:spPr>
          <a:xfrm>
            <a:off x="967409" y="1974574"/>
            <a:ext cx="42804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最经典的漏洞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通过溢出控制程序返回地址从而劫持程序流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i386</a:t>
            </a:r>
            <a:r>
              <a:rPr kumimoji="1" lang="zh-CN" altLang="en-US" sz="2800" dirty="0"/>
              <a:t>指令集函数调用及栈帧分配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黑板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42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1F4A-4D59-894F-976F-96140980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例题二、编写自己的</a:t>
            </a:r>
            <a:r>
              <a:rPr kumimoji="1" lang="en-US" altLang="zh-CN" dirty="0"/>
              <a:t>shellcode: stkof-level2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20FD-9D14-AF4B-BAFA-AAA01639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系统调用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>
                <a:hlinkClick r:id="rId2"/>
              </a:rPr>
              <a:t>系统调用表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一般执行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系统调用，加载“</a:t>
            </a:r>
            <a:r>
              <a:rPr kumimoji="1" lang="en-US" altLang="zh-CN" dirty="0"/>
              <a:t>\bin\</a:t>
            </a:r>
            <a:r>
              <a:rPr kumimoji="1" lang="en-US" altLang="zh-CN" dirty="0" err="1"/>
              <a:t>sh</a:t>
            </a:r>
            <a:r>
              <a:rPr kumimoji="1" lang="zh-CN" altLang="en-US" dirty="0"/>
              <a:t>”程序，获得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权限。有时候也会写汇编把</a:t>
            </a:r>
            <a:r>
              <a:rPr kumimoji="1" lang="en-US" altLang="zh-CN" dirty="0"/>
              <a:t>flag</a:t>
            </a:r>
            <a:r>
              <a:rPr kumimoji="1" lang="zh-CN" altLang="en-US" dirty="0"/>
              <a:t>读出来。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shellcraft.sh</a:t>
            </a:r>
            <a:r>
              <a:rPr kumimoji="1"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737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5C70-5908-9E45-AC5C-F71ED3F6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例题三、利用</a:t>
            </a:r>
            <a:r>
              <a:rPr kumimoji="1" lang="en-US" altLang="zh-CN" dirty="0" err="1"/>
              <a:t>libc</a:t>
            </a:r>
            <a:r>
              <a:rPr kumimoji="1" lang="en-US" altLang="zh-CN" dirty="0"/>
              <a:t>: stkof-level3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667BD-CB2F-9544-A357-7D6880A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常见保护机制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ASLR: </a:t>
            </a:r>
            <a:r>
              <a:rPr lang="zh-CN" altLang="en-US" dirty="0"/>
              <a:t>地址空间分布随机化</a:t>
            </a:r>
            <a:r>
              <a:rPr lang="en-US" altLang="zh-CN" dirty="0"/>
              <a:t>,</a:t>
            </a:r>
            <a:r>
              <a:rPr lang="zh-CN" altLang="en-US" dirty="0"/>
              <a:t> 如</a:t>
            </a:r>
            <a:r>
              <a:rPr lang="en-US" altLang="zh-CN" dirty="0"/>
              <a:t>stack</a:t>
            </a:r>
            <a:r>
              <a:rPr lang="zh-CN" altLang="en-US" dirty="0"/>
              <a:t>、</a:t>
            </a:r>
            <a:r>
              <a:rPr lang="en-US" altLang="zh-CN" dirty="0"/>
              <a:t>heap</a:t>
            </a:r>
            <a:r>
              <a:rPr lang="zh-CN" altLang="en-US" dirty="0"/>
              <a:t>、</a:t>
            </a:r>
            <a:r>
              <a:rPr lang="en-US" altLang="zh-CN" dirty="0" err="1"/>
              <a:t>libc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zh-CN" altLang="en-US" dirty="0"/>
              <a:t>初始地址随机化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NX:  </a:t>
            </a:r>
            <a:r>
              <a:rPr lang="zh-CN" altLang="en-US" dirty="0"/>
              <a:t>将数据所在内存页标识为不可执行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stack</a:t>
            </a:r>
            <a:r>
              <a:rPr lang="zh-CN" altLang="en-US" dirty="0"/>
              <a:t>、</a:t>
            </a:r>
            <a:r>
              <a:rPr lang="en-US" altLang="zh-CN" dirty="0" err="1"/>
              <a:t>bss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rodata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PIE:</a:t>
            </a:r>
            <a:r>
              <a:rPr kumimoji="1" lang="zh-CN" altLang="en-US" dirty="0"/>
              <a:t>  </a:t>
            </a:r>
            <a:r>
              <a:rPr lang="zh-CN" altLang="en-US" dirty="0"/>
              <a:t>位置独立的可执行区域（</a:t>
            </a:r>
            <a:r>
              <a:rPr lang="en-US" altLang="zh-CN" dirty="0"/>
              <a:t>position-independent executables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CANNARY: </a:t>
            </a:r>
            <a:r>
              <a:rPr kumimoji="1" lang="zh-CN" altLang="en-US" dirty="0"/>
              <a:t>栈溢出检查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kumimoji="1" lang="en-US" altLang="zh-CN" dirty="0" err="1"/>
              <a:t>libc</a:t>
            </a:r>
            <a:r>
              <a:rPr kumimoji="1" lang="zh-CN" altLang="en-US" dirty="0"/>
              <a:t>利用</a:t>
            </a:r>
            <a:r>
              <a:rPr kumimoji="1" lang="en-US" altLang="zh-CN" dirty="0"/>
              <a:t>: </a:t>
            </a:r>
          </a:p>
          <a:p>
            <a:pPr lvl="1"/>
            <a:r>
              <a:rPr lang="en-US" altLang="zh-CN" dirty="0" err="1"/>
              <a:t>glibc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发布的</a:t>
            </a:r>
            <a:r>
              <a:rPr lang="en-US" altLang="zh-CN" dirty="0" err="1"/>
              <a:t>libc</a:t>
            </a:r>
            <a:r>
              <a:rPr lang="zh-CN" altLang="en-US" dirty="0"/>
              <a:t>库，即</a:t>
            </a:r>
            <a:r>
              <a:rPr lang="en-US" altLang="zh-CN" dirty="0"/>
              <a:t>c</a:t>
            </a:r>
            <a:r>
              <a:rPr lang="zh-CN" altLang="en-US" dirty="0"/>
              <a:t>运行库。</a:t>
            </a:r>
            <a:r>
              <a:rPr lang="en-US" altLang="zh-CN" dirty="0"/>
              <a:t>(.so</a:t>
            </a:r>
            <a:r>
              <a:rPr lang="zh-CN" altLang="en-US" dirty="0"/>
              <a:t>格式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printf</a:t>
            </a:r>
            <a:r>
              <a:rPr lang="zh-CN" altLang="en-US" dirty="0"/>
              <a:t>、</a:t>
            </a:r>
            <a:r>
              <a:rPr lang="en-US" altLang="zh-CN" dirty="0"/>
              <a:t>puts </a:t>
            </a:r>
            <a:r>
              <a:rPr lang="zh-CN" altLang="en-US" dirty="0"/>
              <a:t>等函数时，程序会加载</a:t>
            </a:r>
            <a:r>
              <a:rPr lang="en-US" altLang="zh-CN" dirty="0" err="1"/>
              <a:t>libc</a:t>
            </a:r>
            <a:r>
              <a:rPr lang="zh-CN" altLang="en-US" dirty="0"/>
              <a:t>库到内存中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kumimoji="1" lang="zh-CN" altLang="en-US" dirty="0"/>
              <a:t>想办法得到</a:t>
            </a:r>
            <a:r>
              <a:rPr kumimoji="1" lang="en-US" altLang="zh-CN" dirty="0" err="1"/>
              <a:t>libc</a:t>
            </a:r>
            <a:r>
              <a:rPr kumimoji="1" lang="zh-CN" altLang="en-US" dirty="0"/>
              <a:t>基地址，然后利用</a:t>
            </a:r>
            <a:r>
              <a:rPr kumimoji="1" lang="en-US" altLang="zh-CN" dirty="0" err="1"/>
              <a:t>libc</a:t>
            </a:r>
            <a:r>
              <a:rPr kumimoji="1" lang="zh-CN" altLang="en-US" dirty="0"/>
              <a:t>函数，如</a:t>
            </a:r>
            <a:r>
              <a:rPr kumimoji="1" lang="en-US" altLang="zh-CN" dirty="0"/>
              <a:t>:system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mprotect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62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C068-C3DA-664A-BA1A-652E137D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四、题目</a:t>
            </a:r>
            <a:r>
              <a:rPr kumimoji="1" lang="en-US" altLang="zh-CN" dirty="0"/>
              <a:t>write-up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A27D7-EABA-F64F-8456-F2F9BD0F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github.com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sixstars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ctfd</a:t>
            </a:r>
            <a:r>
              <a:rPr kumimoji="1" lang="en-US" altLang="zh-CN" dirty="0">
                <a:hlinkClick r:id="rId2"/>
              </a:rPr>
              <a:t>-writeup/tree/master/</a:t>
            </a:r>
            <a:r>
              <a:rPr kumimoji="1" lang="en-US" altLang="zh-CN" dirty="0" err="1">
                <a:hlinkClick r:id="rId2"/>
              </a:rPr>
              <a:t>stackoverflow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20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58DC-8BEF-5946-8180-9DFA39F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内存段</a:t>
            </a:r>
            <a:r>
              <a:rPr kumimoji="1" lang="en-US" altLang="zh-CN" dirty="0"/>
              <a:t>-segment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10F3-FCD9-DA44-AD13-449A860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执行时，内存会分不同区域，有着不同的权限</a:t>
            </a:r>
            <a:endParaRPr kumimoji="1" lang="en-US" altLang="zh-CN" sz="3600" dirty="0"/>
          </a:p>
          <a:p>
            <a:r>
              <a:rPr kumimoji="1" lang="zh-CN" altLang="en-US" sz="3600" dirty="0"/>
              <a:t>分类：</a:t>
            </a:r>
            <a:endParaRPr kumimoji="1" lang="en-US" altLang="zh-CN" sz="3600" dirty="0"/>
          </a:p>
          <a:p>
            <a:pPr lvl="1"/>
            <a:r>
              <a:rPr kumimoji="1" lang="en-US" altLang="zh-CN" sz="3200" dirty="0"/>
              <a:t>data: </a:t>
            </a:r>
            <a:r>
              <a:rPr kumimoji="1" lang="en-US" altLang="zh-CN" sz="3200" dirty="0" err="1"/>
              <a:t>rw</a:t>
            </a:r>
            <a:r>
              <a:rPr kumimoji="1" lang="en-US" altLang="zh-CN" sz="3200" dirty="0"/>
              <a:t>-</a:t>
            </a:r>
          </a:p>
          <a:p>
            <a:pPr lvl="1"/>
            <a:r>
              <a:rPr kumimoji="1" lang="en-US" altLang="zh-CN" sz="3200" dirty="0"/>
              <a:t>code: r-x</a:t>
            </a:r>
          </a:p>
          <a:p>
            <a:pPr lvl="1"/>
            <a:r>
              <a:rPr kumimoji="1" lang="en-US" altLang="zh-CN" sz="3200" dirty="0"/>
              <a:t>stack: </a:t>
            </a:r>
            <a:r>
              <a:rPr kumimoji="1" lang="en-US" altLang="zh-CN" sz="3200" dirty="0" err="1"/>
              <a:t>rw</a:t>
            </a:r>
            <a:r>
              <a:rPr kumimoji="1" lang="en-US" altLang="zh-CN" sz="3200" dirty="0"/>
              <a:t>-</a:t>
            </a:r>
          </a:p>
          <a:p>
            <a:pPr lvl="1"/>
            <a:r>
              <a:rPr kumimoji="1" lang="en-US" altLang="zh-CN" sz="3200" dirty="0"/>
              <a:t>heap: </a:t>
            </a:r>
            <a:r>
              <a:rPr kumimoji="1" lang="en-US" altLang="zh-CN" sz="3200" dirty="0" err="1"/>
              <a:t>rw</a:t>
            </a:r>
            <a:r>
              <a:rPr kumimoji="1" lang="en-US" altLang="zh-CN" sz="3200" dirty="0"/>
              <a:t>-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125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58DC-8BEF-5946-8180-9DFA39F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执行流</a:t>
            </a:r>
            <a:r>
              <a:rPr kumimoji="1" lang="en-US" altLang="zh-CN" dirty="0"/>
              <a:t>-Execution 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10F3-FCD9-DA44-AD13-449A8605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执行：</a:t>
            </a:r>
            <a:endParaRPr kumimoji="1" lang="en-US" altLang="zh-CN" sz="3200" dirty="0"/>
          </a:p>
          <a:p>
            <a:pPr lvl="1"/>
            <a:r>
              <a:rPr kumimoji="1" lang="en-US" altLang="zh-CN" sz="2800" dirty="0"/>
              <a:t>$ ./binary</a:t>
            </a:r>
            <a:endParaRPr kumimoji="1" lang="en-US" altLang="zh-CN" dirty="0"/>
          </a:p>
          <a:p>
            <a:r>
              <a:rPr kumimoji="1" lang="en-US" altLang="zh-CN" sz="3200" dirty="0"/>
              <a:t>Kernel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binary</a:t>
            </a:r>
            <a:r>
              <a:rPr kumimoji="1" lang="zh-CN" altLang="en-US" sz="3200" dirty="0"/>
              <a:t>从硬盘加载到内存中执行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170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58DC-8BEF-5946-8180-9DFA39F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可执行二进制文件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10F3-FCD9-DA44-AD13-449A8605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543880"/>
            <a:ext cx="10515600" cy="4179405"/>
          </a:xfrm>
        </p:spPr>
        <p:txBody>
          <a:bodyPr/>
          <a:lstStyle/>
          <a:p>
            <a:r>
              <a:rPr kumimoji="1" lang="en-US" altLang="zh-CN" dirty="0"/>
              <a:t>Linux-ELF</a:t>
            </a:r>
          </a:p>
          <a:p>
            <a:r>
              <a:rPr kumimoji="1" lang="en-US" altLang="zh-CN" dirty="0"/>
              <a:t>Windows-PE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的开头的</a:t>
            </a:r>
            <a:r>
              <a:rPr kumimoji="1" lang="en-US" altLang="zh-CN" dirty="0"/>
              <a:t>magic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位置有文件的类型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命令可以查看二进制文件类型和详细信息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71384-80D1-DB43-AB83-7D28A51D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8" y="3453223"/>
            <a:ext cx="9093200" cy="927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F578E0-9863-534E-BCBF-7875EBB47DFD}"/>
              </a:ext>
            </a:extLst>
          </p:cNvPr>
          <p:cNvSpPr/>
          <p:nvPr/>
        </p:nvSpPr>
        <p:spPr>
          <a:xfrm>
            <a:off x="639418" y="481233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源文件到</a:t>
            </a:r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ELF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可执行文件的生成过程</a:t>
            </a:r>
          </a:p>
          <a:p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1. </a:t>
            </a:r>
            <a:r>
              <a:rPr lang="zh-CN" altLang="en-US" sz="2000" u="sng" dirty="0">
                <a:solidFill>
                  <a:srgbClr val="3D6B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编译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器的预处理</a:t>
            </a:r>
          </a:p>
          <a:p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2. C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源</a:t>
            </a:r>
            <a:r>
              <a:rPr lang="zh-CN" altLang="en-US" sz="2000" u="sng" dirty="0">
                <a:solidFill>
                  <a:srgbClr val="3D6B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代码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转换为汇编</a:t>
            </a:r>
            <a:r>
              <a:rPr lang="zh-CN" altLang="en-US" sz="2000" u="sng" dirty="0">
                <a:solidFill>
                  <a:srgbClr val="3D6B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代码</a:t>
            </a:r>
            <a:endParaRPr lang="zh-CN" altLang="en-US" sz="2000" dirty="0">
              <a:solidFill>
                <a:srgbClr val="2F2F2F"/>
              </a:solidFill>
              <a:latin typeface="Verdana" panose="020B0604030504040204" pitchFamily="34" charset="0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3. 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生成目标文件</a:t>
            </a:r>
          </a:p>
          <a:p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4. 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将目标文件链接为</a:t>
            </a:r>
            <a:r>
              <a:rPr lang="en-US" altLang="zh-CN" sz="2000" dirty="0">
                <a:solidFill>
                  <a:srgbClr val="2F2F2F"/>
                </a:solidFill>
                <a:latin typeface="Verdana" panose="020B0604030504040204" pitchFamily="34" charset="0"/>
              </a:rPr>
              <a:t>ELF</a:t>
            </a:r>
            <a:r>
              <a:rPr lang="zh-CN" altLang="en-US" sz="2000" dirty="0">
                <a:solidFill>
                  <a:srgbClr val="2F2F2F"/>
                </a:solidFill>
                <a:latin typeface="Verdana" panose="020B0604030504040204" pitchFamily="34" charset="0"/>
              </a:rPr>
              <a:t>可执行文件</a:t>
            </a:r>
            <a:endParaRPr lang="zh-CN" altLang="en-US" sz="2000" b="0" i="0" u="none" strike="noStrike" dirty="0">
              <a:solidFill>
                <a:srgbClr val="2F2F2F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3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58DC-8BEF-5946-8180-9DFA39F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执行流</a:t>
            </a:r>
            <a:r>
              <a:rPr kumimoji="1" lang="en-US" altLang="zh-CN" dirty="0"/>
              <a:t>-Execution Flow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014ED-DF0A-804D-9E15-C130113C2809}"/>
              </a:ext>
            </a:extLst>
          </p:cNvPr>
          <p:cNvSpPr/>
          <p:nvPr/>
        </p:nvSpPr>
        <p:spPr>
          <a:xfrm>
            <a:off x="1019331" y="1803551"/>
            <a:ext cx="1918741" cy="55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./binary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ACD0D8-E716-9D41-A40E-39E03901C10D}"/>
              </a:ext>
            </a:extLst>
          </p:cNvPr>
          <p:cNvSpPr/>
          <p:nvPr/>
        </p:nvSpPr>
        <p:spPr>
          <a:xfrm>
            <a:off x="1019330" y="2799198"/>
            <a:ext cx="1918741" cy="5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06BE00-FD3D-8749-9E34-090B546F5771}"/>
              </a:ext>
            </a:extLst>
          </p:cNvPr>
          <p:cNvSpPr/>
          <p:nvPr/>
        </p:nvSpPr>
        <p:spPr>
          <a:xfrm>
            <a:off x="4656944" y="2762804"/>
            <a:ext cx="1918741" cy="55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35297F-B83E-4D4C-BEA1-6E6CB649D0E1}"/>
              </a:ext>
            </a:extLst>
          </p:cNvPr>
          <p:cNvSpPr/>
          <p:nvPr/>
        </p:nvSpPr>
        <p:spPr>
          <a:xfrm>
            <a:off x="4656943" y="3717326"/>
            <a:ext cx="1918741" cy="55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_start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7D0FE4-4FC6-4E49-9836-7CE8A3D9E376}"/>
              </a:ext>
            </a:extLst>
          </p:cNvPr>
          <p:cNvSpPr/>
          <p:nvPr/>
        </p:nvSpPr>
        <p:spPr>
          <a:xfrm>
            <a:off x="172387" y="3743346"/>
            <a:ext cx="3607632" cy="779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execve</a:t>
            </a:r>
            <a:r>
              <a:rPr kumimoji="1" lang="en-US" altLang="zh-CN" dirty="0"/>
              <a:t>(“./binary”, *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[], *</a:t>
            </a:r>
            <a:r>
              <a:rPr kumimoji="1" lang="en-US" altLang="zh-CN" dirty="0" err="1"/>
              <a:t>envp</a:t>
            </a:r>
            <a:r>
              <a:rPr kumimoji="1" lang="en-US" altLang="zh-CN" dirty="0"/>
              <a:t>[])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88ACE10-5F2F-CC42-BA52-9BC658F9C787}"/>
              </a:ext>
            </a:extLst>
          </p:cNvPr>
          <p:cNvCxnSpPr/>
          <p:nvPr/>
        </p:nvCxnSpPr>
        <p:spPr>
          <a:xfrm>
            <a:off x="254833" y="4811843"/>
            <a:ext cx="7495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D48EB-40F0-194B-96AC-9DF4951A152C}"/>
              </a:ext>
            </a:extLst>
          </p:cNvPr>
          <p:cNvSpPr txBox="1"/>
          <p:nvPr/>
        </p:nvSpPr>
        <p:spPr>
          <a:xfrm>
            <a:off x="7839856" y="41822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E49BA-49CF-6449-831C-B6772907F719}"/>
              </a:ext>
            </a:extLst>
          </p:cNvPr>
          <p:cNvSpPr txBox="1"/>
          <p:nvPr/>
        </p:nvSpPr>
        <p:spPr>
          <a:xfrm>
            <a:off x="7839856" y="54414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内核态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ECE3D5-F7F9-EC42-8BAA-4CA14ED46946}"/>
              </a:ext>
            </a:extLst>
          </p:cNvPr>
          <p:cNvSpPr/>
          <p:nvPr/>
        </p:nvSpPr>
        <p:spPr>
          <a:xfrm>
            <a:off x="911901" y="5111764"/>
            <a:ext cx="2128604" cy="359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sys_execve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3A2C0-5CEF-2848-8585-8ACF41B96698}"/>
              </a:ext>
            </a:extLst>
          </p:cNvPr>
          <p:cNvSpPr/>
          <p:nvPr/>
        </p:nvSpPr>
        <p:spPr>
          <a:xfrm>
            <a:off x="911901" y="5894692"/>
            <a:ext cx="2128604" cy="359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do_execve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6CD2BF-3130-684E-8991-3817C6F5CBEA}"/>
              </a:ext>
            </a:extLst>
          </p:cNvPr>
          <p:cNvSpPr/>
          <p:nvPr/>
        </p:nvSpPr>
        <p:spPr>
          <a:xfrm>
            <a:off x="4552012" y="5094901"/>
            <a:ext cx="2128604" cy="359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load_elf_binary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C5F5-6AD1-7B49-994D-6EA92BD1A110}"/>
              </a:ext>
            </a:extLst>
          </p:cNvPr>
          <p:cNvSpPr/>
          <p:nvPr/>
        </p:nvSpPr>
        <p:spPr>
          <a:xfrm>
            <a:off x="4339649" y="5894692"/>
            <a:ext cx="2553327" cy="359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search_binary_handler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06C375-3E51-E145-AB2A-38E0598E23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978701" y="2359292"/>
            <a:ext cx="1" cy="4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B06610F-35D8-AD48-ACCE-A3323630C64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976203" y="3318545"/>
            <a:ext cx="2498" cy="4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518C65D-8F30-7E47-99FE-875DC34F614A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1976203" y="4523069"/>
            <a:ext cx="0" cy="5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1F44030-A750-3C4A-8519-0C5D862F577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976203" y="5471527"/>
            <a:ext cx="0" cy="4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B714599-D8CB-904F-B520-D1EB5CB0AD4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040505" y="6074574"/>
            <a:ext cx="129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0D49012-84AC-2341-9D01-0F17B16AB23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5616313" y="5454664"/>
            <a:ext cx="1" cy="4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FBAAE58-9309-0B4A-BAFF-F6CF6A99C82E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16314" y="4273067"/>
            <a:ext cx="0" cy="8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534D7AD-5149-D044-934A-318D6883D2FC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616314" y="3318545"/>
            <a:ext cx="1" cy="3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3B33-6430-7443-A77D-E1BD33D0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漏洞利用（</a:t>
            </a:r>
            <a:r>
              <a:rPr kumimoji="1" lang="en-US" altLang="zh-CN" dirty="0"/>
              <a:t>Exploitation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F955A-E0B3-2343-8194-29FE1F60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r>
              <a:rPr kumimoji="1" lang="zh-CN" altLang="en-US" dirty="0"/>
              <a:t>利用漏洞获取程序的控制权</a:t>
            </a:r>
            <a:endParaRPr kumimoji="1" lang="en-US" altLang="zh-CN" dirty="0"/>
          </a:p>
          <a:p>
            <a:r>
              <a:rPr kumimoji="1" lang="zh-CN" altLang="en-US" dirty="0"/>
              <a:t>就是</a:t>
            </a:r>
            <a:r>
              <a:rPr kumimoji="1" lang="en-US" altLang="zh-CN" dirty="0"/>
              <a:t>CTF</a:t>
            </a:r>
            <a:r>
              <a:rPr kumimoji="1" lang="zh-CN" altLang="en-US" dirty="0"/>
              <a:t>里面所谓的</a:t>
            </a:r>
            <a:r>
              <a:rPr kumimoji="1" lang="en-US" altLang="zh-CN" dirty="0" err="1"/>
              <a:t>pwn</a:t>
            </a:r>
            <a:endParaRPr kumimoji="1" lang="en-US" altLang="zh-CN" dirty="0"/>
          </a:p>
          <a:p>
            <a:r>
              <a:rPr kumimoji="1" lang="zh-CN" altLang="en-US" dirty="0"/>
              <a:t>这里主要讲二进制文件</a:t>
            </a:r>
            <a:r>
              <a:rPr kumimoji="1" lang="en-US" altLang="zh-CN" dirty="0"/>
              <a:t>(binary)</a:t>
            </a:r>
            <a:r>
              <a:rPr kumimoji="1" lang="zh-CN" altLang="en-US" dirty="0"/>
              <a:t>漏洞的利用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E7FBEE-14BD-444D-AB01-1076DD19DF41}"/>
              </a:ext>
            </a:extLst>
          </p:cNvPr>
          <p:cNvSpPr/>
          <p:nvPr/>
        </p:nvSpPr>
        <p:spPr>
          <a:xfrm>
            <a:off x="1443789" y="1572126"/>
            <a:ext cx="2646948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漏洞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DD2FF-6C40-0D45-9D2B-1B56A4453C3C}"/>
              </a:ext>
            </a:extLst>
          </p:cNvPr>
          <p:cNvSpPr/>
          <p:nvPr/>
        </p:nvSpPr>
        <p:spPr>
          <a:xfrm>
            <a:off x="5694947" y="1572126"/>
            <a:ext cx="3160295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控制流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C597C0D-6BF3-114C-8FF8-7C064C64E8C0}"/>
              </a:ext>
            </a:extLst>
          </p:cNvPr>
          <p:cNvSpPr/>
          <p:nvPr/>
        </p:nvSpPr>
        <p:spPr>
          <a:xfrm>
            <a:off x="4235115" y="1735680"/>
            <a:ext cx="1315453" cy="346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48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81C7-0CFF-9C43-96A8-EFCFDE77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46871-283D-7E40-9531-342F2794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IDA</a:t>
            </a:r>
            <a:r>
              <a:rPr kumimoji="1" lang="zh-CN" altLang="en-US" dirty="0"/>
              <a:t>： 逆向神器</a:t>
            </a:r>
            <a:endParaRPr kumimoji="1" lang="en-US" altLang="zh-CN" dirty="0"/>
          </a:p>
          <a:p>
            <a:r>
              <a:rPr kumimoji="1" lang="en-US" altLang="zh-CN" dirty="0"/>
              <a:t>GDB</a:t>
            </a:r>
            <a:r>
              <a:rPr kumimoji="1" lang="zh-CN" altLang="en-US" dirty="0"/>
              <a:t>（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Gun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2"/>
              </a:rPr>
              <a:t>一个学习链接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CSAPP(</a:t>
            </a:r>
            <a:r>
              <a:rPr kumimoji="1" lang="zh-CN" altLang="en-US" dirty="0"/>
              <a:t>深入理解计算机系统</a:t>
            </a:r>
            <a:r>
              <a:rPr kumimoji="1" lang="en-US" altLang="zh-CN" dirty="0"/>
              <a:t>)</a:t>
            </a:r>
            <a:r>
              <a:rPr kumimoji="1" lang="zh-CN" altLang="en-US" dirty="0"/>
              <a:t>第三章也有介绍。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gdb</a:t>
            </a:r>
            <a:r>
              <a:rPr kumimoji="1" lang="zh-CN" altLang="en-US" dirty="0"/>
              <a:t>插件</a:t>
            </a:r>
            <a:r>
              <a:rPr kumimoji="1" lang="en-US" altLang="zh-CN" dirty="0" err="1"/>
              <a:t>peda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pwndbg</a:t>
            </a:r>
            <a:r>
              <a:rPr kumimoji="1" lang="zh-CN" altLang="en-US" dirty="0"/>
              <a:t>也很有用</a:t>
            </a:r>
            <a:endParaRPr kumimoji="1" lang="en-US" altLang="zh-CN" dirty="0"/>
          </a:p>
          <a:p>
            <a:r>
              <a:rPr kumimoji="1" lang="en-US" altLang="zh-CN" dirty="0" err="1"/>
              <a:t>pwntools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库，</a:t>
            </a:r>
            <a:r>
              <a:rPr lang="zh-CN" altLang="en-US" dirty="0"/>
              <a:t>屏蔽细节，⽅便快速编写</a:t>
            </a:r>
            <a:r>
              <a:rPr lang="en-US" altLang="zh-CN" dirty="0"/>
              <a:t>exploit</a:t>
            </a:r>
            <a:r>
              <a:rPr lang="zh-CN" altLang="en-US" dirty="0"/>
              <a:t>脚本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E37ABF-EE93-694C-86B4-2F89AECD2593}"/>
              </a:ext>
            </a:extLst>
          </p:cNvPr>
          <p:cNvSpPr txBox="1"/>
          <p:nvPr/>
        </p:nvSpPr>
        <p:spPr>
          <a:xfrm>
            <a:off x="618325" y="6311900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--</a:t>
            </a:r>
            <a:r>
              <a:rPr kumimoji="1" lang="zh-CN" altLang="en-US" dirty="0"/>
              <a:t>下面以</a:t>
            </a:r>
            <a:r>
              <a:rPr kumimoji="1" lang="en-US" altLang="zh-CN" dirty="0"/>
              <a:t>stackoverflow-level1</a:t>
            </a:r>
            <a:r>
              <a:rPr kumimoji="1" lang="zh-CN" altLang="en-US" dirty="0"/>
              <a:t>为例，介绍</a:t>
            </a:r>
            <a:r>
              <a:rPr kumimoji="1" lang="zh-CN" altLang="en-US" dirty="0">
                <a:hlinkClick r:id="rId3" action="ppaction://hlinksldjump"/>
              </a:rPr>
              <a:t>栈溢出原理</a:t>
            </a:r>
            <a:r>
              <a:rPr kumimoji="1" lang="zh-CN" altLang="en-US" dirty="0"/>
              <a:t>和这三个工具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3EAFE-4FE6-0F45-A733-2353A1F0B952}"/>
              </a:ext>
            </a:extLst>
          </p:cNvPr>
          <p:cNvSpPr/>
          <p:nvPr/>
        </p:nvSpPr>
        <p:spPr>
          <a:xfrm>
            <a:off x="1046922" y="5194852"/>
            <a:ext cx="165652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elf</a:t>
            </a:r>
            <a:r>
              <a:rPr kumimoji="1" lang="zh-CN" altLang="en-US" dirty="0"/>
              <a:t>文件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1950801-08EB-AA45-8CE9-7513B83A05E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03443" y="5469701"/>
            <a:ext cx="2875720" cy="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C3956F-4295-DB40-A5B6-452FF9EB5C2F}"/>
              </a:ext>
            </a:extLst>
          </p:cNvPr>
          <p:cNvSpPr/>
          <p:nvPr/>
        </p:nvSpPr>
        <p:spPr>
          <a:xfrm>
            <a:off x="5579163" y="5131770"/>
            <a:ext cx="190500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漏洞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E5A131-F1D7-2C48-8CCF-2CDC55C8E46B}"/>
              </a:ext>
            </a:extLst>
          </p:cNvPr>
          <p:cNvSpPr txBox="1"/>
          <p:nvPr/>
        </p:nvSpPr>
        <p:spPr>
          <a:xfrm>
            <a:off x="2703443" y="4996833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IDA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静态分析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ECDE90-4078-A04E-83D1-EC91C1D367F2}"/>
              </a:ext>
            </a:extLst>
          </p:cNvPr>
          <p:cNvSpPr txBox="1"/>
          <p:nvPr/>
        </p:nvSpPr>
        <p:spPr>
          <a:xfrm>
            <a:off x="2807804" y="5580894"/>
            <a:ext cx="24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动态观察调试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60C9A7-A694-BB4F-90D6-25DD27D5C06C}"/>
              </a:ext>
            </a:extLst>
          </p:cNvPr>
          <p:cNvSpPr/>
          <p:nvPr/>
        </p:nvSpPr>
        <p:spPr>
          <a:xfrm>
            <a:off x="9761880" y="5131770"/>
            <a:ext cx="190500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攻击脚本</a:t>
            </a:r>
            <a:r>
              <a:rPr kumimoji="1" lang="en-US" altLang="zh-CN" dirty="0"/>
              <a:t>(EXP)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745CED0-1E86-3041-8D29-D86C89F9AC1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7484163" y="5469701"/>
            <a:ext cx="227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EDC79-B729-4D41-B7B9-C6FB80637EB6}"/>
              </a:ext>
            </a:extLst>
          </p:cNvPr>
          <p:cNvSpPr txBox="1"/>
          <p:nvPr/>
        </p:nvSpPr>
        <p:spPr>
          <a:xfrm>
            <a:off x="7880844" y="50290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pwntools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1AB39762-A151-A94B-9B97-0B71EA4A3CCB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11021665" y="4824485"/>
            <a:ext cx="337930" cy="952500"/>
          </a:xfrm>
          <a:prstGeom prst="curvedConnector4">
            <a:avLst>
              <a:gd name="adj1" fmla="val -267647"/>
              <a:gd name="adj2" fmla="val -1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36D53D-F066-B445-82BF-889615F6D250}"/>
              </a:ext>
            </a:extLst>
          </p:cNvPr>
          <p:cNvSpPr txBox="1"/>
          <p:nvPr/>
        </p:nvSpPr>
        <p:spPr>
          <a:xfrm>
            <a:off x="10601739" y="418768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本地调试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0428AD2-19BB-5242-A0D6-621579721503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714380" y="5807631"/>
            <a:ext cx="0" cy="3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2C67B32-57D7-AF45-BF70-28A5974C3BA5}"/>
              </a:ext>
            </a:extLst>
          </p:cNvPr>
          <p:cNvSpPr/>
          <p:nvPr/>
        </p:nvSpPr>
        <p:spPr>
          <a:xfrm>
            <a:off x="9761880" y="6192663"/>
            <a:ext cx="190500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攻击远程服务器</a:t>
            </a:r>
          </a:p>
        </p:txBody>
      </p:sp>
    </p:spTree>
    <p:extLst>
      <p:ext uri="{BB962C8B-B14F-4D97-AF65-F5344CB8AC3E}">
        <p14:creationId xmlns:p14="http://schemas.microsoft.com/office/powerpoint/2010/main" val="426493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347-9EFE-6E43-8427-06C4C986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GDB--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8CE33-1CE8-D64F-96BF-4B984906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en-US" altLang="zh-CN" dirty="0"/>
              <a:t>  level1: 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调试</a:t>
            </a:r>
            <a:r>
              <a:rPr kumimoji="1" lang="en-US" altLang="zh-CN" dirty="0"/>
              <a:t>level1</a:t>
            </a:r>
            <a:r>
              <a:rPr kumimoji="1" lang="zh-CN" altLang="en-US" dirty="0"/>
              <a:t>程序的命令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run: 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  r</a:t>
            </a:r>
          </a:p>
          <a:p>
            <a:r>
              <a:rPr kumimoji="1" lang="en-US" altLang="zh-CN" dirty="0" err="1"/>
              <a:t>disas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f_A</a:t>
            </a:r>
            <a:r>
              <a:rPr kumimoji="1" lang="zh-CN" altLang="en-US" dirty="0"/>
              <a:t>：反汇编 函数</a:t>
            </a:r>
            <a:r>
              <a:rPr kumimoji="1" lang="en-US" altLang="zh-CN" dirty="0" err="1"/>
              <a:t>f_A</a:t>
            </a:r>
            <a:endParaRPr kumimoji="1" lang="en-US" altLang="zh-CN" dirty="0"/>
          </a:p>
          <a:p>
            <a:r>
              <a:rPr kumimoji="1" lang="en-US" altLang="zh-CN" dirty="0"/>
              <a:t>break *0xdeedbeef: 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0xdeedbeef</a:t>
            </a:r>
            <a:r>
              <a:rPr kumimoji="1" lang="zh-CN" altLang="en-US" dirty="0"/>
              <a:t>位置设置断点</a:t>
            </a:r>
            <a:endParaRPr kumimoji="1" lang="en-US" altLang="zh-CN" dirty="0"/>
          </a:p>
          <a:p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breakpoint: </a:t>
            </a:r>
            <a:r>
              <a:rPr kumimoji="1" lang="zh-CN" altLang="en-US" dirty="0"/>
              <a:t>查看已经设置的中断点</a:t>
            </a:r>
            <a:endParaRPr kumimoji="1" lang="en-US" altLang="zh-CN" dirty="0"/>
          </a:p>
          <a:p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register: </a:t>
            </a:r>
            <a:r>
              <a:rPr kumimoji="1" lang="zh-CN" altLang="en-US" dirty="0"/>
              <a:t>查看所有的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状态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5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C93D-32CC-9B43-B438-4988372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GDB--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102F8-4B70-A24B-95A4-F22E61FC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x/</a:t>
            </a:r>
            <a:r>
              <a:rPr kumimoji="1" lang="en-US" altLang="zh-CN" dirty="0" err="1"/>
              <a:t>wx</a:t>
            </a:r>
            <a:r>
              <a:rPr kumimoji="1" lang="en-US" altLang="zh-CN" dirty="0"/>
              <a:t>  address: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中内容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 </a:t>
            </a:r>
            <a:r>
              <a:rPr kumimoji="1" lang="zh-CN" altLang="en-US" dirty="0"/>
              <a:t>可以换成 </a:t>
            </a:r>
            <a:r>
              <a:rPr kumimoji="1" lang="en-US" altLang="zh-CN" dirty="0"/>
              <a:t>b/h/w/g </a:t>
            </a:r>
            <a:r>
              <a:rPr kumimoji="1" lang="zh-CN" altLang="en-US" dirty="0"/>
              <a:t>分别代表</a:t>
            </a:r>
            <a:r>
              <a:rPr kumimoji="1" lang="en-US" altLang="zh-CN" dirty="0"/>
              <a:t> 1/2/4/8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</a:p>
          <a:p>
            <a:pPr lvl="1"/>
            <a:r>
              <a:rPr kumimoji="1" lang="en-US" altLang="zh-CN" dirty="0"/>
              <a:t>x/100wx: </a:t>
            </a:r>
            <a:r>
              <a:rPr kumimoji="1" lang="zh-CN" altLang="en-US" dirty="0"/>
              <a:t>一次列出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 可换成</a:t>
            </a:r>
            <a:r>
              <a:rPr kumimoji="1" lang="en-US" altLang="zh-CN" dirty="0"/>
              <a:t>u/d/s/x/w</a:t>
            </a:r>
          </a:p>
          <a:p>
            <a:pPr lvl="2"/>
            <a:r>
              <a:rPr kumimoji="1" lang="en-US" altLang="zh-CN" dirty="0"/>
              <a:t>u: unsigned </a:t>
            </a:r>
            <a:r>
              <a:rPr kumimoji="1" lang="en-US" altLang="zh-CN" dirty="0" err="1"/>
              <a:t>int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d: 10</a:t>
            </a:r>
            <a:r>
              <a:rPr kumimoji="1" lang="zh-CN" altLang="en-US" dirty="0"/>
              <a:t>进制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x: 16</a:t>
            </a:r>
            <a:r>
              <a:rPr kumimoji="1" lang="zh-CN" altLang="en-US" dirty="0"/>
              <a:t>进制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s: </a:t>
            </a:r>
            <a:r>
              <a:rPr kumimoji="1" lang="zh-CN" altLang="en-US" dirty="0"/>
              <a:t>字符串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---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用哪一个取决于该内存地址存放哪种类型的值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08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BD2D-39F9-7642-BE0E-0939F28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GDB--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4EAC-938E-5B4F-AC72-0B79B8AF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ni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执行完下一条指令</a:t>
            </a:r>
            <a:endParaRPr kumimoji="1" lang="en-US" altLang="zh-CN" dirty="0"/>
          </a:p>
          <a:p>
            <a:r>
              <a:rPr kumimoji="1" lang="en-US" altLang="zh-CN" dirty="0" err="1"/>
              <a:t>si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执行完下一步指令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ni</a:t>
            </a:r>
            <a:r>
              <a:rPr kumimoji="1" lang="zh-CN" altLang="en-US" dirty="0"/>
              <a:t>遇到调用函数，可以把函数执行完；而</a:t>
            </a:r>
            <a:r>
              <a:rPr kumimoji="1" lang="en-US" altLang="zh-CN" dirty="0" err="1"/>
              <a:t>si</a:t>
            </a:r>
            <a:r>
              <a:rPr kumimoji="1" lang="zh-CN" altLang="en-US" dirty="0"/>
              <a:t>会陷入到函数</a:t>
            </a:r>
            <a:endParaRPr kumimoji="1" lang="en-US" altLang="zh-CN" dirty="0"/>
          </a:p>
          <a:p>
            <a:r>
              <a:rPr kumimoji="1" lang="en-US" altLang="zh-CN" dirty="0" err="1"/>
              <a:t>backtrace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显示上层所有</a:t>
            </a:r>
            <a:r>
              <a:rPr kumimoji="1" lang="en-US" altLang="zh-CN" dirty="0" err="1"/>
              <a:t>stackframe</a:t>
            </a:r>
            <a:r>
              <a:rPr kumimoji="1" lang="zh-CN" altLang="en-US" dirty="0"/>
              <a:t>的信息</a:t>
            </a:r>
            <a:endParaRPr kumimoji="1" lang="en-US" altLang="zh-CN" dirty="0"/>
          </a:p>
          <a:p>
            <a:r>
              <a:rPr kumimoji="1" lang="en-US" altLang="zh-CN" dirty="0"/>
              <a:t>continue   - </a:t>
            </a:r>
            <a:r>
              <a:rPr kumimoji="1" lang="zh-CN" altLang="en-US" dirty="0"/>
              <a:t>继续执行程序，直到程序结束、程序崩溃或者断点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32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5094-BABA-0B49-A717-0F730B78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GDB--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8BC4-C5A0-EE45-9979-0CC3EC12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 *address = value</a:t>
            </a:r>
          </a:p>
          <a:p>
            <a:pPr lvl="1"/>
            <a:r>
              <a:rPr kumimoji="1" lang="en-US" altLang="zh-CN" dirty="0"/>
              <a:t>address</a:t>
            </a:r>
            <a:r>
              <a:rPr kumimoji="1" lang="zh-CN" altLang="en-US" dirty="0"/>
              <a:t>的值一次设置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byte</a:t>
            </a:r>
          </a:p>
          <a:p>
            <a:pPr lvl="1"/>
            <a:r>
              <a:rPr kumimoji="1" lang="en-US" altLang="zh-CN" dirty="0"/>
              <a:t>* </a:t>
            </a:r>
            <a:r>
              <a:rPr kumimoji="1" lang="zh-CN" altLang="en-US" dirty="0"/>
              <a:t>可换成</a:t>
            </a:r>
            <a:r>
              <a:rPr kumimoji="1" lang="en-US" altLang="zh-CN" dirty="0" err="1"/>
              <a:t>char,short</a:t>
            </a:r>
            <a:r>
              <a:rPr kumimoji="1" lang="en-US" altLang="zh-CN" dirty="0"/>
              <a:t> 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,long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bytes</a:t>
            </a:r>
          </a:p>
          <a:p>
            <a:pPr lvl="2"/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]0x80408000 = 666</a:t>
            </a:r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的时候：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list</a:t>
            </a:r>
            <a:r>
              <a:rPr kumimoji="1" lang="zh-CN" altLang="en-US" dirty="0"/>
              <a:t>：可以列出源代码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： 按行号加断点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： 列出区域变量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： 打印区域变量值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45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1219</Words>
  <Application>Microsoft Macintosh PowerPoint</Application>
  <PresentationFormat>宽屏</PresentationFormat>
  <Paragraphs>191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Microsoft YaHei</vt:lpstr>
      <vt:lpstr>Arial</vt:lpstr>
      <vt:lpstr>Helvetica</vt:lpstr>
      <vt:lpstr>Verdana</vt:lpstr>
      <vt:lpstr>Wingdings</vt:lpstr>
      <vt:lpstr>Office 主题​​</vt:lpstr>
      <vt:lpstr>CTF-Pwn入门</vt:lpstr>
      <vt:lpstr>逆向工程</vt:lpstr>
      <vt:lpstr>可执行二进制文件</vt:lpstr>
      <vt:lpstr>漏洞利用（Exploitation）</vt:lpstr>
      <vt:lpstr>常用工具</vt:lpstr>
      <vt:lpstr>GDB--基本命令</vt:lpstr>
      <vt:lpstr>GDB--基本命令</vt:lpstr>
      <vt:lpstr>GDB--基本命令</vt:lpstr>
      <vt:lpstr>GDB--基本命令</vt:lpstr>
      <vt:lpstr>GDB--基本命令</vt:lpstr>
      <vt:lpstr>GDB 插件-peda</vt:lpstr>
      <vt:lpstr>Peda常用命令</vt:lpstr>
      <vt:lpstr>Peda常用命令</vt:lpstr>
      <vt:lpstr>Peda常用命令</vt:lpstr>
      <vt:lpstr>Peda常用命令</vt:lpstr>
      <vt:lpstr>Peda常用命令</vt:lpstr>
      <vt:lpstr>pwntools</vt:lpstr>
      <vt:lpstr>pwntools基本用法 </vt:lpstr>
      <vt:lpstr>Pwntools基本用法 </vt:lpstr>
      <vt:lpstr>Pwntools基本用法 </vt:lpstr>
      <vt:lpstr>Linux及shell介绍</vt:lpstr>
      <vt:lpstr>X86，X86_64汇编语言</vt:lpstr>
      <vt:lpstr>Journey of pwn</vt:lpstr>
      <vt:lpstr>例题一、从栈溢出讲起: stkof-level1</vt:lpstr>
      <vt:lpstr>例题二、编写自己的shellcode: stkof-level2</vt:lpstr>
      <vt:lpstr>例题三、利用libc: stkof-level3</vt:lpstr>
      <vt:lpstr>四、题目write-up</vt:lpstr>
      <vt:lpstr>内存段-segment</vt:lpstr>
      <vt:lpstr>执行流-Execution Flow</vt:lpstr>
      <vt:lpstr>执行流-Execution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106</cp:revision>
  <dcterms:created xsi:type="dcterms:W3CDTF">2019-01-09T10:26:23Z</dcterms:created>
  <dcterms:modified xsi:type="dcterms:W3CDTF">2019-01-19T11:02:01Z</dcterms:modified>
</cp:coreProperties>
</file>