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2" r:id="rId6"/>
    <p:sldId id="263" r:id="rId7"/>
    <p:sldId id="258" r:id="rId8"/>
    <p:sldId id="265" r:id="rId9"/>
    <p:sldId id="264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4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hyperlink" Target="mailto:bob@1.2.3.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linux/linux-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Debian" TargetMode="External"/><Relationship Id="rId2" Type="http://schemas.openxmlformats.org/officeDocument/2006/relationships/hyperlink" Target="https://zh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OpenSUSE" TargetMode="External"/><Relationship Id="rId5" Type="http://schemas.openxmlformats.org/officeDocument/2006/relationships/hyperlink" Target="https://zh.wikipedia.org/wiki/Fedora" TargetMode="External"/><Relationship Id="rId4" Type="http://schemas.openxmlformats.org/officeDocument/2006/relationships/hyperlink" Target="https://zh.wikipedia.org/wiki/Ubunt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2C7596-C3C4-9444-B26F-8123C417C7FE}"/>
              </a:ext>
            </a:extLst>
          </p:cNvPr>
          <p:cNvSpPr txBox="1"/>
          <p:nvPr/>
        </p:nvSpPr>
        <p:spPr>
          <a:xfrm>
            <a:off x="6697620" y="4771656"/>
            <a:ext cx="394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万俊鹏</a:t>
            </a:r>
            <a:endParaRPr kumimoji="1" lang="en-US" altLang="zh-CN" dirty="0"/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级计算机科学与技术专业本科生</a:t>
            </a:r>
          </a:p>
        </p:txBody>
      </p:sp>
    </p:spTree>
    <p:extLst>
      <p:ext uri="{BB962C8B-B14F-4D97-AF65-F5344CB8AC3E}">
        <p14:creationId xmlns:p14="http://schemas.microsoft.com/office/powerpoint/2010/main" val="133552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957" y="1510497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ssh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与远程服务器连接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bob@1.2.3.4</a:t>
            </a:r>
            <a:endParaRPr lang="en-US" altLang="zh-CN" dirty="0"/>
          </a:p>
          <a:p>
            <a:r>
              <a:rPr lang="en-US" altLang="zh-CN" dirty="0"/>
              <a:t>ping: </a:t>
            </a:r>
            <a:r>
              <a:rPr lang="zh-CN" altLang="en-US" dirty="0"/>
              <a:t>用来确认网络连接是否畅通或查看连接的速度 如</a:t>
            </a:r>
            <a:r>
              <a:rPr lang="en-US" altLang="zh-CN" dirty="0"/>
              <a:t> ping </a:t>
            </a:r>
            <a:r>
              <a:rPr lang="en-US" altLang="zh-CN" dirty="0">
                <a:hlinkClick r:id="rId3"/>
              </a:rPr>
              <a:t>www.baidu.com</a:t>
            </a:r>
            <a:endParaRPr lang="en-US" altLang="zh-CN" dirty="0"/>
          </a:p>
          <a:p>
            <a:r>
              <a:rPr lang="zh-CN" altLang="en-US" b="1" dirty="0"/>
              <a:t> </a:t>
            </a:r>
            <a:r>
              <a:rPr lang="en-US" altLang="zh-CN" b="1" dirty="0" err="1"/>
              <a:t>ifconfig</a:t>
            </a:r>
            <a:r>
              <a:rPr lang="en-US" altLang="zh-CN" dirty="0"/>
              <a:t>: </a:t>
            </a:r>
            <a:r>
              <a:rPr lang="zh-CN" altLang="en-US" dirty="0"/>
              <a:t>查看用户网络配置</a:t>
            </a:r>
            <a:endParaRPr lang="en-US" altLang="zh-CN" dirty="0"/>
          </a:p>
          <a:p>
            <a:r>
              <a:rPr lang="en-US" altLang="zh-CN" dirty="0" err="1"/>
              <a:t>nc</a:t>
            </a:r>
            <a:r>
              <a:rPr lang="zh-CN" altLang="en-US" dirty="0"/>
              <a:t> （</a:t>
            </a:r>
            <a:r>
              <a:rPr lang="en-US" altLang="zh-CN" dirty="0" err="1"/>
              <a:t>ncat</a:t>
            </a:r>
            <a:r>
              <a:rPr lang="zh-CN" altLang="en-US" dirty="0"/>
              <a:t>、 </a:t>
            </a:r>
            <a:r>
              <a:rPr lang="en-US" altLang="zh-CN" dirty="0" err="1"/>
              <a:t>netcat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 err="1"/>
              <a:t>nc</a:t>
            </a:r>
            <a:r>
              <a:rPr lang="en-US" dirty="0"/>
              <a:t> -l 8080: </a:t>
            </a:r>
            <a:r>
              <a:rPr lang="zh-CN" altLang="en-US" dirty="0"/>
              <a:t> </a:t>
            </a:r>
            <a:r>
              <a:rPr lang="en-US" dirty="0"/>
              <a:t>监听8080端口</a:t>
            </a:r>
          </a:p>
          <a:p>
            <a:pPr lvl="1"/>
            <a:r>
              <a:rPr lang="en-US" dirty="0" err="1"/>
              <a:t>nc</a:t>
            </a:r>
            <a:r>
              <a:rPr lang="en-US" dirty="0"/>
              <a:t> -l -u 1234: </a:t>
            </a:r>
            <a:r>
              <a:rPr lang="zh-CN" altLang="en-US" dirty="0"/>
              <a:t> </a:t>
            </a:r>
            <a:r>
              <a:rPr lang="en-US" dirty="0" err="1"/>
              <a:t>默认监听tcp端口</a:t>
            </a:r>
            <a:r>
              <a:rPr lang="en-US" dirty="0"/>
              <a:t>，-</a:t>
            </a:r>
            <a:r>
              <a:rPr lang="en-US" dirty="0" err="1"/>
              <a:t>u可以监听UDP端口</a:t>
            </a:r>
            <a:endParaRPr lang="en-US" dirty="0"/>
          </a:p>
          <a:p>
            <a:pPr lvl="1"/>
            <a:r>
              <a:rPr lang="en-US" dirty="0" err="1"/>
              <a:t>nc</a:t>
            </a:r>
            <a:r>
              <a:rPr lang="en-US" dirty="0"/>
              <a:t> 192.168.1.100 80: </a:t>
            </a:r>
            <a:r>
              <a:rPr lang="zh-CN" altLang="en-US" dirty="0"/>
              <a:t> </a:t>
            </a:r>
            <a:r>
              <a:rPr lang="en-US" dirty="0"/>
              <a:t>与192.168.1.100下的80端口的server连接</a:t>
            </a:r>
          </a:p>
          <a:p>
            <a:pPr lvl="1"/>
            <a:r>
              <a:rPr lang="en-US" dirty="0" err="1"/>
              <a:t>传文件B</a:t>
            </a:r>
            <a:r>
              <a:rPr lang="en-US" dirty="0"/>
              <a:t>-&gt;A：</a:t>
            </a:r>
          </a:p>
          <a:p>
            <a:pPr marL="0" lvl="2" indent="0">
              <a:buNone/>
            </a:pPr>
            <a:r>
              <a:rPr lang="zh-CN" altLang="en-US" i="0" dirty="0"/>
              <a:t>        </a:t>
            </a:r>
            <a:r>
              <a:rPr lang="en-US" i="0" dirty="0"/>
              <a:t>A: </a:t>
            </a:r>
            <a:r>
              <a:rPr lang="zh-CN" altLang="en-US" i="0" dirty="0"/>
              <a:t>   </a:t>
            </a:r>
            <a:r>
              <a:rPr lang="en-US" i="0" dirty="0" err="1"/>
              <a:t>nc</a:t>
            </a:r>
            <a:r>
              <a:rPr lang="en-US" i="0" dirty="0"/>
              <a:t> -l 8080 &gt; </a:t>
            </a:r>
            <a:r>
              <a:rPr lang="en-US" i="0" dirty="0" err="1"/>
              <a:t>file.txt</a:t>
            </a:r>
            <a:endParaRPr lang="en-US" i="0" dirty="0"/>
          </a:p>
          <a:p>
            <a:pPr marL="0" lvl="2" indent="0">
              <a:buNone/>
            </a:pPr>
            <a:r>
              <a:rPr lang="zh-CN" altLang="en-US" i="0" dirty="0"/>
              <a:t>        </a:t>
            </a:r>
            <a:r>
              <a:rPr lang="en-US" i="0" dirty="0"/>
              <a:t>B: </a:t>
            </a:r>
            <a:r>
              <a:rPr lang="zh-CN" altLang="en-US" i="0" dirty="0"/>
              <a:t>   </a:t>
            </a:r>
            <a:r>
              <a:rPr lang="en-US" i="0" dirty="0" err="1"/>
              <a:t>nc</a:t>
            </a:r>
            <a:r>
              <a:rPr lang="en-US" i="0" dirty="0"/>
              <a:t> 192.168.1.100 8080 --send-only &lt; </a:t>
            </a:r>
            <a:r>
              <a:rPr lang="en-US" i="0" dirty="0" err="1"/>
              <a:t>data.txt</a:t>
            </a:r>
            <a:endParaRPr lang="en-US" i="0" dirty="0"/>
          </a:p>
          <a:p>
            <a:pPr lvl="1"/>
            <a:r>
              <a:rPr lang="en-US" dirty="0" err="1"/>
              <a:t>ncat</a:t>
            </a:r>
            <a:r>
              <a:rPr lang="en-US" dirty="0"/>
              <a:t> -l 10000 </a:t>
            </a:r>
            <a:r>
              <a:rPr lang="mr-IN" dirty="0"/>
              <a:t>–</a:t>
            </a:r>
            <a:r>
              <a:rPr lang="en-US" dirty="0"/>
              <a:t>e</a:t>
            </a:r>
            <a:r>
              <a:rPr lang="zh-CN" altLang="en-US" dirty="0"/>
              <a:t> </a:t>
            </a:r>
            <a:r>
              <a:rPr lang="en-US" dirty="0"/>
              <a:t> /bin/bash: 开后门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5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6283"/>
            <a:ext cx="9601200" cy="4896091"/>
          </a:xfrm>
        </p:spPr>
        <p:txBody>
          <a:bodyPr/>
          <a:lstStyle/>
          <a:p>
            <a:r>
              <a:rPr lang="en-US" altLang="zh-CN" dirty="0"/>
              <a:t>apt-get</a:t>
            </a:r>
            <a:r>
              <a:rPr lang="zh-CN" altLang="en-US" dirty="0"/>
              <a:t>：</a:t>
            </a:r>
            <a:r>
              <a:rPr lang="en-US" altLang="zh-CN" dirty="0" err="1"/>
              <a:t>ubuntu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cs-CZ" dirty="0"/>
              <a:t>  </a:t>
            </a:r>
            <a:r>
              <a:rPr lang="zh-CN" altLang="en-US" dirty="0"/>
              <a:t>  </a:t>
            </a:r>
            <a:r>
              <a:rPr lang="cs-CZ" dirty="0"/>
              <a:t>upgrade - </a:t>
            </a:r>
            <a:r>
              <a:rPr lang="cs-CZ" dirty="0" err="1"/>
              <a:t>进行更新</a:t>
            </a:r>
            <a:r>
              <a:rPr lang="cs-CZ" dirty="0"/>
              <a:t>  </a:t>
            </a:r>
          </a:p>
          <a:p>
            <a:pPr lvl="1"/>
            <a:r>
              <a:rPr lang="cs-CZ" dirty="0"/>
              <a:t> </a:t>
            </a:r>
            <a:r>
              <a:rPr lang="zh-CN" altLang="en-US" dirty="0"/>
              <a:t>   </a:t>
            </a:r>
            <a:r>
              <a:rPr lang="cs-CZ" dirty="0" err="1"/>
              <a:t>install</a:t>
            </a:r>
            <a:r>
              <a:rPr lang="cs-CZ" dirty="0"/>
              <a:t> - </a:t>
            </a:r>
            <a:r>
              <a:rPr lang="cs-CZ" dirty="0" err="1"/>
              <a:t>安装新的软件包</a:t>
            </a:r>
            <a:r>
              <a:rPr lang="cs-CZ" dirty="0"/>
              <a:t>  </a:t>
            </a:r>
          </a:p>
          <a:p>
            <a:pPr lvl="1"/>
            <a:r>
              <a:rPr lang="cs-CZ" dirty="0"/>
              <a:t> </a:t>
            </a:r>
            <a:r>
              <a:rPr lang="zh-CN" altLang="en-US" dirty="0"/>
              <a:t>   </a:t>
            </a:r>
            <a:r>
              <a:rPr lang="cs-CZ" dirty="0" err="1"/>
              <a:t>remove</a:t>
            </a:r>
            <a:r>
              <a:rPr lang="cs-CZ" dirty="0"/>
              <a:t> - </a:t>
            </a:r>
            <a:r>
              <a:rPr lang="cs-CZ" dirty="0" err="1"/>
              <a:t>移除软件包</a:t>
            </a:r>
            <a:r>
              <a:rPr lang="cs-CZ" dirty="0"/>
              <a:t> </a:t>
            </a:r>
          </a:p>
          <a:p>
            <a:pPr lvl="1"/>
            <a:r>
              <a:rPr lang="zh-CN" altLang="en-US" dirty="0"/>
              <a:t>    </a:t>
            </a:r>
            <a:r>
              <a:rPr lang="cs-CZ" dirty="0"/>
              <a:t>update - </a:t>
            </a:r>
            <a:r>
              <a:rPr lang="cs-CZ" dirty="0" err="1"/>
              <a:t>重新获取软件包列表</a:t>
            </a:r>
            <a:r>
              <a:rPr lang="cs-CZ" dirty="0"/>
              <a:t>   </a:t>
            </a:r>
          </a:p>
          <a:p>
            <a:r>
              <a:rPr lang="en-US" altLang="zh-CN" dirty="0"/>
              <a:t>yum</a:t>
            </a:r>
            <a:r>
              <a:rPr lang="zh-CN" altLang="en-US" dirty="0"/>
              <a:t>：</a:t>
            </a:r>
            <a:r>
              <a:rPr lang="en-US" altLang="zh-CN" dirty="0" err="1"/>
              <a:t>CentOs</a:t>
            </a:r>
            <a:endParaRPr lang="en-US" altLang="zh-CN" dirty="0"/>
          </a:p>
          <a:p>
            <a:r>
              <a:rPr lang="en-US" altLang="zh-CN" dirty="0"/>
              <a:t>brew</a:t>
            </a:r>
            <a:r>
              <a:rPr lang="zh-CN" altLang="en-US" dirty="0"/>
              <a:t>：</a:t>
            </a:r>
            <a:r>
              <a:rPr lang="en-US" altLang="zh-CN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5718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0686"/>
            <a:ext cx="9601200" cy="1485900"/>
          </a:xfrm>
        </p:spPr>
        <p:txBody>
          <a:bodyPr/>
          <a:lstStyle/>
          <a:p>
            <a:r>
              <a:rPr lang="zh-CN" altLang="en-US" dirty="0"/>
              <a:t>常用工具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830" y="1510496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vim: </a:t>
            </a:r>
            <a:r>
              <a:rPr lang="zh-CN" altLang="en-US" dirty="0"/>
              <a:t>  编辑器之王</a:t>
            </a:r>
            <a:endParaRPr lang="en-US" altLang="zh-CN" dirty="0"/>
          </a:p>
          <a:p>
            <a:r>
              <a:rPr lang="en-US" altLang="zh-CN" dirty="0" err="1"/>
              <a:t>tmux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 分屏及会话管理工具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:</a:t>
            </a:r>
            <a:r>
              <a:rPr lang="zh-CN" altLang="en-US" dirty="0"/>
              <a:t>  版本控制工具</a:t>
            </a:r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 </a:t>
            </a:r>
            <a:r>
              <a:rPr lang="zh-CN" altLang="en-US" dirty="0"/>
              <a:t>调试工具</a:t>
            </a:r>
            <a:endParaRPr lang="en-US" altLang="zh-CN" dirty="0"/>
          </a:p>
          <a:p>
            <a:r>
              <a:rPr lang="en-US" altLang="zh-CN" dirty="0"/>
              <a:t>man:  </a:t>
            </a:r>
            <a:r>
              <a:rPr lang="zh-CN" altLang="en-US" dirty="0"/>
              <a:t>各种命令的手册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附一个学习参考链接：</a:t>
            </a:r>
            <a:endParaRPr lang="en-US" altLang="zh-CN" dirty="0"/>
          </a:p>
          <a:p>
            <a:r>
              <a:rPr kumimoji="1" lang="zh-CN" altLang="en-US" dirty="0">
                <a:hlinkClick r:id="rId2"/>
              </a:rPr>
              <a:t>菜鸟教程</a:t>
            </a:r>
            <a:endParaRPr kumimoji="1"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25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002" y="396433"/>
            <a:ext cx="9601200" cy="14859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linux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02" y="169569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一个类</a:t>
            </a:r>
            <a:r>
              <a:rPr lang="en-US" altLang="zh-CN" sz="3200" dirty="0"/>
              <a:t>Unix</a:t>
            </a:r>
            <a:r>
              <a:rPr lang="zh-CN" altLang="en-US" sz="3200" dirty="0"/>
              <a:t>操作系统</a:t>
            </a:r>
            <a:endParaRPr lang="en-US" altLang="zh-CN" sz="3200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 的内核由</a:t>
            </a:r>
            <a:r>
              <a:rPr lang="en-US" dirty="0">
                <a:hlinkClick r:id="rId2" tooltip="Linus Torvalds"/>
              </a:rPr>
              <a:t>Linus Torvalds</a:t>
            </a:r>
            <a:r>
              <a:rPr lang="zh-CN" altLang="en-US" dirty="0"/>
              <a:t>本科时开发，并带领团队维护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发行版：</a:t>
            </a:r>
            <a:endParaRPr lang="en-US" altLang="zh-CN" dirty="0"/>
          </a:p>
          <a:p>
            <a:pPr lvl="1"/>
            <a:r>
              <a:rPr lang="en-US" dirty="0">
                <a:hlinkClick r:id="rId3" tooltip="Debian"/>
              </a:rPr>
              <a:t>Debian</a:t>
            </a:r>
            <a:endParaRPr lang="en-US" dirty="0"/>
          </a:p>
          <a:p>
            <a:pPr lvl="1"/>
            <a:r>
              <a:rPr lang="en-US" dirty="0">
                <a:hlinkClick r:id="rId4" tooltip="Ubuntu"/>
              </a:rPr>
              <a:t>Ubuntu</a:t>
            </a:r>
            <a:endParaRPr lang="en-US" dirty="0"/>
          </a:p>
          <a:p>
            <a:pPr lvl="1"/>
            <a:r>
              <a:rPr lang="en-US" dirty="0">
                <a:hlinkClick r:id="rId5" tooltip="Fedora"/>
              </a:rPr>
              <a:t>Fedora</a:t>
            </a:r>
            <a:endParaRPr lang="en-US" dirty="0"/>
          </a:p>
          <a:p>
            <a:pPr lvl="1"/>
            <a:r>
              <a:rPr lang="en-US" dirty="0">
                <a:hlinkClick r:id="rId6" tooltip="OpenSUSE"/>
              </a:rPr>
              <a:t>openSUSE</a:t>
            </a:r>
            <a:endParaRPr lang="en-US" dirty="0"/>
          </a:p>
          <a:p>
            <a:pPr lvl="1"/>
            <a:r>
              <a:rPr lang="en-US" altLang="zh-CN" dirty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Shell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08" y="1869311"/>
            <a:ext cx="9601200" cy="35814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我们与操作系统交互的路径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种类</a:t>
            </a:r>
            <a:r>
              <a:rPr lang="en-US" altLang="zh-CN" dirty="0"/>
              <a:t>:</a:t>
            </a:r>
          </a:p>
          <a:p>
            <a:pPr lvl="1"/>
            <a:r>
              <a:rPr lang="en-US" i="0" dirty="0"/>
              <a:t>bash : Linux 标准默认的 shell</a:t>
            </a:r>
          </a:p>
          <a:p>
            <a:pPr lvl="1"/>
            <a:r>
              <a:rPr lang="en-US" i="0" dirty="0" err="1"/>
              <a:t>sh</a:t>
            </a:r>
            <a:r>
              <a:rPr lang="en-US" i="0" dirty="0"/>
              <a:t>: Unix 标准默认的 shell</a:t>
            </a:r>
          </a:p>
          <a:p>
            <a:pPr lvl="1"/>
            <a:r>
              <a:rPr lang="en-US" altLang="zh-CN" i="0" dirty="0" err="1"/>
              <a:t>zsh</a:t>
            </a:r>
            <a:r>
              <a:rPr lang="en-US" altLang="zh-CN" i="0" dirty="0"/>
              <a:t>: </a:t>
            </a:r>
          </a:p>
          <a:p>
            <a:pPr lvl="1"/>
            <a:r>
              <a:rPr lang="en-US" i="0" dirty="0" err="1"/>
              <a:t>ksh</a:t>
            </a:r>
            <a:endParaRPr lang="en-US" i="0" dirty="0"/>
          </a:p>
          <a:p>
            <a:pPr lvl="1"/>
            <a:r>
              <a:rPr lang="en-US" altLang="zh-CN" i="0" dirty="0"/>
              <a:t>......</a:t>
            </a:r>
            <a:endParaRPr lang="en-US" altLang="zh-CN" dirty="0"/>
          </a:p>
          <a:p>
            <a:r>
              <a:rPr lang="zh-CN" altLang="en-US" b="1" dirty="0"/>
              <a:t>执行命令的方式：</a:t>
            </a:r>
            <a:endParaRPr lang="zh-CN" altLang="en-US" dirty="0"/>
          </a:p>
          <a:p>
            <a:pPr lvl="1"/>
            <a:r>
              <a:rPr lang="zh-CN" altLang="en-US" dirty="0"/>
              <a:t>交互式（</a:t>
            </a:r>
            <a:r>
              <a:rPr lang="en-US" altLang="zh-CN" dirty="0"/>
              <a:t>Interactive</a:t>
            </a:r>
            <a:r>
              <a:rPr lang="zh-CN" altLang="en-US" dirty="0"/>
              <a:t>）：解释执行用户的命令，用户输入一条命令，</a:t>
            </a:r>
            <a:r>
              <a:rPr lang="en-US" altLang="zh-CN" dirty="0"/>
              <a:t>Shell</a:t>
            </a:r>
            <a:r>
              <a:rPr lang="zh-CN" altLang="en-US" dirty="0"/>
              <a:t>就解释执行一条</a:t>
            </a:r>
          </a:p>
          <a:p>
            <a:pPr lvl="1"/>
            <a:r>
              <a:rPr lang="zh-CN" altLang="en-US" dirty="0"/>
              <a:t>批处理（</a:t>
            </a:r>
            <a:r>
              <a:rPr lang="en-US" altLang="zh-CN" dirty="0"/>
              <a:t>Batch</a:t>
            </a:r>
            <a:r>
              <a:rPr lang="zh-CN" altLang="en-US" dirty="0"/>
              <a:t>）：写一个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/>
              <a:t>(Script)</a:t>
            </a:r>
            <a:r>
              <a:rPr lang="zh-CN" altLang="en-US" dirty="0"/>
              <a:t>，其中有很多条命令，让</a:t>
            </a:r>
            <a:r>
              <a:rPr lang="en-US" altLang="zh-CN" dirty="0"/>
              <a:t>Shell</a:t>
            </a:r>
            <a:r>
              <a:rPr lang="zh-CN" altLang="en-US" dirty="0"/>
              <a:t>一次把这些命令执行完，而不必一条一条地敲命令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207643"/>
            <a:ext cx="2692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登录、关机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7739"/>
            <a:ext cx="9601200" cy="5533370"/>
          </a:xfrm>
        </p:spPr>
        <p:txBody>
          <a:bodyPr>
            <a:normAutofit/>
          </a:bodyPr>
          <a:lstStyle/>
          <a:p>
            <a:pPr lvl="5"/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用户的登录方式有三种：</a:t>
            </a:r>
          </a:p>
          <a:p>
            <a:pPr latinLnBrk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）命令行登录</a:t>
            </a:r>
          </a:p>
          <a:p>
            <a:pPr latinLnBrk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ssh</a:t>
            </a:r>
            <a:r>
              <a:rPr lang="zh-CN" altLang="en-US" dirty="0"/>
              <a:t>登录</a:t>
            </a:r>
          </a:p>
          <a:p>
            <a:pPr latinLnBrk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）图形界面登录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关机：</a:t>
            </a:r>
          </a:p>
          <a:p>
            <a:pPr latinLnBrk="1"/>
            <a:r>
              <a:rPr lang="en-US" altLang="zh-CN" dirty="0"/>
              <a:t>shutdown –h now</a:t>
            </a:r>
          </a:p>
          <a:p>
            <a:pPr latinLnBrk="1"/>
            <a:r>
              <a:rPr lang="en-US" altLang="zh-CN" dirty="0"/>
              <a:t>shutdown –h 20:25 </a:t>
            </a:r>
            <a:r>
              <a:rPr lang="zh-CN" altLang="en-US" dirty="0"/>
              <a:t>系统会在今天</a:t>
            </a:r>
            <a:r>
              <a:rPr lang="en-US" altLang="zh-CN" dirty="0"/>
              <a:t>20:25</a:t>
            </a:r>
            <a:r>
              <a:rPr lang="zh-CN" altLang="en-US" dirty="0"/>
              <a:t>关机</a:t>
            </a:r>
            <a:endParaRPr lang="en-US" altLang="zh-CN" dirty="0"/>
          </a:p>
          <a:p>
            <a:pPr latinLnBrk="1"/>
            <a:r>
              <a:rPr lang="en-US" altLang="zh-CN" dirty="0" err="1"/>
              <a:t>poweroff</a:t>
            </a:r>
            <a:endParaRPr lang="zh-CN" altLang="en-US" dirty="0"/>
          </a:p>
          <a:p>
            <a:pPr latinLnBrk="1"/>
            <a:r>
              <a:rPr lang="zh-CN" altLang="en-US" dirty="0"/>
              <a:t>重启：</a:t>
            </a:r>
            <a:r>
              <a:rPr lang="en-US" altLang="zh-CN" dirty="0"/>
              <a:t>reboot = shutdown -r now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6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7739"/>
            <a:ext cx="9601200" cy="55333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  </a:t>
            </a:r>
            <a:r>
              <a:rPr lang="zh-CN" altLang="en-US" dirty="0"/>
              <a:t>     根目录</a:t>
            </a:r>
            <a:endParaRPr lang="en-US" altLang="zh-CN" dirty="0"/>
          </a:p>
          <a:p>
            <a:r>
              <a:rPr lang="en-US" altLang="zh-CN" dirty="0"/>
              <a:t>/lib  </a:t>
            </a:r>
            <a:r>
              <a:rPr lang="zh-CN" altLang="en-US" dirty="0"/>
              <a:t>  常用的运行库</a:t>
            </a:r>
            <a:endParaRPr lang="en-US" altLang="zh-CN" dirty="0"/>
          </a:p>
          <a:p>
            <a:r>
              <a:rPr lang="en-US" altLang="zh-CN" dirty="0"/>
              <a:t>/bin</a:t>
            </a:r>
            <a:r>
              <a:rPr lang="zh-CN" altLang="en-US" dirty="0"/>
              <a:t>   常用的命令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   系统的配置文件</a:t>
            </a:r>
            <a:endParaRPr lang="en-US" altLang="zh-CN" dirty="0"/>
          </a:p>
          <a:p>
            <a:r>
              <a:rPr lang="en-US" altLang="zh-CN" dirty="0"/>
              <a:t>/dev</a:t>
            </a:r>
            <a:r>
              <a:rPr lang="zh-CN" altLang="en-US" dirty="0"/>
              <a:t>  存放设备文件</a:t>
            </a:r>
            <a:endParaRPr lang="en-US" altLang="zh-CN" dirty="0"/>
          </a:p>
          <a:p>
            <a:r>
              <a:rPr lang="en-US" altLang="zh-CN" dirty="0"/>
              <a:t>/home</a:t>
            </a:r>
            <a:r>
              <a:rPr lang="zh-CN" altLang="en-US" dirty="0"/>
              <a:t>  用户文件的主目录，用户数据存放在其主目录中</a:t>
            </a:r>
            <a:endParaRPr lang="en-US" altLang="zh-CN" dirty="0"/>
          </a:p>
          <a:p>
            <a:r>
              <a:rPr lang="en-US" altLang="zh-CN" dirty="0"/>
              <a:t>/proc</a:t>
            </a:r>
            <a:r>
              <a:rPr lang="zh-CN" altLang="en-US" dirty="0"/>
              <a:t>  存放存储进程和系统信息</a:t>
            </a:r>
            <a:endParaRPr lang="en-US" altLang="zh-CN" dirty="0"/>
          </a:p>
          <a:p>
            <a:r>
              <a:rPr lang="en-US" altLang="zh-CN" b="1" dirty="0"/>
              <a:t>/media</a:t>
            </a:r>
            <a:r>
              <a:rPr lang="en-US" altLang="zh-CN" dirty="0"/>
              <a:t> U</a:t>
            </a:r>
            <a:r>
              <a:rPr lang="zh-CN" altLang="en-US" dirty="0"/>
              <a:t>盘、光驱挂载的位置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zh-CN" altLang="en-US" dirty="0"/>
              <a:t>  存放临时的映射文件系统</a:t>
            </a:r>
            <a:endParaRPr lang="en-US" altLang="zh-CN" dirty="0"/>
          </a:p>
          <a:p>
            <a:r>
              <a:rPr lang="en-US" altLang="zh-CN" dirty="0"/>
              <a:t>/root</a:t>
            </a:r>
            <a:r>
              <a:rPr lang="zh-CN" altLang="en-US" dirty="0"/>
              <a:t>   超级用户的主目录</a:t>
            </a:r>
            <a:endParaRPr lang="en-US" altLang="zh-CN" dirty="0"/>
          </a:p>
          <a:p>
            <a:r>
              <a:rPr lang="en-US" altLang="zh-CN" b="1" dirty="0"/>
              <a:t>/</a:t>
            </a:r>
            <a:r>
              <a:rPr lang="en-US" altLang="zh-CN" b="1" dirty="0" err="1"/>
              <a:t>sbin</a:t>
            </a:r>
            <a:r>
              <a:rPr lang="zh-CN" altLang="en-US" dirty="0"/>
              <a:t>   </a:t>
            </a:r>
            <a:r>
              <a:rPr lang="en-US" altLang="zh-CN" dirty="0"/>
              <a:t>s-Super User</a:t>
            </a:r>
            <a:r>
              <a:rPr lang="zh-CN" altLang="en-US" dirty="0"/>
              <a:t>，存放的系统管理员使用的系统管理程序。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zh-CN" altLang="en-US" dirty="0"/>
              <a:t>  包含系统产生的经常变化的文件，例如打印机、邮件、日志文件等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 </a:t>
            </a:r>
            <a:r>
              <a:rPr lang="zh-CN" altLang="en-US" dirty="0"/>
              <a:t>  用户的应用程序和文件</a:t>
            </a:r>
            <a:endParaRPr lang="en-US" altLang="zh-CN" dirty="0"/>
          </a:p>
          <a:p>
            <a:pPr lvl="3"/>
            <a:r>
              <a:rPr lang="zh-CN" altLang="en-US" b="1" i="0" dirty="0"/>
              <a:t>    </a:t>
            </a:r>
            <a:r>
              <a:rPr lang="en-US" altLang="zh-CN" b="1" i="0" dirty="0"/>
              <a:t>/</a:t>
            </a:r>
            <a:r>
              <a:rPr lang="en-US" altLang="zh-CN" b="1" i="0" dirty="0" err="1"/>
              <a:t>usr</a:t>
            </a:r>
            <a:r>
              <a:rPr lang="en-US" altLang="zh-CN" b="1" i="0" dirty="0"/>
              <a:t>/bin</a:t>
            </a:r>
            <a:r>
              <a:rPr lang="zh-CN" altLang="en-US" b="1" i="0" dirty="0"/>
              <a:t>：</a:t>
            </a:r>
            <a:r>
              <a:rPr lang="zh-CN" altLang="en-US" i="0" dirty="0"/>
              <a:t>系统用户使用的应用程序</a:t>
            </a:r>
            <a:endParaRPr lang="en-US" altLang="zh-CN" i="0" dirty="0"/>
          </a:p>
          <a:p>
            <a:pPr lvl="3"/>
            <a:r>
              <a:rPr lang="zh-CN" altLang="en-US" b="1" i="0" dirty="0"/>
              <a:t>   </a:t>
            </a:r>
            <a:r>
              <a:rPr lang="en-US" altLang="zh-CN" b="1" i="0" dirty="0"/>
              <a:t>/</a:t>
            </a:r>
            <a:r>
              <a:rPr lang="en-US" altLang="zh-CN" b="1" i="0" dirty="0" err="1"/>
              <a:t>usr</a:t>
            </a:r>
            <a:r>
              <a:rPr lang="en-US" altLang="zh-CN" b="1" i="0" dirty="0"/>
              <a:t>/</a:t>
            </a:r>
            <a:r>
              <a:rPr lang="en-US" altLang="zh-CN" b="1" i="0" dirty="0" err="1"/>
              <a:t>sbin</a:t>
            </a:r>
            <a:r>
              <a:rPr lang="zh-CN" altLang="en-US" b="1" i="0" dirty="0"/>
              <a:t>：</a:t>
            </a:r>
            <a:r>
              <a:rPr lang="zh-CN" altLang="en-US" i="0" dirty="0"/>
              <a:t>超级用户使用的比较高级的管理程序和系统守护程序</a:t>
            </a:r>
            <a:endParaRPr lang="en-US" altLang="zh-CN" dirty="0"/>
          </a:p>
          <a:p>
            <a:endParaRPr lang="en-US" altLang="zh-CN" dirty="0"/>
          </a:p>
          <a:p>
            <a:pPr marL="0" lvl="5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1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用户，组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2030"/>
            <a:ext cx="9601200" cy="4490978"/>
          </a:xfrm>
        </p:spPr>
        <p:txBody>
          <a:bodyPr/>
          <a:lstStyle/>
          <a:p>
            <a:r>
              <a:rPr lang="en-US" altLang="zh-CN" dirty="0"/>
              <a:t>A. </a:t>
            </a:r>
            <a:r>
              <a:rPr lang="zh-CN" altLang="en-US" dirty="0"/>
              <a:t>超级用户</a:t>
            </a:r>
            <a:r>
              <a:rPr lang="en-US" altLang="zh-CN" dirty="0"/>
              <a:t>root (</a:t>
            </a:r>
            <a:r>
              <a:rPr lang="zh-CN" altLang="en-US" dirty="0"/>
              <a:t>主目录在</a:t>
            </a:r>
            <a:r>
              <a:rPr lang="en-US" altLang="zh-CN" dirty="0"/>
              <a:t>/root)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 普通用户</a:t>
            </a:r>
            <a:r>
              <a:rPr lang="en-US" altLang="zh-CN" dirty="0"/>
              <a:t>bob  (</a:t>
            </a:r>
            <a:r>
              <a:rPr lang="zh-CN" altLang="en-US" dirty="0"/>
              <a:t>主目录 </a:t>
            </a:r>
            <a:r>
              <a:rPr lang="en-US" altLang="zh-CN" dirty="0"/>
              <a:t>/home/bob)</a:t>
            </a:r>
          </a:p>
          <a:p>
            <a:r>
              <a:rPr lang="zh-CN" altLang="en-US" dirty="0"/>
              <a:t>用户之间切换</a:t>
            </a:r>
            <a:r>
              <a:rPr lang="en-US" altLang="zh-CN" dirty="0"/>
              <a:t>: </a:t>
            </a:r>
            <a:r>
              <a:rPr lang="zh-CN" altLang="en-US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 user1</a:t>
            </a:r>
            <a:r>
              <a:rPr lang="zh-CN" altLang="en-US" dirty="0"/>
              <a:t>  </a:t>
            </a:r>
            <a:r>
              <a:rPr lang="en-US" altLang="zh-CN" dirty="0"/>
              <a:t>(</a:t>
            </a:r>
            <a:r>
              <a:rPr lang="zh-CN" altLang="en-US" dirty="0"/>
              <a:t>切换到超级用户：</a:t>
            </a:r>
            <a:r>
              <a:rPr lang="en-US" altLang="zh-CN" dirty="0" err="1"/>
              <a:t>su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普通用户输入的命令前加</a:t>
            </a:r>
            <a:r>
              <a:rPr lang="en-US" altLang="zh-CN" dirty="0" err="1"/>
              <a:t>sudo</a:t>
            </a:r>
            <a:r>
              <a:rPr lang="zh-CN" altLang="en-US" dirty="0"/>
              <a:t>可以在</a:t>
            </a:r>
            <a:r>
              <a:rPr lang="en-US" altLang="zh-CN" dirty="0"/>
              <a:t>root</a:t>
            </a:r>
            <a:r>
              <a:rPr lang="zh-CN" altLang="en-US" dirty="0"/>
              <a:t>权限下执行此命令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apt-get install ...</a:t>
            </a:r>
          </a:p>
          <a:p>
            <a:endParaRPr lang="en-US" altLang="zh-CN" dirty="0"/>
          </a:p>
          <a:p>
            <a:r>
              <a:rPr lang="zh-CN" altLang="en-US" dirty="0"/>
              <a:t>组</a:t>
            </a:r>
            <a:r>
              <a:rPr lang="en-US" altLang="zh-CN" dirty="0"/>
              <a:t>:</a:t>
            </a:r>
            <a:r>
              <a:rPr lang="zh-CN" altLang="en-US" dirty="0"/>
              <a:t> 每个用户都有一个用户组，系统可以对一个用户组中的所有用户进行集中管理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162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82650"/>
            <a:ext cx="9601200" cy="1485900"/>
          </a:xfrm>
        </p:spPr>
        <p:txBody>
          <a:bodyPr/>
          <a:lstStyle/>
          <a:p>
            <a:r>
              <a:rPr lang="zh-CN" altLang="en-US" dirty="0"/>
              <a:t>目录操作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25600"/>
            <a:ext cx="9601200" cy="57118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ls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显示当前文件夹的文件</a:t>
            </a:r>
            <a:endParaRPr lang="en-US" altLang="zh-CN" dirty="0"/>
          </a:p>
          <a:p>
            <a:pPr lvl="6"/>
            <a:r>
              <a:rPr lang="en-US" altLang="zh-CN" dirty="0"/>
              <a:t>ls </a:t>
            </a:r>
            <a:r>
              <a:rPr lang="mr-IN" altLang="zh-CN" dirty="0"/>
              <a:t>–</a:t>
            </a:r>
            <a:r>
              <a:rPr lang="en-US" altLang="zh-CN" dirty="0"/>
              <a:t>l: </a:t>
            </a:r>
            <a:r>
              <a:rPr lang="zh-CN" altLang="en-US" dirty="0"/>
              <a:t> 显示文件的所有信息</a:t>
            </a:r>
            <a:endParaRPr lang="en-US" altLang="zh-CN" dirty="0"/>
          </a:p>
          <a:p>
            <a:pPr lvl="6"/>
            <a:r>
              <a:rPr lang="en-US" altLang="zh-CN" dirty="0"/>
              <a:t>ls </a:t>
            </a:r>
            <a:r>
              <a:rPr lang="mr-IN" altLang="zh-CN" dirty="0"/>
              <a:t>–</a:t>
            </a:r>
            <a:r>
              <a:rPr lang="en-US" altLang="zh-CN" dirty="0"/>
              <a:t>a: </a:t>
            </a:r>
            <a:r>
              <a:rPr lang="zh-CN" altLang="en-US" dirty="0"/>
              <a:t>显示所有的文件</a:t>
            </a:r>
            <a:endParaRPr lang="en-US" altLang="zh-CN" dirty="0"/>
          </a:p>
          <a:p>
            <a:pPr lvl="8"/>
            <a:r>
              <a:rPr lang="en-US" altLang="zh-CN" dirty="0"/>
              <a:t>ls</a:t>
            </a:r>
            <a:r>
              <a:rPr lang="zh-CN" altLang="en-US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 </a:t>
            </a:r>
            <a:r>
              <a:rPr lang="zh-CN" altLang="en-US" dirty="0"/>
              <a:t>显示</a:t>
            </a:r>
            <a:r>
              <a:rPr lang="en-US" altLang="zh-CN" dirty="0" err="1"/>
              <a:t>dir</a:t>
            </a:r>
            <a:r>
              <a:rPr lang="zh-CN" altLang="en-US" dirty="0"/>
              <a:t>目录下的文件</a:t>
            </a:r>
            <a:endParaRPr lang="en-US" dirty="0"/>
          </a:p>
          <a:p>
            <a:r>
              <a:rPr lang="en-US" dirty="0" err="1"/>
              <a:t>pwd</a:t>
            </a:r>
            <a:r>
              <a:rPr lang="en-US" dirty="0"/>
              <a:t>: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查看当前目录</a:t>
            </a:r>
            <a:endParaRPr lang="en-US" altLang="zh-CN" dirty="0"/>
          </a:p>
          <a:p>
            <a:pPr lvl="8">
              <a:spcBef>
                <a:spcPts val="1000"/>
              </a:spcBef>
            </a:pPr>
            <a:r>
              <a:rPr lang="en-US" sz="2100" dirty="0"/>
              <a:t>cd: </a:t>
            </a:r>
            <a:r>
              <a:rPr lang="zh-CN" altLang="en-US" sz="2100" dirty="0"/>
              <a:t> </a:t>
            </a:r>
            <a:r>
              <a:rPr lang="en-US" altLang="zh-CN" sz="2100" dirty="0"/>
              <a:t>    </a:t>
            </a:r>
            <a:r>
              <a:rPr lang="zh-CN" altLang="en-US" sz="2100" dirty="0"/>
              <a:t>改变目录（ </a:t>
            </a:r>
            <a:r>
              <a:rPr lang="en-US" altLang="zh-CN" sz="2100" dirty="0"/>
              <a:t>. </a:t>
            </a:r>
            <a:r>
              <a:rPr lang="zh-CN" altLang="en-US" sz="2100" dirty="0"/>
              <a:t> </a:t>
            </a:r>
            <a:r>
              <a:rPr lang="en-US" altLang="zh-CN" sz="2100" dirty="0"/>
              <a:t>: </a:t>
            </a:r>
            <a:r>
              <a:rPr lang="zh-CN" altLang="en-US" sz="2100" dirty="0"/>
              <a:t>当前目录   </a:t>
            </a:r>
            <a:r>
              <a:rPr lang="en-US" altLang="zh-CN" sz="2100" dirty="0"/>
              <a:t>..</a:t>
            </a:r>
            <a:r>
              <a:rPr lang="zh-CN" altLang="en-US" sz="2100" dirty="0"/>
              <a:t> </a:t>
            </a:r>
            <a:r>
              <a:rPr lang="en-US" altLang="zh-CN" sz="2100" dirty="0"/>
              <a:t>:</a:t>
            </a:r>
            <a:r>
              <a:rPr lang="zh-CN" altLang="en-US" sz="2100" dirty="0"/>
              <a:t> 上层目录    </a:t>
            </a:r>
            <a:r>
              <a:rPr lang="en-US" altLang="zh-CN" sz="2100" dirty="0"/>
              <a:t>$HOME: </a:t>
            </a:r>
            <a:r>
              <a:rPr lang="zh-CN" altLang="en-US" sz="2100" dirty="0"/>
              <a:t>当前用户的家 ）</a:t>
            </a:r>
            <a:endParaRPr lang="en-US" dirty="0"/>
          </a:p>
          <a:p>
            <a:r>
              <a:rPr lang="en-US" altLang="zh-CN" dirty="0"/>
              <a:t>find:</a:t>
            </a: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查找文件</a:t>
            </a:r>
            <a:endParaRPr lang="en-US" altLang="zh-CN" dirty="0"/>
          </a:p>
          <a:p>
            <a:r>
              <a:rPr lang="en-US" altLang="zh-CN" dirty="0"/>
              <a:t>touch </a:t>
            </a:r>
            <a:r>
              <a:rPr lang="en-US" altLang="zh-CN" dirty="0" err="1"/>
              <a:t>abc.txt</a:t>
            </a:r>
            <a:r>
              <a:rPr lang="en-US" altLang="zh-CN" dirty="0"/>
              <a:t>:  </a:t>
            </a:r>
            <a:r>
              <a:rPr lang="zh-CN" altLang="en-US" dirty="0"/>
              <a:t>  新建文件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new_dir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新建目录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: </a:t>
            </a:r>
            <a:r>
              <a:rPr lang="zh-CN" altLang="en-US" dirty="0"/>
              <a:t>  改变文件权限</a:t>
            </a:r>
            <a:r>
              <a:rPr lang="en-US" altLang="zh-CN" dirty="0"/>
              <a:t>(r:4 w:2 x:1</a:t>
            </a:r>
            <a:r>
              <a:rPr lang="zh-CN" altLang="en-US" dirty="0"/>
              <a:t>， 拥有者</a:t>
            </a:r>
            <a:r>
              <a:rPr lang="en-US" altLang="zh-CN" dirty="0"/>
              <a:t>o</a:t>
            </a:r>
            <a:r>
              <a:rPr lang="zh-CN" altLang="en-US" dirty="0"/>
              <a:t>，用户组</a:t>
            </a:r>
            <a:r>
              <a:rPr lang="en-US" altLang="zh-CN" dirty="0"/>
              <a:t>g</a:t>
            </a:r>
            <a:r>
              <a:rPr lang="zh-CN" altLang="en-US" dirty="0"/>
              <a:t>，普通用户</a:t>
            </a:r>
            <a:r>
              <a:rPr lang="en-US" altLang="zh-CN" dirty="0"/>
              <a:t>u)</a:t>
            </a:r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 </a:t>
            </a:r>
            <a:r>
              <a:rPr lang="en-US" altLang="zh-CN" dirty="0" err="1"/>
              <a:t>o+x</a:t>
            </a:r>
            <a:r>
              <a:rPr lang="en-US" altLang="zh-CN" dirty="0"/>
              <a:t>  </a:t>
            </a:r>
            <a:r>
              <a:rPr lang="en-US" altLang="zh-CN" dirty="0" err="1"/>
              <a:t>a.out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755  </a:t>
            </a:r>
            <a:r>
              <a:rPr lang="en-US" altLang="zh-CN" dirty="0" err="1"/>
              <a:t>b.out</a:t>
            </a:r>
            <a:endParaRPr lang="en-US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: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复制   </a:t>
            </a:r>
            <a:r>
              <a:rPr lang="en-US" altLang="zh-CN" dirty="0" err="1"/>
              <a:t>cp</a:t>
            </a:r>
            <a:r>
              <a:rPr lang="zh-CN" altLang="en-US" dirty="0"/>
              <a:t> </a:t>
            </a:r>
            <a:r>
              <a:rPr lang="en-US" altLang="zh-CN" dirty="0" err="1"/>
              <a:t>a.txt</a:t>
            </a:r>
            <a:r>
              <a:rPr lang="en-US" altLang="zh-CN" dirty="0"/>
              <a:t>  ..</a:t>
            </a:r>
          </a:p>
          <a:p>
            <a:r>
              <a:rPr lang="en-US" altLang="zh-CN" dirty="0"/>
              <a:t>mv:</a:t>
            </a:r>
            <a:r>
              <a:rPr lang="zh-CN" altLang="en-US" dirty="0"/>
              <a:t>  </a:t>
            </a:r>
            <a:r>
              <a:rPr lang="en-US" altLang="zh-CN" dirty="0"/>
              <a:t> </a:t>
            </a:r>
            <a:r>
              <a:rPr lang="zh-CN" altLang="en-US" dirty="0"/>
              <a:t>移动</a:t>
            </a:r>
            <a:r>
              <a:rPr lang="en-US" altLang="zh-CN" dirty="0"/>
              <a:t>   mv  </a:t>
            </a:r>
            <a:r>
              <a:rPr lang="en-US" altLang="zh-CN" dirty="0" err="1"/>
              <a:t>a.txt</a:t>
            </a:r>
            <a:r>
              <a:rPr lang="en-US" altLang="zh-CN" dirty="0"/>
              <a:t>  /home/bob</a:t>
            </a:r>
          </a:p>
          <a:p>
            <a:r>
              <a:rPr lang="en-US" altLang="zh-CN" dirty="0" err="1"/>
              <a:t>rm</a:t>
            </a:r>
            <a:r>
              <a:rPr lang="en-US" altLang="zh-CN" dirty="0"/>
              <a:t>:  </a:t>
            </a:r>
            <a:r>
              <a:rPr lang="zh-CN" altLang="en-US" dirty="0"/>
              <a:t>删除  </a:t>
            </a:r>
            <a:r>
              <a:rPr lang="en-US" altLang="zh-CN" dirty="0"/>
              <a:t>-r</a:t>
            </a:r>
            <a:r>
              <a:rPr lang="zh-CN" altLang="en-US" dirty="0"/>
              <a:t> 递归删除文件夹， </a:t>
            </a:r>
            <a:r>
              <a:rPr lang="en-US" altLang="zh-CN" dirty="0"/>
              <a:t>-f</a:t>
            </a:r>
            <a:r>
              <a:rPr lang="zh-CN" altLang="en-US" dirty="0"/>
              <a:t> 不询问强制删除</a:t>
            </a:r>
            <a:endParaRPr lang="en-US" altLang="zh-CN" dirty="0"/>
          </a:p>
          <a:p>
            <a:r>
              <a:rPr lang="zh-CN" altLang="en-US" dirty="0"/>
              <a:t>试试 </a:t>
            </a:r>
            <a:r>
              <a:rPr lang="mr-IN" dirty="0" err="1"/>
              <a:t>rm</a:t>
            </a:r>
            <a:r>
              <a:rPr lang="mr-IN" dirty="0"/>
              <a:t> -</a:t>
            </a:r>
            <a:r>
              <a:rPr lang="mr-IN" dirty="0" err="1"/>
              <a:t>rf</a:t>
            </a:r>
            <a:r>
              <a:rPr lang="mr-IN" dirty="0"/>
              <a:t> /*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935" y="1548033"/>
            <a:ext cx="9601200" cy="3581400"/>
          </a:xfrm>
        </p:spPr>
        <p:txBody>
          <a:bodyPr/>
          <a:lstStyle/>
          <a:p>
            <a:r>
              <a:rPr lang="en-US" altLang="zh-CN" dirty="0"/>
              <a:t>cat   :  </a:t>
            </a:r>
            <a:r>
              <a:rPr lang="zh-CN" altLang="en-US" dirty="0"/>
              <a:t>展示整个文件 （</a:t>
            </a:r>
            <a:r>
              <a:rPr lang="en-US" altLang="zh-CN" dirty="0"/>
              <a:t>cat flag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more &amp; less : </a:t>
            </a:r>
            <a:r>
              <a:rPr lang="zh-CN" altLang="en-US" dirty="0"/>
              <a:t>显示文件，其中</a:t>
            </a:r>
            <a:r>
              <a:rPr lang="en-US" altLang="zh-CN" dirty="0"/>
              <a:t>less</a:t>
            </a:r>
            <a:r>
              <a:rPr lang="zh-CN" altLang="en-US" dirty="0"/>
              <a:t>可以用</a:t>
            </a:r>
            <a:r>
              <a:rPr lang="en-US" altLang="zh-CN" dirty="0"/>
              <a:t>vim</a:t>
            </a:r>
            <a:r>
              <a:rPr lang="zh-CN" altLang="en-US" dirty="0"/>
              <a:t>命令查看文件</a:t>
            </a:r>
            <a:endParaRPr lang="en-US" altLang="zh-CN" dirty="0"/>
          </a:p>
          <a:p>
            <a:r>
              <a:rPr lang="en-US" altLang="zh-CN" dirty="0"/>
              <a:t>head &amp; tail</a:t>
            </a:r>
            <a:r>
              <a:rPr lang="zh-CN" altLang="en-US" dirty="0"/>
              <a:t>： 展示文件的前</a:t>
            </a:r>
            <a:r>
              <a:rPr lang="en-US" altLang="zh-CN" dirty="0"/>
              <a:t>10</a:t>
            </a:r>
            <a:r>
              <a:rPr lang="zh-CN" altLang="en-US" dirty="0"/>
              <a:t>行或后</a:t>
            </a:r>
            <a:r>
              <a:rPr lang="en-US" altLang="zh-CN" dirty="0"/>
              <a:t>10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grep</a:t>
            </a:r>
            <a:r>
              <a:rPr lang="zh-CN" altLang="en-US" dirty="0"/>
              <a:t>： </a:t>
            </a:r>
            <a:r>
              <a:rPr lang="en-US" altLang="zh-CN" dirty="0"/>
              <a:t>grep</a:t>
            </a:r>
            <a:r>
              <a:rPr lang="zh-CN" altLang="en-US" dirty="0"/>
              <a:t> </a:t>
            </a:r>
            <a:r>
              <a:rPr lang="en-US" altLang="zh-CN" dirty="0" err="1"/>
              <a:t>abc</a:t>
            </a:r>
            <a:r>
              <a:rPr lang="zh-CN" altLang="en-US" dirty="0"/>
              <a:t>   （搜索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管道</a:t>
            </a:r>
            <a:r>
              <a:rPr lang="en-US" altLang="zh-CN" dirty="0"/>
              <a:t>  |</a:t>
            </a:r>
            <a:r>
              <a:rPr lang="zh-CN" altLang="en-US" dirty="0"/>
              <a:t>：将上一个命令的输出输入到下一个命令的输入</a:t>
            </a:r>
            <a:r>
              <a:rPr lang="en-US" altLang="zh-CN" dirty="0"/>
              <a:t>  cat flag | grep “</a:t>
            </a:r>
            <a:r>
              <a:rPr lang="en-US" altLang="zh-CN" dirty="0" err="1"/>
              <a:t>ctf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重定向： </a:t>
            </a:r>
            <a:r>
              <a:rPr lang="en-US" altLang="zh-CN" dirty="0"/>
              <a:t>cat flag &gt; </a:t>
            </a:r>
            <a:r>
              <a:rPr lang="en-US" altLang="zh-CN" dirty="0" err="1"/>
              <a:t>a.txt</a:t>
            </a:r>
            <a:r>
              <a:rPr lang="en-US" altLang="zh-CN" dirty="0"/>
              <a:t>     , grep “</a:t>
            </a:r>
            <a:r>
              <a:rPr lang="en-US" altLang="zh-CN" dirty="0" err="1"/>
              <a:t>ctf</a:t>
            </a:r>
            <a:r>
              <a:rPr lang="en-US" altLang="zh-CN" dirty="0"/>
              <a:t>” &lt; </a:t>
            </a:r>
            <a:r>
              <a:rPr lang="en-US" altLang="zh-CN" dirty="0" err="1"/>
              <a:t>a.txt</a:t>
            </a:r>
            <a:r>
              <a:rPr lang="zh-CN" altLang="en-US" dirty="0"/>
              <a:t>     </a:t>
            </a:r>
            <a:r>
              <a:rPr lang="en-US" altLang="zh-CN" dirty="0"/>
              <a:t>cat flag &gt;&gt;</a:t>
            </a:r>
            <a:r>
              <a:rPr lang="en-US" altLang="zh-CN" dirty="0" err="1"/>
              <a:t>a.txt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39821"/>
              </p:ext>
            </p:extLst>
          </p:nvPr>
        </p:nvGraphicFramePr>
        <p:xfrm>
          <a:off x="1896944" y="4271790"/>
          <a:ext cx="4638274" cy="1275080"/>
        </p:xfrm>
        <a:graphic>
          <a:graphicData uri="http://schemas.openxmlformats.org/drawingml/2006/table">
            <a:tbl>
              <a:tblPr/>
              <a:tblGrid>
                <a:gridCol w="23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392">
                <a:tc>
                  <a:txBody>
                    <a:bodyPr/>
                    <a:lstStyle/>
                    <a:p>
                      <a:pPr fontAlgn="t"/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 &gt;&amp; </a:t>
                      </a:r>
                      <a:r>
                        <a:rPr lang="mr-IN" dirty="0" err="1">
                          <a:effectLst/>
                        </a:rPr>
                        <a:t>m</a:t>
                      </a:r>
                      <a:endParaRPr lang="mr-IN" dirty="0">
                        <a:effectLst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将输出文件 </a:t>
                      </a:r>
                      <a:r>
                        <a:rPr lang="en-US" altLang="zh-CN" dirty="0">
                          <a:effectLst/>
                        </a:rPr>
                        <a:t>m </a:t>
                      </a:r>
                      <a:r>
                        <a:rPr lang="zh-CN" altLang="en-US" dirty="0">
                          <a:effectLst/>
                        </a:rPr>
                        <a:t>和 </a:t>
                      </a:r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合并。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 &lt;&amp; </a:t>
                      </a:r>
                      <a:r>
                        <a:rPr lang="mr-IN" dirty="0" err="1">
                          <a:effectLst/>
                        </a:rPr>
                        <a:t>m</a:t>
                      </a:r>
                      <a:endParaRPr lang="mr-IN" dirty="0">
                        <a:effectLst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将输入文件 </a:t>
                      </a:r>
                      <a:r>
                        <a:rPr lang="en-US" altLang="zh-CN" dirty="0">
                          <a:effectLst/>
                        </a:rPr>
                        <a:t>m </a:t>
                      </a:r>
                      <a:r>
                        <a:rPr lang="zh-CN" altLang="en-US" dirty="0">
                          <a:effectLst/>
                        </a:rPr>
                        <a:t>和 </a:t>
                      </a:r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合并。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5935" y="5622334"/>
            <a:ext cx="953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文件描述符 </a:t>
            </a:r>
            <a:r>
              <a:rPr lang="en-US" altLang="zh-CN" i="1" dirty="0"/>
              <a:t>0 :</a:t>
            </a:r>
            <a:r>
              <a:rPr lang="zh-CN" altLang="en-US" i="1" dirty="0"/>
              <a:t>标准输入（</a:t>
            </a:r>
            <a:r>
              <a:rPr lang="en-US" altLang="zh-CN" i="1" dirty="0"/>
              <a:t>STDIN</a:t>
            </a:r>
            <a:r>
              <a:rPr lang="zh-CN" altLang="en-US" i="1" dirty="0"/>
              <a:t>），</a:t>
            </a:r>
            <a:r>
              <a:rPr lang="en-US" altLang="zh-CN" i="1" dirty="0"/>
              <a:t>1 :</a:t>
            </a:r>
            <a:r>
              <a:rPr lang="zh-CN" altLang="en-US" i="1" dirty="0"/>
              <a:t>标准输出（</a:t>
            </a:r>
            <a:r>
              <a:rPr lang="en-US" altLang="zh-CN" i="1" dirty="0"/>
              <a:t>STDOUT</a:t>
            </a:r>
            <a:r>
              <a:rPr lang="zh-CN" altLang="en-US" i="1" dirty="0"/>
              <a:t>），</a:t>
            </a:r>
            <a:r>
              <a:rPr lang="en-US" altLang="zh-CN" i="1" dirty="0"/>
              <a:t>2 :</a:t>
            </a:r>
            <a:r>
              <a:rPr lang="zh-CN" altLang="en-US" i="1" dirty="0"/>
              <a:t>标准错误输出（</a:t>
            </a:r>
            <a:r>
              <a:rPr lang="en-US" altLang="zh-CN" i="1" dirty="0"/>
              <a:t>STDERR</a:t>
            </a:r>
            <a:r>
              <a:rPr lang="zh-CN" altLang="en-US" i="1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5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进程及系统操作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70" y="1928191"/>
            <a:ext cx="9601200" cy="3581400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:  </a:t>
            </a:r>
            <a:r>
              <a:rPr lang="zh-CN" altLang="en-US" dirty="0"/>
              <a:t>显示进程信息  </a:t>
            </a:r>
            <a:r>
              <a:rPr lang="en-US" altLang="zh-CN" dirty="0"/>
              <a:t>(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a, </a:t>
            </a:r>
            <a:r>
              <a:rPr lang="en-US" altLang="zh-CN" dirty="0" err="1"/>
              <a:t>ps</a:t>
            </a:r>
            <a:r>
              <a:rPr lang="en-US" altLang="zh-CN" dirty="0"/>
              <a:t> -l)</a:t>
            </a:r>
          </a:p>
          <a:p>
            <a:r>
              <a:rPr lang="en-US" altLang="zh-CN" dirty="0"/>
              <a:t>kill</a:t>
            </a:r>
            <a:r>
              <a:rPr lang="zh-CN" altLang="en-US" dirty="0"/>
              <a:t> </a:t>
            </a:r>
            <a:r>
              <a:rPr lang="en-US" altLang="zh-CN" dirty="0"/>
              <a:t>456:  </a:t>
            </a:r>
            <a:r>
              <a:rPr lang="zh-CN" altLang="en-US" dirty="0"/>
              <a:t>杀掉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456</a:t>
            </a:r>
            <a:r>
              <a:rPr lang="zh-CN" altLang="en-US" dirty="0"/>
              <a:t>的进程</a:t>
            </a:r>
            <a:endParaRPr lang="en-US" altLang="zh-CN" dirty="0"/>
          </a:p>
          <a:p>
            <a:r>
              <a:rPr lang="en-US" b="1" dirty="0"/>
              <a:t>jobs</a:t>
            </a:r>
            <a:r>
              <a:rPr lang="zh-CN" altLang="en-US" b="1" dirty="0"/>
              <a:t>：</a:t>
            </a:r>
            <a:r>
              <a:rPr lang="zh-CN" altLang="en-US" dirty="0"/>
              <a:t>列出活跃的任务 </a:t>
            </a:r>
            <a:endParaRPr lang="en-US" altLang="zh-CN" dirty="0"/>
          </a:p>
          <a:p>
            <a:r>
              <a:rPr lang="en-US" altLang="zh-CN" b="1" dirty="0" err="1"/>
              <a:t>bg</a:t>
            </a:r>
            <a:r>
              <a:rPr lang="zh-CN" altLang="en-US" dirty="0"/>
              <a:t> </a:t>
            </a:r>
            <a:r>
              <a:rPr lang="en-US" altLang="zh-CN" dirty="0"/>
              <a:t>– </a:t>
            </a:r>
            <a:r>
              <a:rPr lang="zh-CN" altLang="en-US" dirty="0"/>
              <a:t>把一个任务放到后台执行  （运行的命令后面加 </a:t>
            </a:r>
            <a:r>
              <a:rPr lang="en-US" altLang="zh-CN" dirty="0"/>
              <a:t>&amp;</a:t>
            </a:r>
            <a:r>
              <a:rPr lang="zh-CN" altLang="en-US" dirty="0"/>
              <a:t> ， 可放到后台执行 ）</a:t>
            </a:r>
            <a:endParaRPr lang="en-US" altLang="zh-CN" dirty="0"/>
          </a:p>
          <a:p>
            <a:r>
              <a:rPr lang="en-US" altLang="zh-CN" b="1" dirty="0" err="1"/>
              <a:t>fg</a:t>
            </a:r>
            <a:r>
              <a:rPr lang="zh-CN" altLang="en-US" dirty="0"/>
              <a:t> </a:t>
            </a:r>
            <a:r>
              <a:rPr lang="en-US" altLang="zh-CN" dirty="0"/>
              <a:t>– </a:t>
            </a:r>
            <a:r>
              <a:rPr lang="zh-CN" altLang="en-US" dirty="0"/>
              <a:t>把一个任务放到前台执行 </a:t>
            </a:r>
            <a:endParaRPr lang="en-US" altLang="zh-CN" dirty="0"/>
          </a:p>
          <a:p>
            <a:r>
              <a:rPr lang="en-US" altLang="zh-CN" dirty="0"/>
              <a:t>top &amp; </a:t>
            </a:r>
            <a:r>
              <a:rPr lang="en-US" altLang="zh-CN" dirty="0" err="1"/>
              <a:t>htop</a:t>
            </a:r>
            <a:r>
              <a:rPr lang="en-US" altLang="zh-CN" dirty="0"/>
              <a:t>:  </a:t>
            </a:r>
            <a:r>
              <a:rPr lang="zh-CN" altLang="en-US" dirty="0"/>
              <a:t>查看系统资源的使用情况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1916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455</TotalTime>
  <Words>820</Words>
  <Application>Microsoft Macintosh PowerPoint</Application>
  <PresentationFormat>宽屏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LInux简介</vt:lpstr>
      <vt:lpstr>什么是linux？</vt:lpstr>
      <vt:lpstr>什么是Shell？</vt:lpstr>
      <vt:lpstr>登录、关机</vt:lpstr>
      <vt:lpstr>目录结构</vt:lpstr>
      <vt:lpstr>用户，组</vt:lpstr>
      <vt:lpstr>目录操作</vt:lpstr>
      <vt:lpstr>文件操作</vt:lpstr>
      <vt:lpstr>进程及系统操作</vt:lpstr>
      <vt:lpstr>网络操作</vt:lpstr>
      <vt:lpstr>软件管理</vt:lpstr>
      <vt:lpstr>常用工具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</cp:revision>
  <dcterms:created xsi:type="dcterms:W3CDTF">2018-10-15T12:10:20Z</dcterms:created>
  <dcterms:modified xsi:type="dcterms:W3CDTF">2019-01-18T07:17:21Z</dcterms:modified>
</cp:coreProperties>
</file>