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3.xml" ContentType="application/vnd.openxmlformats-officedocument.presentationml.tags+xml"/>
  <Override PartName="/ppt/notesSlides/notesSlide1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4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5.xml" ContentType="application/vnd.openxmlformats-officedocument.presentationml.tags+xml"/>
  <Override PartName="/ppt/notesSlides/notesSlide21.xml" ContentType="application/vnd.openxmlformats-officedocument.presentationml.notesSlide+xml"/>
  <Override PartName="/ppt/tags/tag6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336" r:id="rId2"/>
    <p:sldId id="329" r:id="rId3"/>
    <p:sldId id="301" r:id="rId4"/>
    <p:sldId id="339" r:id="rId5"/>
    <p:sldId id="340" r:id="rId6"/>
    <p:sldId id="304" r:id="rId7"/>
    <p:sldId id="306" r:id="rId8"/>
    <p:sldId id="314" r:id="rId9"/>
    <p:sldId id="342" r:id="rId10"/>
    <p:sldId id="330" r:id="rId11"/>
    <p:sldId id="297" r:id="rId12"/>
    <p:sldId id="338" r:id="rId13"/>
    <p:sldId id="337" r:id="rId14"/>
    <p:sldId id="298" r:id="rId15"/>
    <p:sldId id="331" r:id="rId16"/>
    <p:sldId id="328" r:id="rId17"/>
    <p:sldId id="317" r:id="rId18"/>
    <p:sldId id="321" r:id="rId19"/>
    <p:sldId id="322" r:id="rId20"/>
    <p:sldId id="325" r:id="rId21"/>
    <p:sldId id="323" r:id="rId22"/>
    <p:sldId id="324" r:id="rId23"/>
    <p:sldId id="332" r:id="rId24"/>
    <p:sldId id="326" r:id="rId25"/>
    <p:sldId id="341" r:id="rId26"/>
    <p:sldId id="310" r:id="rId27"/>
    <p:sldId id="333" r:id="rId28"/>
    <p:sldId id="295" r:id="rId29"/>
    <p:sldId id="294" r:id="rId30"/>
    <p:sldId id="299" r:id="rId31"/>
    <p:sldId id="292" r:id="rId32"/>
    <p:sldId id="293" r:id="rId33"/>
    <p:sldId id="334" r:id="rId34"/>
    <p:sldId id="313" r:id="rId35"/>
    <p:sldId id="315" r:id="rId3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77FF"/>
    <a:srgbClr val="FFAB3B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32"/>
    <p:restoredTop sz="76338"/>
  </p:normalViewPr>
  <p:slideViewPr>
    <p:cSldViewPr snapToGrid="0" snapToObjects="1">
      <p:cViewPr varScale="1">
        <p:scale>
          <a:sx n="46" d="100"/>
          <a:sy n="46" d="100"/>
        </p:scale>
        <p:origin x="760" y="192"/>
      </p:cViewPr>
      <p:guideLst/>
    </p:cSldViewPr>
  </p:slideViewPr>
  <p:outlineViewPr>
    <p:cViewPr>
      <p:scale>
        <a:sx n="33" d="100"/>
        <a:sy n="33" d="100"/>
      </p:scale>
      <p:origin x="-32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93" d="100"/>
          <a:sy n="93" d="100"/>
        </p:scale>
        <p:origin x="3592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43AF979-C49C-01B6-4A5F-EBF085AB5C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EE90F0-F409-D2DB-AD95-FBEAB5C46F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A8F01-C437-A043-8CD8-876B32281094}" type="datetimeFigureOut">
              <a:rPr lang="en-CN" smtClean="0"/>
              <a:t>2022/5/17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F097CA-F032-1337-79F6-AFD9677BA3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C2DF5-E93F-010C-6A36-EED0EC00E30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34F33-83E0-AA4E-894D-4F8A789B0AB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690322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4838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9133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8" name="Shape 21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33192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8" name="Shape 21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00699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8" name="Shape 21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2501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8" name="Shape 21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66507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77103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8" name="Shape 21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423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8" name="Shape 21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61178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8" name="Shape 21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9540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Shape 218"/>
              <p:cNvSpPr>
                <a:spLocks noGrp="1"/>
              </p:cNvSpPr>
              <p:nvPr>
                <p:ph type="body" sz="quarter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endParaRPr lang="en-US" altLang="zh-CN" dirty="0"/>
              </a:p>
            </p:txBody>
          </p:sp>
        </mc:Choice>
        <mc:Fallback xmlns="">
          <p:sp>
            <p:nvSpPr>
              <p:cNvPr id="218" name="Shape 218"/>
              <p:cNvSpPr>
                <a:spLocks noGrp="1"/>
              </p:cNvSpPr>
              <p:nvPr>
                <p:ph type="body" sz="quarter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marR="0" lvl="0" indent="0" defTabSz="457200" eaLnBrk="1" fontAlgn="auto" latinLnBrk="0" hangingPunct="1">
                  <a:lnSpc>
                    <a:spcPct val="117999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/>
                  <a:t>Now, about the eviction set size. </a:t>
                </a:r>
              </a:p>
              <a:p>
                <a:pPr marL="0" marR="0" lvl="0" indent="0" defTabSz="457200" eaLnBrk="1" fontAlgn="auto" latinLnBrk="0" hangingPunct="1">
                  <a:lnSpc>
                    <a:spcPct val="117999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/>
                  <a:t>We assume </a:t>
                </a:r>
                <a:r>
                  <a:rPr lang="en-US" b="0" i="0" dirty="0">
                    <a:latin typeface="Cambria Math" panose="02040503050406030204" pitchFamily="18" charset="0"/>
                  </a:rPr>
                  <a:t>𝑊_𝐿2</a:t>
                </a:r>
                <a:r>
                  <a:rPr lang="en-US" altLang="zh-CN" dirty="0"/>
                  <a:t> is </a:t>
                </a:r>
                <a:r>
                  <a:rPr lang="en-US" b="0" i="0" dirty="0">
                    <a:latin typeface="Cambria Math" panose="02040503050406030204" pitchFamily="18" charset="0"/>
                  </a:rPr>
                  <a:t>𝑤𝑎𝑦𝑠 𝑜𝑓 𝐿2 𝑠𝑒𝑡</a:t>
                </a:r>
                <a:r>
                  <a:rPr lang="en-US" altLang="zh-CN" dirty="0"/>
                  <a:t>; </a:t>
                </a:r>
                <a:r>
                  <a:rPr lang="en-US" i="0" dirty="0">
                    <a:latin typeface="Cambria Math" panose="02040503050406030204" pitchFamily="18" charset="0"/>
                  </a:rPr>
                  <a:t>𝑊_𝐿</a:t>
                </a:r>
                <a:r>
                  <a:rPr lang="en-US" b="0" i="0" dirty="0">
                    <a:latin typeface="Cambria Math" panose="02040503050406030204" pitchFamily="18" charset="0"/>
                  </a:rPr>
                  <a:t>𝐿𝐶</a:t>
                </a:r>
                <a:r>
                  <a:rPr lang="en-US" altLang="zh-CN" dirty="0"/>
                  <a:t> is </a:t>
                </a:r>
                <a:r>
                  <a:rPr lang="en-US" i="0" dirty="0">
                    <a:latin typeface="Cambria Math" panose="02040503050406030204" pitchFamily="18" charset="0"/>
                  </a:rPr>
                  <a:t>𝑤𝑎𝑦𝑠 𝑜𝑓 𝐿𝐿𝐶 </a:t>
                </a:r>
                <a:r>
                  <a:rPr lang="en-US" b="0" i="0" dirty="0">
                    <a:latin typeface="Cambria Math" panose="02040503050406030204" pitchFamily="18" charset="0"/>
                  </a:rPr>
                  <a:t>𝑠𝑒𝑡</a:t>
                </a:r>
                <a:r>
                  <a:rPr lang="en-US" altLang="zh-CN" dirty="0"/>
                  <a:t>;</a:t>
                </a:r>
              </a:p>
              <a:p>
                <a:pPr marL="0" marR="0" lvl="0" indent="0" defTabSz="457200" eaLnBrk="1" fontAlgn="auto" latinLnBrk="0" hangingPunct="1">
                  <a:lnSpc>
                    <a:spcPct val="117999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/>
                  <a:t>If the size is less than </a:t>
                </a:r>
                <a:r>
                  <a:rPr lang="en-US" b="0" i="0" dirty="0">
                    <a:latin typeface="Cambria Math" panose="02040503050406030204" pitchFamily="18" charset="0"/>
                  </a:rPr>
                  <a:t>𝑊_𝐿2</a:t>
                </a:r>
                <a:r>
                  <a:rPr lang="en-US" altLang="zh-CN" dirty="0"/>
                  <a:t>,  </a:t>
                </a:r>
                <a:r>
                  <a:rPr lang="en-US" altLang="zh-CN" dirty="0" err="1"/>
                  <a:t>cachelines</a:t>
                </a:r>
                <a:r>
                  <a:rPr lang="en-US" altLang="zh-CN" dirty="0"/>
                  <a:t> will not be evicted to LLC. No congestion will occur.</a:t>
                </a:r>
              </a:p>
              <a:p>
                <a:pPr marL="0" marR="0" lvl="0" indent="0" defTabSz="457200" eaLnBrk="1" fontAlgn="auto" latinLnBrk="0" hangingPunct="1">
                  <a:lnSpc>
                    <a:spcPct val="117999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/>
                  <a:t>If the size is lager than </a:t>
                </a:r>
                <a:r>
                  <a:rPr lang="en-US" i="0" dirty="0">
                    <a:latin typeface="Cambria Math" panose="02040503050406030204" pitchFamily="18" charset="0"/>
                  </a:rPr>
                  <a:t>𝑊_𝐿2</a:t>
                </a:r>
                <a:r>
                  <a:rPr lang="en-US" altLang="zh-CN" dirty="0"/>
                  <a:t> plus 2 </a:t>
                </a:r>
                <a:r>
                  <a:rPr lang="en-US" i="0" dirty="0">
                    <a:latin typeface="Cambria Math" panose="02040503050406030204" pitchFamily="18" charset="0"/>
                  </a:rPr>
                  <a:t>𝑊_𝐿𝐿𝐶</a:t>
                </a:r>
                <a:r>
                  <a:rPr lang="en-US" altLang="zh-CN" dirty="0"/>
                  <a:t>, some </a:t>
                </a:r>
                <a:r>
                  <a:rPr lang="en-US" altLang="zh-CN" dirty="0" err="1"/>
                  <a:t>cachelines</a:t>
                </a:r>
                <a:r>
                  <a:rPr lang="en-US" altLang="zh-CN" baseline="0" dirty="0"/>
                  <a:t> </a:t>
                </a:r>
                <a:r>
                  <a:rPr lang="en-US" altLang="zh-CN" dirty="0"/>
                  <a:t>will be evicted to memory. The probe frequency will be reduced.  </a:t>
                </a:r>
              </a:p>
              <a:p>
                <a:pPr marL="0" marR="0" lvl="0" indent="0" defTabSz="457200" eaLnBrk="1" fontAlgn="auto" latinLnBrk="0" hangingPunct="1">
                  <a:lnSpc>
                    <a:spcPct val="117999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/>
                  <a:t>In summary, the EV size should between these two values.</a:t>
                </a:r>
              </a:p>
              <a:p>
                <a:pPr marL="0" marR="0" lvl="0" indent="0" defTabSz="457200" eaLnBrk="1" fontAlgn="auto" latinLnBrk="0" hangingPunct="1">
                  <a:lnSpc>
                    <a:spcPct val="117999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/>
              </a:p>
              <a:p>
                <a:pPr marL="0" marR="0" lvl="0" indent="0" defTabSz="457200" eaLnBrk="1" fontAlgn="auto" latinLnBrk="0" hangingPunct="1">
                  <a:lnSpc>
                    <a:spcPct val="117999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/>
                  <a:t> </a:t>
                </a:r>
              </a:p>
              <a:p>
                <a:r>
                  <a:rPr lang="en-US" altLang="zh-CN" dirty="0"/>
                  <a:t>------- </a:t>
                </a:r>
              </a:p>
              <a:p>
                <a:pPr marL="0" marR="0" lvl="0" indent="0" defTabSz="457200" eaLnBrk="1" fontAlgn="auto" latinLnBrk="0" hangingPunct="1">
                  <a:lnSpc>
                    <a:spcPct val="117999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(our exe found that the L2 and LLC implements </a:t>
                </a:r>
                <a:r>
                  <a:rPr lang="en-US" dirty="0" err="1"/>
                  <a:t>pyeudo</a:t>
                </a:r>
                <a:r>
                  <a:rPr lang="en-US" dirty="0"/>
                  <a:t>-LRU algorithm.**)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1963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32573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8" name="Shape 21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sz="2200" dirty="0">
              <a:effectLst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262466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8" name="Shape 21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1679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8" name="Shape 21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3831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57234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8" name="Shape 21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sz="2200" dirty="0">
              <a:effectLst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406625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8" name="Shape 21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6965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8" name="Shape 21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98020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27847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92" name="Shape 79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sz="2200" b="0" i="0" u="none" strike="noStrike" dirty="0">
              <a:effectLst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057930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92" name="Shape 79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216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2" name="Shape 17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sz="2200" dirty="0">
              <a:effectLst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641227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4" name="Shape 2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34744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0352485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4447750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2" name="Shape 17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sz="2200" dirty="0">
              <a:effectLst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6652281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2" name="Shape 17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sz="2200">
              <a:effectLst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4990009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2" name="Shape 17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sz="2200">
              <a:effectLst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64124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2" name="Shape 17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0936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2" name="Shape 17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0812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2" name="Shape 17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sz="2200" dirty="0">
              <a:effectLst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00555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2" name="Shape 17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981844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2" name="Shape 17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sz="1800" dirty="0">
              <a:effectLst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946962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2" name="Shape 17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sz="2200" dirty="0">
              <a:effectLst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29027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作者和日期</a:t>
            </a:r>
          </a:p>
        </p:txBody>
      </p:sp>
      <p:sp>
        <p:nvSpPr>
          <p:cNvPr id="1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演示文稿标题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说明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事实信息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事实信息</a:t>
            </a:r>
          </a:p>
        </p:txBody>
      </p:sp>
      <p:sp>
        <p:nvSpPr>
          <p:cNvPr id="10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属性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属性</a:t>
            </a:r>
          </a:p>
        </p:txBody>
      </p:sp>
      <p:sp>
        <p:nvSpPr>
          <p:cNvPr id="116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“著名引文”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图像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图像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图像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图像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演示文稿标题</a:t>
            </a:r>
          </a:p>
        </p:txBody>
      </p:sp>
      <p:sp>
        <p:nvSpPr>
          <p:cNvPr id="23" name="作者和日期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作者和日期</a:t>
            </a:r>
          </a:p>
        </p:txBody>
      </p:sp>
      <p:sp>
        <p:nvSpPr>
          <p:cNvPr id="2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幻灯片标题</a:t>
            </a:r>
          </a:p>
        </p:txBody>
      </p:sp>
      <p:sp>
        <p:nvSpPr>
          <p:cNvPr id="3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幻灯片副标题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43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44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61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6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章节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章节标题</a:t>
            </a:r>
          </a:p>
        </p:txBody>
      </p:sp>
      <p:sp>
        <p:nvSpPr>
          <p:cNvPr id="7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80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8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议程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议程标题</a:t>
            </a:r>
          </a:p>
        </p:txBody>
      </p:sp>
      <p:sp>
        <p:nvSpPr>
          <p:cNvPr id="89" name="议程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议程副标题</a:t>
            </a:r>
          </a:p>
        </p:txBody>
      </p:sp>
      <p:sp>
        <p:nvSpPr>
          <p:cNvPr id="90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议程主题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幻灯片标题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hf sldNum="0" hdr="0" ftr="0" dt="0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slideLayout" Target="../slideLayouts/slideLayout4.xml"/><Relationship Id="rId7" Type="http://schemas.microsoft.com/office/2007/relationships/hdphoto" Target="../media/hdphoto1.wdp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1.xml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13.xml"/><Relationship Id="rId7" Type="http://schemas.microsoft.com/office/2007/relationships/hdphoto" Target="../media/hdphoto2.wdp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24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6" Type="http://schemas.microsoft.com/office/2007/relationships/hdphoto" Target="../media/hdphoto4.wdp"/><Relationship Id="rId5" Type="http://schemas.microsoft.com/office/2007/relationships/hdphoto" Target="../media/hdphoto3.wdp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eprint.iacr.org/2017/627.pdf" TargetMode="External"/><Relationship Id="rId3" Type="http://schemas.openxmlformats.org/officeDocument/2006/relationships/hyperlink" Target="https://en.wikipedia.org/wiki/Side-channel_attack" TargetMode="External"/><Relationship Id="rId7" Type="http://schemas.openxmlformats.org/officeDocument/2006/relationships/hyperlink" Target="https://ieeexplore.ieee.org/stamp/stamp.jsp?tp=&amp;arnumber=8835325&amp;tag=1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jdmccalpin/SKX-SF-Conflicts" TargetMode="External"/><Relationship Id="rId5" Type="http://schemas.openxmlformats.org/officeDocument/2006/relationships/hyperlink" Target="https://kib.kiev.ua/x86docs/Intel/PerfMon/336274-001.pdf" TargetMode="External"/><Relationship Id="rId4" Type="http://schemas.openxmlformats.org/officeDocument/2006/relationships/hyperlink" Target="https://arxiv.org/pdf/2103.03443.pdf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kib.kiev.ua/x86docs/Intel/PerfMon/336274-001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Invisible Probe: Timing Attacks with PCIe Congestion Side-channel"/>
          <p:cNvSpPr txBox="1">
            <a:spLocks noGrp="1"/>
          </p:cNvSpPr>
          <p:nvPr>
            <p:ph type="ctrTitle"/>
          </p:nvPr>
        </p:nvSpPr>
        <p:spPr>
          <a:xfrm>
            <a:off x="2035215" y="1688944"/>
            <a:ext cx="20846986" cy="4648201"/>
          </a:xfrm>
          <a:prstGeom prst="rect">
            <a:avLst/>
          </a:prstGeom>
        </p:spPr>
        <p:txBody>
          <a:bodyPr/>
          <a:lstStyle>
            <a:lvl1pPr>
              <a:defRPr sz="9500" spc="-190"/>
            </a:lvl1pPr>
          </a:lstStyle>
          <a:p>
            <a:r>
              <a:rPr lang="en" altLang="zh-CN" dirty="0" err="1"/>
              <a:t>MeshUp</a:t>
            </a:r>
            <a:r>
              <a:rPr lang="en" altLang="zh-CN"/>
              <a:t>: Stateless Cache Side-channel Attack on CPU Mesh</a:t>
            </a:r>
          </a:p>
        </p:txBody>
      </p:sp>
      <p:sp>
        <p:nvSpPr>
          <p:cNvPr id="152" name="Mingtian Tan*, Junpeng Wan*, Zhe Zhou†                                               Zhou Li…"/>
          <p:cNvSpPr txBox="1">
            <a:spLocks noGrp="1"/>
          </p:cNvSpPr>
          <p:nvPr>
            <p:ph type="subTitle" sz="quarter" idx="1"/>
          </p:nvPr>
        </p:nvSpPr>
        <p:spPr>
          <a:xfrm>
            <a:off x="2057265" y="6756044"/>
            <a:ext cx="19837535" cy="1905001"/>
          </a:xfrm>
          <a:prstGeom prst="rect">
            <a:avLst/>
          </a:prstGeom>
        </p:spPr>
        <p:txBody>
          <a:bodyPr anchor="ctr">
            <a:normAutofit fontScale="62500" lnSpcReduction="20000"/>
          </a:bodyPr>
          <a:lstStyle/>
          <a:p>
            <a:r>
              <a:rPr lang="en" altLang="zh-CN" err="1"/>
              <a:t>Junpeng</a:t>
            </a:r>
            <a:r>
              <a:rPr lang="en" altLang="zh-CN"/>
              <a:t> Wan</a:t>
            </a:r>
            <a:r>
              <a:rPr lang="en" altLang="zh-CN" b="0"/>
              <a:t>,   </a:t>
            </a:r>
            <a:r>
              <a:rPr lang="en" altLang="zh-CN" b="0" err="1"/>
              <a:t>Yanxiang</a:t>
            </a:r>
            <a:r>
              <a:rPr lang="en" altLang="zh-CN" b="0"/>
              <a:t> Bi,   </a:t>
            </a:r>
            <a:r>
              <a:rPr lang="en" altLang="zh-CN" b="0" err="1"/>
              <a:t>Zhe</a:t>
            </a:r>
            <a:r>
              <a:rPr lang="en" altLang="zh-CN" b="0"/>
              <a:t> Zhou</a:t>
            </a:r>
            <a:r>
              <a:rPr lang="en" altLang="zh-CN" b="0" baseline="30000"/>
              <a:t>†</a:t>
            </a:r>
            <a:r>
              <a:rPr lang="en" altLang="zh-CN" b="0"/>
              <a:t>                                               Zhou Li</a:t>
            </a:r>
          </a:p>
          <a:p>
            <a:r>
              <a:rPr lang="en" altLang="zh-CN" b="0"/>
              <a:t>Fudan University                                                                                       University of California, Irvine</a:t>
            </a:r>
          </a:p>
          <a:p>
            <a:r>
              <a:rPr lang="en" altLang="zh-CN" b="0"/>
              <a:t>{18210240176, 19210240003, </a:t>
            </a:r>
            <a:r>
              <a:rPr lang="en" altLang="zh-CN" b="0" err="1"/>
              <a:t>zhouzhe</a:t>
            </a:r>
            <a:r>
              <a:rPr lang="en" altLang="zh-CN" b="0"/>
              <a:t>}@</a:t>
            </a:r>
            <a:r>
              <a:rPr lang="en" altLang="zh-CN" b="0" err="1"/>
              <a:t>fudan.edu.cn</a:t>
            </a:r>
            <a:r>
              <a:rPr lang="en" altLang="zh-CN" b="0"/>
              <a:t>                          </a:t>
            </a:r>
            <a:r>
              <a:rPr lang="en" altLang="zh-CN" b="0" err="1"/>
              <a:t>zhou.li@uci.edu</a:t>
            </a:r>
            <a:endParaRPr lang="en" altLang="zh-CN" b="0"/>
          </a:p>
        </p:txBody>
      </p:sp>
      <p:pic>
        <p:nvPicPr>
          <p:cNvPr id="153" name="fudan_logo.png" descr="fudan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2225" y="416165"/>
            <a:ext cx="2540001" cy="25357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UCI.png" descr="UCI.png"/>
          <p:cNvPicPr>
            <a:picLocks noChangeAspect="1"/>
          </p:cNvPicPr>
          <p:nvPr/>
        </p:nvPicPr>
        <p:blipFill>
          <a:blip r:embed="rId4"/>
          <a:srcRect l="277" t="263" r="269" b="314"/>
          <a:stretch>
            <a:fillRect/>
          </a:stretch>
        </p:blipFill>
        <p:spPr>
          <a:xfrm>
            <a:off x="21085729" y="421390"/>
            <a:ext cx="2526111" cy="25253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8" y="0"/>
                </a:moveTo>
                <a:cubicBezTo>
                  <a:pt x="10111" y="21"/>
                  <a:pt x="9610" y="41"/>
                  <a:pt x="9583" y="68"/>
                </a:cubicBezTo>
                <a:cubicBezTo>
                  <a:pt x="9513" y="138"/>
                  <a:pt x="8982" y="296"/>
                  <a:pt x="8402" y="414"/>
                </a:cubicBezTo>
                <a:cubicBezTo>
                  <a:pt x="4688" y="1172"/>
                  <a:pt x="1234" y="4553"/>
                  <a:pt x="455" y="8198"/>
                </a:cubicBezTo>
                <a:cubicBezTo>
                  <a:pt x="335" y="8758"/>
                  <a:pt x="170" y="9290"/>
                  <a:pt x="88" y="9383"/>
                </a:cubicBezTo>
                <a:cubicBezTo>
                  <a:pt x="55" y="9421"/>
                  <a:pt x="25" y="10000"/>
                  <a:pt x="0" y="10805"/>
                </a:cubicBezTo>
                <a:cubicBezTo>
                  <a:pt x="25" y="11610"/>
                  <a:pt x="55" y="12189"/>
                  <a:pt x="88" y="12227"/>
                </a:cubicBezTo>
                <a:cubicBezTo>
                  <a:pt x="170" y="12320"/>
                  <a:pt x="333" y="12835"/>
                  <a:pt x="448" y="13375"/>
                </a:cubicBezTo>
                <a:cubicBezTo>
                  <a:pt x="693" y="14523"/>
                  <a:pt x="1187" y="15644"/>
                  <a:pt x="1863" y="16661"/>
                </a:cubicBezTo>
                <a:cubicBezTo>
                  <a:pt x="2269" y="17271"/>
                  <a:pt x="2741" y="17843"/>
                  <a:pt x="3261" y="18365"/>
                </a:cubicBezTo>
                <a:cubicBezTo>
                  <a:pt x="3608" y="18713"/>
                  <a:pt x="3974" y="19035"/>
                  <a:pt x="4361" y="19332"/>
                </a:cubicBezTo>
                <a:cubicBezTo>
                  <a:pt x="5521" y="20224"/>
                  <a:pt x="6839" y="20869"/>
                  <a:pt x="8192" y="21142"/>
                </a:cubicBezTo>
                <a:cubicBezTo>
                  <a:pt x="8752" y="21254"/>
                  <a:pt x="9329" y="21412"/>
                  <a:pt x="9475" y="21495"/>
                </a:cubicBezTo>
                <a:cubicBezTo>
                  <a:pt x="9508" y="21514"/>
                  <a:pt x="9692" y="21532"/>
                  <a:pt x="9991" y="21549"/>
                </a:cubicBezTo>
                <a:cubicBezTo>
                  <a:pt x="10198" y="21561"/>
                  <a:pt x="10518" y="21572"/>
                  <a:pt x="10822" y="21583"/>
                </a:cubicBezTo>
                <a:cubicBezTo>
                  <a:pt x="10956" y="21588"/>
                  <a:pt x="11058" y="21596"/>
                  <a:pt x="11209" y="21600"/>
                </a:cubicBezTo>
                <a:cubicBezTo>
                  <a:pt x="11659" y="21582"/>
                  <a:pt x="11992" y="21563"/>
                  <a:pt x="12013" y="21542"/>
                </a:cubicBezTo>
                <a:cubicBezTo>
                  <a:pt x="12084" y="21472"/>
                  <a:pt x="12618" y="21314"/>
                  <a:pt x="13198" y="21196"/>
                </a:cubicBezTo>
                <a:cubicBezTo>
                  <a:pt x="16758" y="20470"/>
                  <a:pt x="19984" y="17423"/>
                  <a:pt x="21013" y="13915"/>
                </a:cubicBezTo>
                <a:cubicBezTo>
                  <a:pt x="21013" y="13914"/>
                  <a:pt x="21013" y="13912"/>
                  <a:pt x="21013" y="13911"/>
                </a:cubicBezTo>
                <a:cubicBezTo>
                  <a:pt x="21081" y="13677"/>
                  <a:pt x="21141" y="13443"/>
                  <a:pt x="21189" y="13205"/>
                </a:cubicBezTo>
                <a:cubicBezTo>
                  <a:pt x="21308" y="12625"/>
                  <a:pt x="21462" y="12091"/>
                  <a:pt x="21532" y="12020"/>
                </a:cubicBezTo>
                <a:cubicBezTo>
                  <a:pt x="21559" y="11994"/>
                  <a:pt x="21580" y="11491"/>
                  <a:pt x="21600" y="10805"/>
                </a:cubicBezTo>
                <a:cubicBezTo>
                  <a:pt x="21579" y="10118"/>
                  <a:pt x="21559" y="9617"/>
                  <a:pt x="21532" y="9590"/>
                </a:cubicBezTo>
                <a:cubicBezTo>
                  <a:pt x="21462" y="9519"/>
                  <a:pt x="21308" y="8985"/>
                  <a:pt x="21189" y="8405"/>
                </a:cubicBezTo>
                <a:cubicBezTo>
                  <a:pt x="20417" y="4616"/>
                  <a:pt x="16986" y="1187"/>
                  <a:pt x="13198" y="414"/>
                </a:cubicBezTo>
                <a:cubicBezTo>
                  <a:pt x="12618" y="296"/>
                  <a:pt x="12084" y="138"/>
                  <a:pt x="12013" y="68"/>
                </a:cubicBezTo>
                <a:cubicBezTo>
                  <a:pt x="11986" y="41"/>
                  <a:pt x="11484" y="20"/>
                  <a:pt x="10798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55" name="文本"/>
          <p:cNvSpPr txBox="1"/>
          <p:nvPr/>
        </p:nvSpPr>
        <p:spPr>
          <a:xfrm>
            <a:off x="4616784" y="10156166"/>
            <a:ext cx="1270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spcBef>
                <a:spcPts val="1200"/>
              </a:spcBef>
              <a:defRPr sz="1066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endParaRPr sz="1200"/>
          </a:p>
        </p:txBody>
      </p:sp>
      <p:sp>
        <p:nvSpPr>
          <p:cNvPr id="156" name="∗The first two authors are equally contributed…"/>
          <p:cNvSpPr txBox="1"/>
          <p:nvPr/>
        </p:nvSpPr>
        <p:spPr>
          <a:xfrm>
            <a:off x="240911" y="12040970"/>
            <a:ext cx="5464637" cy="545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3900"/>
              </a:lnSpc>
              <a:defRPr>
                <a:solidFill>
                  <a:srgbClr val="000000"/>
                </a:solidFill>
              </a:defRPr>
            </a:pPr>
            <a:r>
              <a:rPr baseline="48666"/>
              <a:t>† </a:t>
            </a:r>
            <a:r>
              <a:rPr err="1"/>
              <a:t>Zhe</a:t>
            </a:r>
            <a:r>
              <a:t> Zhou is the corresponding author</a:t>
            </a:r>
          </a:p>
        </p:txBody>
      </p:sp>
      <p:grpSp>
        <p:nvGrpSpPr>
          <p:cNvPr id="159" name="成组"/>
          <p:cNvGrpSpPr/>
          <p:nvPr/>
        </p:nvGrpSpPr>
        <p:grpSpPr>
          <a:xfrm>
            <a:off x="-391489" y="12773806"/>
            <a:ext cx="25166978" cy="1646668"/>
            <a:chOff x="0" y="0"/>
            <a:chExt cx="25166977" cy="984245"/>
          </a:xfrm>
        </p:grpSpPr>
        <p:sp>
          <p:nvSpPr>
            <p:cNvPr id="157" name="矩形"/>
            <p:cNvSpPr/>
            <p:nvPr/>
          </p:nvSpPr>
          <p:spPr>
            <a:xfrm>
              <a:off x="122501" y="9791"/>
              <a:ext cx="25044477" cy="974455"/>
            </a:xfrm>
            <a:prstGeom prst="rect">
              <a:avLst/>
            </a:prstGeom>
            <a:solidFill>
              <a:srgbClr val="2C81C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58" name="矩形"/>
            <p:cNvSpPr/>
            <p:nvPr/>
          </p:nvSpPr>
          <p:spPr>
            <a:xfrm>
              <a:off x="0" y="0"/>
              <a:ext cx="25044476" cy="63500"/>
            </a:xfrm>
            <a:prstGeom prst="rect">
              <a:avLst/>
            </a:prstGeom>
            <a:solidFill>
              <a:srgbClr val="FEAD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Invisible Probe: Timing Attacks with PCIe Congestion Side-channel"/>
          <p:cNvSpPr txBox="1">
            <a:spLocks noGrp="1"/>
          </p:cNvSpPr>
          <p:nvPr>
            <p:ph type="ctrTitle"/>
          </p:nvPr>
        </p:nvSpPr>
        <p:spPr>
          <a:xfrm>
            <a:off x="5969905" y="4663209"/>
            <a:ext cx="14230022" cy="289313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500" spc="-190"/>
            </a:lvl1pPr>
          </a:lstStyle>
          <a:p>
            <a:r>
              <a:rPr lang="en" altLang="zh-CN" sz="12400" err="1"/>
              <a:t>MeshUp</a:t>
            </a:r>
            <a:r>
              <a:rPr lang="zh-CN" altLang="en-US" sz="12400"/>
              <a:t> </a:t>
            </a:r>
            <a:r>
              <a:rPr lang="en-US" altLang="zh-CN" sz="12400"/>
              <a:t>Overview</a:t>
            </a:r>
            <a:endParaRPr lang="en" altLang="zh-CN" sz="12400"/>
          </a:p>
        </p:txBody>
      </p:sp>
      <p:sp>
        <p:nvSpPr>
          <p:cNvPr id="155" name="文本"/>
          <p:cNvSpPr txBox="1"/>
          <p:nvPr/>
        </p:nvSpPr>
        <p:spPr>
          <a:xfrm>
            <a:off x="4616784" y="10156166"/>
            <a:ext cx="1270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spcBef>
                <a:spcPts val="1200"/>
              </a:spcBef>
              <a:defRPr sz="1066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endParaRPr sz="1200"/>
          </a:p>
        </p:txBody>
      </p:sp>
      <p:grpSp>
        <p:nvGrpSpPr>
          <p:cNvPr id="9" name="成组">
            <a:extLst>
              <a:ext uri="{FF2B5EF4-FFF2-40B4-BE49-F238E27FC236}">
                <a16:creationId xmlns:a16="http://schemas.microsoft.com/office/drawing/2014/main" id="{BF5D6CC2-179F-ED84-B50E-A3DCA6D6AD36}"/>
              </a:ext>
            </a:extLst>
          </p:cNvPr>
          <p:cNvGrpSpPr/>
          <p:nvPr/>
        </p:nvGrpSpPr>
        <p:grpSpPr>
          <a:xfrm>
            <a:off x="-391489" y="12773806"/>
            <a:ext cx="25166978" cy="1646668"/>
            <a:chOff x="0" y="0"/>
            <a:chExt cx="25166977" cy="984245"/>
          </a:xfrm>
        </p:grpSpPr>
        <p:sp>
          <p:nvSpPr>
            <p:cNvPr id="10" name="矩形">
              <a:extLst>
                <a:ext uri="{FF2B5EF4-FFF2-40B4-BE49-F238E27FC236}">
                  <a16:creationId xmlns:a16="http://schemas.microsoft.com/office/drawing/2014/main" id="{88149368-AFEA-5D6D-57FE-BDC3CCB9287B}"/>
                </a:ext>
              </a:extLst>
            </p:cNvPr>
            <p:cNvSpPr/>
            <p:nvPr/>
          </p:nvSpPr>
          <p:spPr>
            <a:xfrm>
              <a:off x="122501" y="9791"/>
              <a:ext cx="25044477" cy="974455"/>
            </a:xfrm>
            <a:prstGeom prst="rect">
              <a:avLst/>
            </a:prstGeom>
            <a:solidFill>
              <a:srgbClr val="2C81C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1" name="矩形">
              <a:extLst>
                <a:ext uri="{FF2B5EF4-FFF2-40B4-BE49-F238E27FC236}">
                  <a16:creationId xmlns:a16="http://schemas.microsoft.com/office/drawing/2014/main" id="{75FC133F-5198-1EC3-BABA-F37DFA1E2414}"/>
                </a:ext>
              </a:extLst>
            </p:cNvPr>
            <p:cNvSpPr/>
            <p:nvPr/>
          </p:nvSpPr>
          <p:spPr>
            <a:xfrm>
              <a:off x="0" y="0"/>
              <a:ext cx="25044476" cy="63500"/>
            </a:xfrm>
            <a:prstGeom prst="rect">
              <a:avLst/>
            </a:prstGeom>
            <a:solidFill>
              <a:srgbClr val="FEAD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488256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hreat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spc="0"/>
            </a:lvl1pPr>
          </a:lstStyle>
          <a:p>
            <a:r>
              <a:t>Threat Model </a:t>
            </a:r>
          </a:p>
        </p:txBody>
      </p:sp>
      <p:sp>
        <p:nvSpPr>
          <p:cNvPr id="205" name="A pair of I/O devices:…"/>
          <p:cNvSpPr txBox="1">
            <a:spLocks noGrp="1"/>
          </p:cNvSpPr>
          <p:nvPr>
            <p:ph type="body" idx="1"/>
          </p:nvPr>
        </p:nvSpPr>
        <p:spPr>
          <a:xfrm>
            <a:off x="1219071" y="3306588"/>
            <a:ext cx="9497382" cy="9468934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Autofit/>
          </a:bodyPr>
          <a:lstStyle/>
          <a:p>
            <a:pPr marL="0" indent="0">
              <a:buNone/>
            </a:pPr>
            <a:r>
              <a:rPr lang="en-US" sz="3600" b="1"/>
              <a:t>Cross-core Attack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600"/>
              <a:t> Attacker and victim reside on the same CPU but on different cores</a:t>
            </a:r>
          </a:p>
          <a:p>
            <a:pPr marL="0" indent="0">
              <a:buNone/>
            </a:pPr>
            <a:r>
              <a:rPr lang="en-US" sz="3600" b="1"/>
              <a:t>Cross-CPU Attack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600"/>
              <a:t>Attacker controls at least one core on each CPU connected by UPI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205921-10E1-3446-B85E-C77F8BF4C354}"/>
              </a:ext>
            </a:extLst>
          </p:cNvPr>
          <p:cNvGrpSpPr/>
          <p:nvPr/>
        </p:nvGrpSpPr>
        <p:grpSpPr>
          <a:xfrm>
            <a:off x="12192000" y="565876"/>
            <a:ext cx="9759915" cy="9175670"/>
            <a:chOff x="2239884" y="2995750"/>
            <a:chExt cx="9759915" cy="9175670"/>
          </a:xfrm>
        </p:grpSpPr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662D2A36-5D36-3048-821F-1F91E277E171}"/>
                </a:ext>
              </a:extLst>
            </p:cNvPr>
            <p:cNvGrpSpPr/>
            <p:nvPr/>
          </p:nvGrpSpPr>
          <p:grpSpPr>
            <a:xfrm>
              <a:off x="5285912" y="8257769"/>
              <a:ext cx="6713887" cy="3913651"/>
              <a:chOff x="12611380" y="2901093"/>
              <a:chExt cx="11035071" cy="9480785"/>
            </a:xfrm>
          </p:grpSpPr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AC0E2A44-33E4-8D43-A7DC-57A2125834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90520" y="3340791"/>
                <a:ext cx="8207266" cy="0"/>
              </a:xfrm>
              <a:prstGeom prst="line">
                <a:avLst/>
              </a:prstGeom>
              <a:noFill/>
              <a:ln w="6985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5567E0AA-AB5F-F24B-B17C-706A7832B3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90520" y="3804576"/>
                <a:ext cx="8234180" cy="32547"/>
              </a:xfrm>
              <a:prstGeom prst="line">
                <a:avLst/>
              </a:prstGeom>
              <a:noFill/>
              <a:ln w="6985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3FEBBB4F-86BD-C345-A5CA-ABA404CD03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63606" y="6064349"/>
                <a:ext cx="8207266" cy="0"/>
              </a:xfrm>
              <a:prstGeom prst="line">
                <a:avLst/>
              </a:prstGeom>
              <a:noFill/>
              <a:ln w="6985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DE9E381C-843E-4847-A948-F7ED32E413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63606" y="6528134"/>
                <a:ext cx="8234180" cy="32547"/>
              </a:xfrm>
              <a:prstGeom prst="line">
                <a:avLst/>
              </a:prstGeom>
              <a:noFill/>
              <a:ln w="6985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158D7045-E9F6-3D4D-8AD4-CCC049C70E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96219" y="8787907"/>
                <a:ext cx="8207266" cy="0"/>
              </a:xfrm>
              <a:prstGeom prst="line">
                <a:avLst/>
              </a:prstGeom>
              <a:noFill/>
              <a:ln w="6985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4BE41B5D-33CF-8040-AAE4-B3581503E4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96219" y="9251692"/>
                <a:ext cx="8234180" cy="32547"/>
              </a:xfrm>
              <a:prstGeom prst="line">
                <a:avLst/>
              </a:prstGeom>
              <a:noFill/>
              <a:ln w="6985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59EBA09E-DC4F-0844-AD34-0FF3EC0A31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96219" y="11547248"/>
                <a:ext cx="8207266" cy="0"/>
              </a:xfrm>
              <a:prstGeom prst="line">
                <a:avLst/>
              </a:prstGeom>
              <a:noFill/>
              <a:ln w="6985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A20AE860-70B5-EC42-8097-16D0213292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96219" y="12011033"/>
                <a:ext cx="8234180" cy="32547"/>
              </a:xfrm>
              <a:prstGeom prst="line">
                <a:avLst/>
              </a:prstGeom>
              <a:noFill/>
              <a:ln w="6985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D8CD6F3A-8B81-6744-801D-39B85A7F05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070701" y="4108399"/>
                <a:ext cx="7293" cy="7121225"/>
              </a:xfrm>
              <a:prstGeom prst="line">
                <a:avLst/>
              </a:prstGeom>
              <a:noFill/>
              <a:ln w="6985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685A8296-A77C-1C4C-9EDC-D5E6FA3BCB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583460" y="4108399"/>
                <a:ext cx="0" cy="7121225"/>
              </a:xfrm>
              <a:prstGeom prst="line">
                <a:avLst/>
              </a:prstGeom>
              <a:noFill/>
              <a:ln w="6985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4BDA6D4A-E786-F849-B8F3-8BD119F5C0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326088" y="4091174"/>
                <a:ext cx="7293" cy="7121225"/>
              </a:xfrm>
              <a:prstGeom prst="line">
                <a:avLst/>
              </a:prstGeom>
              <a:noFill/>
              <a:ln w="6985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FA4BF601-05C1-A847-B980-52D9CED857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38847" y="4091174"/>
                <a:ext cx="0" cy="7121225"/>
              </a:xfrm>
              <a:prstGeom prst="line">
                <a:avLst/>
              </a:prstGeom>
              <a:noFill/>
              <a:ln w="6985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6B626102-2EB6-634A-A36C-83E4B9A545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412038" y="4095178"/>
                <a:ext cx="7293" cy="7121225"/>
              </a:xfrm>
              <a:prstGeom prst="line">
                <a:avLst/>
              </a:prstGeom>
              <a:noFill/>
              <a:ln w="6985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9FE2A1CB-F419-0E47-9A73-199F49151A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924797" y="4095178"/>
                <a:ext cx="0" cy="7121225"/>
              </a:xfrm>
              <a:prstGeom prst="line">
                <a:avLst/>
              </a:prstGeom>
              <a:noFill/>
              <a:ln w="6985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CB288A4B-D715-4A48-9B0E-A89DF75A00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647547" y="4095178"/>
                <a:ext cx="7293" cy="7121225"/>
              </a:xfrm>
              <a:prstGeom prst="line">
                <a:avLst/>
              </a:prstGeom>
              <a:noFill/>
              <a:ln w="6985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0B07EB83-2ADF-214B-A7BF-66D1E7B7F8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160306" y="4095178"/>
                <a:ext cx="0" cy="7121225"/>
              </a:xfrm>
              <a:prstGeom prst="line">
                <a:avLst/>
              </a:prstGeom>
              <a:noFill/>
              <a:ln w="6985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272" name="Group">
                <a:extLst>
                  <a:ext uri="{FF2B5EF4-FFF2-40B4-BE49-F238E27FC236}">
                    <a16:creationId xmlns:a16="http://schemas.microsoft.com/office/drawing/2014/main" id="{EFC538F9-68CA-E64A-AF69-C3B4A158BA27}"/>
                  </a:ext>
                </a:extLst>
              </p:cNvPr>
              <p:cNvGrpSpPr/>
              <p:nvPr/>
            </p:nvGrpSpPr>
            <p:grpSpPr>
              <a:xfrm>
                <a:off x="12611380" y="2901093"/>
                <a:ext cx="11035071" cy="9480785"/>
                <a:chOff x="0" y="0"/>
                <a:chExt cx="11035069" cy="9480784"/>
              </a:xfrm>
            </p:grpSpPr>
            <p:sp>
              <p:nvSpPr>
                <p:cNvPr id="276" name="IMC">
                  <a:extLst>
                    <a:ext uri="{FF2B5EF4-FFF2-40B4-BE49-F238E27FC236}">
                      <a16:creationId xmlns:a16="http://schemas.microsoft.com/office/drawing/2014/main" id="{829F933B-1593-394A-AA86-043CAA4DAE12}"/>
                    </a:ext>
                  </a:extLst>
                </p:cNvPr>
                <p:cNvSpPr/>
                <p:nvPr/>
              </p:nvSpPr>
              <p:spPr>
                <a:xfrm>
                  <a:off x="0" y="2768865"/>
                  <a:ext cx="1379140" cy="1174188"/>
                </a:xfrm>
                <a:prstGeom prst="rect">
                  <a:avLst/>
                </a:prstGeom>
                <a:solidFill>
                  <a:srgbClr val="FFAB3B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200"/>
                    <a:t>IMC</a:t>
                  </a:r>
                </a:p>
              </p:txBody>
            </p:sp>
            <p:grpSp>
              <p:nvGrpSpPr>
                <p:cNvPr id="277" name="Group">
                  <a:extLst>
                    <a:ext uri="{FF2B5EF4-FFF2-40B4-BE49-F238E27FC236}">
                      <a16:creationId xmlns:a16="http://schemas.microsoft.com/office/drawing/2014/main" id="{B9ED56BC-AECC-A64A-9C4E-ADE9F836A5CF}"/>
                    </a:ext>
                  </a:extLst>
                </p:cNvPr>
                <p:cNvGrpSpPr/>
                <p:nvPr/>
              </p:nvGrpSpPr>
              <p:grpSpPr>
                <a:xfrm>
                  <a:off x="221244" y="0"/>
                  <a:ext cx="4447007" cy="1174188"/>
                  <a:chOff x="61717" y="0"/>
                  <a:chExt cx="4447003" cy="1174187"/>
                </a:xfrm>
              </p:grpSpPr>
              <p:sp>
                <p:nvSpPr>
                  <p:cNvPr id="324" name="Rectangle">
                    <a:extLst>
                      <a:ext uri="{FF2B5EF4-FFF2-40B4-BE49-F238E27FC236}">
                        <a16:creationId xmlns:a16="http://schemas.microsoft.com/office/drawing/2014/main" id="{1774CC6C-36D0-6446-ABF7-1FFD81A11164}"/>
                      </a:ext>
                    </a:extLst>
                  </p:cNvPr>
                  <p:cNvSpPr/>
                  <p:nvPr/>
                </p:nvSpPr>
                <p:spPr>
                  <a:xfrm>
                    <a:off x="61717" y="0"/>
                    <a:ext cx="1201877" cy="1174187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825500">
                      <a:defRPr sz="3200" spc="0">
                        <a:solidFill>
                          <a:srgbClr val="000000"/>
                        </a:solidFill>
                      </a:defRPr>
                    </a:pPr>
                    <a:endParaRPr sz="2800"/>
                  </a:p>
                </p:txBody>
              </p:sp>
              <p:sp>
                <p:nvSpPr>
                  <p:cNvPr id="325" name="Core">
                    <a:extLst>
                      <a:ext uri="{FF2B5EF4-FFF2-40B4-BE49-F238E27FC236}">
                        <a16:creationId xmlns:a16="http://schemas.microsoft.com/office/drawing/2014/main" id="{DA2FBEE5-B9E0-C346-BE53-3B0F4DE928E2}"/>
                      </a:ext>
                    </a:extLst>
                  </p:cNvPr>
                  <p:cNvSpPr/>
                  <p:nvPr/>
                </p:nvSpPr>
                <p:spPr>
                  <a:xfrm>
                    <a:off x="3183408" y="463219"/>
                    <a:ext cx="1325312" cy="709143"/>
                  </a:xfrm>
                  <a:prstGeom prst="rect">
                    <a:avLst/>
                  </a:prstGeom>
                  <a:solidFill>
                    <a:srgbClr val="9577FF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Core</a:t>
                    </a:r>
                  </a:p>
                </p:txBody>
              </p:sp>
              <p:sp>
                <p:nvSpPr>
                  <p:cNvPr id="326" name="CHA/LLC">
                    <a:extLst>
                      <a:ext uri="{FF2B5EF4-FFF2-40B4-BE49-F238E27FC236}">
                        <a16:creationId xmlns:a16="http://schemas.microsoft.com/office/drawing/2014/main" id="{D058B6D4-BF4C-094C-9218-17FB09CC9A07}"/>
                      </a:ext>
                    </a:extLst>
                  </p:cNvPr>
                  <p:cNvSpPr/>
                  <p:nvPr/>
                </p:nvSpPr>
                <p:spPr>
                  <a:xfrm>
                    <a:off x="3183407" y="20110"/>
                    <a:ext cx="1325312" cy="465226"/>
                  </a:xfrm>
                  <a:prstGeom prst="rect">
                    <a:avLst/>
                  </a:prstGeom>
                  <a:solidFill>
                    <a:srgbClr val="929292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CHA/LLC</a:t>
                    </a:r>
                  </a:p>
                </p:txBody>
              </p:sp>
            </p:grpSp>
            <p:sp>
              <p:nvSpPr>
                <p:cNvPr id="278" name="Rectangle">
                  <a:extLst>
                    <a:ext uri="{FF2B5EF4-FFF2-40B4-BE49-F238E27FC236}">
                      <a16:creationId xmlns:a16="http://schemas.microsoft.com/office/drawing/2014/main" id="{CF039586-F0C6-9344-91D9-6D8503228F98}"/>
                    </a:ext>
                  </a:extLst>
                </p:cNvPr>
                <p:cNvSpPr/>
                <p:nvPr/>
              </p:nvSpPr>
              <p:spPr>
                <a:xfrm>
                  <a:off x="6588064" y="0"/>
                  <a:ext cx="1201878" cy="1174188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 sz="2800"/>
                </a:p>
              </p:txBody>
            </p:sp>
            <p:grpSp>
              <p:nvGrpSpPr>
                <p:cNvPr id="279" name="Group">
                  <a:extLst>
                    <a:ext uri="{FF2B5EF4-FFF2-40B4-BE49-F238E27FC236}">
                      <a16:creationId xmlns:a16="http://schemas.microsoft.com/office/drawing/2014/main" id="{777DD2A2-55DC-1043-B02C-1F2EDC28D3C8}"/>
                    </a:ext>
                  </a:extLst>
                </p:cNvPr>
                <p:cNvGrpSpPr/>
                <p:nvPr/>
              </p:nvGrpSpPr>
              <p:grpSpPr>
                <a:xfrm>
                  <a:off x="9613318" y="0"/>
                  <a:ext cx="1325312" cy="1174187"/>
                  <a:chOff x="0" y="0"/>
                  <a:chExt cx="1325311" cy="1174186"/>
                </a:xfrm>
              </p:grpSpPr>
              <p:sp>
                <p:nvSpPr>
                  <p:cNvPr id="321" name="Rectangle">
                    <a:extLst>
                      <a:ext uri="{FF2B5EF4-FFF2-40B4-BE49-F238E27FC236}">
                        <a16:creationId xmlns:a16="http://schemas.microsoft.com/office/drawing/2014/main" id="{F4120468-FEC3-F340-AD8A-1A57F985EF83}"/>
                      </a:ext>
                    </a:extLst>
                  </p:cNvPr>
                  <p:cNvSpPr/>
                  <p:nvPr/>
                </p:nvSpPr>
                <p:spPr>
                  <a:xfrm>
                    <a:off x="61717" y="0"/>
                    <a:ext cx="1201877" cy="1174187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825500">
                      <a:defRPr sz="3200" spc="0">
                        <a:solidFill>
                          <a:srgbClr val="000000"/>
                        </a:solidFill>
                      </a:defRPr>
                    </a:pPr>
                    <a:endParaRPr sz="2800"/>
                  </a:p>
                </p:txBody>
              </p:sp>
              <p:sp>
                <p:nvSpPr>
                  <p:cNvPr id="322" name="Core">
                    <a:extLst>
                      <a:ext uri="{FF2B5EF4-FFF2-40B4-BE49-F238E27FC236}">
                        <a16:creationId xmlns:a16="http://schemas.microsoft.com/office/drawing/2014/main" id="{2537FE3A-C0A5-C343-BA4B-78487F21E056}"/>
                      </a:ext>
                    </a:extLst>
                  </p:cNvPr>
                  <p:cNvSpPr/>
                  <p:nvPr/>
                </p:nvSpPr>
                <p:spPr>
                  <a:xfrm>
                    <a:off x="0" y="465044"/>
                    <a:ext cx="1325312" cy="709143"/>
                  </a:xfrm>
                  <a:prstGeom prst="rect">
                    <a:avLst/>
                  </a:prstGeom>
                  <a:solidFill>
                    <a:srgbClr val="9577FF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Core</a:t>
                    </a:r>
                  </a:p>
                </p:txBody>
              </p:sp>
              <p:sp>
                <p:nvSpPr>
                  <p:cNvPr id="323" name="CHA/LLC">
                    <a:extLst>
                      <a:ext uri="{FF2B5EF4-FFF2-40B4-BE49-F238E27FC236}">
                        <a16:creationId xmlns:a16="http://schemas.microsoft.com/office/drawing/2014/main" id="{3DEBB2CF-8A86-184A-94EB-8536E4D3CC76}"/>
                      </a:ext>
                    </a:extLst>
                  </p:cNvPr>
                  <p:cNvSpPr/>
                  <p:nvPr/>
                </p:nvSpPr>
                <p:spPr>
                  <a:xfrm>
                    <a:off x="0" y="21934"/>
                    <a:ext cx="1325312" cy="465226"/>
                  </a:xfrm>
                  <a:prstGeom prst="rect">
                    <a:avLst/>
                  </a:prstGeom>
                  <a:solidFill>
                    <a:srgbClr val="929292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CHA/LLC</a:t>
                    </a:r>
                  </a:p>
                </p:txBody>
              </p:sp>
            </p:grpSp>
            <p:grpSp>
              <p:nvGrpSpPr>
                <p:cNvPr id="280" name="Group">
                  <a:extLst>
                    <a:ext uri="{FF2B5EF4-FFF2-40B4-BE49-F238E27FC236}">
                      <a16:creationId xmlns:a16="http://schemas.microsoft.com/office/drawing/2014/main" id="{BB4F377A-0996-CB4A-92C8-B054C98392D6}"/>
                    </a:ext>
                  </a:extLst>
                </p:cNvPr>
                <p:cNvGrpSpPr/>
                <p:nvPr/>
              </p:nvGrpSpPr>
              <p:grpSpPr>
                <a:xfrm>
                  <a:off x="3342937" y="2768865"/>
                  <a:ext cx="1325312" cy="1174188"/>
                  <a:chOff x="0" y="0"/>
                  <a:chExt cx="1325311" cy="1174186"/>
                </a:xfrm>
              </p:grpSpPr>
              <p:sp>
                <p:nvSpPr>
                  <p:cNvPr id="318" name="Rectangle">
                    <a:extLst>
                      <a:ext uri="{FF2B5EF4-FFF2-40B4-BE49-F238E27FC236}">
                        <a16:creationId xmlns:a16="http://schemas.microsoft.com/office/drawing/2014/main" id="{201259A8-A53D-DC4D-9B51-E552AD494446}"/>
                      </a:ext>
                    </a:extLst>
                  </p:cNvPr>
                  <p:cNvSpPr/>
                  <p:nvPr/>
                </p:nvSpPr>
                <p:spPr>
                  <a:xfrm>
                    <a:off x="61717" y="0"/>
                    <a:ext cx="1201877" cy="1174187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825500">
                      <a:defRPr sz="3200" spc="0">
                        <a:solidFill>
                          <a:srgbClr val="000000"/>
                        </a:solidFill>
                      </a:defRPr>
                    </a:pPr>
                    <a:endParaRPr sz="2800"/>
                  </a:p>
                </p:txBody>
              </p:sp>
              <p:sp>
                <p:nvSpPr>
                  <p:cNvPr id="319" name="Core">
                    <a:extLst>
                      <a:ext uri="{FF2B5EF4-FFF2-40B4-BE49-F238E27FC236}">
                        <a16:creationId xmlns:a16="http://schemas.microsoft.com/office/drawing/2014/main" id="{35C315B1-C042-ED43-9F98-08BE50D71ED0}"/>
                      </a:ext>
                    </a:extLst>
                  </p:cNvPr>
                  <p:cNvSpPr/>
                  <p:nvPr/>
                </p:nvSpPr>
                <p:spPr>
                  <a:xfrm>
                    <a:off x="0" y="465044"/>
                    <a:ext cx="1325312" cy="709143"/>
                  </a:xfrm>
                  <a:prstGeom prst="rect">
                    <a:avLst/>
                  </a:prstGeom>
                  <a:solidFill>
                    <a:srgbClr val="9577FF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Core</a:t>
                    </a:r>
                  </a:p>
                </p:txBody>
              </p:sp>
              <p:sp>
                <p:nvSpPr>
                  <p:cNvPr id="320" name="CHA/LLC">
                    <a:extLst>
                      <a:ext uri="{FF2B5EF4-FFF2-40B4-BE49-F238E27FC236}">
                        <a16:creationId xmlns:a16="http://schemas.microsoft.com/office/drawing/2014/main" id="{8BC8326C-FDA4-B94E-8307-B2FCBC583BA7}"/>
                      </a:ext>
                    </a:extLst>
                  </p:cNvPr>
                  <p:cNvSpPr/>
                  <p:nvPr/>
                </p:nvSpPr>
                <p:spPr>
                  <a:xfrm>
                    <a:off x="0" y="21934"/>
                    <a:ext cx="1325312" cy="465226"/>
                  </a:xfrm>
                  <a:prstGeom prst="rect">
                    <a:avLst/>
                  </a:prstGeom>
                  <a:solidFill>
                    <a:srgbClr val="929292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CHA/LLC</a:t>
                    </a:r>
                  </a:p>
                </p:txBody>
              </p:sp>
            </p:grpSp>
            <p:sp>
              <p:nvSpPr>
                <p:cNvPr id="281" name="IMC">
                  <a:extLst>
                    <a:ext uri="{FF2B5EF4-FFF2-40B4-BE49-F238E27FC236}">
                      <a16:creationId xmlns:a16="http://schemas.microsoft.com/office/drawing/2014/main" id="{BE66F687-FF45-0347-9695-57DE05FEACD4}"/>
                    </a:ext>
                  </a:extLst>
                </p:cNvPr>
                <p:cNvSpPr/>
                <p:nvPr/>
              </p:nvSpPr>
              <p:spPr>
                <a:xfrm>
                  <a:off x="9586404" y="2768865"/>
                  <a:ext cx="1379140" cy="1174188"/>
                </a:xfrm>
                <a:prstGeom prst="rect">
                  <a:avLst/>
                </a:prstGeom>
                <a:solidFill>
                  <a:srgbClr val="FFAB3B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200"/>
                    <a:t>IMC</a:t>
                  </a:r>
                </a:p>
              </p:txBody>
            </p:sp>
            <p:grpSp>
              <p:nvGrpSpPr>
                <p:cNvPr id="282" name="Group">
                  <a:extLst>
                    <a:ext uri="{FF2B5EF4-FFF2-40B4-BE49-F238E27FC236}">
                      <a16:creationId xmlns:a16="http://schemas.microsoft.com/office/drawing/2014/main" id="{3C8DEE27-88B2-4144-94DD-3D81DDF127CB}"/>
                    </a:ext>
                  </a:extLst>
                </p:cNvPr>
                <p:cNvGrpSpPr/>
                <p:nvPr/>
              </p:nvGrpSpPr>
              <p:grpSpPr>
                <a:xfrm>
                  <a:off x="6464670" y="2768865"/>
                  <a:ext cx="1325312" cy="1174188"/>
                  <a:chOff x="0" y="0"/>
                  <a:chExt cx="1325311" cy="1174186"/>
                </a:xfrm>
              </p:grpSpPr>
              <p:sp>
                <p:nvSpPr>
                  <p:cNvPr id="315" name="Rectangle">
                    <a:extLst>
                      <a:ext uri="{FF2B5EF4-FFF2-40B4-BE49-F238E27FC236}">
                        <a16:creationId xmlns:a16="http://schemas.microsoft.com/office/drawing/2014/main" id="{41DCE1F8-6369-634D-A426-2955DC288DA1}"/>
                      </a:ext>
                    </a:extLst>
                  </p:cNvPr>
                  <p:cNvSpPr/>
                  <p:nvPr/>
                </p:nvSpPr>
                <p:spPr>
                  <a:xfrm>
                    <a:off x="61717" y="0"/>
                    <a:ext cx="1201877" cy="1174187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825500">
                      <a:defRPr sz="3200" spc="0">
                        <a:solidFill>
                          <a:srgbClr val="000000"/>
                        </a:solidFill>
                      </a:defRPr>
                    </a:pPr>
                    <a:endParaRPr sz="2800"/>
                  </a:p>
                </p:txBody>
              </p:sp>
              <p:sp>
                <p:nvSpPr>
                  <p:cNvPr id="316" name="Core">
                    <a:extLst>
                      <a:ext uri="{FF2B5EF4-FFF2-40B4-BE49-F238E27FC236}">
                        <a16:creationId xmlns:a16="http://schemas.microsoft.com/office/drawing/2014/main" id="{BF79DECA-DC06-7A49-AE17-7382763550E9}"/>
                      </a:ext>
                    </a:extLst>
                  </p:cNvPr>
                  <p:cNvSpPr/>
                  <p:nvPr/>
                </p:nvSpPr>
                <p:spPr>
                  <a:xfrm>
                    <a:off x="0" y="465044"/>
                    <a:ext cx="1325312" cy="709143"/>
                  </a:xfrm>
                  <a:prstGeom prst="rect">
                    <a:avLst/>
                  </a:prstGeom>
                  <a:solidFill>
                    <a:srgbClr val="9577FF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Core</a:t>
                    </a:r>
                  </a:p>
                </p:txBody>
              </p:sp>
              <p:sp>
                <p:nvSpPr>
                  <p:cNvPr id="317" name="CHA/LLC">
                    <a:extLst>
                      <a:ext uri="{FF2B5EF4-FFF2-40B4-BE49-F238E27FC236}">
                        <a16:creationId xmlns:a16="http://schemas.microsoft.com/office/drawing/2014/main" id="{863CDFB9-7FAB-F34C-9000-B75C970E2246}"/>
                      </a:ext>
                    </a:extLst>
                  </p:cNvPr>
                  <p:cNvSpPr/>
                  <p:nvPr/>
                </p:nvSpPr>
                <p:spPr>
                  <a:xfrm>
                    <a:off x="0" y="21934"/>
                    <a:ext cx="1325312" cy="465226"/>
                  </a:xfrm>
                  <a:prstGeom prst="rect">
                    <a:avLst/>
                  </a:prstGeom>
                  <a:solidFill>
                    <a:srgbClr val="929292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CHA/LLC</a:t>
                    </a:r>
                  </a:p>
                </p:txBody>
              </p:sp>
            </p:grpSp>
            <p:grpSp>
              <p:nvGrpSpPr>
                <p:cNvPr id="283" name="Group">
                  <a:extLst>
                    <a:ext uri="{FF2B5EF4-FFF2-40B4-BE49-F238E27FC236}">
                      <a16:creationId xmlns:a16="http://schemas.microsoft.com/office/drawing/2014/main" id="{B7594812-B60B-DA4B-97B8-E1AA2E4C8689}"/>
                    </a:ext>
                  </a:extLst>
                </p:cNvPr>
                <p:cNvGrpSpPr/>
                <p:nvPr/>
              </p:nvGrpSpPr>
              <p:grpSpPr>
                <a:xfrm>
                  <a:off x="159527" y="5537730"/>
                  <a:ext cx="1325312" cy="1174188"/>
                  <a:chOff x="0" y="0"/>
                  <a:chExt cx="1325311" cy="1174186"/>
                </a:xfrm>
              </p:grpSpPr>
              <p:sp>
                <p:nvSpPr>
                  <p:cNvPr id="312" name="Rectangle">
                    <a:extLst>
                      <a:ext uri="{FF2B5EF4-FFF2-40B4-BE49-F238E27FC236}">
                        <a16:creationId xmlns:a16="http://schemas.microsoft.com/office/drawing/2014/main" id="{21AD98AB-CC3C-5942-A2FC-050D70EC4F9B}"/>
                      </a:ext>
                    </a:extLst>
                  </p:cNvPr>
                  <p:cNvSpPr/>
                  <p:nvPr/>
                </p:nvSpPr>
                <p:spPr>
                  <a:xfrm>
                    <a:off x="61717" y="0"/>
                    <a:ext cx="1201877" cy="1174187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825500">
                      <a:defRPr sz="3200" spc="0">
                        <a:solidFill>
                          <a:srgbClr val="000000"/>
                        </a:solidFill>
                      </a:defRPr>
                    </a:pPr>
                    <a:endParaRPr sz="2800"/>
                  </a:p>
                </p:txBody>
              </p:sp>
              <p:sp>
                <p:nvSpPr>
                  <p:cNvPr id="313" name="Core">
                    <a:extLst>
                      <a:ext uri="{FF2B5EF4-FFF2-40B4-BE49-F238E27FC236}">
                        <a16:creationId xmlns:a16="http://schemas.microsoft.com/office/drawing/2014/main" id="{3B8075B7-1955-904D-AC3D-0F3188549E17}"/>
                      </a:ext>
                    </a:extLst>
                  </p:cNvPr>
                  <p:cNvSpPr/>
                  <p:nvPr/>
                </p:nvSpPr>
                <p:spPr>
                  <a:xfrm>
                    <a:off x="0" y="465044"/>
                    <a:ext cx="1325312" cy="709143"/>
                  </a:xfrm>
                  <a:prstGeom prst="rect">
                    <a:avLst/>
                  </a:prstGeom>
                  <a:solidFill>
                    <a:srgbClr val="9577FF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Core</a:t>
                    </a:r>
                  </a:p>
                </p:txBody>
              </p:sp>
              <p:sp>
                <p:nvSpPr>
                  <p:cNvPr id="314" name="CHA/LLC">
                    <a:extLst>
                      <a:ext uri="{FF2B5EF4-FFF2-40B4-BE49-F238E27FC236}">
                        <a16:creationId xmlns:a16="http://schemas.microsoft.com/office/drawing/2014/main" id="{4B356EED-9676-3546-967B-2A1053CCCB72}"/>
                      </a:ext>
                    </a:extLst>
                  </p:cNvPr>
                  <p:cNvSpPr/>
                  <p:nvPr/>
                </p:nvSpPr>
                <p:spPr>
                  <a:xfrm>
                    <a:off x="0" y="21934"/>
                    <a:ext cx="1325312" cy="465226"/>
                  </a:xfrm>
                  <a:prstGeom prst="rect">
                    <a:avLst/>
                  </a:prstGeom>
                  <a:solidFill>
                    <a:srgbClr val="929292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CHA/LLC</a:t>
                    </a:r>
                  </a:p>
                </p:txBody>
              </p:sp>
            </p:grpSp>
            <p:grpSp>
              <p:nvGrpSpPr>
                <p:cNvPr id="284" name="Group">
                  <a:extLst>
                    <a:ext uri="{FF2B5EF4-FFF2-40B4-BE49-F238E27FC236}">
                      <a16:creationId xmlns:a16="http://schemas.microsoft.com/office/drawing/2014/main" id="{00121307-A871-FE42-A5C0-D8626050F23A}"/>
                    </a:ext>
                  </a:extLst>
                </p:cNvPr>
                <p:cNvGrpSpPr/>
                <p:nvPr/>
              </p:nvGrpSpPr>
              <p:grpSpPr>
                <a:xfrm>
                  <a:off x="3342937" y="5537730"/>
                  <a:ext cx="1325312" cy="1174188"/>
                  <a:chOff x="0" y="0"/>
                  <a:chExt cx="1325311" cy="1174186"/>
                </a:xfrm>
              </p:grpSpPr>
              <p:sp>
                <p:nvSpPr>
                  <p:cNvPr id="309" name="Rectangle">
                    <a:extLst>
                      <a:ext uri="{FF2B5EF4-FFF2-40B4-BE49-F238E27FC236}">
                        <a16:creationId xmlns:a16="http://schemas.microsoft.com/office/drawing/2014/main" id="{043F5C4F-B10F-F946-B40D-86CA8A92F28E}"/>
                      </a:ext>
                    </a:extLst>
                  </p:cNvPr>
                  <p:cNvSpPr/>
                  <p:nvPr/>
                </p:nvSpPr>
                <p:spPr>
                  <a:xfrm>
                    <a:off x="61717" y="0"/>
                    <a:ext cx="1201877" cy="1174187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825500">
                      <a:defRPr sz="3200" spc="0">
                        <a:solidFill>
                          <a:srgbClr val="000000"/>
                        </a:solidFill>
                      </a:defRPr>
                    </a:pPr>
                    <a:endParaRPr sz="2800"/>
                  </a:p>
                </p:txBody>
              </p:sp>
              <p:sp>
                <p:nvSpPr>
                  <p:cNvPr id="310" name="Core">
                    <a:extLst>
                      <a:ext uri="{FF2B5EF4-FFF2-40B4-BE49-F238E27FC236}">
                        <a16:creationId xmlns:a16="http://schemas.microsoft.com/office/drawing/2014/main" id="{21EC5032-BB73-6449-9432-E79A3AF333DD}"/>
                      </a:ext>
                    </a:extLst>
                  </p:cNvPr>
                  <p:cNvSpPr/>
                  <p:nvPr/>
                </p:nvSpPr>
                <p:spPr>
                  <a:xfrm>
                    <a:off x="0" y="465044"/>
                    <a:ext cx="1325312" cy="709143"/>
                  </a:xfrm>
                  <a:prstGeom prst="rect">
                    <a:avLst/>
                  </a:prstGeom>
                  <a:solidFill>
                    <a:srgbClr val="9577FF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Core</a:t>
                    </a:r>
                  </a:p>
                </p:txBody>
              </p:sp>
              <p:sp>
                <p:nvSpPr>
                  <p:cNvPr id="311" name="CHA/LLC">
                    <a:extLst>
                      <a:ext uri="{FF2B5EF4-FFF2-40B4-BE49-F238E27FC236}">
                        <a16:creationId xmlns:a16="http://schemas.microsoft.com/office/drawing/2014/main" id="{65D8E0EA-BD08-2047-9674-75BBAA006117}"/>
                      </a:ext>
                    </a:extLst>
                  </p:cNvPr>
                  <p:cNvSpPr/>
                  <p:nvPr/>
                </p:nvSpPr>
                <p:spPr>
                  <a:xfrm>
                    <a:off x="0" y="21934"/>
                    <a:ext cx="1325312" cy="465226"/>
                  </a:xfrm>
                  <a:prstGeom prst="rect">
                    <a:avLst/>
                  </a:prstGeom>
                  <a:solidFill>
                    <a:srgbClr val="929292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CHA/LLC</a:t>
                    </a:r>
                  </a:p>
                </p:txBody>
              </p:sp>
            </p:grpSp>
            <p:grpSp>
              <p:nvGrpSpPr>
                <p:cNvPr id="285" name="Group">
                  <a:extLst>
                    <a:ext uri="{FF2B5EF4-FFF2-40B4-BE49-F238E27FC236}">
                      <a16:creationId xmlns:a16="http://schemas.microsoft.com/office/drawing/2014/main" id="{AFC8D689-3954-3C44-819A-7205020658F2}"/>
                    </a:ext>
                  </a:extLst>
                </p:cNvPr>
                <p:cNvGrpSpPr/>
                <p:nvPr/>
              </p:nvGrpSpPr>
              <p:grpSpPr>
                <a:xfrm>
                  <a:off x="6526347" y="5537730"/>
                  <a:ext cx="1325312" cy="1174188"/>
                  <a:chOff x="0" y="0"/>
                  <a:chExt cx="1325311" cy="1174186"/>
                </a:xfrm>
              </p:grpSpPr>
              <p:sp>
                <p:nvSpPr>
                  <p:cNvPr id="306" name="Rectangle">
                    <a:extLst>
                      <a:ext uri="{FF2B5EF4-FFF2-40B4-BE49-F238E27FC236}">
                        <a16:creationId xmlns:a16="http://schemas.microsoft.com/office/drawing/2014/main" id="{E5DFDE7C-CD27-2C42-9A16-8EA3013F2B41}"/>
                      </a:ext>
                    </a:extLst>
                  </p:cNvPr>
                  <p:cNvSpPr/>
                  <p:nvPr/>
                </p:nvSpPr>
                <p:spPr>
                  <a:xfrm>
                    <a:off x="61717" y="0"/>
                    <a:ext cx="1201877" cy="1174187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825500">
                      <a:defRPr sz="3200" spc="0">
                        <a:solidFill>
                          <a:srgbClr val="000000"/>
                        </a:solidFill>
                      </a:defRPr>
                    </a:pPr>
                    <a:endParaRPr sz="2800"/>
                  </a:p>
                </p:txBody>
              </p:sp>
              <p:sp>
                <p:nvSpPr>
                  <p:cNvPr id="307" name="Core">
                    <a:extLst>
                      <a:ext uri="{FF2B5EF4-FFF2-40B4-BE49-F238E27FC236}">
                        <a16:creationId xmlns:a16="http://schemas.microsoft.com/office/drawing/2014/main" id="{2A70432C-C378-5F40-B636-391D676A8173}"/>
                      </a:ext>
                    </a:extLst>
                  </p:cNvPr>
                  <p:cNvSpPr/>
                  <p:nvPr/>
                </p:nvSpPr>
                <p:spPr>
                  <a:xfrm>
                    <a:off x="0" y="465044"/>
                    <a:ext cx="1325312" cy="709143"/>
                  </a:xfrm>
                  <a:prstGeom prst="rect">
                    <a:avLst/>
                  </a:prstGeom>
                  <a:solidFill>
                    <a:srgbClr val="9577FF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Core</a:t>
                    </a:r>
                  </a:p>
                </p:txBody>
              </p:sp>
              <p:sp>
                <p:nvSpPr>
                  <p:cNvPr id="308" name="CHA/LLC">
                    <a:extLst>
                      <a:ext uri="{FF2B5EF4-FFF2-40B4-BE49-F238E27FC236}">
                        <a16:creationId xmlns:a16="http://schemas.microsoft.com/office/drawing/2014/main" id="{810931D5-BDB1-3C4C-9BC4-98E46555CC78}"/>
                      </a:ext>
                    </a:extLst>
                  </p:cNvPr>
                  <p:cNvSpPr/>
                  <p:nvPr/>
                </p:nvSpPr>
                <p:spPr>
                  <a:xfrm>
                    <a:off x="0" y="21934"/>
                    <a:ext cx="1325312" cy="465226"/>
                  </a:xfrm>
                  <a:prstGeom prst="rect">
                    <a:avLst/>
                  </a:prstGeom>
                  <a:solidFill>
                    <a:srgbClr val="929292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CHA/LLC</a:t>
                    </a:r>
                  </a:p>
                </p:txBody>
              </p:sp>
            </p:grpSp>
            <p:grpSp>
              <p:nvGrpSpPr>
                <p:cNvPr id="286" name="Group">
                  <a:extLst>
                    <a:ext uri="{FF2B5EF4-FFF2-40B4-BE49-F238E27FC236}">
                      <a16:creationId xmlns:a16="http://schemas.microsoft.com/office/drawing/2014/main" id="{D9D77CD1-83BB-BB44-959D-3983176E85A3}"/>
                    </a:ext>
                  </a:extLst>
                </p:cNvPr>
                <p:cNvGrpSpPr/>
                <p:nvPr/>
              </p:nvGrpSpPr>
              <p:grpSpPr>
                <a:xfrm>
                  <a:off x="9709757" y="5537730"/>
                  <a:ext cx="1325312" cy="1174188"/>
                  <a:chOff x="0" y="0"/>
                  <a:chExt cx="1325311" cy="1174186"/>
                </a:xfrm>
              </p:grpSpPr>
              <p:sp>
                <p:nvSpPr>
                  <p:cNvPr id="303" name="Rectangle">
                    <a:extLst>
                      <a:ext uri="{FF2B5EF4-FFF2-40B4-BE49-F238E27FC236}">
                        <a16:creationId xmlns:a16="http://schemas.microsoft.com/office/drawing/2014/main" id="{892F24B2-28A8-D049-8554-711C27B04CB5}"/>
                      </a:ext>
                    </a:extLst>
                  </p:cNvPr>
                  <p:cNvSpPr/>
                  <p:nvPr/>
                </p:nvSpPr>
                <p:spPr>
                  <a:xfrm>
                    <a:off x="61717" y="0"/>
                    <a:ext cx="1201877" cy="1174187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825500">
                      <a:defRPr sz="3200" spc="0">
                        <a:solidFill>
                          <a:srgbClr val="000000"/>
                        </a:solidFill>
                      </a:defRPr>
                    </a:pPr>
                    <a:endParaRPr sz="2800"/>
                  </a:p>
                </p:txBody>
              </p:sp>
              <p:sp>
                <p:nvSpPr>
                  <p:cNvPr id="304" name="Core">
                    <a:extLst>
                      <a:ext uri="{FF2B5EF4-FFF2-40B4-BE49-F238E27FC236}">
                        <a16:creationId xmlns:a16="http://schemas.microsoft.com/office/drawing/2014/main" id="{3F37F756-FF8C-8745-9554-4B65DEA2D2E4}"/>
                      </a:ext>
                    </a:extLst>
                  </p:cNvPr>
                  <p:cNvSpPr/>
                  <p:nvPr/>
                </p:nvSpPr>
                <p:spPr>
                  <a:xfrm>
                    <a:off x="0" y="465044"/>
                    <a:ext cx="1325312" cy="709143"/>
                  </a:xfrm>
                  <a:prstGeom prst="rect">
                    <a:avLst/>
                  </a:prstGeom>
                  <a:solidFill>
                    <a:srgbClr val="9577FF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Core</a:t>
                    </a:r>
                  </a:p>
                </p:txBody>
              </p:sp>
              <p:sp>
                <p:nvSpPr>
                  <p:cNvPr id="305" name="CHA/LLC">
                    <a:extLst>
                      <a:ext uri="{FF2B5EF4-FFF2-40B4-BE49-F238E27FC236}">
                        <a16:creationId xmlns:a16="http://schemas.microsoft.com/office/drawing/2014/main" id="{95357DB8-776A-BF4E-910B-64ADE83EDE44}"/>
                      </a:ext>
                    </a:extLst>
                  </p:cNvPr>
                  <p:cNvSpPr/>
                  <p:nvPr/>
                </p:nvSpPr>
                <p:spPr>
                  <a:xfrm>
                    <a:off x="0" y="21934"/>
                    <a:ext cx="1325312" cy="465226"/>
                  </a:xfrm>
                  <a:prstGeom prst="rect">
                    <a:avLst/>
                  </a:prstGeom>
                  <a:solidFill>
                    <a:srgbClr val="929292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CHA/LLC</a:t>
                    </a:r>
                  </a:p>
                </p:txBody>
              </p:sp>
            </p:grpSp>
            <p:grpSp>
              <p:nvGrpSpPr>
                <p:cNvPr id="287" name="Group">
                  <a:extLst>
                    <a:ext uri="{FF2B5EF4-FFF2-40B4-BE49-F238E27FC236}">
                      <a16:creationId xmlns:a16="http://schemas.microsoft.com/office/drawing/2014/main" id="{DD7B6EE2-D8AE-914E-92F6-D62557ABFC41}"/>
                    </a:ext>
                  </a:extLst>
                </p:cNvPr>
                <p:cNvGrpSpPr/>
                <p:nvPr/>
              </p:nvGrpSpPr>
              <p:grpSpPr>
                <a:xfrm>
                  <a:off x="159527" y="8306596"/>
                  <a:ext cx="1325312" cy="1174188"/>
                  <a:chOff x="0" y="0"/>
                  <a:chExt cx="1325311" cy="1174186"/>
                </a:xfrm>
              </p:grpSpPr>
              <p:sp>
                <p:nvSpPr>
                  <p:cNvPr id="300" name="Rectangle">
                    <a:extLst>
                      <a:ext uri="{FF2B5EF4-FFF2-40B4-BE49-F238E27FC236}">
                        <a16:creationId xmlns:a16="http://schemas.microsoft.com/office/drawing/2014/main" id="{02EC97E4-5813-C348-9F17-BA1D3A933ED6}"/>
                      </a:ext>
                    </a:extLst>
                  </p:cNvPr>
                  <p:cNvSpPr/>
                  <p:nvPr/>
                </p:nvSpPr>
                <p:spPr>
                  <a:xfrm>
                    <a:off x="61717" y="0"/>
                    <a:ext cx="1201877" cy="1174187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825500">
                      <a:defRPr sz="3200" spc="0">
                        <a:solidFill>
                          <a:srgbClr val="000000"/>
                        </a:solidFill>
                      </a:defRPr>
                    </a:pPr>
                    <a:endParaRPr sz="2800"/>
                  </a:p>
                </p:txBody>
              </p:sp>
              <p:sp>
                <p:nvSpPr>
                  <p:cNvPr id="301" name="Core">
                    <a:extLst>
                      <a:ext uri="{FF2B5EF4-FFF2-40B4-BE49-F238E27FC236}">
                        <a16:creationId xmlns:a16="http://schemas.microsoft.com/office/drawing/2014/main" id="{989965AA-CA1C-A64C-A237-73CB69ABEC7D}"/>
                      </a:ext>
                    </a:extLst>
                  </p:cNvPr>
                  <p:cNvSpPr/>
                  <p:nvPr/>
                </p:nvSpPr>
                <p:spPr>
                  <a:xfrm>
                    <a:off x="0" y="465044"/>
                    <a:ext cx="1325312" cy="709143"/>
                  </a:xfrm>
                  <a:prstGeom prst="rect">
                    <a:avLst/>
                  </a:prstGeom>
                  <a:solidFill>
                    <a:srgbClr val="9577FF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Core</a:t>
                    </a:r>
                  </a:p>
                </p:txBody>
              </p:sp>
              <p:sp>
                <p:nvSpPr>
                  <p:cNvPr id="302" name="CHA/LLC">
                    <a:extLst>
                      <a:ext uri="{FF2B5EF4-FFF2-40B4-BE49-F238E27FC236}">
                        <a16:creationId xmlns:a16="http://schemas.microsoft.com/office/drawing/2014/main" id="{A1B07B33-9281-5E47-BA55-240A96BED0B0}"/>
                      </a:ext>
                    </a:extLst>
                  </p:cNvPr>
                  <p:cNvSpPr/>
                  <p:nvPr/>
                </p:nvSpPr>
                <p:spPr>
                  <a:xfrm>
                    <a:off x="0" y="21934"/>
                    <a:ext cx="1325312" cy="465226"/>
                  </a:xfrm>
                  <a:prstGeom prst="rect">
                    <a:avLst/>
                  </a:prstGeom>
                  <a:solidFill>
                    <a:srgbClr val="929292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CHA/LLC</a:t>
                    </a:r>
                  </a:p>
                </p:txBody>
              </p:sp>
            </p:grpSp>
            <p:grpSp>
              <p:nvGrpSpPr>
                <p:cNvPr id="288" name="Group">
                  <a:extLst>
                    <a:ext uri="{FF2B5EF4-FFF2-40B4-BE49-F238E27FC236}">
                      <a16:creationId xmlns:a16="http://schemas.microsoft.com/office/drawing/2014/main" id="{C783408C-5B13-3449-AEB6-ECE1E6754D19}"/>
                    </a:ext>
                  </a:extLst>
                </p:cNvPr>
                <p:cNvGrpSpPr/>
                <p:nvPr/>
              </p:nvGrpSpPr>
              <p:grpSpPr>
                <a:xfrm>
                  <a:off x="3342937" y="8306596"/>
                  <a:ext cx="1325312" cy="1174188"/>
                  <a:chOff x="0" y="0"/>
                  <a:chExt cx="1325311" cy="1174186"/>
                </a:xfrm>
              </p:grpSpPr>
              <p:sp>
                <p:nvSpPr>
                  <p:cNvPr id="297" name="Rectangle">
                    <a:extLst>
                      <a:ext uri="{FF2B5EF4-FFF2-40B4-BE49-F238E27FC236}">
                        <a16:creationId xmlns:a16="http://schemas.microsoft.com/office/drawing/2014/main" id="{F0C74187-397D-5E4E-A41B-A9DC982AD853}"/>
                      </a:ext>
                    </a:extLst>
                  </p:cNvPr>
                  <p:cNvSpPr/>
                  <p:nvPr/>
                </p:nvSpPr>
                <p:spPr>
                  <a:xfrm>
                    <a:off x="61717" y="0"/>
                    <a:ext cx="1201877" cy="1174187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825500">
                      <a:defRPr sz="3200" spc="0">
                        <a:solidFill>
                          <a:srgbClr val="000000"/>
                        </a:solidFill>
                      </a:defRPr>
                    </a:pPr>
                    <a:endParaRPr sz="2800"/>
                  </a:p>
                </p:txBody>
              </p:sp>
              <p:sp>
                <p:nvSpPr>
                  <p:cNvPr id="298" name="Core">
                    <a:extLst>
                      <a:ext uri="{FF2B5EF4-FFF2-40B4-BE49-F238E27FC236}">
                        <a16:creationId xmlns:a16="http://schemas.microsoft.com/office/drawing/2014/main" id="{3F370C0E-E30C-A349-8455-C3F6E8B11728}"/>
                      </a:ext>
                    </a:extLst>
                  </p:cNvPr>
                  <p:cNvSpPr/>
                  <p:nvPr/>
                </p:nvSpPr>
                <p:spPr>
                  <a:xfrm>
                    <a:off x="0" y="465044"/>
                    <a:ext cx="1325312" cy="709143"/>
                  </a:xfrm>
                  <a:prstGeom prst="rect">
                    <a:avLst/>
                  </a:prstGeom>
                  <a:solidFill>
                    <a:srgbClr val="9577FF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Core</a:t>
                    </a:r>
                  </a:p>
                </p:txBody>
              </p:sp>
              <p:sp>
                <p:nvSpPr>
                  <p:cNvPr id="299" name="CHA/LLC">
                    <a:extLst>
                      <a:ext uri="{FF2B5EF4-FFF2-40B4-BE49-F238E27FC236}">
                        <a16:creationId xmlns:a16="http://schemas.microsoft.com/office/drawing/2014/main" id="{D58C2466-0D9C-F146-BD74-7E4BC4BAF709}"/>
                      </a:ext>
                    </a:extLst>
                  </p:cNvPr>
                  <p:cNvSpPr/>
                  <p:nvPr/>
                </p:nvSpPr>
                <p:spPr>
                  <a:xfrm>
                    <a:off x="0" y="21934"/>
                    <a:ext cx="1325312" cy="465226"/>
                  </a:xfrm>
                  <a:prstGeom prst="rect">
                    <a:avLst/>
                  </a:prstGeom>
                  <a:solidFill>
                    <a:srgbClr val="929292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CHA/LLC</a:t>
                    </a:r>
                  </a:p>
                </p:txBody>
              </p:sp>
            </p:grpSp>
            <p:grpSp>
              <p:nvGrpSpPr>
                <p:cNvPr id="289" name="Group">
                  <a:extLst>
                    <a:ext uri="{FF2B5EF4-FFF2-40B4-BE49-F238E27FC236}">
                      <a16:creationId xmlns:a16="http://schemas.microsoft.com/office/drawing/2014/main" id="{A901EEE4-F16B-EF49-A914-8F7152528D38}"/>
                    </a:ext>
                  </a:extLst>
                </p:cNvPr>
                <p:cNvGrpSpPr/>
                <p:nvPr/>
              </p:nvGrpSpPr>
              <p:grpSpPr>
                <a:xfrm>
                  <a:off x="6526347" y="8306596"/>
                  <a:ext cx="1325312" cy="1174188"/>
                  <a:chOff x="0" y="0"/>
                  <a:chExt cx="1325311" cy="1174186"/>
                </a:xfrm>
              </p:grpSpPr>
              <p:sp>
                <p:nvSpPr>
                  <p:cNvPr id="294" name="Rectangle">
                    <a:extLst>
                      <a:ext uri="{FF2B5EF4-FFF2-40B4-BE49-F238E27FC236}">
                        <a16:creationId xmlns:a16="http://schemas.microsoft.com/office/drawing/2014/main" id="{AB8C4022-84DB-0D49-92DF-1DCBB8A8F43B}"/>
                      </a:ext>
                    </a:extLst>
                  </p:cNvPr>
                  <p:cNvSpPr/>
                  <p:nvPr/>
                </p:nvSpPr>
                <p:spPr>
                  <a:xfrm>
                    <a:off x="61717" y="0"/>
                    <a:ext cx="1201877" cy="1174187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825500">
                      <a:defRPr sz="3200" spc="0">
                        <a:solidFill>
                          <a:srgbClr val="000000"/>
                        </a:solidFill>
                      </a:defRPr>
                    </a:pPr>
                    <a:endParaRPr sz="2800"/>
                  </a:p>
                </p:txBody>
              </p:sp>
              <p:sp>
                <p:nvSpPr>
                  <p:cNvPr id="295" name="Core">
                    <a:extLst>
                      <a:ext uri="{FF2B5EF4-FFF2-40B4-BE49-F238E27FC236}">
                        <a16:creationId xmlns:a16="http://schemas.microsoft.com/office/drawing/2014/main" id="{CBC61836-0971-3342-AEE8-4D45A59EE71F}"/>
                      </a:ext>
                    </a:extLst>
                  </p:cNvPr>
                  <p:cNvSpPr/>
                  <p:nvPr/>
                </p:nvSpPr>
                <p:spPr>
                  <a:xfrm>
                    <a:off x="0" y="465044"/>
                    <a:ext cx="1325312" cy="709143"/>
                  </a:xfrm>
                  <a:prstGeom prst="rect">
                    <a:avLst/>
                  </a:prstGeom>
                  <a:solidFill>
                    <a:srgbClr val="9577FF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Core</a:t>
                    </a:r>
                  </a:p>
                </p:txBody>
              </p:sp>
              <p:sp>
                <p:nvSpPr>
                  <p:cNvPr id="296" name="CHA/LLC">
                    <a:extLst>
                      <a:ext uri="{FF2B5EF4-FFF2-40B4-BE49-F238E27FC236}">
                        <a16:creationId xmlns:a16="http://schemas.microsoft.com/office/drawing/2014/main" id="{E8A688D5-91F3-0049-90B7-BD0E65E54FB7}"/>
                      </a:ext>
                    </a:extLst>
                  </p:cNvPr>
                  <p:cNvSpPr/>
                  <p:nvPr/>
                </p:nvSpPr>
                <p:spPr>
                  <a:xfrm>
                    <a:off x="0" y="21934"/>
                    <a:ext cx="1325312" cy="465226"/>
                  </a:xfrm>
                  <a:prstGeom prst="rect">
                    <a:avLst/>
                  </a:prstGeom>
                  <a:solidFill>
                    <a:srgbClr val="929292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CHA/LLC</a:t>
                    </a:r>
                  </a:p>
                </p:txBody>
              </p:sp>
            </p:grpSp>
            <p:grpSp>
              <p:nvGrpSpPr>
                <p:cNvPr id="290" name="Group">
                  <a:extLst>
                    <a:ext uri="{FF2B5EF4-FFF2-40B4-BE49-F238E27FC236}">
                      <a16:creationId xmlns:a16="http://schemas.microsoft.com/office/drawing/2014/main" id="{1802DB4D-736F-CF4D-A258-30AAD0903B22}"/>
                    </a:ext>
                  </a:extLst>
                </p:cNvPr>
                <p:cNvGrpSpPr/>
                <p:nvPr/>
              </p:nvGrpSpPr>
              <p:grpSpPr>
                <a:xfrm>
                  <a:off x="9709757" y="8306596"/>
                  <a:ext cx="1325312" cy="1174188"/>
                  <a:chOff x="0" y="0"/>
                  <a:chExt cx="1325311" cy="1174186"/>
                </a:xfrm>
              </p:grpSpPr>
              <p:sp>
                <p:nvSpPr>
                  <p:cNvPr id="291" name="Rectangle">
                    <a:extLst>
                      <a:ext uri="{FF2B5EF4-FFF2-40B4-BE49-F238E27FC236}">
                        <a16:creationId xmlns:a16="http://schemas.microsoft.com/office/drawing/2014/main" id="{EB00361D-906D-BC4F-B0ED-5FD7D5319088}"/>
                      </a:ext>
                    </a:extLst>
                  </p:cNvPr>
                  <p:cNvSpPr/>
                  <p:nvPr/>
                </p:nvSpPr>
                <p:spPr>
                  <a:xfrm>
                    <a:off x="61717" y="0"/>
                    <a:ext cx="1201877" cy="1174187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825500">
                      <a:defRPr sz="3200" spc="0">
                        <a:solidFill>
                          <a:srgbClr val="000000"/>
                        </a:solidFill>
                      </a:defRPr>
                    </a:pPr>
                    <a:endParaRPr sz="2800"/>
                  </a:p>
                </p:txBody>
              </p:sp>
              <p:sp>
                <p:nvSpPr>
                  <p:cNvPr id="292" name="Core">
                    <a:extLst>
                      <a:ext uri="{FF2B5EF4-FFF2-40B4-BE49-F238E27FC236}">
                        <a16:creationId xmlns:a16="http://schemas.microsoft.com/office/drawing/2014/main" id="{739E8C06-2031-A14A-A5D1-679EB65D3920}"/>
                      </a:ext>
                    </a:extLst>
                  </p:cNvPr>
                  <p:cNvSpPr/>
                  <p:nvPr/>
                </p:nvSpPr>
                <p:spPr>
                  <a:xfrm>
                    <a:off x="0" y="465044"/>
                    <a:ext cx="1325312" cy="709143"/>
                  </a:xfrm>
                  <a:prstGeom prst="rect">
                    <a:avLst/>
                  </a:prstGeom>
                  <a:solidFill>
                    <a:srgbClr val="9577FF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Core</a:t>
                    </a:r>
                  </a:p>
                </p:txBody>
              </p:sp>
              <p:sp>
                <p:nvSpPr>
                  <p:cNvPr id="293" name="CHA/LLC">
                    <a:extLst>
                      <a:ext uri="{FF2B5EF4-FFF2-40B4-BE49-F238E27FC236}">
                        <a16:creationId xmlns:a16="http://schemas.microsoft.com/office/drawing/2014/main" id="{DD40BCC3-2A34-8D43-BFF6-31043B6B43A2}"/>
                      </a:ext>
                    </a:extLst>
                  </p:cNvPr>
                  <p:cNvSpPr/>
                  <p:nvPr/>
                </p:nvSpPr>
                <p:spPr>
                  <a:xfrm>
                    <a:off x="0" y="21934"/>
                    <a:ext cx="1325312" cy="465226"/>
                  </a:xfrm>
                  <a:prstGeom prst="rect">
                    <a:avLst/>
                  </a:prstGeom>
                  <a:solidFill>
                    <a:srgbClr val="929292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CHA/LLC</a:t>
                    </a:r>
                  </a:p>
                </p:txBody>
              </p:sp>
            </p:grpSp>
          </p:grpSp>
          <p:grpSp>
            <p:nvGrpSpPr>
              <p:cNvPr id="273" name="Group 272">
                <a:extLst>
                  <a:ext uri="{FF2B5EF4-FFF2-40B4-BE49-F238E27FC236}">
                    <a16:creationId xmlns:a16="http://schemas.microsoft.com/office/drawing/2014/main" id="{81525BFA-E5AA-1A47-A53A-5ECF284DEE7A}"/>
                  </a:ext>
                </a:extLst>
              </p:cNvPr>
              <p:cNvGrpSpPr/>
              <p:nvPr/>
            </p:nvGrpSpPr>
            <p:grpSpPr>
              <a:xfrm>
                <a:off x="12646028" y="2936297"/>
                <a:ext cx="7693618" cy="1188564"/>
                <a:chOff x="12646028" y="2936297"/>
                <a:chExt cx="7693618" cy="1188564"/>
              </a:xfrm>
            </p:grpSpPr>
            <p:sp>
              <p:nvSpPr>
                <p:cNvPr id="274" name="IMC">
                  <a:extLst>
                    <a:ext uri="{FF2B5EF4-FFF2-40B4-BE49-F238E27FC236}">
                      <a16:creationId xmlns:a16="http://schemas.microsoft.com/office/drawing/2014/main" id="{A21413B4-B03E-2B42-9B28-1E74B31DE2F1}"/>
                    </a:ext>
                  </a:extLst>
                </p:cNvPr>
                <p:cNvSpPr/>
                <p:nvPr/>
              </p:nvSpPr>
              <p:spPr>
                <a:xfrm>
                  <a:off x="12646028" y="2950673"/>
                  <a:ext cx="1379140" cy="1174188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lang="en-US" sz="1200"/>
                    <a:t>UPI</a:t>
                  </a:r>
                  <a:endParaRPr sz="1200"/>
                </a:p>
              </p:txBody>
            </p:sp>
            <p:sp>
              <p:nvSpPr>
                <p:cNvPr id="275" name="IMC">
                  <a:extLst>
                    <a:ext uri="{FF2B5EF4-FFF2-40B4-BE49-F238E27FC236}">
                      <a16:creationId xmlns:a16="http://schemas.microsoft.com/office/drawing/2014/main" id="{B2320EAB-FF25-2244-8DEB-1D512A3126E1}"/>
                    </a:ext>
                  </a:extLst>
                </p:cNvPr>
                <p:cNvSpPr/>
                <p:nvPr/>
              </p:nvSpPr>
              <p:spPr>
                <a:xfrm>
                  <a:off x="18960506" y="2936297"/>
                  <a:ext cx="1379140" cy="1174188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lang="en-US" sz="1200"/>
                    <a:t>UPI</a:t>
                  </a:r>
                  <a:endParaRPr sz="1200"/>
                </a:p>
              </p:txBody>
            </p:sp>
          </p:grpSp>
        </p:grpSp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09C211D4-2D48-9B40-9F35-9D48360EA115}"/>
                </a:ext>
              </a:extLst>
            </p:cNvPr>
            <p:cNvGrpSpPr/>
            <p:nvPr/>
          </p:nvGrpSpPr>
          <p:grpSpPr>
            <a:xfrm rot="10800000" flipH="1">
              <a:off x="5256576" y="2995750"/>
              <a:ext cx="6713887" cy="3913651"/>
              <a:chOff x="12611380" y="2901093"/>
              <a:chExt cx="11035071" cy="9480785"/>
            </a:xfrm>
          </p:grpSpPr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C2B41AC6-947F-9340-AC7D-3D96A8B220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90520" y="3340791"/>
                <a:ext cx="8207266" cy="0"/>
              </a:xfrm>
              <a:prstGeom prst="line">
                <a:avLst/>
              </a:prstGeom>
              <a:noFill/>
              <a:ln w="6985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0D5A337A-F83C-E84E-99A9-F07E4B7832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90520" y="3804576"/>
                <a:ext cx="8234180" cy="32547"/>
              </a:xfrm>
              <a:prstGeom prst="line">
                <a:avLst/>
              </a:prstGeom>
              <a:noFill/>
              <a:ln w="6985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0E5EE206-71FD-C84B-91AA-A89120B6C1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63606" y="6064349"/>
                <a:ext cx="8207266" cy="0"/>
              </a:xfrm>
              <a:prstGeom prst="line">
                <a:avLst/>
              </a:prstGeom>
              <a:noFill/>
              <a:ln w="6985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3B0CE885-E0DA-A34B-A24F-151CA36ADA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63606" y="6528134"/>
                <a:ext cx="8234180" cy="32547"/>
              </a:xfrm>
              <a:prstGeom prst="line">
                <a:avLst/>
              </a:prstGeom>
              <a:noFill/>
              <a:ln w="6985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E1703FE3-FCB2-B94F-B022-559AF3B12E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96219" y="8787907"/>
                <a:ext cx="8207266" cy="0"/>
              </a:xfrm>
              <a:prstGeom prst="line">
                <a:avLst/>
              </a:prstGeom>
              <a:noFill/>
              <a:ln w="6985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C989CE9E-BBBF-3546-827B-2F76FF6190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96219" y="9251692"/>
                <a:ext cx="8234180" cy="32547"/>
              </a:xfrm>
              <a:prstGeom prst="line">
                <a:avLst/>
              </a:prstGeom>
              <a:noFill/>
              <a:ln w="6985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8FFE7154-DE17-F642-9136-3D54B34D74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96219" y="11547248"/>
                <a:ext cx="8207266" cy="0"/>
              </a:xfrm>
              <a:prstGeom prst="line">
                <a:avLst/>
              </a:prstGeom>
              <a:noFill/>
              <a:ln w="6985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9320C467-B04C-3844-B625-D425BB03D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96219" y="12011033"/>
                <a:ext cx="8234180" cy="32547"/>
              </a:xfrm>
              <a:prstGeom prst="line">
                <a:avLst/>
              </a:prstGeom>
              <a:noFill/>
              <a:ln w="6985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5D8A79E5-F831-524E-9807-0DFA908FA3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070701" y="4108399"/>
                <a:ext cx="7293" cy="7121225"/>
              </a:xfrm>
              <a:prstGeom prst="line">
                <a:avLst/>
              </a:prstGeom>
              <a:noFill/>
              <a:ln w="6985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90D83AD3-7950-814F-8E32-BB1E80EC5D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583460" y="4108399"/>
                <a:ext cx="0" cy="7121225"/>
              </a:xfrm>
              <a:prstGeom prst="line">
                <a:avLst/>
              </a:prstGeom>
              <a:noFill/>
              <a:ln w="6985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97FA9840-4621-8F4B-9B41-DE622B7D6E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326088" y="4091174"/>
                <a:ext cx="7293" cy="7121225"/>
              </a:xfrm>
              <a:prstGeom prst="line">
                <a:avLst/>
              </a:prstGeom>
              <a:noFill/>
              <a:ln w="6985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AD8722AF-34D4-4348-8F0D-5922B1D723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38847" y="4091174"/>
                <a:ext cx="0" cy="7121225"/>
              </a:xfrm>
              <a:prstGeom prst="line">
                <a:avLst/>
              </a:prstGeom>
              <a:noFill/>
              <a:ln w="6985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A96E6CBF-970C-FA41-8C0A-70EEAEE0F1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412038" y="4095178"/>
                <a:ext cx="7293" cy="7121225"/>
              </a:xfrm>
              <a:prstGeom prst="line">
                <a:avLst/>
              </a:prstGeom>
              <a:noFill/>
              <a:ln w="6985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DE455AD9-8977-C34F-9D7F-0BB1D0C0D4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924797" y="4095178"/>
                <a:ext cx="0" cy="7121225"/>
              </a:xfrm>
              <a:prstGeom prst="line">
                <a:avLst/>
              </a:prstGeom>
              <a:noFill/>
              <a:ln w="6985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1C0A5BB6-6885-F64E-8B82-8632B894B3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647547" y="4095178"/>
                <a:ext cx="7293" cy="7121225"/>
              </a:xfrm>
              <a:prstGeom prst="line">
                <a:avLst/>
              </a:prstGeom>
              <a:noFill/>
              <a:ln w="6985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3C0953C3-3DF3-4C40-96D6-6F7191CDB9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160306" y="4095178"/>
                <a:ext cx="0" cy="7121225"/>
              </a:xfrm>
              <a:prstGeom prst="line">
                <a:avLst/>
              </a:prstGeom>
              <a:noFill/>
              <a:ln w="6985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344" name="Group">
                <a:extLst>
                  <a:ext uri="{FF2B5EF4-FFF2-40B4-BE49-F238E27FC236}">
                    <a16:creationId xmlns:a16="http://schemas.microsoft.com/office/drawing/2014/main" id="{89EEB120-ADD0-E64C-A1D7-3FAA803B51B1}"/>
                  </a:ext>
                </a:extLst>
              </p:cNvPr>
              <p:cNvGrpSpPr/>
              <p:nvPr/>
            </p:nvGrpSpPr>
            <p:grpSpPr>
              <a:xfrm>
                <a:off x="12611380" y="2901093"/>
                <a:ext cx="11035071" cy="9480785"/>
                <a:chOff x="0" y="0"/>
                <a:chExt cx="11035069" cy="9480784"/>
              </a:xfrm>
            </p:grpSpPr>
            <p:sp>
              <p:nvSpPr>
                <p:cNvPr id="348" name="IMC">
                  <a:extLst>
                    <a:ext uri="{FF2B5EF4-FFF2-40B4-BE49-F238E27FC236}">
                      <a16:creationId xmlns:a16="http://schemas.microsoft.com/office/drawing/2014/main" id="{5B09B228-852F-C742-9240-A12B681F12DA}"/>
                    </a:ext>
                  </a:extLst>
                </p:cNvPr>
                <p:cNvSpPr/>
                <p:nvPr/>
              </p:nvSpPr>
              <p:spPr>
                <a:xfrm>
                  <a:off x="0" y="2768865"/>
                  <a:ext cx="1379140" cy="1174188"/>
                </a:xfrm>
                <a:prstGeom prst="rect">
                  <a:avLst/>
                </a:prstGeom>
                <a:solidFill>
                  <a:srgbClr val="FFAB3B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200"/>
                    <a:t>IMC</a:t>
                  </a:r>
                </a:p>
              </p:txBody>
            </p:sp>
            <p:grpSp>
              <p:nvGrpSpPr>
                <p:cNvPr id="349" name="Group">
                  <a:extLst>
                    <a:ext uri="{FF2B5EF4-FFF2-40B4-BE49-F238E27FC236}">
                      <a16:creationId xmlns:a16="http://schemas.microsoft.com/office/drawing/2014/main" id="{F5C19CB7-8742-4146-9C86-E6A385406DA3}"/>
                    </a:ext>
                  </a:extLst>
                </p:cNvPr>
                <p:cNvGrpSpPr/>
                <p:nvPr/>
              </p:nvGrpSpPr>
              <p:grpSpPr>
                <a:xfrm>
                  <a:off x="221244" y="0"/>
                  <a:ext cx="4447007" cy="1174188"/>
                  <a:chOff x="61717" y="0"/>
                  <a:chExt cx="4447003" cy="1174187"/>
                </a:xfrm>
              </p:grpSpPr>
              <p:sp>
                <p:nvSpPr>
                  <p:cNvPr id="396" name="Rectangle">
                    <a:extLst>
                      <a:ext uri="{FF2B5EF4-FFF2-40B4-BE49-F238E27FC236}">
                        <a16:creationId xmlns:a16="http://schemas.microsoft.com/office/drawing/2014/main" id="{3BD62927-3D61-2947-8AC3-0F751791BFD1}"/>
                      </a:ext>
                    </a:extLst>
                  </p:cNvPr>
                  <p:cNvSpPr/>
                  <p:nvPr/>
                </p:nvSpPr>
                <p:spPr>
                  <a:xfrm>
                    <a:off x="61717" y="0"/>
                    <a:ext cx="1201877" cy="1174187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825500">
                      <a:defRPr sz="3200" spc="0">
                        <a:solidFill>
                          <a:srgbClr val="000000"/>
                        </a:solidFill>
                      </a:defRPr>
                    </a:pPr>
                    <a:endParaRPr sz="2800"/>
                  </a:p>
                </p:txBody>
              </p:sp>
              <p:sp>
                <p:nvSpPr>
                  <p:cNvPr id="397" name="Core">
                    <a:extLst>
                      <a:ext uri="{FF2B5EF4-FFF2-40B4-BE49-F238E27FC236}">
                        <a16:creationId xmlns:a16="http://schemas.microsoft.com/office/drawing/2014/main" id="{0E442B1A-823F-004D-9470-153637D23049}"/>
                      </a:ext>
                    </a:extLst>
                  </p:cNvPr>
                  <p:cNvSpPr/>
                  <p:nvPr/>
                </p:nvSpPr>
                <p:spPr>
                  <a:xfrm>
                    <a:off x="3183408" y="463219"/>
                    <a:ext cx="1325312" cy="709143"/>
                  </a:xfrm>
                  <a:prstGeom prst="rect">
                    <a:avLst/>
                  </a:prstGeom>
                  <a:solidFill>
                    <a:srgbClr val="9577FF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Core</a:t>
                    </a:r>
                  </a:p>
                </p:txBody>
              </p:sp>
              <p:sp>
                <p:nvSpPr>
                  <p:cNvPr id="398" name="CHA/LLC">
                    <a:extLst>
                      <a:ext uri="{FF2B5EF4-FFF2-40B4-BE49-F238E27FC236}">
                        <a16:creationId xmlns:a16="http://schemas.microsoft.com/office/drawing/2014/main" id="{50CB4CAF-3C4D-1440-AA00-6A18BD78CF3B}"/>
                      </a:ext>
                    </a:extLst>
                  </p:cNvPr>
                  <p:cNvSpPr/>
                  <p:nvPr/>
                </p:nvSpPr>
                <p:spPr>
                  <a:xfrm>
                    <a:off x="3183407" y="20110"/>
                    <a:ext cx="1325312" cy="465226"/>
                  </a:xfrm>
                  <a:prstGeom prst="rect">
                    <a:avLst/>
                  </a:prstGeom>
                  <a:solidFill>
                    <a:srgbClr val="929292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CHA/LLC</a:t>
                    </a:r>
                  </a:p>
                </p:txBody>
              </p:sp>
            </p:grpSp>
            <p:sp>
              <p:nvSpPr>
                <p:cNvPr id="350" name="Rectangle">
                  <a:extLst>
                    <a:ext uri="{FF2B5EF4-FFF2-40B4-BE49-F238E27FC236}">
                      <a16:creationId xmlns:a16="http://schemas.microsoft.com/office/drawing/2014/main" id="{C5100DA4-B6FA-854D-8688-D305D4804959}"/>
                    </a:ext>
                  </a:extLst>
                </p:cNvPr>
                <p:cNvSpPr/>
                <p:nvPr/>
              </p:nvSpPr>
              <p:spPr>
                <a:xfrm>
                  <a:off x="6588064" y="0"/>
                  <a:ext cx="1201878" cy="1174188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 sz="2800"/>
                </a:p>
              </p:txBody>
            </p:sp>
            <p:grpSp>
              <p:nvGrpSpPr>
                <p:cNvPr id="351" name="Group">
                  <a:extLst>
                    <a:ext uri="{FF2B5EF4-FFF2-40B4-BE49-F238E27FC236}">
                      <a16:creationId xmlns:a16="http://schemas.microsoft.com/office/drawing/2014/main" id="{B4362588-0185-444B-9E92-4A38E7E63A35}"/>
                    </a:ext>
                  </a:extLst>
                </p:cNvPr>
                <p:cNvGrpSpPr/>
                <p:nvPr/>
              </p:nvGrpSpPr>
              <p:grpSpPr>
                <a:xfrm>
                  <a:off x="9613318" y="0"/>
                  <a:ext cx="1325312" cy="1174187"/>
                  <a:chOff x="0" y="0"/>
                  <a:chExt cx="1325311" cy="1174186"/>
                </a:xfrm>
              </p:grpSpPr>
              <p:sp>
                <p:nvSpPr>
                  <p:cNvPr id="393" name="Rectangle">
                    <a:extLst>
                      <a:ext uri="{FF2B5EF4-FFF2-40B4-BE49-F238E27FC236}">
                        <a16:creationId xmlns:a16="http://schemas.microsoft.com/office/drawing/2014/main" id="{07B3B4E1-A933-074D-8E21-AC940D877218}"/>
                      </a:ext>
                    </a:extLst>
                  </p:cNvPr>
                  <p:cNvSpPr/>
                  <p:nvPr/>
                </p:nvSpPr>
                <p:spPr>
                  <a:xfrm>
                    <a:off x="61717" y="0"/>
                    <a:ext cx="1201877" cy="1174187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825500">
                      <a:defRPr sz="3200" spc="0">
                        <a:solidFill>
                          <a:srgbClr val="000000"/>
                        </a:solidFill>
                      </a:defRPr>
                    </a:pPr>
                    <a:endParaRPr sz="2800"/>
                  </a:p>
                </p:txBody>
              </p:sp>
              <p:sp>
                <p:nvSpPr>
                  <p:cNvPr id="394" name="Core">
                    <a:extLst>
                      <a:ext uri="{FF2B5EF4-FFF2-40B4-BE49-F238E27FC236}">
                        <a16:creationId xmlns:a16="http://schemas.microsoft.com/office/drawing/2014/main" id="{D27AA0C3-EB4E-1B4D-96BC-44231CD5A98C}"/>
                      </a:ext>
                    </a:extLst>
                  </p:cNvPr>
                  <p:cNvSpPr/>
                  <p:nvPr/>
                </p:nvSpPr>
                <p:spPr>
                  <a:xfrm>
                    <a:off x="0" y="465044"/>
                    <a:ext cx="1325312" cy="709143"/>
                  </a:xfrm>
                  <a:prstGeom prst="rect">
                    <a:avLst/>
                  </a:prstGeom>
                  <a:solidFill>
                    <a:srgbClr val="9577FF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Core</a:t>
                    </a:r>
                  </a:p>
                </p:txBody>
              </p:sp>
              <p:sp>
                <p:nvSpPr>
                  <p:cNvPr id="395" name="CHA/LLC">
                    <a:extLst>
                      <a:ext uri="{FF2B5EF4-FFF2-40B4-BE49-F238E27FC236}">
                        <a16:creationId xmlns:a16="http://schemas.microsoft.com/office/drawing/2014/main" id="{B310B2A9-2327-E04E-8C36-C195955F5227}"/>
                      </a:ext>
                    </a:extLst>
                  </p:cNvPr>
                  <p:cNvSpPr/>
                  <p:nvPr/>
                </p:nvSpPr>
                <p:spPr>
                  <a:xfrm>
                    <a:off x="0" y="21934"/>
                    <a:ext cx="1325312" cy="465226"/>
                  </a:xfrm>
                  <a:prstGeom prst="rect">
                    <a:avLst/>
                  </a:prstGeom>
                  <a:solidFill>
                    <a:srgbClr val="929292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CHA/LLC</a:t>
                    </a:r>
                  </a:p>
                </p:txBody>
              </p:sp>
            </p:grpSp>
            <p:grpSp>
              <p:nvGrpSpPr>
                <p:cNvPr id="352" name="Group">
                  <a:extLst>
                    <a:ext uri="{FF2B5EF4-FFF2-40B4-BE49-F238E27FC236}">
                      <a16:creationId xmlns:a16="http://schemas.microsoft.com/office/drawing/2014/main" id="{F347EEA5-5A80-B942-A1F2-B881D036F584}"/>
                    </a:ext>
                  </a:extLst>
                </p:cNvPr>
                <p:cNvGrpSpPr/>
                <p:nvPr/>
              </p:nvGrpSpPr>
              <p:grpSpPr>
                <a:xfrm>
                  <a:off x="3342937" y="2768865"/>
                  <a:ext cx="1325312" cy="1174188"/>
                  <a:chOff x="0" y="0"/>
                  <a:chExt cx="1325311" cy="1174186"/>
                </a:xfrm>
              </p:grpSpPr>
              <p:sp>
                <p:nvSpPr>
                  <p:cNvPr id="390" name="Rectangle">
                    <a:extLst>
                      <a:ext uri="{FF2B5EF4-FFF2-40B4-BE49-F238E27FC236}">
                        <a16:creationId xmlns:a16="http://schemas.microsoft.com/office/drawing/2014/main" id="{6BEC28FE-8F87-AD4C-A49A-02440A7ACC4C}"/>
                      </a:ext>
                    </a:extLst>
                  </p:cNvPr>
                  <p:cNvSpPr/>
                  <p:nvPr/>
                </p:nvSpPr>
                <p:spPr>
                  <a:xfrm>
                    <a:off x="61717" y="0"/>
                    <a:ext cx="1201877" cy="1174187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825500">
                      <a:defRPr sz="3200" spc="0">
                        <a:solidFill>
                          <a:srgbClr val="000000"/>
                        </a:solidFill>
                      </a:defRPr>
                    </a:pPr>
                    <a:endParaRPr sz="2800"/>
                  </a:p>
                </p:txBody>
              </p:sp>
              <p:sp>
                <p:nvSpPr>
                  <p:cNvPr id="391" name="Core">
                    <a:extLst>
                      <a:ext uri="{FF2B5EF4-FFF2-40B4-BE49-F238E27FC236}">
                        <a16:creationId xmlns:a16="http://schemas.microsoft.com/office/drawing/2014/main" id="{0D205A6E-A9B0-AD45-B340-38AFEE3D1179}"/>
                      </a:ext>
                    </a:extLst>
                  </p:cNvPr>
                  <p:cNvSpPr/>
                  <p:nvPr/>
                </p:nvSpPr>
                <p:spPr>
                  <a:xfrm>
                    <a:off x="0" y="465044"/>
                    <a:ext cx="1325312" cy="709143"/>
                  </a:xfrm>
                  <a:prstGeom prst="rect">
                    <a:avLst/>
                  </a:prstGeom>
                  <a:solidFill>
                    <a:srgbClr val="9577FF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Core</a:t>
                    </a:r>
                  </a:p>
                </p:txBody>
              </p:sp>
              <p:sp>
                <p:nvSpPr>
                  <p:cNvPr id="392" name="CHA/LLC">
                    <a:extLst>
                      <a:ext uri="{FF2B5EF4-FFF2-40B4-BE49-F238E27FC236}">
                        <a16:creationId xmlns:a16="http://schemas.microsoft.com/office/drawing/2014/main" id="{67B45391-4396-E84C-8805-3D7C887A46C5}"/>
                      </a:ext>
                    </a:extLst>
                  </p:cNvPr>
                  <p:cNvSpPr/>
                  <p:nvPr/>
                </p:nvSpPr>
                <p:spPr>
                  <a:xfrm>
                    <a:off x="0" y="21934"/>
                    <a:ext cx="1325312" cy="465226"/>
                  </a:xfrm>
                  <a:prstGeom prst="rect">
                    <a:avLst/>
                  </a:prstGeom>
                  <a:solidFill>
                    <a:srgbClr val="929292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CHA/LLC</a:t>
                    </a:r>
                  </a:p>
                </p:txBody>
              </p:sp>
            </p:grpSp>
            <p:sp>
              <p:nvSpPr>
                <p:cNvPr id="353" name="IMC">
                  <a:extLst>
                    <a:ext uri="{FF2B5EF4-FFF2-40B4-BE49-F238E27FC236}">
                      <a16:creationId xmlns:a16="http://schemas.microsoft.com/office/drawing/2014/main" id="{5722829D-7576-8A4D-BAE4-A4231B5CB621}"/>
                    </a:ext>
                  </a:extLst>
                </p:cNvPr>
                <p:cNvSpPr/>
                <p:nvPr/>
              </p:nvSpPr>
              <p:spPr>
                <a:xfrm>
                  <a:off x="9586404" y="2768865"/>
                  <a:ext cx="1379140" cy="1174188"/>
                </a:xfrm>
                <a:prstGeom prst="rect">
                  <a:avLst/>
                </a:prstGeom>
                <a:solidFill>
                  <a:srgbClr val="FFAB3B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200"/>
                    <a:t>IMC</a:t>
                  </a:r>
                </a:p>
              </p:txBody>
            </p:sp>
            <p:grpSp>
              <p:nvGrpSpPr>
                <p:cNvPr id="354" name="Group">
                  <a:extLst>
                    <a:ext uri="{FF2B5EF4-FFF2-40B4-BE49-F238E27FC236}">
                      <a16:creationId xmlns:a16="http://schemas.microsoft.com/office/drawing/2014/main" id="{225F82F0-56E2-AB4D-9ED0-75BE5CA22747}"/>
                    </a:ext>
                  </a:extLst>
                </p:cNvPr>
                <p:cNvGrpSpPr/>
                <p:nvPr/>
              </p:nvGrpSpPr>
              <p:grpSpPr>
                <a:xfrm>
                  <a:off x="6464670" y="2768865"/>
                  <a:ext cx="1325312" cy="1174188"/>
                  <a:chOff x="0" y="0"/>
                  <a:chExt cx="1325311" cy="1174186"/>
                </a:xfrm>
              </p:grpSpPr>
              <p:sp>
                <p:nvSpPr>
                  <p:cNvPr id="387" name="Rectangle">
                    <a:extLst>
                      <a:ext uri="{FF2B5EF4-FFF2-40B4-BE49-F238E27FC236}">
                        <a16:creationId xmlns:a16="http://schemas.microsoft.com/office/drawing/2014/main" id="{83383146-C9BD-2A4F-908B-88A7761F0F65}"/>
                      </a:ext>
                    </a:extLst>
                  </p:cNvPr>
                  <p:cNvSpPr/>
                  <p:nvPr/>
                </p:nvSpPr>
                <p:spPr>
                  <a:xfrm>
                    <a:off x="61717" y="0"/>
                    <a:ext cx="1201877" cy="1174187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825500">
                      <a:defRPr sz="3200" spc="0">
                        <a:solidFill>
                          <a:srgbClr val="000000"/>
                        </a:solidFill>
                      </a:defRPr>
                    </a:pPr>
                    <a:endParaRPr sz="2800"/>
                  </a:p>
                </p:txBody>
              </p:sp>
              <p:sp>
                <p:nvSpPr>
                  <p:cNvPr id="388" name="Core">
                    <a:extLst>
                      <a:ext uri="{FF2B5EF4-FFF2-40B4-BE49-F238E27FC236}">
                        <a16:creationId xmlns:a16="http://schemas.microsoft.com/office/drawing/2014/main" id="{ACD48E41-E6D3-7846-9E89-8E057264229A}"/>
                      </a:ext>
                    </a:extLst>
                  </p:cNvPr>
                  <p:cNvSpPr/>
                  <p:nvPr/>
                </p:nvSpPr>
                <p:spPr>
                  <a:xfrm>
                    <a:off x="0" y="465044"/>
                    <a:ext cx="1325312" cy="709143"/>
                  </a:xfrm>
                  <a:prstGeom prst="rect">
                    <a:avLst/>
                  </a:prstGeom>
                  <a:solidFill>
                    <a:srgbClr val="9577FF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Core</a:t>
                    </a:r>
                  </a:p>
                </p:txBody>
              </p:sp>
              <p:sp>
                <p:nvSpPr>
                  <p:cNvPr id="389" name="CHA/LLC">
                    <a:extLst>
                      <a:ext uri="{FF2B5EF4-FFF2-40B4-BE49-F238E27FC236}">
                        <a16:creationId xmlns:a16="http://schemas.microsoft.com/office/drawing/2014/main" id="{42A54715-5410-3043-9D98-FCE0FDA39A44}"/>
                      </a:ext>
                    </a:extLst>
                  </p:cNvPr>
                  <p:cNvSpPr/>
                  <p:nvPr/>
                </p:nvSpPr>
                <p:spPr>
                  <a:xfrm>
                    <a:off x="0" y="21934"/>
                    <a:ext cx="1325312" cy="465226"/>
                  </a:xfrm>
                  <a:prstGeom prst="rect">
                    <a:avLst/>
                  </a:prstGeom>
                  <a:solidFill>
                    <a:srgbClr val="929292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CHA/LLC</a:t>
                    </a:r>
                  </a:p>
                </p:txBody>
              </p:sp>
            </p:grpSp>
            <p:grpSp>
              <p:nvGrpSpPr>
                <p:cNvPr id="355" name="Group">
                  <a:extLst>
                    <a:ext uri="{FF2B5EF4-FFF2-40B4-BE49-F238E27FC236}">
                      <a16:creationId xmlns:a16="http://schemas.microsoft.com/office/drawing/2014/main" id="{EE274448-C56C-F842-8B04-21353EF627A0}"/>
                    </a:ext>
                  </a:extLst>
                </p:cNvPr>
                <p:cNvGrpSpPr/>
                <p:nvPr/>
              </p:nvGrpSpPr>
              <p:grpSpPr>
                <a:xfrm>
                  <a:off x="159527" y="5537730"/>
                  <a:ext cx="1325312" cy="1174188"/>
                  <a:chOff x="0" y="0"/>
                  <a:chExt cx="1325311" cy="1174186"/>
                </a:xfrm>
              </p:grpSpPr>
              <p:sp>
                <p:nvSpPr>
                  <p:cNvPr id="384" name="Rectangle">
                    <a:extLst>
                      <a:ext uri="{FF2B5EF4-FFF2-40B4-BE49-F238E27FC236}">
                        <a16:creationId xmlns:a16="http://schemas.microsoft.com/office/drawing/2014/main" id="{0D4C1C94-CB0B-BD4D-8841-774C264FD629}"/>
                      </a:ext>
                    </a:extLst>
                  </p:cNvPr>
                  <p:cNvSpPr/>
                  <p:nvPr/>
                </p:nvSpPr>
                <p:spPr>
                  <a:xfrm>
                    <a:off x="61717" y="0"/>
                    <a:ext cx="1201877" cy="1174187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825500">
                      <a:defRPr sz="3200" spc="0">
                        <a:solidFill>
                          <a:srgbClr val="000000"/>
                        </a:solidFill>
                      </a:defRPr>
                    </a:pPr>
                    <a:endParaRPr sz="2800"/>
                  </a:p>
                </p:txBody>
              </p:sp>
              <p:sp>
                <p:nvSpPr>
                  <p:cNvPr id="385" name="Core">
                    <a:extLst>
                      <a:ext uri="{FF2B5EF4-FFF2-40B4-BE49-F238E27FC236}">
                        <a16:creationId xmlns:a16="http://schemas.microsoft.com/office/drawing/2014/main" id="{11CB2B7D-0A9D-044E-8684-9C2D0481B09E}"/>
                      </a:ext>
                    </a:extLst>
                  </p:cNvPr>
                  <p:cNvSpPr/>
                  <p:nvPr/>
                </p:nvSpPr>
                <p:spPr>
                  <a:xfrm>
                    <a:off x="0" y="465044"/>
                    <a:ext cx="1325312" cy="709143"/>
                  </a:xfrm>
                  <a:prstGeom prst="rect">
                    <a:avLst/>
                  </a:prstGeom>
                  <a:solidFill>
                    <a:srgbClr val="9577FF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Core</a:t>
                    </a:r>
                  </a:p>
                </p:txBody>
              </p:sp>
              <p:sp>
                <p:nvSpPr>
                  <p:cNvPr id="386" name="CHA/LLC">
                    <a:extLst>
                      <a:ext uri="{FF2B5EF4-FFF2-40B4-BE49-F238E27FC236}">
                        <a16:creationId xmlns:a16="http://schemas.microsoft.com/office/drawing/2014/main" id="{0C40D6AC-C6A4-FF44-B734-784D4BBA9CA6}"/>
                      </a:ext>
                    </a:extLst>
                  </p:cNvPr>
                  <p:cNvSpPr/>
                  <p:nvPr/>
                </p:nvSpPr>
                <p:spPr>
                  <a:xfrm>
                    <a:off x="0" y="21934"/>
                    <a:ext cx="1325312" cy="465226"/>
                  </a:xfrm>
                  <a:prstGeom prst="rect">
                    <a:avLst/>
                  </a:prstGeom>
                  <a:solidFill>
                    <a:srgbClr val="929292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CHA/LLC</a:t>
                    </a:r>
                  </a:p>
                </p:txBody>
              </p:sp>
            </p:grpSp>
            <p:grpSp>
              <p:nvGrpSpPr>
                <p:cNvPr id="356" name="Group">
                  <a:extLst>
                    <a:ext uri="{FF2B5EF4-FFF2-40B4-BE49-F238E27FC236}">
                      <a16:creationId xmlns:a16="http://schemas.microsoft.com/office/drawing/2014/main" id="{9243A931-0BDC-E447-BA1F-DF17E8C2885C}"/>
                    </a:ext>
                  </a:extLst>
                </p:cNvPr>
                <p:cNvGrpSpPr/>
                <p:nvPr/>
              </p:nvGrpSpPr>
              <p:grpSpPr>
                <a:xfrm>
                  <a:off x="3342937" y="5537730"/>
                  <a:ext cx="1325312" cy="1174188"/>
                  <a:chOff x="0" y="0"/>
                  <a:chExt cx="1325311" cy="1174186"/>
                </a:xfrm>
              </p:grpSpPr>
              <p:sp>
                <p:nvSpPr>
                  <p:cNvPr id="381" name="Rectangle">
                    <a:extLst>
                      <a:ext uri="{FF2B5EF4-FFF2-40B4-BE49-F238E27FC236}">
                        <a16:creationId xmlns:a16="http://schemas.microsoft.com/office/drawing/2014/main" id="{2464A496-7EF2-5845-BC82-9CC0C35A9EE4}"/>
                      </a:ext>
                    </a:extLst>
                  </p:cNvPr>
                  <p:cNvSpPr/>
                  <p:nvPr/>
                </p:nvSpPr>
                <p:spPr>
                  <a:xfrm>
                    <a:off x="61717" y="0"/>
                    <a:ext cx="1201877" cy="1174187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825500">
                      <a:defRPr sz="3200" spc="0">
                        <a:solidFill>
                          <a:srgbClr val="000000"/>
                        </a:solidFill>
                      </a:defRPr>
                    </a:pPr>
                    <a:endParaRPr sz="2800"/>
                  </a:p>
                </p:txBody>
              </p:sp>
              <p:sp>
                <p:nvSpPr>
                  <p:cNvPr id="382" name="Core">
                    <a:extLst>
                      <a:ext uri="{FF2B5EF4-FFF2-40B4-BE49-F238E27FC236}">
                        <a16:creationId xmlns:a16="http://schemas.microsoft.com/office/drawing/2014/main" id="{298BF041-86C3-F24E-828C-67DDC5BF245E}"/>
                      </a:ext>
                    </a:extLst>
                  </p:cNvPr>
                  <p:cNvSpPr/>
                  <p:nvPr/>
                </p:nvSpPr>
                <p:spPr>
                  <a:xfrm>
                    <a:off x="0" y="465044"/>
                    <a:ext cx="1325312" cy="709143"/>
                  </a:xfrm>
                  <a:prstGeom prst="rect">
                    <a:avLst/>
                  </a:prstGeom>
                  <a:solidFill>
                    <a:srgbClr val="9577FF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Core</a:t>
                    </a:r>
                  </a:p>
                </p:txBody>
              </p:sp>
              <p:sp>
                <p:nvSpPr>
                  <p:cNvPr id="383" name="CHA/LLC">
                    <a:extLst>
                      <a:ext uri="{FF2B5EF4-FFF2-40B4-BE49-F238E27FC236}">
                        <a16:creationId xmlns:a16="http://schemas.microsoft.com/office/drawing/2014/main" id="{EEDA98E3-A22C-4C42-ACD4-8DA78EE67865}"/>
                      </a:ext>
                    </a:extLst>
                  </p:cNvPr>
                  <p:cNvSpPr/>
                  <p:nvPr/>
                </p:nvSpPr>
                <p:spPr>
                  <a:xfrm>
                    <a:off x="0" y="21934"/>
                    <a:ext cx="1325312" cy="465226"/>
                  </a:xfrm>
                  <a:prstGeom prst="rect">
                    <a:avLst/>
                  </a:prstGeom>
                  <a:solidFill>
                    <a:srgbClr val="929292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CHA/LLC</a:t>
                    </a:r>
                  </a:p>
                </p:txBody>
              </p:sp>
            </p:grpSp>
            <p:grpSp>
              <p:nvGrpSpPr>
                <p:cNvPr id="357" name="Group">
                  <a:extLst>
                    <a:ext uri="{FF2B5EF4-FFF2-40B4-BE49-F238E27FC236}">
                      <a16:creationId xmlns:a16="http://schemas.microsoft.com/office/drawing/2014/main" id="{97C4835E-04FB-A448-AAF0-83E4D886245C}"/>
                    </a:ext>
                  </a:extLst>
                </p:cNvPr>
                <p:cNvGrpSpPr/>
                <p:nvPr/>
              </p:nvGrpSpPr>
              <p:grpSpPr>
                <a:xfrm>
                  <a:off x="6526347" y="5537730"/>
                  <a:ext cx="1325312" cy="1174188"/>
                  <a:chOff x="0" y="0"/>
                  <a:chExt cx="1325311" cy="1174186"/>
                </a:xfrm>
              </p:grpSpPr>
              <p:sp>
                <p:nvSpPr>
                  <p:cNvPr id="378" name="Rectangle">
                    <a:extLst>
                      <a:ext uri="{FF2B5EF4-FFF2-40B4-BE49-F238E27FC236}">
                        <a16:creationId xmlns:a16="http://schemas.microsoft.com/office/drawing/2014/main" id="{6971EAD5-4466-7641-A56A-976547720879}"/>
                      </a:ext>
                    </a:extLst>
                  </p:cNvPr>
                  <p:cNvSpPr/>
                  <p:nvPr/>
                </p:nvSpPr>
                <p:spPr>
                  <a:xfrm>
                    <a:off x="61717" y="0"/>
                    <a:ext cx="1201877" cy="1174187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825500">
                      <a:defRPr sz="3200" spc="0">
                        <a:solidFill>
                          <a:srgbClr val="000000"/>
                        </a:solidFill>
                      </a:defRPr>
                    </a:pPr>
                    <a:endParaRPr sz="2800"/>
                  </a:p>
                </p:txBody>
              </p:sp>
              <p:sp>
                <p:nvSpPr>
                  <p:cNvPr id="379" name="Core">
                    <a:extLst>
                      <a:ext uri="{FF2B5EF4-FFF2-40B4-BE49-F238E27FC236}">
                        <a16:creationId xmlns:a16="http://schemas.microsoft.com/office/drawing/2014/main" id="{45E01A9A-97B2-E949-8E8F-E67CE7EC380E}"/>
                      </a:ext>
                    </a:extLst>
                  </p:cNvPr>
                  <p:cNvSpPr/>
                  <p:nvPr/>
                </p:nvSpPr>
                <p:spPr>
                  <a:xfrm>
                    <a:off x="0" y="465044"/>
                    <a:ext cx="1325312" cy="709143"/>
                  </a:xfrm>
                  <a:prstGeom prst="rect">
                    <a:avLst/>
                  </a:prstGeom>
                  <a:solidFill>
                    <a:srgbClr val="9577FF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Core</a:t>
                    </a:r>
                  </a:p>
                </p:txBody>
              </p:sp>
              <p:sp>
                <p:nvSpPr>
                  <p:cNvPr id="380" name="CHA/LLC">
                    <a:extLst>
                      <a:ext uri="{FF2B5EF4-FFF2-40B4-BE49-F238E27FC236}">
                        <a16:creationId xmlns:a16="http://schemas.microsoft.com/office/drawing/2014/main" id="{B6879BCA-4CC1-F04E-9948-CDDD3E15A32F}"/>
                      </a:ext>
                    </a:extLst>
                  </p:cNvPr>
                  <p:cNvSpPr/>
                  <p:nvPr/>
                </p:nvSpPr>
                <p:spPr>
                  <a:xfrm>
                    <a:off x="0" y="21934"/>
                    <a:ext cx="1325312" cy="465226"/>
                  </a:xfrm>
                  <a:prstGeom prst="rect">
                    <a:avLst/>
                  </a:prstGeom>
                  <a:solidFill>
                    <a:srgbClr val="929292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CHA/LLC</a:t>
                    </a:r>
                  </a:p>
                </p:txBody>
              </p:sp>
            </p:grpSp>
            <p:grpSp>
              <p:nvGrpSpPr>
                <p:cNvPr id="358" name="Group">
                  <a:extLst>
                    <a:ext uri="{FF2B5EF4-FFF2-40B4-BE49-F238E27FC236}">
                      <a16:creationId xmlns:a16="http://schemas.microsoft.com/office/drawing/2014/main" id="{7D0B11A3-1FD2-F44E-8745-8ECB6B90613C}"/>
                    </a:ext>
                  </a:extLst>
                </p:cNvPr>
                <p:cNvGrpSpPr/>
                <p:nvPr/>
              </p:nvGrpSpPr>
              <p:grpSpPr>
                <a:xfrm>
                  <a:off x="9709757" y="5537730"/>
                  <a:ext cx="1325312" cy="1174188"/>
                  <a:chOff x="0" y="0"/>
                  <a:chExt cx="1325311" cy="1174186"/>
                </a:xfrm>
              </p:grpSpPr>
              <p:sp>
                <p:nvSpPr>
                  <p:cNvPr id="375" name="Rectangle">
                    <a:extLst>
                      <a:ext uri="{FF2B5EF4-FFF2-40B4-BE49-F238E27FC236}">
                        <a16:creationId xmlns:a16="http://schemas.microsoft.com/office/drawing/2014/main" id="{C436B751-5C80-9644-B8EB-8EB4744A95DF}"/>
                      </a:ext>
                    </a:extLst>
                  </p:cNvPr>
                  <p:cNvSpPr/>
                  <p:nvPr/>
                </p:nvSpPr>
                <p:spPr>
                  <a:xfrm>
                    <a:off x="61717" y="0"/>
                    <a:ext cx="1201877" cy="1174187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825500">
                      <a:defRPr sz="3200" spc="0">
                        <a:solidFill>
                          <a:srgbClr val="000000"/>
                        </a:solidFill>
                      </a:defRPr>
                    </a:pPr>
                    <a:endParaRPr sz="2800"/>
                  </a:p>
                </p:txBody>
              </p:sp>
              <p:sp>
                <p:nvSpPr>
                  <p:cNvPr id="376" name="Core">
                    <a:extLst>
                      <a:ext uri="{FF2B5EF4-FFF2-40B4-BE49-F238E27FC236}">
                        <a16:creationId xmlns:a16="http://schemas.microsoft.com/office/drawing/2014/main" id="{3A1A87B5-2376-E645-8D85-0BCAD5736D21}"/>
                      </a:ext>
                    </a:extLst>
                  </p:cNvPr>
                  <p:cNvSpPr/>
                  <p:nvPr/>
                </p:nvSpPr>
                <p:spPr>
                  <a:xfrm>
                    <a:off x="0" y="465044"/>
                    <a:ext cx="1325312" cy="709143"/>
                  </a:xfrm>
                  <a:prstGeom prst="rect">
                    <a:avLst/>
                  </a:prstGeom>
                  <a:solidFill>
                    <a:srgbClr val="9577FF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Core</a:t>
                    </a:r>
                  </a:p>
                </p:txBody>
              </p:sp>
              <p:sp>
                <p:nvSpPr>
                  <p:cNvPr id="377" name="CHA/LLC">
                    <a:extLst>
                      <a:ext uri="{FF2B5EF4-FFF2-40B4-BE49-F238E27FC236}">
                        <a16:creationId xmlns:a16="http://schemas.microsoft.com/office/drawing/2014/main" id="{663C9BE6-D586-D04C-952C-67731835C89B}"/>
                      </a:ext>
                    </a:extLst>
                  </p:cNvPr>
                  <p:cNvSpPr/>
                  <p:nvPr/>
                </p:nvSpPr>
                <p:spPr>
                  <a:xfrm>
                    <a:off x="0" y="21934"/>
                    <a:ext cx="1325312" cy="465226"/>
                  </a:xfrm>
                  <a:prstGeom prst="rect">
                    <a:avLst/>
                  </a:prstGeom>
                  <a:solidFill>
                    <a:srgbClr val="929292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CHA/LLC</a:t>
                    </a:r>
                  </a:p>
                </p:txBody>
              </p:sp>
            </p:grpSp>
            <p:grpSp>
              <p:nvGrpSpPr>
                <p:cNvPr id="359" name="Group">
                  <a:extLst>
                    <a:ext uri="{FF2B5EF4-FFF2-40B4-BE49-F238E27FC236}">
                      <a16:creationId xmlns:a16="http://schemas.microsoft.com/office/drawing/2014/main" id="{1E93115E-269B-4F4A-9407-D532D35EEEAA}"/>
                    </a:ext>
                  </a:extLst>
                </p:cNvPr>
                <p:cNvGrpSpPr/>
                <p:nvPr/>
              </p:nvGrpSpPr>
              <p:grpSpPr>
                <a:xfrm>
                  <a:off x="159527" y="8306596"/>
                  <a:ext cx="1325312" cy="1174188"/>
                  <a:chOff x="0" y="0"/>
                  <a:chExt cx="1325311" cy="1174186"/>
                </a:xfrm>
              </p:grpSpPr>
              <p:sp>
                <p:nvSpPr>
                  <p:cNvPr id="372" name="Rectangle">
                    <a:extLst>
                      <a:ext uri="{FF2B5EF4-FFF2-40B4-BE49-F238E27FC236}">
                        <a16:creationId xmlns:a16="http://schemas.microsoft.com/office/drawing/2014/main" id="{21CFD769-7FF9-3E43-A1D2-5653FAF323F9}"/>
                      </a:ext>
                    </a:extLst>
                  </p:cNvPr>
                  <p:cNvSpPr/>
                  <p:nvPr/>
                </p:nvSpPr>
                <p:spPr>
                  <a:xfrm>
                    <a:off x="61717" y="0"/>
                    <a:ext cx="1201877" cy="1174187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825500">
                      <a:defRPr sz="3200" spc="0">
                        <a:solidFill>
                          <a:srgbClr val="000000"/>
                        </a:solidFill>
                      </a:defRPr>
                    </a:pPr>
                    <a:endParaRPr sz="2800"/>
                  </a:p>
                </p:txBody>
              </p:sp>
              <p:sp>
                <p:nvSpPr>
                  <p:cNvPr id="373" name="Core">
                    <a:extLst>
                      <a:ext uri="{FF2B5EF4-FFF2-40B4-BE49-F238E27FC236}">
                        <a16:creationId xmlns:a16="http://schemas.microsoft.com/office/drawing/2014/main" id="{9ECA7662-3FB2-8741-B420-0F35BA965832}"/>
                      </a:ext>
                    </a:extLst>
                  </p:cNvPr>
                  <p:cNvSpPr/>
                  <p:nvPr/>
                </p:nvSpPr>
                <p:spPr>
                  <a:xfrm>
                    <a:off x="0" y="465044"/>
                    <a:ext cx="1325312" cy="709143"/>
                  </a:xfrm>
                  <a:prstGeom prst="rect">
                    <a:avLst/>
                  </a:prstGeom>
                  <a:solidFill>
                    <a:srgbClr val="9577FF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Core</a:t>
                    </a:r>
                  </a:p>
                </p:txBody>
              </p:sp>
              <p:sp>
                <p:nvSpPr>
                  <p:cNvPr id="374" name="CHA/LLC">
                    <a:extLst>
                      <a:ext uri="{FF2B5EF4-FFF2-40B4-BE49-F238E27FC236}">
                        <a16:creationId xmlns:a16="http://schemas.microsoft.com/office/drawing/2014/main" id="{693CFC36-FF17-3D40-AA49-4BF3DE165DC7}"/>
                      </a:ext>
                    </a:extLst>
                  </p:cNvPr>
                  <p:cNvSpPr/>
                  <p:nvPr/>
                </p:nvSpPr>
                <p:spPr>
                  <a:xfrm>
                    <a:off x="0" y="21934"/>
                    <a:ext cx="1325312" cy="465226"/>
                  </a:xfrm>
                  <a:prstGeom prst="rect">
                    <a:avLst/>
                  </a:prstGeom>
                  <a:solidFill>
                    <a:srgbClr val="929292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CHA/LLC</a:t>
                    </a:r>
                  </a:p>
                </p:txBody>
              </p:sp>
            </p:grpSp>
            <p:grpSp>
              <p:nvGrpSpPr>
                <p:cNvPr id="360" name="Group">
                  <a:extLst>
                    <a:ext uri="{FF2B5EF4-FFF2-40B4-BE49-F238E27FC236}">
                      <a16:creationId xmlns:a16="http://schemas.microsoft.com/office/drawing/2014/main" id="{BA16DF14-CAA5-C04D-828C-95E856BA4A41}"/>
                    </a:ext>
                  </a:extLst>
                </p:cNvPr>
                <p:cNvGrpSpPr/>
                <p:nvPr/>
              </p:nvGrpSpPr>
              <p:grpSpPr>
                <a:xfrm>
                  <a:off x="3342937" y="8306596"/>
                  <a:ext cx="1325312" cy="1174188"/>
                  <a:chOff x="0" y="0"/>
                  <a:chExt cx="1325311" cy="1174186"/>
                </a:xfrm>
              </p:grpSpPr>
              <p:sp>
                <p:nvSpPr>
                  <p:cNvPr id="369" name="Rectangle">
                    <a:extLst>
                      <a:ext uri="{FF2B5EF4-FFF2-40B4-BE49-F238E27FC236}">
                        <a16:creationId xmlns:a16="http://schemas.microsoft.com/office/drawing/2014/main" id="{A207416B-EF29-DF4D-816A-A489B5AECBC5}"/>
                      </a:ext>
                    </a:extLst>
                  </p:cNvPr>
                  <p:cNvSpPr/>
                  <p:nvPr/>
                </p:nvSpPr>
                <p:spPr>
                  <a:xfrm>
                    <a:off x="61717" y="0"/>
                    <a:ext cx="1201877" cy="1174187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825500">
                      <a:defRPr sz="3200" spc="0">
                        <a:solidFill>
                          <a:srgbClr val="000000"/>
                        </a:solidFill>
                      </a:defRPr>
                    </a:pPr>
                    <a:endParaRPr sz="2800"/>
                  </a:p>
                </p:txBody>
              </p:sp>
              <p:sp>
                <p:nvSpPr>
                  <p:cNvPr id="370" name="Core">
                    <a:extLst>
                      <a:ext uri="{FF2B5EF4-FFF2-40B4-BE49-F238E27FC236}">
                        <a16:creationId xmlns:a16="http://schemas.microsoft.com/office/drawing/2014/main" id="{AB290C28-5328-3243-B328-87EF097CECD8}"/>
                      </a:ext>
                    </a:extLst>
                  </p:cNvPr>
                  <p:cNvSpPr/>
                  <p:nvPr/>
                </p:nvSpPr>
                <p:spPr>
                  <a:xfrm>
                    <a:off x="0" y="465044"/>
                    <a:ext cx="1325312" cy="709143"/>
                  </a:xfrm>
                  <a:prstGeom prst="rect">
                    <a:avLst/>
                  </a:prstGeom>
                  <a:solidFill>
                    <a:srgbClr val="9577FF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Core</a:t>
                    </a:r>
                  </a:p>
                </p:txBody>
              </p:sp>
              <p:sp>
                <p:nvSpPr>
                  <p:cNvPr id="371" name="CHA/LLC">
                    <a:extLst>
                      <a:ext uri="{FF2B5EF4-FFF2-40B4-BE49-F238E27FC236}">
                        <a16:creationId xmlns:a16="http://schemas.microsoft.com/office/drawing/2014/main" id="{48BD406D-6262-8B45-937B-B5AFE8A3BF1F}"/>
                      </a:ext>
                    </a:extLst>
                  </p:cNvPr>
                  <p:cNvSpPr/>
                  <p:nvPr/>
                </p:nvSpPr>
                <p:spPr>
                  <a:xfrm>
                    <a:off x="0" y="21934"/>
                    <a:ext cx="1325312" cy="465226"/>
                  </a:xfrm>
                  <a:prstGeom prst="rect">
                    <a:avLst/>
                  </a:prstGeom>
                  <a:solidFill>
                    <a:srgbClr val="929292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CHA/LLC</a:t>
                    </a:r>
                  </a:p>
                </p:txBody>
              </p:sp>
            </p:grpSp>
            <p:grpSp>
              <p:nvGrpSpPr>
                <p:cNvPr id="361" name="Group">
                  <a:extLst>
                    <a:ext uri="{FF2B5EF4-FFF2-40B4-BE49-F238E27FC236}">
                      <a16:creationId xmlns:a16="http://schemas.microsoft.com/office/drawing/2014/main" id="{7851B9CB-C010-AE4D-8B9B-F46C07FD6A71}"/>
                    </a:ext>
                  </a:extLst>
                </p:cNvPr>
                <p:cNvGrpSpPr/>
                <p:nvPr/>
              </p:nvGrpSpPr>
              <p:grpSpPr>
                <a:xfrm>
                  <a:off x="6526347" y="8306596"/>
                  <a:ext cx="1325312" cy="1174188"/>
                  <a:chOff x="0" y="0"/>
                  <a:chExt cx="1325311" cy="1174186"/>
                </a:xfrm>
              </p:grpSpPr>
              <p:sp>
                <p:nvSpPr>
                  <p:cNvPr id="366" name="Rectangle">
                    <a:extLst>
                      <a:ext uri="{FF2B5EF4-FFF2-40B4-BE49-F238E27FC236}">
                        <a16:creationId xmlns:a16="http://schemas.microsoft.com/office/drawing/2014/main" id="{B4C2CDE6-1424-914A-8FB4-519514725019}"/>
                      </a:ext>
                    </a:extLst>
                  </p:cNvPr>
                  <p:cNvSpPr/>
                  <p:nvPr/>
                </p:nvSpPr>
                <p:spPr>
                  <a:xfrm>
                    <a:off x="61717" y="0"/>
                    <a:ext cx="1201877" cy="1174187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825500">
                      <a:defRPr sz="3200" spc="0">
                        <a:solidFill>
                          <a:srgbClr val="000000"/>
                        </a:solidFill>
                      </a:defRPr>
                    </a:pPr>
                    <a:endParaRPr sz="2800"/>
                  </a:p>
                </p:txBody>
              </p:sp>
              <p:sp>
                <p:nvSpPr>
                  <p:cNvPr id="367" name="Core">
                    <a:extLst>
                      <a:ext uri="{FF2B5EF4-FFF2-40B4-BE49-F238E27FC236}">
                        <a16:creationId xmlns:a16="http://schemas.microsoft.com/office/drawing/2014/main" id="{ED7AC030-F77F-BB4C-9460-C11ECB1B7232}"/>
                      </a:ext>
                    </a:extLst>
                  </p:cNvPr>
                  <p:cNvSpPr/>
                  <p:nvPr/>
                </p:nvSpPr>
                <p:spPr>
                  <a:xfrm>
                    <a:off x="0" y="465044"/>
                    <a:ext cx="1325312" cy="709143"/>
                  </a:xfrm>
                  <a:prstGeom prst="rect">
                    <a:avLst/>
                  </a:prstGeom>
                  <a:solidFill>
                    <a:srgbClr val="9577FF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Core</a:t>
                    </a:r>
                  </a:p>
                </p:txBody>
              </p:sp>
              <p:sp>
                <p:nvSpPr>
                  <p:cNvPr id="368" name="CHA/LLC">
                    <a:extLst>
                      <a:ext uri="{FF2B5EF4-FFF2-40B4-BE49-F238E27FC236}">
                        <a16:creationId xmlns:a16="http://schemas.microsoft.com/office/drawing/2014/main" id="{2B0FA56C-48F2-9242-AA12-4BA3EAB9B889}"/>
                      </a:ext>
                    </a:extLst>
                  </p:cNvPr>
                  <p:cNvSpPr/>
                  <p:nvPr/>
                </p:nvSpPr>
                <p:spPr>
                  <a:xfrm>
                    <a:off x="0" y="21934"/>
                    <a:ext cx="1325312" cy="465226"/>
                  </a:xfrm>
                  <a:prstGeom prst="rect">
                    <a:avLst/>
                  </a:prstGeom>
                  <a:solidFill>
                    <a:srgbClr val="929292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CHA/LLC</a:t>
                    </a:r>
                  </a:p>
                </p:txBody>
              </p:sp>
            </p:grpSp>
            <p:grpSp>
              <p:nvGrpSpPr>
                <p:cNvPr id="362" name="Group">
                  <a:extLst>
                    <a:ext uri="{FF2B5EF4-FFF2-40B4-BE49-F238E27FC236}">
                      <a16:creationId xmlns:a16="http://schemas.microsoft.com/office/drawing/2014/main" id="{ECDA366B-43CA-CA4A-9562-F85EBEDC866A}"/>
                    </a:ext>
                  </a:extLst>
                </p:cNvPr>
                <p:cNvGrpSpPr/>
                <p:nvPr/>
              </p:nvGrpSpPr>
              <p:grpSpPr>
                <a:xfrm>
                  <a:off x="9709757" y="8306596"/>
                  <a:ext cx="1325312" cy="1174188"/>
                  <a:chOff x="0" y="0"/>
                  <a:chExt cx="1325311" cy="1174186"/>
                </a:xfrm>
              </p:grpSpPr>
              <p:sp>
                <p:nvSpPr>
                  <p:cNvPr id="363" name="Rectangle">
                    <a:extLst>
                      <a:ext uri="{FF2B5EF4-FFF2-40B4-BE49-F238E27FC236}">
                        <a16:creationId xmlns:a16="http://schemas.microsoft.com/office/drawing/2014/main" id="{2B6AA0A9-DA5B-3647-ABCF-4B10654A28E9}"/>
                      </a:ext>
                    </a:extLst>
                  </p:cNvPr>
                  <p:cNvSpPr/>
                  <p:nvPr/>
                </p:nvSpPr>
                <p:spPr>
                  <a:xfrm>
                    <a:off x="61717" y="0"/>
                    <a:ext cx="1201877" cy="1174187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825500">
                      <a:defRPr sz="3200" spc="0">
                        <a:solidFill>
                          <a:srgbClr val="000000"/>
                        </a:solidFill>
                      </a:defRPr>
                    </a:pPr>
                    <a:endParaRPr sz="2800"/>
                  </a:p>
                </p:txBody>
              </p:sp>
              <p:sp>
                <p:nvSpPr>
                  <p:cNvPr id="364" name="Core">
                    <a:extLst>
                      <a:ext uri="{FF2B5EF4-FFF2-40B4-BE49-F238E27FC236}">
                        <a16:creationId xmlns:a16="http://schemas.microsoft.com/office/drawing/2014/main" id="{0DCEE7B6-EBF8-1D4C-AF49-284D8B740998}"/>
                      </a:ext>
                    </a:extLst>
                  </p:cNvPr>
                  <p:cNvSpPr/>
                  <p:nvPr/>
                </p:nvSpPr>
                <p:spPr>
                  <a:xfrm>
                    <a:off x="0" y="465044"/>
                    <a:ext cx="1325312" cy="709143"/>
                  </a:xfrm>
                  <a:prstGeom prst="rect">
                    <a:avLst/>
                  </a:prstGeom>
                  <a:solidFill>
                    <a:srgbClr val="9577FF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Core</a:t>
                    </a:r>
                  </a:p>
                </p:txBody>
              </p:sp>
              <p:sp>
                <p:nvSpPr>
                  <p:cNvPr id="365" name="CHA/LLC">
                    <a:extLst>
                      <a:ext uri="{FF2B5EF4-FFF2-40B4-BE49-F238E27FC236}">
                        <a16:creationId xmlns:a16="http://schemas.microsoft.com/office/drawing/2014/main" id="{01404782-A81A-2B45-8ED5-ACF65CCBF7CF}"/>
                      </a:ext>
                    </a:extLst>
                  </p:cNvPr>
                  <p:cNvSpPr/>
                  <p:nvPr/>
                </p:nvSpPr>
                <p:spPr>
                  <a:xfrm>
                    <a:off x="0" y="21934"/>
                    <a:ext cx="1325312" cy="465226"/>
                  </a:xfrm>
                  <a:prstGeom prst="rect">
                    <a:avLst/>
                  </a:prstGeom>
                  <a:solidFill>
                    <a:srgbClr val="929292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CHA/LLC</a:t>
                    </a:r>
                  </a:p>
                </p:txBody>
              </p:sp>
            </p:grpSp>
          </p:grpSp>
          <p:grpSp>
            <p:nvGrpSpPr>
              <p:cNvPr id="345" name="Group 344">
                <a:extLst>
                  <a:ext uri="{FF2B5EF4-FFF2-40B4-BE49-F238E27FC236}">
                    <a16:creationId xmlns:a16="http://schemas.microsoft.com/office/drawing/2014/main" id="{867809DC-51F3-5A41-9A7A-0DAF60ED317D}"/>
                  </a:ext>
                </a:extLst>
              </p:cNvPr>
              <p:cNvGrpSpPr/>
              <p:nvPr/>
            </p:nvGrpSpPr>
            <p:grpSpPr>
              <a:xfrm>
                <a:off x="12646028" y="2936297"/>
                <a:ext cx="7693618" cy="1188564"/>
                <a:chOff x="12646028" y="2936297"/>
                <a:chExt cx="7693618" cy="1188564"/>
              </a:xfrm>
            </p:grpSpPr>
            <p:sp>
              <p:nvSpPr>
                <p:cNvPr id="346" name="IMC">
                  <a:extLst>
                    <a:ext uri="{FF2B5EF4-FFF2-40B4-BE49-F238E27FC236}">
                      <a16:creationId xmlns:a16="http://schemas.microsoft.com/office/drawing/2014/main" id="{C440AB9F-A967-6D44-AC49-2F9DEC977B36}"/>
                    </a:ext>
                  </a:extLst>
                </p:cNvPr>
                <p:cNvSpPr/>
                <p:nvPr/>
              </p:nvSpPr>
              <p:spPr>
                <a:xfrm>
                  <a:off x="12646028" y="2950673"/>
                  <a:ext cx="1379140" cy="1174188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lang="en-US" sz="1200"/>
                    <a:t>UPI</a:t>
                  </a:r>
                  <a:endParaRPr sz="1200"/>
                </a:p>
              </p:txBody>
            </p:sp>
            <p:sp>
              <p:nvSpPr>
                <p:cNvPr id="347" name="IMC">
                  <a:extLst>
                    <a:ext uri="{FF2B5EF4-FFF2-40B4-BE49-F238E27FC236}">
                      <a16:creationId xmlns:a16="http://schemas.microsoft.com/office/drawing/2014/main" id="{87DB4CEE-F56F-A346-854C-42BF786ADCD8}"/>
                    </a:ext>
                  </a:extLst>
                </p:cNvPr>
                <p:cNvSpPr/>
                <p:nvPr/>
              </p:nvSpPr>
              <p:spPr>
                <a:xfrm>
                  <a:off x="18960506" y="2936297"/>
                  <a:ext cx="1379140" cy="1174188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lang="en-US" sz="1200"/>
                    <a:t>UPI</a:t>
                  </a:r>
                  <a:endParaRPr sz="1200"/>
                </a:p>
              </p:txBody>
            </p:sp>
          </p:grpSp>
        </p:grp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87E39E9A-BB4D-384B-A0AF-48F601DA8648}"/>
                </a:ext>
              </a:extLst>
            </p:cNvPr>
            <p:cNvCxnSpPr>
              <a:cxnSpLocks/>
              <a:endCxn id="274" idx="0"/>
            </p:cNvCxnSpPr>
            <p:nvPr/>
          </p:nvCxnSpPr>
          <p:spPr>
            <a:xfrm>
              <a:off x="5726536" y="6909401"/>
              <a:ext cx="0" cy="1368834"/>
            </a:xfrm>
            <a:prstGeom prst="line">
              <a:avLst/>
            </a:prstGeom>
            <a:noFill/>
            <a:ln w="76200" cap="flat">
              <a:solidFill>
                <a:schemeClr val="tx2">
                  <a:lumMod val="50000"/>
                </a:schemeClr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15CCB234-E5E6-EA49-BC8A-1025461A4938}"/>
                </a:ext>
              </a:extLst>
            </p:cNvPr>
            <p:cNvCxnSpPr>
              <a:cxnSpLocks/>
            </p:cNvCxnSpPr>
            <p:nvPr/>
          </p:nvCxnSpPr>
          <p:spPr>
            <a:xfrm>
              <a:off x="9641494" y="6897236"/>
              <a:ext cx="0" cy="1368834"/>
            </a:xfrm>
            <a:prstGeom prst="line">
              <a:avLst/>
            </a:prstGeom>
            <a:noFill/>
            <a:ln w="76200" cap="flat">
              <a:solidFill>
                <a:schemeClr val="tx2">
                  <a:lumMod val="50000"/>
                </a:schemeClr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pic>
          <p:nvPicPr>
            <p:cNvPr id="400" name="cropped-best-pranks-e1479573181768.png" descr="cropped-best-pranks-e1479573181768.png">
              <a:extLst>
                <a:ext uri="{FF2B5EF4-FFF2-40B4-BE49-F238E27FC236}">
                  <a16:creationId xmlns:a16="http://schemas.microsoft.com/office/drawing/2014/main" id="{55E4D891-3E86-CA4D-A232-49D098FB5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19470" y="5080698"/>
              <a:ext cx="968018" cy="968018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AF487D4-6FA4-A842-8741-FA7C01DFE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239884" y="4472552"/>
              <a:ext cx="2057175" cy="2057175"/>
            </a:xfrm>
            <a:prstGeom prst="rect">
              <a:avLst/>
            </a:prstGeom>
          </p:spPr>
        </p:pic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FE5F7DBC-6A21-9743-831B-2FEE1D72F6AB}"/>
                </a:ext>
              </a:extLst>
            </p:cNvPr>
            <p:cNvCxnSpPr>
              <a:cxnSpLocks/>
              <a:endCxn id="348" idx="1"/>
            </p:cNvCxnSpPr>
            <p:nvPr/>
          </p:nvCxnSpPr>
          <p:spPr>
            <a:xfrm flipV="1">
              <a:off x="4098262" y="5524067"/>
              <a:ext cx="1158314" cy="9718"/>
            </a:xfrm>
            <a:prstGeom prst="line">
              <a:avLst/>
            </a:prstGeom>
            <a:noFill/>
            <a:ln w="76200" cap="flat">
              <a:solidFill>
                <a:schemeClr val="tx2">
                  <a:lumMod val="50000"/>
                </a:schemeClr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pic>
          <p:nvPicPr>
            <p:cNvPr id="404" name="Picture 403">
              <a:extLst>
                <a:ext uri="{FF2B5EF4-FFF2-40B4-BE49-F238E27FC236}">
                  <a16:creationId xmlns:a16="http://schemas.microsoft.com/office/drawing/2014/main" id="{65329DB6-2300-8246-8963-187ED30A2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272877" y="8514351"/>
              <a:ext cx="2057175" cy="2057175"/>
            </a:xfrm>
            <a:prstGeom prst="rect">
              <a:avLst/>
            </a:prstGeom>
          </p:spPr>
        </p:pic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F9589D7B-0565-6241-BFB9-13DD264215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9150" y="9644859"/>
              <a:ext cx="1158314" cy="9718"/>
            </a:xfrm>
            <a:prstGeom prst="line">
              <a:avLst/>
            </a:prstGeom>
            <a:noFill/>
            <a:ln w="76200" cap="flat">
              <a:solidFill>
                <a:schemeClr val="tx2">
                  <a:lumMod val="50000"/>
                </a:schemeClr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pic>
          <p:nvPicPr>
            <p:cNvPr id="401" name="cropped-best-pranks-e1479573181768.png" descr="cropped-best-pranks-e1479573181768.png">
              <a:extLst>
                <a:ext uri="{FF2B5EF4-FFF2-40B4-BE49-F238E27FC236}">
                  <a16:creationId xmlns:a16="http://schemas.microsoft.com/office/drawing/2014/main" id="{7EF5834E-89FD-9744-8517-00B11A3A6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24484" y="9251619"/>
              <a:ext cx="968018" cy="968018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402" name="no_pic_profile.png" descr="no_pic_profile.png">
              <a:extLst>
                <a:ext uri="{FF2B5EF4-FFF2-40B4-BE49-F238E27FC236}">
                  <a16:creationId xmlns:a16="http://schemas.microsoft.com/office/drawing/2014/main" id="{9D8213F0-9CA4-594A-A0D6-B4EDF9EF4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339789" y="10176684"/>
              <a:ext cx="1046822" cy="1046822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41AF3408-589B-DD9C-094C-FACAE5E330A9}"/>
              </a:ext>
            </a:extLst>
          </p:cNvPr>
          <p:cNvSpPr/>
          <p:nvPr/>
        </p:nvSpPr>
        <p:spPr>
          <a:xfrm>
            <a:off x="18711055" y="2451621"/>
            <a:ext cx="1828800" cy="5662239"/>
          </a:xfrm>
          <a:prstGeom prst="rect">
            <a:avLst/>
          </a:prstGeom>
          <a:noFill/>
          <a:ln w="127000" cap="flat">
            <a:solidFill>
              <a:schemeClr val="accent5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62C87146-D5B7-8D5F-71B3-95014E068393}"/>
              </a:ext>
            </a:extLst>
          </p:cNvPr>
          <p:cNvSpPr/>
          <p:nvPr/>
        </p:nvSpPr>
        <p:spPr>
          <a:xfrm>
            <a:off x="17220367" y="6265011"/>
            <a:ext cx="3210966" cy="2817098"/>
          </a:xfrm>
          <a:prstGeom prst="rect">
            <a:avLst/>
          </a:prstGeom>
          <a:noFill/>
          <a:ln w="127000" cap="flat">
            <a:solidFill>
              <a:schemeClr val="accent5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grpSp>
        <p:nvGrpSpPr>
          <p:cNvPr id="165" name="成组">
            <a:extLst>
              <a:ext uri="{FF2B5EF4-FFF2-40B4-BE49-F238E27FC236}">
                <a16:creationId xmlns:a16="http://schemas.microsoft.com/office/drawing/2014/main" id="{8F081896-1EE5-A202-345B-4F75293DE6E9}"/>
              </a:ext>
            </a:extLst>
          </p:cNvPr>
          <p:cNvGrpSpPr/>
          <p:nvPr/>
        </p:nvGrpSpPr>
        <p:grpSpPr>
          <a:xfrm>
            <a:off x="-391489" y="12773806"/>
            <a:ext cx="25166978" cy="1646668"/>
            <a:chOff x="0" y="0"/>
            <a:chExt cx="25166977" cy="984245"/>
          </a:xfrm>
        </p:grpSpPr>
        <p:sp>
          <p:nvSpPr>
            <p:cNvPr id="166" name="矩形">
              <a:extLst>
                <a:ext uri="{FF2B5EF4-FFF2-40B4-BE49-F238E27FC236}">
                  <a16:creationId xmlns:a16="http://schemas.microsoft.com/office/drawing/2014/main" id="{5D96669C-6C5A-115B-1F58-074F3FAFEC6D}"/>
                </a:ext>
              </a:extLst>
            </p:cNvPr>
            <p:cNvSpPr/>
            <p:nvPr/>
          </p:nvSpPr>
          <p:spPr>
            <a:xfrm>
              <a:off x="122501" y="9791"/>
              <a:ext cx="25044477" cy="974455"/>
            </a:xfrm>
            <a:prstGeom prst="rect">
              <a:avLst/>
            </a:prstGeom>
            <a:solidFill>
              <a:srgbClr val="2C81C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67" name="矩形">
              <a:extLst>
                <a:ext uri="{FF2B5EF4-FFF2-40B4-BE49-F238E27FC236}">
                  <a16:creationId xmlns:a16="http://schemas.microsoft.com/office/drawing/2014/main" id="{6D60B5AE-B5AA-E42D-1CCE-3B86E0FD990C}"/>
                </a:ext>
              </a:extLst>
            </p:cNvPr>
            <p:cNvSpPr/>
            <p:nvPr/>
          </p:nvSpPr>
          <p:spPr>
            <a:xfrm>
              <a:off x="0" y="0"/>
              <a:ext cx="25044476" cy="63500"/>
            </a:xfrm>
            <a:prstGeom prst="rect">
              <a:avLst/>
            </a:prstGeom>
            <a:solidFill>
              <a:srgbClr val="FEAD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35096102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hreat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spc="0"/>
            </a:lvl1pPr>
          </a:lstStyle>
          <a:p>
            <a:r>
              <a:t>Threat Model </a:t>
            </a:r>
          </a:p>
        </p:txBody>
      </p:sp>
      <p:sp>
        <p:nvSpPr>
          <p:cNvPr id="167" name="A pair of I/O devices:…">
            <a:extLst>
              <a:ext uri="{FF2B5EF4-FFF2-40B4-BE49-F238E27FC236}">
                <a16:creationId xmlns:a16="http://schemas.microsoft.com/office/drawing/2014/main" id="{40A6128B-0879-23A0-C7EF-7A03B426D537}"/>
              </a:ext>
            </a:extLst>
          </p:cNvPr>
          <p:cNvSpPr txBox="1">
            <a:spLocks/>
          </p:cNvSpPr>
          <p:nvPr/>
        </p:nvSpPr>
        <p:spPr>
          <a:xfrm>
            <a:off x="1219071" y="3306588"/>
            <a:ext cx="9497382" cy="9468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l">
              <a:lnSpc>
                <a:spcPct val="90000"/>
              </a:lnSpc>
              <a:spcBef>
                <a:spcPts val="4500"/>
              </a:spcBef>
              <a:buSzPct val="123000"/>
              <a:defRPr sz="3600" b="1">
                <a:solidFill>
                  <a:srgbClr val="000000"/>
                </a:solidFill>
              </a:defRPr>
            </a:lvl1pPr>
            <a:lvl2pPr marL="1219200" lvl="1" indent="-609600" algn="l">
              <a:lnSpc>
                <a:spcPct val="90000"/>
              </a:lnSpc>
              <a:spcBef>
                <a:spcPts val="4500"/>
              </a:spcBef>
              <a:buSzPct val="123000"/>
              <a:buFont typeface="Courier New" panose="02070309020205020404" pitchFamily="49" charset="0"/>
              <a:buChar char="o"/>
              <a:defRPr sz="3600">
                <a:solidFill>
                  <a:srgbClr val="000000"/>
                </a:solidFill>
              </a:defRPr>
            </a:lvl2pPr>
            <a:lvl3pPr marL="18288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lvl3pPr>
            <a:lvl4pPr marL="24384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lvl4pPr>
            <a:lvl5pPr marL="30480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lvl5pPr>
            <a:lvl6pPr marL="3657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lvl6pPr>
            <a:lvl7pPr marL="42672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lvl7pPr>
            <a:lvl8pPr marL="48768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lvl8pPr>
            <a:lvl9pPr marL="54864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lvl9pPr>
          </a:lstStyle>
          <a:p>
            <a:pPr>
              <a:spcBef>
                <a:spcPts val="2700"/>
              </a:spcBef>
            </a:pPr>
            <a:r>
              <a:rPr lang="en-US"/>
              <a:t>Cross-core Attack</a:t>
            </a:r>
          </a:p>
          <a:p>
            <a:pPr>
              <a:spcBef>
                <a:spcPts val="2700"/>
              </a:spcBef>
            </a:pPr>
            <a:r>
              <a:rPr lang="en-US"/>
              <a:t>Cross-CPU Attack</a:t>
            </a:r>
          </a:p>
          <a:p>
            <a:pPr>
              <a:spcBef>
                <a:spcPts val="2700"/>
              </a:spcBef>
            </a:pPr>
            <a:r>
              <a:rPr lang="en-US"/>
              <a:t>Common in Cloud Setting</a:t>
            </a:r>
          </a:p>
          <a:p>
            <a:pPr lvl="1">
              <a:spcBef>
                <a:spcPts val="2700"/>
              </a:spcBef>
            </a:pPr>
            <a:r>
              <a:rPr lang="en-US"/>
              <a:t>VMs and Containers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CD079C33-04AB-F8A7-790C-68E916979C4F}"/>
              </a:ext>
            </a:extLst>
          </p:cNvPr>
          <p:cNvGrpSpPr/>
          <p:nvPr/>
        </p:nvGrpSpPr>
        <p:grpSpPr>
          <a:xfrm>
            <a:off x="12192000" y="565876"/>
            <a:ext cx="9759915" cy="9175670"/>
            <a:chOff x="2239884" y="2995750"/>
            <a:chExt cx="9759915" cy="9175670"/>
          </a:xfrm>
        </p:grpSpPr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F1835B80-D57A-03A5-4A2C-C9952B3D9DC4}"/>
                </a:ext>
              </a:extLst>
            </p:cNvPr>
            <p:cNvGrpSpPr/>
            <p:nvPr/>
          </p:nvGrpSpPr>
          <p:grpSpPr>
            <a:xfrm>
              <a:off x="5285912" y="8257769"/>
              <a:ext cx="6713887" cy="3913651"/>
              <a:chOff x="12611380" y="2901093"/>
              <a:chExt cx="11035071" cy="9480785"/>
            </a:xfrm>
          </p:grpSpPr>
          <p:cxnSp>
            <p:nvCxnSpPr>
              <p:cNvPr id="407" name="Straight Connector 406">
                <a:extLst>
                  <a:ext uri="{FF2B5EF4-FFF2-40B4-BE49-F238E27FC236}">
                    <a16:creationId xmlns:a16="http://schemas.microsoft.com/office/drawing/2014/main" id="{9E53F797-5FB5-282F-C9B9-7BE0EF9E4F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90520" y="3340791"/>
                <a:ext cx="8207266" cy="0"/>
              </a:xfrm>
              <a:prstGeom prst="line">
                <a:avLst/>
              </a:prstGeom>
              <a:noFill/>
              <a:ln w="6985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08" name="Straight Connector 407">
                <a:extLst>
                  <a:ext uri="{FF2B5EF4-FFF2-40B4-BE49-F238E27FC236}">
                    <a16:creationId xmlns:a16="http://schemas.microsoft.com/office/drawing/2014/main" id="{2F3166BB-04A6-3D3A-457C-0DD0E5F212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90520" y="3804576"/>
                <a:ext cx="8234180" cy="32547"/>
              </a:xfrm>
              <a:prstGeom prst="line">
                <a:avLst/>
              </a:prstGeom>
              <a:noFill/>
              <a:ln w="6985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09" name="Straight Connector 408">
                <a:extLst>
                  <a:ext uri="{FF2B5EF4-FFF2-40B4-BE49-F238E27FC236}">
                    <a16:creationId xmlns:a16="http://schemas.microsoft.com/office/drawing/2014/main" id="{82A52C31-5A9F-F5EE-9E58-DCCC0173D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63606" y="6064349"/>
                <a:ext cx="8207266" cy="0"/>
              </a:xfrm>
              <a:prstGeom prst="line">
                <a:avLst/>
              </a:prstGeom>
              <a:noFill/>
              <a:ln w="6985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AA67B4BB-750C-E54B-0C5B-F941EEBD15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63606" y="6528134"/>
                <a:ext cx="8234180" cy="32547"/>
              </a:xfrm>
              <a:prstGeom prst="line">
                <a:avLst/>
              </a:prstGeom>
              <a:noFill/>
              <a:ln w="6985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68CEED31-A29C-7375-466F-002679BC4B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96219" y="8787907"/>
                <a:ext cx="8207266" cy="0"/>
              </a:xfrm>
              <a:prstGeom prst="line">
                <a:avLst/>
              </a:prstGeom>
              <a:noFill/>
              <a:ln w="6985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E6E51212-DD9C-247F-7A4A-680E6400CB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96219" y="9251692"/>
                <a:ext cx="8234180" cy="32547"/>
              </a:xfrm>
              <a:prstGeom prst="line">
                <a:avLst/>
              </a:prstGeom>
              <a:noFill/>
              <a:ln w="6985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ED3F8874-FDCF-4E39-91B8-3A4DBAA89B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96219" y="11547248"/>
                <a:ext cx="8207266" cy="0"/>
              </a:xfrm>
              <a:prstGeom prst="line">
                <a:avLst/>
              </a:prstGeom>
              <a:noFill/>
              <a:ln w="6985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14" name="Straight Connector 413">
                <a:extLst>
                  <a:ext uri="{FF2B5EF4-FFF2-40B4-BE49-F238E27FC236}">
                    <a16:creationId xmlns:a16="http://schemas.microsoft.com/office/drawing/2014/main" id="{E4A280F1-11BD-A7FA-15BD-FB99A77DD9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96219" y="12011033"/>
                <a:ext cx="8234180" cy="32547"/>
              </a:xfrm>
              <a:prstGeom prst="line">
                <a:avLst/>
              </a:prstGeom>
              <a:noFill/>
              <a:ln w="6985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15" name="Straight Connector 414">
                <a:extLst>
                  <a:ext uri="{FF2B5EF4-FFF2-40B4-BE49-F238E27FC236}">
                    <a16:creationId xmlns:a16="http://schemas.microsoft.com/office/drawing/2014/main" id="{62108DD8-52C1-5999-5481-10CB2AF542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070701" y="4108399"/>
                <a:ext cx="7293" cy="7121225"/>
              </a:xfrm>
              <a:prstGeom prst="line">
                <a:avLst/>
              </a:prstGeom>
              <a:noFill/>
              <a:ln w="6985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16" name="Straight Connector 415">
                <a:extLst>
                  <a:ext uri="{FF2B5EF4-FFF2-40B4-BE49-F238E27FC236}">
                    <a16:creationId xmlns:a16="http://schemas.microsoft.com/office/drawing/2014/main" id="{3D4A8DAE-819D-C016-F490-293922A87D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583460" y="4108399"/>
                <a:ext cx="0" cy="7121225"/>
              </a:xfrm>
              <a:prstGeom prst="line">
                <a:avLst/>
              </a:prstGeom>
              <a:noFill/>
              <a:ln w="6985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17" name="Straight Connector 416">
                <a:extLst>
                  <a:ext uri="{FF2B5EF4-FFF2-40B4-BE49-F238E27FC236}">
                    <a16:creationId xmlns:a16="http://schemas.microsoft.com/office/drawing/2014/main" id="{CC352BAD-0392-08A9-FA8A-C8DB5A318D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326088" y="4091174"/>
                <a:ext cx="7293" cy="7121225"/>
              </a:xfrm>
              <a:prstGeom prst="line">
                <a:avLst/>
              </a:prstGeom>
              <a:noFill/>
              <a:ln w="6985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18" name="Straight Connector 417">
                <a:extLst>
                  <a:ext uri="{FF2B5EF4-FFF2-40B4-BE49-F238E27FC236}">
                    <a16:creationId xmlns:a16="http://schemas.microsoft.com/office/drawing/2014/main" id="{4D1B5FE1-DEBD-B76B-DCDB-5AF1533581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38847" y="4091174"/>
                <a:ext cx="0" cy="7121225"/>
              </a:xfrm>
              <a:prstGeom prst="line">
                <a:avLst/>
              </a:prstGeom>
              <a:noFill/>
              <a:ln w="6985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19" name="Straight Connector 418">
                <a:extLst>
                  <a:ext uri="{FF2B5EF4-FFF2-40B4-BE49-F238E27FC236}">
                    <a16:creationId xmlns:a16="http://schemas.microsoft.com/office/drawing/2014/main" id="{01E53F5D-947F-B341-C2AC-4608E566AF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412038" y="4095178"/>
                <a:ext cx="7293" cy="7121225"/>
              </a:xfrm>
              <a:prstGeom prst="line">
                <a:avLst/>
              </a:prstGeom>
              <a:noFill/>
              <a:ln w="6985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7FF006BF-DEB7-803B-716A-F85127BD4C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924797" y="4095178"/>
                <a:ext cx="0" cy="7121225"/>
              </a:xfrm>
              <a:prstGeom prst="line">
                <a:avLst/>
              </a:prstGeom>
              <a:noFill/>
              <a:ln w="6985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E8BB88D6-9926-3336-28BC-00AF784413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647547" y="4095178"/>
                <a:ext cx="7293" cy="7121225"/>
              </a:xfrm>
              <a:prstGeom prst="line">
                <a:avLst/>
              </a:prstGeom>
              <a:noFill/>
              <a:ln w="6985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794BFE07-5C02-33C0-899F-8DE083A665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160306" y="4095178"/>
                <a:ext cx="0" cy="7121225"/>
              </a:xfrm>
              <a:prstGeom prst="line">
                <a:avLst/>
              </a:prstGeom>
              <a:noFill/>
              <a:ln w="6985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423" name="Group">
                <a:extLst>
                  <a:ext uri="{FF2B5EF4-FFF2-40B4-BE49-F238E27FC236}">
                    <a16:creationId xmlns:a16="http://schemas.microsoft.com/office/drawing/2014/main" id="{CFBEB766-5603-E08F-CE2A-D41442626B3F}"/>
                  </a:ext>
                </a:extLst>
              </p:cNvPr>
              <p:cNvGrpSpPr/>
              <p:nvPr/>
            </p:nvGrpSpPr>
            <p:grpSpPr>
              <a:xfrm>
                <a:off x="12611380" y="2901093"/>
                <a:ext cx="11035071" cy="9480785"/>
                <a:chOff x="0" y="0"/>
                <a:chExt cx="11035069" cy="9480784"/>
              </a:xfrm>
            </p:grpSpPr>
            <p:sp>
              <p:nvSpPr>
                <p:cNvPr id="427" name="IMC">
                  <a:extLst>
                    <a:ext uri="{FF2B5EF4-FFF2-40B4-BE49-F238E27FC236}">
                      <a16:creationId xmlns:a16="http://schemas.microsoft.com/office/drawing/2014/main" id="{A3C7A975-CB00-305A-CC69-C5A9EA7A48C5}"/>
                    </a:ext>
                  </a:extLst>
                </p:cNvPr>
                <p:cNvSpPr/>
                <p:nvPr/>
              </p:nvSpPr>
              <p:spPr>
                <a:xfrm>
                  <a:off x="0" y="2768865"/>
                  <a:ext cx="1379140" cy="1174188"/>
                </a:xfrm>
                <a:prstGeom prst="rect">
                  <a:avLst/>
                </a:prstGeom>
                <a:solidFill>
                  <a:srgbClr val="FFAB3B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200"/>
                    <a:t>IMC</a:t>
                  </a:r>
                </a:p>
              </p:txBody>
            </p:sp>
            <p:grpSp>
              <p:nvGrpSpPr>
                <p:cNvPr id="428" name="Group">
                  <a:extLst>
                    <a:ext uri="{FF2B5EF4-FFF2-40B4-BE49-F238E27FC236}">
                      <a16:creationId xmlns:a16="http://schemas.microsoft.com/office/drawing/2014/main" id="{94A17028-7E29-4AFE-DDF8-0294D2C49536}"/>
                    </a:ext>
                  </a:extLst>
                </p:cNvPr>
                <p:cNvGrpSpPr/>
                <p:nvPr/>
              </p:nvGrpSpPr>
              <p:grpSpPr>
                <a:xfrm>
                  <a:off x="221244" y="0"/>
                  <a:ext cx="4447007" cy="1174188"/>
                  <a:chOff x="61717" y="0"/>
                  <a:chExt cx="4447003" cy="1174187"/>
                </a:xfrm>
              </p:grpSpPr>
              <p:sp>
                <p:nvSpPr>
                  <p:cNvPr id="475" name="Rectangle">
                    <a:extLst>
                      <a:ext uri="{FF2B5EF4-FFF2-40B4-BE49-F238E27FC236}">
                        <a16:creationId xmlns:a16="http://schemas.microsoft.com/office/drawing/2014/main" id="{7AD08C7E-CB13-A708-356C-355C1EF4E8E7}"/>
                      </a:ext>
                    </a:extLst>
                  </p:cNvPr>
                  <p:cNvSpPr/>
                  <p:nvPr/>
                </p:nvSpPr>
                <p:spPr>
                  <a:xfrm>
                    <a:off x="61717" y="0"/>
                    <a:ext cx="1201877" cy="1174187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825500">
                      <a:defRPr sz="3200" spc="0">
                        <a:solidFill>
                          <a:srgbClr val="000000"/>
                        </a:solidFill>
                      </a:defRPr>
                    </a:pPr>
                    <a:endParaRPr sz="2800"/>
                  </a:p>
                </p:txBody>
              </p:sp>
              <p:sp>
                <p:nvSpPr>
                  <p:cNvPr id="476" name="Core">
                    <a:extLst>
                      <a:ext uri="{FF2B5EF4-FFF2-40B4-BE49-F238E27FC236}">
                        <a16:creationId xmlns:a16="http://schemas.microsoft.com/office/drawing/2014/main" id="{865D2B26-FA6E-2D78-D88E-A3612D69ECBD}"/>
                      </a:ext>
                    </a:extLst>
                  </p:cNvPr>
                  <p:cNvSpPr/>
                  <p:nvPr/>
                </p:nvSpPr>
                <p:spPr>
                  <a:xfrm>
                    <a:off x="3183408" y="463219"/>
                    <a:ext cx="1325312" cy="709143"/>
                  </a:xfrm>
                  <a:prstGeom prst="rect">
                    <a:avLst/>
                  </a:prstGeom>
                  <a:solidFill>
                    <a:srgbClr val="9577FF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Core</a:t>
                    </a:r>
                  </a:p>
                </p:txBody>
              </p:sp>
              <p:sp>
                <p:nvSpPr>
                  <p:cNvPr id="477" name="CHA/LLC">
                    <a:extLst>
                      <a:ext uri="{FF2B5EF4-FFF2-40B4-BE49-F238E27FC236}">
                        <a16:creationId xmlns:a16="http://schemas.microsoft.com/office/drawing/2014/main" id="{AE94FBDF-6BE8-FDD2-E085-4221BA54814B}"/>
                      </a:ext>
                    </a:extLst>
                  </p:cNvPr>
                  <p:cNvSpPr/>
                  <p:nvPr/>
                </p:nvSpPr>
                <p:spPr>
                  <a:xfrm>
                    <a:off x="3183407" y="20110"/>
                    <a:ext cx="1325312" cy="465226"/>
                  </a:xfrm>
                  <a:prstGeom prst="rect">
                    <a:avLst/>
                  </a:prstGeom>
                  <a:solidFill>
                    <a:srgbClr val="929292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CHA/LLC</a:t>
                    </a:r>
                  </a:p>
                </p:txBody>
              </p:sp>
            </p:grpSp>
            <p:sp>
              <p:nvSpPr>
                <p:cNvPr id="429" name="Rectangle">
                  <a:extLst>
                    <a:ext uri="{FF2B5EF4-FFF2-40B4-BE49-F238E27FC236}">
                      <a16:creationId xmlns:a16="http://schemas.microsoft.com/office/drawing/2014/main" id="{CE3A668D-3DAB-D63E-C294-371FBB5E82EA}"/>
                    </a:ext>
                  </a:extLst>
                </p:cNvPr>
                <p:cNvSpPr/>
                <p:nvPr/>
              </p:nvSpPr>
              <p:spPr>
                <a:xfrm>
                  <a:off x="6588064" y="0"/>
                  <a:ext cx="1201878" cy="1174188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 sz="2800"/>
                </a:p>
              </p:txBody>
            </p:sp>
            <p:grpSp>
              <p:nvGrpSpPr>
                <p:cNvPr id="430" name="Group">
                  <a:extLst>
                    <a:ext uri="{FF2B5EF4-FFF2-40B4-BE49-F238E27FC236}">
                      <a16:creationId xmlns:a16="http://schemas.microsoft.com/office/drawing/2014/main" id="{546738A7-35EF-A02E-D26B-E14D62510B11}"/>
                    </a:ext>
                  </a:extLst>
                </p:cNvPr>
                <p:cNvGrpSpPr/>
                <p:nvPr/>
              </p:nvGrpSpPr>
              <p:grpSpPr>
                <a:xfrm>
                  <a:off x="9613318" y="0"/>
                  <a:ext cx="1325312" cy="1174187"/>
                  <a:chOff x="0" y="0"/>
                  <a:chExt cx="1325311" cy="1174186"/>
                </a:xfrm>
              </p:grpSpPr>
              <p:sp>
                <p:nvSpPr>
                  <p:cNvPr id="472" name="Rectangle">
                    <a:extLst>
                      <a:ext uri="{FF2B5EF4-FFF2-40B4-BE49-F238E27FC236}">
                        <a16:creationId xmlns:a16="http://schemas.microsoft.com/office/drawing/2014/main" id="{4C1505BD-F8B5-9872-E336-F07A0060F867}"/>
                      </a:ext>
                    </a:extLst>
                  </p:cNvPr>
                  <p:cNvSpPr/>
                  <p:nvPr/>
                </p:nvSpPr>
                <p:spPr>
                  <a:xfrm>
                    <a:off x="61717" y="0"/>
                    <a:ext cx="1201877" cy="1174187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825500">
                      <a:defRPr sz="3200" spc="0">
                        <a:solidFill>
                          <a:srgbClr val="000000"/>
                        </a:solidFill>
                      </a:defRPr>
                    </a:pPr>
                    <a:endParaRPr sz="2800"/>
                  </a:p>
                </p:txBody>
              </p:sp>
              <p:sp>
                <p:nvSpPr>
                  <p:cNvPr id="473" name="Core">
                    <a:extLst>
                      <a:ext uri="{FF2B5EF4-FFF2-40B4-BE49-F238E27FC236}">
                        <a16:creationId xmlns:a16="http://schemas.microsoft.com/office/drawing/2014/main" id="{A7122C80-AAB8-EC18-D3C9-997FCBF1659B}"/>
                      </a:ext>
                    </a:extLst>
                  </p:cNvPr>
                  <p:cNvSpPr/>
                  <p:nvPr/>
                </p:nvSpPr>
                <p:spPr>
                  <a:xfrm>
                    <a:off x="0" y="465044"/>
                    <a:ext cx="1325312" cy="709143"/>
                  </a:xfrm>
                  <a:prstGeom prst="rect">
                    <a:avLst/>
                  </a:prstGeom>
                  <a:solidFill>
                    <a:srgbClr val="9577FF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Core</a:t>
                    </a:r>
                  </a:p>
                </p:txBody>
              </p:sp>
              <p:sp>
                <p:nvSpPr>
                  <p:cNvPr id="474" name="CHA/LLC">
                    <a:extLst>
                      <a:ext uri="{FF2B5EF4-FFF2-40B4-BE49-F238E27FC236}">
                        <a16:creationId xmlns:a16="http://schemas.microsoft.com/office/drawing/2014/main" id="{243DE236-A6BF-0224-DA3F-BD8C3A19742A}"/>
                      </a:ext>
                    </a:extLst>
                  </p:cNvPr>
                  <p:cNvSpPr/>
                  <p:nvPr/>
                </p:nvSpPr>
                <p:spPr>
                  <a:xfrm>
                    <a:off x="0" y="21934"/>
                    <a:ext cx="1325312" cy="465226"/>
                  </a:xfrm>
                  <a:prstGeom prst="rect">
                    <a:avLst/>
                  </a:prstGeom>
                  <a:solidFill>
                    <a:srgbClr val="929292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CHA/LLC</a:t>
                    </a:r>
                  </a:p>
                </p:txBody>
              </p:sp>
            </p:grpSp>
            <p:grpSp>
              <p:nvGrpSpPr>
                <p:cNvPr id="431" name="Group">
                  <a:extLst>
                    <a:ext uri="{FF2B5EF4-FFF2-40B4-BE49-F238E27FC236}">
                      <a16:creationId xmlns:a16="http://schemas.microsoft.com/office/drawing/2014/main" id="{950295F3-42DE-955A-A4FD-7580834BF488}"/>
                    </a:ext>
                  </a:extLst>
                </p:cNvPr>
                <p:cNvGrpSpPr/>
                <p:nvPr/>
              </p:nvGrpSpPr>
              <p:grpSpPr>
                <a:xfrm>
                  <a:off x="3342937" y="2768865"/>
                  <a:ext cx="1325312" cy="1174188"/>
                  <a:chOff x="0" y="0"/>
                  <a:chExt cx="1325311" cy="1174186"/>
                </a:xfrm>
              </p:grpSpPr>
              <p:sp>
                <p:nvSpPr>
                  <p:cNvPr id="469" name="Rectangle">
                    <a:extLst>
                      <a:ext uri="{FF2B5EF4-FFF2-40B4-BE49-F238E27FC236}">
                        <a16:creationId xmlns:a16="http://schemas.microsoft.com/office/drawing/2014/main" id="{82EC068D-270B-04AF-C1F1-C5F37E9E3897}"/>
                      </a:ext>
                    </a:extLst>
                  </p:cNvPr>
                  <p:cNvSpPr/>
                  <p:nvPr/>
                </p:nvSpPr>
                <p:spPr>
                  <a:xfrm>
                    <a:off x="61717" y="0"/>
                    <a:ext cx="1201877" cy="1174187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825500">
                      <a:defRPr sz="3200" spc="0">
                        <a:solidFill>
                          <a:srgbClr val="000000"/>
                        </a:solidFill>
                      </a:defRPr>
                    </a:pPr>
                    <a:endParaRPr sz="2800"/>
                  </a:p>
                </p:txBody>
              </p:sp>
              <p:sp>
                <p:nvSpPr>
                  <p:cNvPr id="470" name="Core">
                    <a:extLst>
                      <a:ext uri="{FF2B5EF4-FFF2-40B4-BE49-F238E27FC236}">
                        <a16:creationId xmlns:a16="http://schemas.microsoft.com/office/drawing/2014/main" id="{5957A95A-A66B-3868-03CE-D311F370BC9F}"/>
                      </a:ext>
                    </a:extLst>
                  </p:cNvPr>
                  <p:cNvSpPr/>
                  <p:nvPr/>
                </p:nvSpPr>
                <p:spPr>
                  <a:xfrm>
                    <a:off x="0" y="465044"/>
                    <a:ext cx="1325312" cy="709143"/>
                  </a:xfrm>
                  <a:prstGeom prst="rect">
                    <a:avLst/>
                  </a:prstGeom>
                  <a:solidFill>
                    <a:srgbClr val="9577FF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Core</a:t>
                    </a:r>
                  </a:p>
                </p:txBody>
              </p:sp>
              <p:sp>
                <p:nvSpPr>
                  <p:cNvPr id="471" name="CHA/LLC">
                    <a:extLst>
                      <a:ext uri="{FF2B5EF4-FFF2-40B4-BE49-F238E27FC236}">
                        <a16:creationId xmlns:a16="http://schemas.microsoft.com/office/drawing/2014/main" id="{6F40E5CE-A083-D4B2-E0CB-33B6082006B7}"/>
                      </a:ext>
                    </a:extLst>
                  </p:cNvPr>
                  <p:cNvSpPr/>
                  <p:nvPr/>
                </p:nvSpPr>
                <p:spPr>
                  <a:xfrm>
                    <a:off x="0" y="21934"/>
                    <a:ext cx="1325312" cy="465226"/>
                  </a:xfrm>
                  <a:prstGeom prst="rect">
                    <a:avLst/>
                  </a:prstGeom>
                  <a:solidFill>
                    <a:srgbClr val="929292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CHA/LLC</a:t>
                    </a:r>
                  </a:p>
                </p:txBody>
              </p:sp>
            </p:grpSp>
            <p:sp>
              <p:nvSpPr>
                <p:cNvPr id="432" name="IMC">
                  <a:extLst>
                    <a:ext uri="{FF2B5EF4-FFF2-40B4-BE49-F238E27FC236}">
                      <a16:creationId xmlns:a16="http://schemas.microsoft.com/office/drawing/2014/main" id="{898F58F7-902A-8F76-444F-23FF38CDA54C}"/>
                    </a:ext>
                  </a:extLst>
                </p:cNvPr>
                <p:cNvSpPr/>
                <p:nvPr/>
              </p:nvSpPr>
              <p:spPr>
                <a:xfrm>
                  <a:off x="9586404" y="2768865"/>
                  <a:ext cx="1379140" cy="1174188"/>
                </a:xfrm>
                <a:prstGeom prst="rect">
                  <a:avLst/>
                </a:prstGeom>
                <a:solidFill>
                  <a:srgbClr val="FFAB3B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200"/>
                    <a:t>IMC</a:t>
                  </a:r>
                </a:p>
              </p:txBody>
            </p:sp>
            <p:grpSp>
              <p:nvGrpSpPr>
                <p:cNvPr id="433" name="Group">
                  <a:extLst>
                    <a:ext uri="{FF2B5EF4-FFF2-40B4-BE49-F238E27FC236}">
                      <a16:creationId xmlns:a16="http://schemas.microsoft.com/office/drawing/2014/main" id="{D59BBC67-2C75-47A3-9C90-63135FED0007}"/>
                    </a:ext>
                  </a:extLst>
                </p:cNvPr>
                <p:cNvGrpSpPr/>
                <p:nvPr/>
              </p:nvGrpSpPr>
              <p:grpSpPr>
                <a:xfrm>
                  <a:off x="6464670" y="2768865"/>
                  <a:ext cx="1325312" cy="1174188"/>
                  <a:chOff x="0" y="0"/>
                  <a:chExt cx="1325311" cy="1174186"/>
                </a:xfrm>
              </p:grpSpPr>
              <p:sp>
                <p:nvSpPr>
                  <p:cNvPr id="466" name="Rectangle">
                    <a:extLst>
                      <a:ext uri="{FF2B5EF4-FFF2-40B4-BE49-F238E27FC236}">
                        <a16:creationId xmlns:a16="http://schemas.microsoft.com/office/drawing/2014/main" id="{65F05FFB-42C5-1FD9-652F-48355142A15D}"/>
                      </a:ext>
                    </a:extLst>
                  </p:cNvPr>
                  <p:cNvSpPr/>
                  <p:nvPr/>
                </p:nvSpPr>
                <p:spPr>
                  <a:xfrm>
                    <a:off x="61717" y="0"/>
                    <a:ext cx="1201877" cy="1174187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825500">
                      <a:defRPr sz="3200" spc="0">
                        <a:solidFill>
                          <a:srgbClr val="000000"/>
                        </a:solidFill>
                      </a:defRPr>
                    </a:pPr>
                    <a:endParaRPr sz="2800"/>
                  </a:p>
                </p:txBody>
              </p:sp>
              <p:sp>
                <p:nvSpPr>
                  <p:cNvPr id="467" name="Core">
                    <a:extLst>
                      <a:ext uri="{FF2B5EF4-FFF2-40B4-BE49-F238E27FC236}">
                        <a16:creationId xmlns:a16="http://schemas.microsoft.com/office/drawing/2014/main" id="{BEE76251-86CA-199D-3D6C-AD19F47C6E74}"/>
                      </a:ext>
                    </a:extLst>
                  </p:cNvPr>
                  <p:cNvSpPr/>
                  <p:nvPr/>
                </p:nvSpPr>
                <p:spPr>
                  <a:xfrm>
                    <a:off x="0" y="465044"/>
                    <a:ext cx="1325312" cy="709143"/>
                  </a:xfrm>
                  <a:prstGeom prst="rect">
                    <a:avLst/>
                  </a:prstGeom>
                  <a:solidFill>
                    <a:srgbClr val="9577FF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Core</a:t>
                    </a:r>
                  </a:p>
                </p:txBody>
              </p:sp>
              <p:sp>
                <p:nvSpPr>
                  <p:cNvPr id="468" name="CHA/LLC">
                    <a:extLst>
                      <a:ext uri="{FF2B5EF4-FFF2-40B4-BE49-F238E27FC236}">
                        <a16:creationId xmlns:a16="http://schemas.microsoft.com/office/drawing/2014/main" id="{D50D666F-87F0-4980-771B-F5A6E865B95C}"/>
                      </a:ext>
                    </a:extLst>
                  </p:cNvPr>
                  <p:cNvSpPr/>
                  <p:nvPr/>
                </p:nvSpPr>
                <p:spPr>
                  <a:xfrm>
                    <a:off x="0" y="21934"/>
                    <a:ext cx="1325312" cy="465226"/>
                  </a:xfrm>
                  <a:prstGeom prst="rect">
                    <a:avLst/>
                  </a:prstGeom>
                  <a:solidFill>
                    <a:srgbClr val="929292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CHA/LLC</a:t>
                    </a:r>
                  </a:p>
                </p:txBody>
              </p:sp>
            </p:grpSp>
            <p:grpSp>
              <p:nvGrpSpPr>
                <p:cNvPr id="434" name="Group">
                  <a:extLst>
                    <a:ext uri="{FF2B5EF4-FFF2-40B4-BE49-F238E27FC236}">
                      <a16:creationId xmlns:a16="http://schemas.microsoft.com/office/drawing/2014/main" id="{77FB0000-BF93-DE20-D940-BED2B250E319}"/>
                    </a:ext>
                  </a:extLst>
                </p:cNvPr>
                <p:cNvGrpSpPr/>
                <p:nvPr/>
              </p:nvGrpSpPr>
              <p:grpSpPr>
                <a:xfrm>
                  <a:off x="159527" y="5537730"/>
                  <a:ext cx="1325312" cy="1174188"/>
                  <a:chOff x="0" y="0"/>
                  <a:chExt cx="1325311" cy="1174186"/>
                </a:xfrm>
              </p:grpSpPr>
              <p:sp>
                <p:nvSpPr>
                  <p:cNvPr id="463" name="Rectangle">
                    <a:extLst>
                      <a:ext uri="{FF2B5EF4-FFF2-40B4-BE49-F238E27FC236}">
                        <a16:creationId xmlns:a16="http://schemas.microsoft.com/office/drawing/2014/main" id="{8B30ABA0-84ED-DE2F-B373-A76D143EBA5F}"/>
                      </a:ext>
                    </a:extLst>
                  </p:cNvPr>
                  <p:cNvSpPr/>
                  <p:nvPr/>
                </p:nvSpPr>
                <p:spPr>
                  <a:xfrm>
                    <a:off x="61717" y="0"/>
                    <a:ext cx="1201877" cy="1174187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825500">
                      <a:defRPr sz="3200" spc="0">
                        <a:solidFill>
                          <a:srgbClr val="000000"/>
                        </a:solidFill>
                      </a:defRPr>
                    </a:pPr>
                    <a:endParaRPr sz="2800"/>
                  </a:p>
                </p:txBody>
              </p:sp>
              <p:sp>
                <p:nvSpPr>
                  <p:cNvPr id="464" name="Core">
                    <a:extLst>
                      <a:ext uri="{FF2B5EF4-FFF2-40B4-BE49-F238E27FC236}">
                        <a16:creationId xmlns:a16="http://schemas.microsoft.com/office/drawing/2014/main" id="{2066BDFD-1FA6-0B79-EAE2-2291984881A9}"/>
                      </a:ext>
                    </a:extLst>
                  </p:cNvPr>
                  <p:cNvSpPr/>
                  <p:nvPr/>
                </p:nvSpPr>
                <p:spPr>
                  <a:xfrm>
                    <a:off x="0" y="465044"/>
                    <a:ext cx="1325312" cy="709143"/>
                  </a:xfrm>
                  <a:prstGeom prst="rect">
                    <a:avLst/>
                  </a:prstGeom>
                  <a:solidFill>
                    <a:srgbClr val="9577FF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Core</a:t>
                    </a:r>
                  </a:p>
                </p:txBody>
              </p:sp>
              <p:sp>
                <p:nvSpPr>
                  <p:cNvPr id="465" name="CHA/LLC">
                    <a:extLst>
                      <a:ext uri="{FF2B5EF4-FFF2-40B4-BE49-F238E27FC236}">
                        <a16:creationId xmlns:a16="http://schemas.microsoft.com/office/drawing/2014/main" id="{67D88C3A-97E0-16BB-37AF-0D8C15925CFF}"/>
                      </a:ext>
                    </a:extLst>
                  </p:cNvPr>
                  <p:cNvSpPr/>
                  <p:nvPr/>
                </p:nvSpPr>
                <p:spPr>
                  <a:xfrm>
                    <a:off x="0" y="21934"/>
                    <a:ext cx="1325312" cy="465226"/>
                  </a:xfrm>
                  <a:prstGeom prst="rect">
                    <a:avLst/>
                  </a:prstGeom>
                  <a:solidFill>
                    <a:srgbClr val="929292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CHA/LLC</a:t>
                    </a:r>
                  </a:p>
                </p:txBody>
              </p:sp>
            </p:grpSp>
            <p:grpSp>
              <p:nvGrpSpPr>
                <p:cNvPr id="435" name="Group">
                  <a:extLst>
                    <a:ext uri="{FF2B5EF4-FFF2-40B4-BE49-F238E27FC236}">
                      <a16:creationId xmlns:a16="http://schemas.microsoft.com/office/drawing/2014/main" id="{5499AFA6-7E25-637A-6069-E4253BE11F6C}"/>
                    </a:ext>
                  </a:extLst>
                </p:cNvPr>
                <p:cNvGrpSpPr/>
                <p:nvPr/>
              </p:nvGrpSpPr>
              <p:grpSpPr>
                <a:xfrm>
                  <a:off x="3342937" y="5537730"/>
                  <a:ext cx="1325312" cy="1174188"/>
                  <a:chOff x="0" y="0"/>
                  <a:chExt cx="1325311" cy="1174186"/>
                </a:xfrm>
              </p:grpSpPr>
              <p:sp>
                <p:nvSpPr>
                  <p:cNvPr id="460" name="Rectangle">
                    <a:extLst>
                      <a:ext uri="{FF2B5EF4-FFF2-40B4-BE49-F238E27FC236}">
                        <a16:creationId xmlns:a16="http://schemas.microsoft.com/office/drawing/2014/main" id="{B82B5CD7-54B1-73A1-8687-20B3D904AB5F}"/>
                      </a:ext>
                    </a:extLst>
                  </p:cNvPr>
                  <p:cNvSpPr/>
                  <p:nvPr/>
                </p:nvSpPr>
                <p:spPr>
                  <a:xfrm>
                    <a:off x="61717" y="0"/>
                    <a:ext cx="1201877" cy="1174187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825500">
                      <a:defRPr sz="3200" spc="0">
                        <a:solidFill>
                          <a:srgbClr val="000000"/>
                        </a:solidFill>
                      </a:defRPr>
                    </a:pPr>
                    <a:endParaRPr sz="2800"/>
                  </a:p>
                </p:txBody>
              </p:sp>
              <p:sp>
                <p:nvSpPr>
                  <p:cNvPr id="461" name="Core">
                    <a:extLst>
                      <a:ext uri="{FF2B5EF4-FFF2-40B4-BE49-F238E27FC236}">
                        <a16:creationId xmlns:a16="http://schemas.microsoft.com/office/drawing/2014/main" id="{5598903B-BF90-8981-D8FD-76CA59D7FC7B}"/>
                      </a:ext>
                    </a:extLst>
                  </p:cNvPr>
                  <p:cNvSpPr/>
                  <p:nvPr/>
                </p:nvSpPr>
                <p:spPr>
                  <a:xfrm>
                    <a:off x="0" y="465044"/>
                    <a:ext cx="1325312" cy="709143"/>
                  </a:xfrm>
                  <a:prstGeom prst="rect">
                    <a:avLst/>
                  </a:prstGeom>
                  <a:solidFill>
                    <a:srgbClr val="9577FF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Core</a:t>
                    </a:r>
                  </a:p>
                </p:txBody>
              </p:sp>
              <p:sp>
                <p:nvSpPr>
                  <p:cNvPr id="462" name="CHA/LLC">
                    <a:extLst>
                      <a:ext uri="{FF2B5EF4-FFF2-40B4-BE49-F238E27FC236}">
                        <a16:creationId xmlns:a16="http://schemas.microsoft.com/office/drawing/2014/main" id="{4C1CB718-34B5-37CF-7508-C38F816F05FF}"/>
                      </a:ext>
                    </a:extLst>
                  </p:cNvPr>
                  <p:cNvSpPr/>
                  <p:nvPr/>
                </p:nvSpPr>
                <p:spPr>
                  <a:xfrm>
                    <a:off x="0" y="21934"/>
                    <a:ext cx="1325312" cy="465226"/>
                  </a:xfrm>
                  <a:prstGeom prst="rect">
                    <a:avLst/>
                  </a:prstGeom>
                  <a:solidFill>
                    <a:srgbClr val="929292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CHA/LLC</a:t>
                    </a:r>
                  </a:p>
                </p:txBody>
              </p:sp>
            </p:grpSp>
            <p:grpSp>
              <p:nvGrpSpPr>
                <p:cNvPr id="436" name="Group">
                  <a:extLst>
                    <a:ext uri="{FF2B5EF4-FFF2-40B4-BE49-F238E27FC236}">
                      <a16:creationId xmlns:a16="http://schemas.microsoft.com/office/drawing/2014/main" id="{3D714662-24DC-0C1B-9D0B-598E985B5155}"/>
                    </a:ext>
                  </a:extLst>
                </p:cNvPr>
                <p:cNvGrpSpPr/>
                <p:nvPr/>
              </p:nvGrpSpPr>
              <p:grpSpPr>
                <a:xfrm>
                  <a:off x="6526347" y="5537730"/>
                  <a:ext cx="1325312" cy="1174188"/>
                  <a:chOff x="0" y="0"/>
                  <a:chExt cx="1325311" cy="1174186"/>
                </a:xfrm>
              </p:grpSpPr>
              <p:sp>
                <p:nvSpPr>
                  <p:cNvPr id="457" name="Rectangle">
                    <a:extLst>
                      <a:ext uri="{FF2B5EF4-FFF2-40B4-BE49-F238E27FC236}">
                        <a16:creationId xmlns:a16="http://schemas.microsoft.com/office/drawing/2014/main" id="{2986DC16-2DAA-8559-C737-52BB645DEF1E}"/>
                      </a:ext>
                    </a:extLst>
                  </p:cNvPr>
                  <p:cNvSpPr/>
                  <p:nvPr/>
                </p:nvSpPr>
                <p:spPr>
                  <a:xfrm>
                    <a:off x="61717" y="0"/>
                    <a:ext cx="1201877" cy="1174187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825500">
                      <a:defRPr sz="3200" spc="0">
                        <a:solidFill>
                          <a:srgbClr val="000000"/>
                        </a:solidFill>
                      </a:defRPr>
                    </a:pPr>
                    <a:endParaRPr sz="2800"/>
                  </a:p>
                </p:txBody>
              </p:sp>
              <p:sp>
                <p:nvSpPr>
                  <p:cNvPr id="458" name="Core">
                    <a:extLst>
                      <a:ext uri="{FF2B5EF4-FFF2-40B4-BE49-F238E27FC236}">
                        <a16:creationId xmlns:a16="http://schemas.microsoft.com/office/drawing/2014/main" id="{327F7A88-E06C-02E5-3AAE-F94E727D8725}"/>
                      </a:ext>
                    </a:extLst>
                  </p:cNvPr>
                  <p:cNvSpPr/>
                  <p:nvPr/>
                </p:nvSpPr>
                <p:spPr>
                  <a:xfrm>
                    <a:off x="0" y="465044"/>
                    <a:ext cx="1325312" cy="709143"/>
                  </a:xfrm>
                  <a:prstGeom prst="rect">
                    <a:avLst/>
                  </a:prstGeom>
                  <a:solidFill>
                    <a:srgbClr val="9577FF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Core</a:t>
                    </a:r>
                  </a:p>
                </p:txBody>
              </p:sp>
              <p:sp>
                <p:nvSpPr>
                  <p:cNvPr id="459" name="CHA/LLC">
                    <a:extLst>
                      <a:ext uri="{FF2B5EF4-FFF2-40B4-BE49-F238E27FC236}">
                        <a16:creationId xmlns:a16="http://schemas.microsoft.com/office/drawing/2014/main" id="{AD0F04E2-E536-9F2E-A9AC-9D525488EBE0}"/>
                      </a:ext>
                    </a:extLst>
                  </p:cNvPr>
                  <p:cNvSpPr/>
                  <p:nvPr/>
                </p:nvSpPr>
                <p:spPr>
                  <a:xfrm>
                    <a:off x="0" y="21934"/>
                    <a:ext cx="1325312" cy="465226"/>
                  </a:xfrm>
                  <a:prstGeom prst="rect">
                    <a:avLst/>
                  </a:prstGeom>
                  <a:solidFill>
                    <a:srgbClr val="929292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CHA/LLC</a:t>
                    </a:r>
                  </a:p>
                </p:txBody>
              </p:sp>
            </p:grpSp>
            <p:grpSp>
              <p:nvGrpSpPr>
                <p:cNvPr id="437" name="Group">
                  <a:extLst>
                    <a:ext uri="{FF2B5EF4-FFF2-40B4-BE49-F238E27FC236}">
                      <a16:creationId xmlns:a16="http://schemas.microsoft.com/office/drawing/2014/main" id="{9956E99D-7E2B-9D27-8535-FBE2EC368E78}"/>
                    </a:ext>
                  </a:extLst>
                </p:cNvPr>
                <p:cNvGrpSpPr/>
                <p:nvPr/>
              </p:nvGrpSpPr>
              <p:grpSpPr>
                <a:xfrm>
                  <a:off x="9709757" y="5537730"/>
                  <a:ext cx="1325312" cy="1174188"/>
                  <a:chOff x="0" y="0"/>
                  <a:chExt cx="1325311" cy="1174186"/>
                </a:xfrm>
              </p:grpSpPr>
              <p:sp>
                <p:nvSpPr>
                  <p:cNvPr id="454" name="Rectangle">
                    <a:extLst>
                      <a:ext uri="{FF2B5EF4-FFF2-40B4-BE49-F238E27FC236}">
                        <a16:creationId xmlns:a16="http://schemas.microsoft.com/office/drawing/2014/main" id="{C578FCEC-EF53-3C3C-9B25-CC210AE6F744}"/>
                      </a:ext>
                    </a:extLst>
                  </p:cNvPr>
                  <p:cNvSpPr/>
                  <p:nvPr/>
                </p:nvSpPr>
                <p:spPr>
                  <a:xfrm>
                    <a:off x="61717" y="0"/>
                    <a:ext cx="1201877" cy="1174187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825500">
                      <a:defRPr sz="3200" spc="0">
                        <a:solidFill>
                          <a:srgbClr val="000000"/>
                        </a:solidFill>
                      </a:defRPr>
                    </a:pPr>
                    <a:endParaRPr sz="2800"/>
                  </a:p>
                </p:txBody>
              </p:sp>
              <p:sp>
                <p:nvSpPr>
                  <p:cNvPr id="455" name="Core">
                    <a:extLst>
                      <a:ext uri="{FF2B5EF4-FFF2-40B4-BE49-F238E27FC236}">
                        <a16:creationId xmlns:a16="http://schemas.microsoft.com/office/drawing/2014/main" id="{889F5DCE-322D-2923-E1F6-EC9B24A845AB}"/>
                      </a:ext>
                    </a:extLst>
                  </p:cNvPr>
                  <p:cNvSpPr/>
                  <p:nvPr/>
                </p:nvSpPr>
                <p:spPr>
                  <a:xfrm>
                    <a:off x="0" y="465044"/>
                    <a:ext cx="1325312" cy="709143"/>
                  </a:xfrm>
                  <a:prstGeom prst="rect">
                    <a:avLst/>
                  </a:prstGeom>
                  <a:solidFill>
                    <a:srgbClr val="9577FF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Core</a:t>
                    </a:r>
                  </a:p>
                </p:txBody>
              </p:sp>
              <p:sp>
                <p:nvSpPr>
                  <p:cNvPr id="456" name="CHA/LLC">
                    <a:extLst>
                      <a:ext uri="{FF2B5EF4-FFF2-40B4-BE49-F238E27FC236}">
                        <a16:creationId xmlns:a16="http://schemas.microsoft.com/office/drawing/2014/main" id="{1D10C864-C577-1326-9102-335129C62586}"/>
                      </a:ext>
                    </a:extLst>
                  </p:cNvPr>
                  <p:cNvSpPr/>
                  <p:nvPr/>
                </p:nvSpPr>
                <p:spPr>
                  <a:xfrm>
                    <a:off x="0" y="21934"/>
                    <a:ext cx="1325312" cy="465226"/>
                  </a:xfrm>
                  <a:prstGeom prst="rect">
                    <a:avLst/>
                  </a:prstGeom>
                  <a:solidFill>
                    <a:srgbClr val="929292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CHA/LLC</a:t>
                    </a:r>
                  </a:p>
                </p:txBody>
              </p:sp>
            </p:grpSp>
            <p:grpSp>
              <p:nvGrpSpPr>
                <p:cNvPr id="438" name="Group">
                  <a:extLst>
                    <a:ext uri="{FF2B5EF4-FFF2-40B4-BE49-F238E27FC236}">
                      <a16:creationId xmlns:a16="http://schemas.microsoft.com/office/drawing/2014/main" id="{E3D644D7-704A-88E9-5E16-2210F43178E2}"/>
                    </a:ext>
                  </a:extLst>
                </p:cNvPr>
                <p:cNvGrpSpPr/>
                <p:nvPr/>
              </p:nvGrpSpPr>
              <p:grpSpPr>
                <a:xfrm>
                  <a:off x="159527" y="8306596"/>
                  <a:ext cx="1325312" cy="1174188"/>
                  <a:chOff x="0" y="0"/>
                  <a:chExt cx="1325311" cy="1174186"/>
                </a:xfrm>
              </p:grpSpPr>
              <p:sp>
                <p:nvSpPr>
                  <p:cNvPr id="451" name="Rectangle">
                    <a:extLst>
                      <a:ext uri="{FF2B5EF4-FFF2-40B4-BE49-F238E27FC236}">
                        <a16:creationId xmlns:a16="http://schemas.microsoft.com/office/drawing/2014/main" id="{7EECA616-8AA3-28E7-2EE1-B03671A69796}"/>
                      </a:ext>
                    </a:extLst>
                  </p:cNvPr>
                  <p:cNvSpPr/>
                  <p:nvPr/>
                </p:nvSpPr>
                <p:spPr>
                  <a:xfrm>
                    <a:off x="61717" y="0"/>
                    <a:ext cx="1201877" cy="1174187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825500">
                      <a:defRPr sz="3200" spc="0">
                        <a:solidFill>
                          <a:srgbClr val="000000"/>
                        </a:solidFill>
                      </a:defRPr>
                    </a:pPr>
                    <a:endParaRPr sz="2800"/>
                  </a:p>
                </p:txBody>
              </p:sp>
              <p:sp>
                <p:nvSpPr>
                  <p:cNvPr id="452" name="Core">
                    <a:extLst>
                      <a:ext uri="{FF2B5EF4-FFF2-40B4-BE49-F238E27FC236}">
                        <a16:creationId xmlns:a16="http://schemas.microsoft.com/office/drawing/2014/main" id="{253A97A8-B172-7B98-A3E2-714C5D4E9CD6}"/>
                      </a:ext>
                    </a:extLst>
                  </p:cNvPr>
                  <p:cNvSpPr/>
                  <p:nvPr/>
                </p:nvSpPr>
                <p:spPr>
                  <a:xfrm>
                    <a:off x="0" y="465044"/>
                    <a:ext cx="1325312" cy="709143"/>
                  </a:xfrm>
                  <a:prstGeom prst="rect">
                    <a:avLst/>
                  </a:prstGeom>
                  <a:solidFill>
                    <a:srgbClr val="9577FF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Core</a:t>
                    </a:r>
                  </a:p>
                </p:txBody>
              </p:sp>
              <p:sp>
                <p:nvSpPr>
                  <p:cNvPr id="453" name="CHA/LLC">
                    <a:extLst>
                      <a:ext uri="{FF2B5EF4-FFF2-40B4-BE49-F238E27FC236}">
                        <a16:creationId xmlns:a16="http://schemas.microsoft.com/office/drawing/2014/main" id="{D901184B-D302-7982-FBD8-7EEBF828A755}"/>
                      </a:ext>
                    </a:extLst>
                  </p:cNvPr>
                  <p:cNvSpPr/>
                  <p:nvPr/>
                </p:nvSpPr>
                <p:spPr>
                  <a:xfrm>
                    <a:off x="0" y="21934"/>
                    <a:ext cx="1325312" cy="465226"/>
                  </a:xfrm>
                  <a:prstGeom prst="rect">
                    <a:avLst/>
                  </a:prstGeom>
                  <a:solidFill>
                    <a:srgbClr val="929292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CHA/LLC</a:t>
                    </a:r>
                  </a:p>
                </p:txBody>
              </p:sp>
            </p:grpSp>
            <p:grpSp>
              <p:nvGrpSpPr>
                <p:cNvPr id="439" name="Group">
                  <a:extLst>
                    <a:ext uri="{FF2B5EF4-FFF2-40B4-BE49-F238E27FC236}">
                      <a16:creationId xmlns:a16="http://schemas.microsoft.com/office/drawing/2014/main" id="{B24E3889-FA70-FEA8-F08A-282914714A63}"/>
                    </a:ext>
                  </a:extLst>
                </p:cNvPr>
                <p:cNvGrpSpPr/>
                <p:nvPr/>
              </p:nvGrpSpPr>
              <p:grpSpPr>
                <a:xfrm>
                  <a:off x="3342937" y="8306596"/>
                  <a:ext cx="1325312" cy="1174188"/>
                  <a:chOff x="0" y="0"/>
                  <a:chExt cx="1325311" cy="1174186"/>
                </a:xfrm>
              </p:grpSpPr>
              <p:sp>
                <p:nvSpPr>
                  <p:cNvPr id="448" name="Rectangle">
                    <a:extLst>
                      <a:ext uri="{FF2B5EF4-FFF2-40B4-BE49-F238E27FC236}">
                        <a16:creationId xmlns:a16="http://schemas.microsoft.com/office/drawing/2014/main" id="{58948EA2-D0E5-8CD7-B42B-CBA5FBE228EB}"/>
                      </a:ext>
                    </a:extLst>
                  </p:cNvPr>
                  <p:cNvSpPr/>
                  <p:nvPr/>
                </p:nvSpPr>
                <p:spPr>
                  <a:xfrm>
                    <a:off x="61717" y="0"/>
                    <a:ext cx="1201877" cy="1174187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825500">
                      <a:defRPr sz="3200" spc="0">
                        <a:solidFill>
                          <a:srgbClr val="000000"/>
                        </a:solidFill>
                      </a:defRPr>
                    </a:pPr>
                    <a:endParaRPr sz="2800"/>
                  </a:p>
                </p:txBody>
              </p:sp>
              <p:sp>
                <p:nvSpPr>
                  <p:cNvPr id="449" name="Core">
                    <a:extLst>
                      <a:ext uri="{FF2B5EF4-FFF2-40B4-BE49-F238E27FC236}">
                        <a16:creationId xmlns:a16="http://schemas.microsoft.com/office/drawing/2014/main" id="{33AF25CF-7A67-C5BE-8D75-2B543126B2E2}"/>
                      </a:ext>
                    </a:extLst>
                  </p:cNvPr>
                  <p:cNvSpPr/>
                  <p:nvPr/>
                </p:nvSpPr>
                <p:spPr>
                  <a:xfrm>
                    <a:off x="0" y="465044"/>
                    <a:ext cx="1325312" cy="709143"/>
                  </a:xfrm>
                  <a:prstGeom prst="rect">
                    <a:avLst/>
                  </a:prstGeom>
                  <a:solidFill>
                    <a:srgbClr val="9577FF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Core</a:t>
                    </a:r>
                  </a:p>
                </p:txBody>
              </p:sp>
              <p:sp>
                <p:nvSpPr>
                  <p:cNvPr id="450" name="CHA/LLC">
                    <a:extLst>
                      <a:ext uri="{FF2B5EF4-FFF2-40B4-BE49-F238E27FC236}">
                        <a16:creationId xmlns:a16="http://schemas.microsoft.com/office/drawing/2014/main" id="{7C0AF398-5155-F59E-2242-21B07AB8F28C}"/>
                      </a:ext>
                    </a:extLst>
                  </p:cNvPr>
                  <p:cNvSpPr/>
                  <p:nvPr/>
                </p:nvSpPr>
                <p:spPr>
                  <a:xfrm>
                    <a:off x="0" y="21934"/>
                    <a:ext cx="1325312" cy="465226"/>
                  </a:xfrm>
                  <a:prstGeom prst="rect">
                    <a:avLst/>
                  </a:prstGeom>
                  <a:solidFill>
                    <a:srgbClr val="929292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CHA/LLC</a:t>
                    </a:r>
                  </a:p>
                </p:txBody>
              </p:sp>
            </p:grpSp>
            <p:grpSp>
              <p:nvGrpSpPr>
                <p:cNvPr id="440" name="Group">
                  <a:extLst>
                    <a:ext uri="{FF2B5EF4-FFF2-40B4-BE49-F238E27FC236}">
                      <a16:creationId xmlns:a16="http://schemas.microsoft.com/office/drawing/2014/main" id="{9726C292-AFF3-C9C4-133A-05838CAA9382}"/>
                    </a:ext>
                  </a:extLst>
                </p:cNvPr>
                <p:cNvGrpSpPr/>
                <p:nvPr/>
              </p:nvGrpSpPr>
              <p:grpSpPr>
                <a:xfrm>
                  <a:off x="6526347" y="8306596"/>
                  <a:ext cx="1325312" cy="1174188"/>
                  <a:chOff x="0" y="0"/>
                  <a:chExt cx="1325311" cy="1174186"/>
                </a:xfrm>
              </p:grpSpPr>
              <p:sp>
                <p:nvSpPr>
                  <p:cNvPr id="445" name="Rectangle">
                    <a:extLst>
                      <a:ext uri="{FF2B5EF4-FFF2-40B4-BE49-F238E27FC236}">
                        <a16:creationId xmlns:a16="http://schemas.microsoft.com/office/drawing/2014/main" id="{0079475B-63D4-EE4C-2E3F-489DD6CF5702}"/>
                      </a:ext>
                    </a:extLst>
                  </p:cNvPr>
                  <p:cNvSpPr/>
                  <p:nvPr/>
                </p:nvSpPr>
                <p:spPr>
                  <a:xfrm>
                    <a:off x="61717" y="0"/>
                    <a:ext cx="1201877" cy="1174187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825500">
                      <a:defRPr sz="3200" spc="0">
                        <a:solidFill>
                          <a:srgbClr val="000000"/>
                        </a:solidFill>
                      </a:defRPr>
                    </a:pPr>
                    <a:endParaRPr sz="2800"/>
                  </a:p>
                </p:txBody>
              </p:sp>
              <p:sp>
                <p:nvSpPr>
                  <p:cNvPr id="446" name="Core">
                    <a:extLst>
                      <a:ext uri="{FF2B5EF4-FFF2-40B4-BE49-F238E27FC236}">
                        <a16:creationId xmlns:a16="http://schemas.microsoft.com/office/drawing/2014/main" id="{3EB575A7-0945-A6D2-DED4-E216C6DAEFA4}"/>
                      </a:ext>
                    </a:extLst>
                  </p:cNvPr>
                  <p:cNvSpPr/>
                  <p:nvPr/>
                </p:nvSpPr>
                <p:spPr>
                  <a:xfrm>
                    <a:off x="0" y="465044"/>
                    <a:ext cx="1325312" cy="709143"/>
                  </a:xfrm>
                  <a:prstGeom prst="rect">
                    <a:avLst/>
                  </a:prstGeom>
                  <a:solidFill>
                    <a:srgbClr val="9577FF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Core</a:t>
                    </a:r>
                  </a:p>
                </p:txBody>
              </p:sp>
              <p:sp>
                <p:nvSpPr>
                  <p:cNvPr id="447" name="CHA/LLC">
                    <a:extLst>
                      <a:ext uri="{FF2B5EF4-FFF2-40B4-BE49-F238E27FC236}">
                        <a16:creationId xmlns:a16="http://schemas.microsoft.com/office/drawing/2014/main" id="{902E10AB-17C0-1111-28B6-1408DB25152B}"/>
                      </a:ext>
                    </a:extLst>
                  </p:cNvPr>
                  <p:cNvSpPr/>
                  <p:nvPr/>
                </p:nvSpPr>
                <p:spPr>
                  <a:xfrm>
                    <a:off x="0" y="21934"/>
                    <a:ext cx="1325312" cy="465226"/>
                  </a:xfrm>
                  <a:prstGeom prst="rect">
                    <a:avLst/>
                  </a:prstGeom>
                  <a:solidFill>
                    <a:srgbClr val="929292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CHA/LLC</a:t>
                    </a:r>
                  </a:p>
                </p:txBody>
              </p:sp>
            </p:grpSp>
            <p:grpSp>
              <p:nvGrpSpPr>
                <p:cNvPr id="441" name="Group">
                  <a:extLst>
                    <a:ext uri="{FF2B5EF4-FFF2-40B4-BE49-F238E27FC236}">
                      <a16:creationId xmlns:a16="http://schemas.microsoft.com/office/drawing/2014/main" id="{88EEC066-AA83-821B-4EB5-39D36F268432}"/>
                    </a:ext>
                  </a:extLst>
                </p:cNvPr>
                <p:cNvGrpSpPr/>
                <p:nvPr/>
              </p:nvGrpSpPr>
              <p:grpSpPr>
                <a:xfrm>
                  <a:off x="9709757" y="8306596"/>
                  <a:ext cx="1325312" cy="1174188"/>
                  <a:chOff x="0" y="0"/>
                  <a:chExt cx="1325311" cy="1174186"/>
                </a:xfrm>
              </p:grpSpPr>
              <p:sp>
                <p:nvSpPr>
                  <p:cNvPr id="442" name="Rectangle">
                    <a:extLst>
                      <a:ext uri="{FF2B5EF4-FFF2-40B4-BE49-F238E27FC236}">
                        <a16:creationId xmlns:a16="http://schemas.microsoft.com/office/drawing/2014/main" id="{E2EFA6D2-7FD0-AFE8-62E8-B0F0905E8591}"/>
                      </a:ext>
                    </a:extLst>
                  </p:cNvPr>
                  <p:cNvSpPr/>
                  <p:nvPr/>
                </p:nvSpPr>
                <p:spPr>
                  <a:xfrm>
                    <a:off x="61717" y="0"/>
                    <a:ext cx="1201877" cy="1174187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825500">
                      <a:defRPr sz="3200" spc="0">
                        <a:solidFill>
                          <a:srgbClr val="000000"/>
                        </a:solidFill>
                      </a:defRPr>
                    </a:pPr>
                    <a:endParaRPr sz="2800"/>
                  </a:p>
                </p:txBody>
              </p:sp>
              <p:sp>
                <p:nvSpPr>
                  <p:cNvPr id="443" name="Core">
                    <a:extLst>
                      <a:ext uri="{FF2B5EF4-FFF2-40B4-BE49-F238E27FC236}">
                        <a16:creationId xmlns:a16="http://schemas.microsoft.com/office/drawing/2014/main" id="{D8EF5A57-147E-F830-A61B-4892DB8E0724}"/>
                      </a:ext>
                    </a:extLst>
                  </p:cNvPr>
                  <p:cNvSpPr/>
                  <p:nvPr/>
                </p:nvSpPr>
                <p:spPr>
                  <a:xfrm>
                    <a:off x="0" y="465044"/>
                    <a:ext cx="1325312" cy="709143"/>
                  </a:xfrm>
                  <a:prstGeom prst="rect">
                    <a:avLst/>
                  </a:prstGeom>
                  <a:solidFill>
                    <a:srgbClr val="9577FF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Core</a:t>
                    </a:r>
                  </a:p>
                </p:txBody>
              </p:sp>
              <p:sp>
                <p:nvSpPr>
                  <p:cNvPr id="444" name="CHA/LLC">
                    <a:extLst>
                      <a:ext uri="{FF2B5EF4-FFF2-40B4-BE49-F238E27FC236}">
                        <a16:creationId xmlns:a16="http://schemas.microsoft.com/office/drawing/2014/main" id="{F41EE54B-0744-CB20-5CFB-3C7E9E316509}"/>
                      </a:ext>
                    </a:extLst>
                  </p:cNvPr>
                  <p:cNvSpPr/>
                  <p:nvPr/>
                </p:nvSpPr>
                <p:spPr>
                  <a:xfrm>
                    <a:off x="0" y="21934"/>
                    <a:ext cx="1325312" cy="465226"/>
                  </a:xfrm>
                  <a:prstGeom prst="rect">
                    <a:avLst/>
                  </a:prstGeom>
                  <a:solidFill>
                    <a:srgbClr val="929292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CHA/LLC</a:t>
                    </a:r>
                  </a:p>
                </p:txBody>
              </p:sp>
            </p:grpSp>
          </p:grpSp>
          <p:grpSp>
            <p:nvGrpSpPr>
              <p:cNvPr id="424" name="Group 423">
                <a:extLst>
                  <a:ext uri="{FF2B5EF4-FFF2-40B4-BE49-F238E27FC236}">
                    <a16:creationId xmlns:a16="http://schemas.microsoft.com/office/drawing/2014/main" id="{80F09C27-B63A-058B-20A1-589D2A467D02}"/>
                  </a:ext>
                </a:extLst>
              </p:cNvPr>
              <p:cNvGrpSpPr/>
              <p:nvPr/>
            </p:nvGrpSpPr>
            <p:grpSpPr>
              <a:xfrm>
                <a:off x="12646028" y="2936297"/>
                <a:ext cx="7693618" cy="1188564"/>
                <a:chOff x="12646028" y="2936297"/>
                <a:chExt cx="7693618" cy="1188564"/>
              </a:xfrm>
            </p:grpSpPr>
            <p:sp>
              <p:nvSpPr>
                <p:cNvPr id="425" name="IMC">
                  <a:extLst>
                    <a:ext uri="{FF2B5EF4-FFF2-40B4-BE49-F238E27FC236}">
                      <a16:creationId xmlns:a16="http://schemas.microsoft.com/office/drawing/2014/main" id="{83EC6581-C118-FD48-F563-85089546E92F}"/>
                    </a:ext>
                  </a:extLst>
                </p:cNvPr>
                <p:cNvSpPr/>
                <p:nvPr/>
              </p:nvSpPr>
              <p:spPr>
                <a:xfrm>
                  <a:off x="12646028" y="2950673"/>
                  <a:ext cx="1379140" cy="1174188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lang="en-US" sz="1200"/>
                    <a:t>UPI</a:t>
                  </a:r>
                  <a:endParaRPr sz="1200"/>
                </a:p>
              </p:txBody>
            </p:sp>
            <p:sp>
              <p:nvSpPr>
                <p:cNvPr id="426" name="IMC">
                  <a:extLst>
                    <a:ext uri="{FF2B5EF4-FFF2-40B4-BE49-F238E27FC236}">
                      <a16:creationId xmlns:a16="http://schemas.microsoft.com/office/drawing/2014/main" id="{DB75D870-9E1E-3CFE-3A08-2BB1DB292D0A}"/>
                    </a:ext>
                  </a:extLst>
                </p:cNvPr>
                <p:cNvSpPr/>
                <p:nvPr/>
              </p:nvSpPr>
              <p:spPr>
                <a:xfrm>
                  <a:off x="18960506" y="2936297"/>
                  <a:ext cx="1379140" cy="1174188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lang="en-US" sz="1200"/>
                    <a:t>UPI</a:t>
                  </a:r>
                  <a:endParaRPr sz="1200"/>
                </a:p>
              </p:txBody>
            </p:sp>
          </p:grp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8058D5DF-07C5-E171-0DF7-AFCE70502E76}"/>
                </a:ext>
              </a:extLst>
            </p:cNvPr>
            <p:cNvGrpSpPr/>
            <p:nvPr/>
          </p:nvGrpSpPr>
          <p:grpSpPr>
            <a:xfrm rot="10800000" flipH="1">
              <a:off x="5256576" y="2995750"/>
              <a:ext cx="6713887" cy="3913651"/>
              <a:chOff x="12611380" y="2901093"/>
              <a:chExt cx="11035071" cy="9480785"/>
            </a:xfrm>
          </p:grpSpPr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629E482B-6C6F-047B-0B75-765E13609C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90520" y="3340791"/>
                <a:ext cx="8207266" cy="0"/>
              </a:xfrm>
              <a:prstGeom prst="line">
                <a:avLst/>
              </a:prstGeom>
              <a:noFill/>
              <a:ln w="6985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319FD810-5A22-960C-82E1-D807C96264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90520" y="3804576"/>
                <a:ext cx="8234180" cy="32547"/>
              </a:xfrm>
              <a:prstGeom prst="line">
                <a:avLst/>
              </a:prstGeom>
              <a:noFill/>
              <a:ln w="6985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568913EB-C857-2045-5C53-E1E8E1F27D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63606" y="6064349"/>
                <a:ext cx="8207266" cy="0"/>
              </a:xfrm>
              <a:prstGeom prst="line">
                <a:avLst/>
              </a:prstGeom>
              <a:noFill/>
              <a:ln w="6985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C756BF8B-498B-59A2-FF47-28141731B9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63606" y="6528134"/>
                <a:ext cx="8234180" cy="32547"/>
              </a:xfrm>
              <a:prstGeom prst="line">
                <a:avLst/>
              </a:prstGeom>
              <a:noFill/>
              <a:ln w="6985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19A442F8-884B-3E8B-5B48-B5A505A9FF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96219" y="8787907"/>
                <a:ext cx="8207266" cy="0"/>
              </a:xfrm>
              <a:prstGeom prst="line">
                <a:avLst/>
              </a:prstGeom>
              <a:noFill/>
              <a:ln w="6985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8EFA0EE0-944A-8872-11E4-70C09AD60C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96219" y="9251692"/>
                <a:ext cx="8234180" cy="32547"/>
              </a:xfrm>
              <a:prstGeom prst="line">
                <a:avLst/>
              </a:prstGeom>
              <a:noFill/>
              <a:ln w="6985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C249D23C-485C-C900-D9D5-178A7D4BDD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96219" y="11547248"/>
                <a:ext cx="8207266" cy="0"/>
              </a:xfrm>
              <a:prstGeom prst="line">
                <a:avLst/>
              </a:prstGeom>
              <a:noFill/>
              <a:ln w="6985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797B0C58-91C4-DA73-648F-7BD613F0E0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96219" y="12011033"/>
                <a:ext cx="8234180" cy="32547"/>
              </a:xfrm>
              <a:prstGeom prst="line">
                <a:avLst/>
              </a:prstGeom>
              <a:noFill/>
              <a:ln w="6985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DA3F191D-562C-73E5-FE7C-3976E59534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070701" y="4108399"/>
                <a:ext cx="7293" cy="7121225"/>
              </a:xfrm>
              <a:prstGeom prst="line">
                <a:avLst/>
              </a:prstGeom>
              <a:noFill/>
              <a:ln w="6985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ABDD46DF-0D98-4003-BD37-12B610B01C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583460" y="4108399"/>
                <a:ext cx="0" cy="7121225"/>
              </a:xfrm>
              <a:prstGeom prst="line">
                <a:avLst/>
              </a:prstGeom>
              <a:noFill/>
              <a:ln w="6985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2F6EDE33-BBA7-1E79-4577-20E890002C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326088" y="4091174"/>
                <a:ext cx="7293" cy="7121225"/>
              </a:xfrm>
              <a:prstGeom prst="line">
                <a:avLst/>
              </a:prstGeom>
              <a:noFill/>
              <a:ln w="6985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80339858-EF93-AEF8-9C65-E5845AFF84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38847" y="4091174"/>
                <a:ext cx="0" cy="7121225"/>
              </a:xfrm>
              <a:prstGeom prst="line">
                <a:avLst/>
              </a:prstGeom>
              <a:noFill/>
              <a:ln w="6985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C0B9A2B5-C9C1-3573-DA7D-711491E68F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412038" y="4095178"/>
                <a:ext cx="7293" cy="7121225"/>
              </a:xfrm>
              <a:prstGeom prst="line">
                <a:avLst/>
              </a:prstGeom>
              <a:noFill/>
              <a:ln w="6985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04BBF43-3C27-13C7-35E6-D11C4DCFB7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924797" y="4095178"/>
                <a:ext cx="0" cy="7121225"/>
              </a:xfrm>
              <a:prstGeom prst="line">
                <a:avLst/>
              </a:prstGeom>
              <a:noFill/>
              <a:ln w="6985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57B4BDDC-BA39-F630-2073-DD64EFAD49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647547" y="4095178"/>
                <a:ext cx="7293" cy="7121225"/>
              </a:xfrm>
              <a:prstGeom prst="line">
                <a:avLst/>
              </a:prstGeom>
              <a:noFill/>
              <a:ln w="6985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338E2976-D0C6-E9E1-E84B-4A73A969ABD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160306" y="4095178"/>
                <a:ext cx="0" cy="7121225"/>
              </a:xfrm>
              <a:prstGeom prst="line">
                <a:avLst/>
              </a:prstGeom>
              <a:noFill/>
              <a:ln w="6985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96" name="Group">
                <a:extLst>
                  <a:ext uri="{FF2B5EF4-FFF2-40B4-BE49-F238E27FC236}">
                    <a16:creationId xmlns:a16="http://schemas.microsoft.com/office/drawing/2014/main" id="{CAA56CD5-DBB0-03CB-EE23-5B40ECE43845}"/>
                  </a:ext>
                </a:extLst>
              </p:cNvPr>
              <p:cNvGrpSpPr/>
              <p:nvPr/>
            </p:nvGrpSpPr>
            <p:grpSpPr>
              <a:xfrm>
                <a:off x="12611380" y="2901093"/>
                <a:ext cx="11035071" cy="9480785"/>
                <a:chOff x="0" y="0"/>
                <a:chExt cx="11035069" cy="9480784"/>
              </a:xfrm>
            </p:grpSpPr>
            <p:sp>
              <p:nvSpPr>
                <p:cNvPr id="200" name="IMC">
                  <a:extLst>
                    <a:ext uri="{FF2B5EF4-FFF2-40B4-BE49-F238E27FC236}">
                      <a16:creationId xmlns:a16="http://schemas.microsoft.com/office/drawing/2014/main" id="{984E1C5A-B258-1E75-160A-69CE15029E50}"/>
                    </a:ext>
                  </a:extLst>
                </p:cNvPr>
                <p:cNvSpPr/>
                <p:nvPr/>
              </p:nvSpPr>
              <p:spPr>
                <a:xfrm>
                  <a:off x="0" y="2768865"/>
                  <a:ext cx="1379140" cy="1174188"/>
                </a:xfrm>
                <a:prstGeom prst="rect">
                  <a:avLst/>
                </a:prstGeom>
                <a:solidFill>
                  <a:srgbClr val="FFAB3B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200"/>
                    <a:t>IMC</a:t>
                  </a:r>
                </a:p>
              </p:txBody>
            </p:sp>
            <p:grpSp>
              <p:nvGrpSpPr>
                <p:cNvPr id="201" name="Group">
                  <a:extLst>
                    <a:ext uri="{FF2B5EF4-FFF2-40B4-BE49-F238E27FC236}">
                      <a16:creationId xmlns:a16="http://schemas.microsoft.com/office/drawing/2014/main" id="{A8B41098-16DD-C44C-C085-DC373A2401DD}"/>
                    </a:ext>
                  </a:extLst>
                </p:cNvPr>
                <p:cNvGrpSpPr/>
                <p:nvPr/>
              </p:nvGrpSpPr>
              <p:grpSpPr>
                <a:xfrm>
                  <a:off x="221244" y="0"/>
                  <a:ext cx="4447007" cy="1174188"/>
                  <a:chOff x="61717" y="0"/>
                  <a:chExt cx="4447003" cy="1174187"/>
                </a:xfrm>
              </p:grpSpPr>
              <p:sp>
                <p:nvSpPr>
                  <p:cNvPr id="253" name="Rectangle">
                    <a:extLst>
                      <a:ext uri="{FF2B5EF4-FFF2-40B4-BE49-F238E27FC236}">
                        <a16:creationId xmlns:a16="http://schemas.microsoft.com/office/drawing/2014/main" id="{667360EC-B678-3FFA-EE0E-6B081CE17EA1}"/>
                      </a:ext>
                    </a:extLst>
                  </p:cNvPr>
                  <p:cNvSpPr/>
                  <p:nvPr/>
                </p:nvSpPr>
                <p:spPr>
                  <a:xfrm>
                    <a:off x="61717" y="0"/>
                    <a:ext cx="1201877" cy="1174187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825500">
                      <a:defRPr sz="3200" spc="0">
                        <a:solidFill>
                          <a:srgbClr val="000000"/>
                        </a:solidFill>
                      </a:defRPr>
                    </a:pPr>
                    <a:endParaRPr sz="2800"/>
                  </a:p>
                </p:txBody>
              </p:sp>
              <p:sp>
                <p:nvSpPr>
                  <p:cNvPr id="254" name="Core">
                    <a:extLst>
                      <a:ext uri="{FF2B5EF4-FFF2-40B4-BE49-F238E27FC236}">
                        <a16:creationId xmlns:a16="http://schemas.microsoft.com/office/drawing/2014/main" id="{A2517EB0-7D85-603D-1AE4-E57B7DFF2913}"/>
                      </a:ext>
                    </a:extLst>
                  </p:cNvPr>
                  <p:cNvSpPr/>
                  <p:nvPr/>
                </p:nvSpPr>
                <p:spPr>
                  <a:xfrm>
                    <a:off x="3183408" y="463219"/>
                    <a:ext cx="1325312" cy="709143"/>
                  </a:xfrm>
                  <a:prstGeom prst="rect">
                    <a:avLst/>
                  </a:prstGeom>
                  <a:solidFill>
                    <a:srgbClr val="9577FF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Core</a:t>
                    </a:r>
                  </a:p>
                </p:txBody>
              </p:sp>
              <p:sp>
                <p:nvSpPr>
                  <p:cNvPr id="406" name="CHA/LLC">
                    <a:extLst>
                      <a:ext uri="{FF2B5EF4-FFF2-40B4-BE49-F238E27FC236}">
                        <a16:creationId xmlns:a16="http://schemas.microsoft.com/office/drawing/2014/main" id="{2AA17508-2968-966D-6A4C-36FB95EF17E6}"/>
                      </a:ext>
                    </a:extLst>
                  </p:cNvPr>
                  <p:cNvSpPr/>
                  <p:nvPr/>
                </p:nvSpPr>
                <p:spPr>
                  <a:xfrm>
                    <a:off x="3183407" y="20110"/>
                    <a:ext cx="1325312" cy="465226"/>
                  </a:xfrm>
                  <a:prstGeom prst="rect">
                    <a:avLst/>
                  </a:prstGeom>
                  <a:solidFill>
                    <a:srgbClr val="929292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CHA/LLC</a:t>
                    </a:r>
                  </a:p>
                </p:txBody>
              </p:sp>
            </p:grpSp>
            <p:sp>
              <p:nvSpPr>
                <p:cNvPr id="202" name="Rectangle">
                  <a:extLst>
                    <a:ext uri="{FF2B5EF4-FFF2-40B4-BE49-F238E27FC236}">
                      <a16:creationId xmlns:a16="http://schemas.microsoft.com/office/drawing/2014/main" id="{1E560139-5FEC-F5D0-850B-C6377151C21F}"/>
                    </a:ext>
                  </a:extLst>
                </p:cNvPr>
                <p:cNvSpPr/>
                <p:nvPr/>
              </p:nvSpPr>
              <p:spPr>
                <a:xfrm>
                  <a:off x="6588064" y="0"/>
                  <a:ext cx="1201878" cy="1174188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 sz="2800"/>
                </a:p>
              </p:txBody>
            </p:sp>
            <p:grpSp>
              <p:nvGrpSpPr>
                <p:cNvPr id="203" name="Group">
                  <a:extLst>
                    <a:ext uri="{FF2B5EF4-FFF2-40B4-BE49-F238E27FC236}">
                      <a16:creationId xmlns:a16="http://schemas.microsoft.com/office/drawing/2014/main" id="{67D3E22A-F0D5-3534-0DB1-065C4149DA9C}"/>
                    </a:ext>
                  </a:extLst>
                </p:cNvPr>
                <p:cNvGrpSpPr/>
                <p:nvPr/>
              </p:nvGrpSpPr>
              <p:grpSpPr>
                <a:xfrm>
                  <a:off x="9613318" y="0"/>
                  <a:ext cx="1325312" cy="1174187"/>
                  <a:chOff x="0" y="0"/>
                  <a:chExt cx="1325311" cy="1174186"/>
                </a:xfrm>
              </p:grpSpPr>
              <p:sp>
                <p:nvSpPr>
                  <p:cNvPr id="250" name="Rectangle">
                    <a:extLst>
                      <a:ext uri="{FF2B5EF4-FFF2-40B4-BE49-F238E27FC236}">
                        <a16:creationId xmlns:a16="http://schemas.microsoft.com/office/drawing/2014/main" id="{59CBCF2F-7EC9-7703-D4C9-1A3F48ECD787}"/>
                      </a:ext>
                    </a:extLst>
                  </p:cNvPr>
                  <p:cNvSpPr/>
                  <p:nvPr/>
                </p:nvSpPr>
                <p:spPr>
                  <a:xfrm>
                    <a:off x="61717" y="0"/>
                    <a:ext cx="1201877" cy="1174187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825500">
                      <a:defRPr sz="3200" spc="0">
                        <a:solidFill>
                          <a:srgbClr val="000000"/>
                        </a:solidFill>
                      </a:defRPr>
                    </a:pPr>
                    <a:endParaRPr sz="2800"/>
                  </a:p>
                </p:txBody>
              </p:sp>
              <p:sp>
                <p:nvSpPr>
                  <p:cNvPr id="251" name="Core">
                    <a:extLst>
                      <a:ext uri="{FF2B5EF4-FFF2-40B4-BE49-F238E27FC236}">
                        <a16:creationId xmlns:a16="http://schemas.microsoft.com/office/drawing/2014/main" id="{B342228D-0C8D-FC81-F1B0-C6B6E17DC34C}"/>
                      </a:ext>
                    </a:extLst>
                  </p:cNvPr>
                  <p:cNvSpPr/>
                  <p:nvPr/>
                </p:nvSpPr>
                <p:spPr>
                  <a:xfrm>
                    <a:off x="0" y="465044"/>
                    <a:ext cx="1325312" cy="709143"/>
                  </a:xfrm>
                  <a:prstGeom prst="rect">
                    <a:avLst/>
                  </a:prstGeom>
                  <a:solidFill>
                    <a:srgbClr val="9577FF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Core</a:t>
                    </a:r>
                  </a:p>
                </p:txBody>
              </p:sp>
              <p:sp>
                <p:nvSpPr>
                  <p:cNvPr id="252" name="CHA/LLC">
                    <a:extLst>
                      <a:ext uri="{FF2B5EF4-FFF2-40B4-BE49-F238E27FC236}">
                        <a16:creationId xmlns:a16="http://schemas.microsoft.com/office/drawing/2014/main" id="{61A09F69-D874-C39F-E9D1-20AFFB49C40E}"/>
                      </a:ext>
                    </a:extLst>
                  </p:cNvPr>
                  <p:cNvSpPr/>
                  <p:nvPr/>
                </p:nvSpPr>
                <p:spPr>
                  <a:xfrm>
                    <a:off x="0" y="21934"/>
                    <a:ext cx="1325312" cy="465226"/>
                  </a:xfrm>
                  <a:prstGeom prst="rect">
                    <a:avLst/>
                  </a:prstGeom>
                  <a:solidFill>
                    <a:srgbClr val="929292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CHA/LLC</a:t>
                    </a:r>
                  </a:p>
                </p:txBody>
              </p:sp>
            </p:grpSp>
            <p:grpSp>
              <p:nvGrpSpPr>
                <p:cNvPr id="209" name="Group">
                  <a:extLst>
                    <a:ext uri="{FF2B5EF4-FFF2-40B4-BE49-F238E27FC236}">
                      <a16:creationId xmlns:a16="http://schemas.microsoft.com/office/drawing/2014/main" id="{57023EAA-6CD1-6465-1875-CDB6F633CE92}"/>
                    </a:ext>
                  </a:extLst>
                </p:cNvPr>
                <p:cNvGrpSpPr/>
                <p:nvPr/>
              </p:nvGrpSpPr>
              <p:grpSpPr>
                <a:xfrm>
                  <a:off x="3342937" y="2768865"/>
                  <a:ext cx="1325312" cy="1174188"/>
                  <a:chOff x="0" y="0"/>
                  <a:chExt cx="1325311" cy="1174186"/>
                </a:xfrm>
              </p:grpSpPr>
              <p:sp>
                <p:nvSpPr>
                  <p:cNvPr id="247" name="Rectangle">
                    <a:extLst>
                      <a:ext uri="{FF2B5EF4-FFF2-40B4-BE49-F238E27FC236}">
                        <a16:creationId xmlns:a16="http://schemas.microsoft.com/office/drawing/2014/main" id="{B139C10F-1079-B679-073F-C16EC12C249C}"/>
                      </a:ext>
                    </a:extLst>
                  </p:cNvPr>
                  <p:cNvSpPr/>
                  <p:nvPr/>
                </p:nvSpPr>
                <p:spPr>
                  <a:xfrm>
                    <a:off x="61717" y="0"/>
                    <a:ext cx="1201877" cy="1174187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825500">
                      <a:defRPr sz="3200" spc="0">
                        <a:solidFill>
                          <a:srgbClr val="000000"/>
                        </a:solidFill>
                      </a:defRPr>
                    </a:pPr>
                    <a:endParaRPr sz="2800"/>
                  </a:p>
                </p:txBody>
              </p:sp>
              <p:sp>
                <p:nvSpPr>
                  <p:cNvPr id="248" name="Core">
                    <a:extLst>
                      <a:ext uri="{FF2B5EF4-FFF2-40B4-BE49-F238E27FC236}">
                        <a16:creationId xmlns:a16="http://schemas.microsoft.com/office/drawing/2014/main" id="{3AF1AD6C-AB2A-EFAA-7880-7314B73DD820}"/>
                      </a:ext>
                    </a:extLst>
                  </p:cNvPr>
                  <p:cNvSpPr/>
                  <p:nvPr/>
                </p:nvSpPr>
                <p:spPr>
                  <a:xfrm>
                    <a:off x="0" y="465044"/>
                    <a:ext cx="1325312" cy="709143"/>
                  </a:xfrm>
                  <a:prstGeom prst="rect">
                    <a:avLst/>
                  </a:prstGeom>
                  <a:solidFill>
                    <a:srgbClr val="9577FF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Core</a:t>
                    </a:r>
                  </a:p>
                </p:txBody>
              </p:sp>
              <p:sp>
                <p:nvSpPr>
                  <p:cNvPr id="249" name="CHA/LLC">
                    <a:extLst>
                      <a:ext uri="{FF2B5EF4-FFF2-40B4-BE49-F238E27FC236}">
                        <a16:creationId xmlns:a16="http://schemas.microsoft.com/office/drawing/2014/main" id="{D5A7FB33-60A0-049E-E106-4B13587D5E2B}"/>
                      </a:ext>
                    </a:extLst>
                  </p:cNvPr>
                  <p:cNvSpPr/>
                  <p:nvPr/>
                </p:nvSpPr>
                <p:spPr>
                  <a:xfrm>
                    <a:off x="0" y="21934"/>
                    <a:ext cx="1325312" cy="465226"/>
                  </a:xfrm>
                  <a:prstGeom prst="rect">
                    <a:avLst/>
                  </a:prstGeom>
                  <a:solidFill>
                    <a:srgbClr val="929292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CHA/LLC</a:t>
                    </a:r>
                  </a:p>
                </p:txBody>
              </p:sp>
            </p:grpSp>
            <p:sp>
              <p:nvSpPr>
                <p:cNvPr id="210" name="IMC">
                  <a:extLst>
                    <a:ext uri="{FF2B5EF4-FFF2-40B4-BE49-F238E27FC236}">
                      <a16:creationId xmlns:a16="http://schemas.microsoft.com/office/drawing/2014/main" id="{CA88AF17-1349-F38D-ACCF-E6C3C99DEAD8}"/>
                    </a:ext>
                  </a:extLst>
                </p:cNvPr>
                <p:cNvSpPr/>
                <p:nvPr/>
              </p:nvSpPr>
              <p:spPr>
                <a:xfrm>
                  <a:off x="9586404" y="2768865"/>
                  <a:ext cx="1379140" cy="1174188"/>
                </a:xfrm>
                <a:prstGeom prst="rect">
                  <a:avLst/>
                </a:prstGeom>
                <a:solidFill>
                  <a:srgbClr val="FFAB3B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200"/>
                    <a:t>IMC</a:t>
                  </a:r>
                </a:p>
              </p:txBody>
            </p:sp>
            <p:grpSp>
              <p:nvGrpSpPr>
                <p:cNvPr id="211" name="Group">
                  <a:extLst>
                    <a:ext uri="{FF2B5EF4-FFF2-40B4-BE49-F238E27FC236}">
                      <a16:creationId xmlns:a16="http://schemas.microsoft.com/office/drawing/2014/main" id="{B930B682-EDB1-C5E2-A260-3B1E1B2BCC7C}"/>
                    </a:ext>
                  </a:extLst>
                </p:cNvPr>
                <p:cNvGrpSpPr/>
                <p:nvPr/>
              </p:nvGrpSpPr>
              <p:grpSpPr>
                <a:xfrm>
                  <a:off x="6464670" y="2768865"/>
                  <a:ext cx="1325312" cy="1174188"/>
                  <a:chOff x="0" y="0"/>
                  <a:chExt cx="1325311" cy="1174186"/>
                </a:xfrm>
              </p:grpSpPr>
              <p:sp>
                <p:nvSpPr>
                  <p:cNvPr id="244" name="Rectangle">
                    <a:extLst>
                      <a:ext uri="{FF2B5EF4-FFF2-40B4-BE49-F238E27FC236}">
                        <a16:creationId xmlns:a16="http://schemas.microsoft.com/office/drawing/2014/main" id="{B8C6AC75-6F94-556B-59CE-1E4D37E9D5FC}"/>
                      </a:ext>
                    </a:extLst>
                  </p:cNvPr>
                  <p:cNvSpPr/>
                  <p:nvPr/>
                </p:nvSpPr>
                <p:spPr>
                  <a:xfrm>
                    <a:off x="61717" y="0"/>
                    <a:ext cx="1201877" cy="1174187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825500">
                      <a:defRPr sz="3200" spc="0">
                        <a:solidFill>
                          <a:srgbClr val="000000"/>
                        </a:solidFill>
                      </a:defRPr>
                    </a:pPr>
                    <a:endParaRPr sz="2800"/>
                  </a:p>
                </p:txBody>
              </p:sp>
              <p:sp>
                <p:nvSpPr>
                  <p:cNvPr id="245" name="Core">
                    <a:extLst>
                      <a:ext uri="{FF2B5EF4-FFF2-40B4-BE49-F238E27FC236}">
                        <a16:creationId xmlns:a16="http://schemas.microsoft.com/office/drawing/2014/main" id="{F0F25C11-86AE-4A20-CCEE-DE5BCB74715A}"/>
                      </a:ext>
                    </a:extLst>
                  </p:cNvPr>
                  <p:cNvSpPr/>
                  <p:nvPr/>
                </p:nvSpPr>
                <p:spPr>
                  <a:xfrm>
                    <a:off x="0" y="465044"/>
                    <a:ext cx="1325312" cy="709143"/>
                  </a:xfrm>
                  <a:prstGeom prst="rect">
                    <a:avLst/>
                  </a:prstGeom>
                  <a:solidFill>
                    <a:srgbClr val="9577FF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Core</a:t>
                    </a:r>
                  </a:p>
                </p:txBody>
              </p:sp>
              <p:sp>
                <p:nvSpPr>
                  <p:cNvPr id="246" name="CHA/LLC">
                    <a:extLst>
                      <a:ext uri="{FF2B5EF4-FFF2-40B4-BE49-F238E27FC236}">
                        <a16:creationId xmlns:a16="http://schemas.microsoft.com/office/drawing/2014/main" id="{C50F236A-78DE-1E3B-C1EB-A42ED6E0646C}"/>
                      </a:ext>
                    </a:extLst>
                  </p:cNvPr>
                  <p:cNvSpPr/>
                  <p:nvPr/>
                </p:nvSpPr>
                <p:spPr>
                  <a:xfrm>
                    <a:off x="0" y="21934"/>
                    <a:ext cx="1325312" cy="465226"/>
                  </a:xfrm>
                  <a:prstGeom prst="rect">
                    <a:avLst/>
                  </a:prstGeom>
                  <a:solidFill>
                    <a:srgbClr val="929292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CHA/LLC</a:t>
                    </a:r>
                  </a:p>
                </p:txBody>
              </p:sp>
            </p:grpSp>
            <p:grpSp>
              <p:nvGrpSpPr>
                <p:cNvPr id="212" name="Group">
                  <a:extLst>
                    <a:ext uri="{FF2B5EF4-FFF2-40B4-BE49-F238E27FC236}">
                      <a16:creationId xmlns:a16="http://schemas.microsoft.com/office/drawing/2014/main" id="{F9DF99DF-17C2-0DF4-C318-B266C0BAAD6B}"/>
                    </a:ext>
                  </a:extLst>
                </p:cNvPr>
                <p:cNvGrpSpPr/>
                <p:nvPr/>
              </p:nvGrpSpPr>
              <p:grpSpPr>
                <a:xfrm>
                  <a:off x="159527" y="5537730"/>
                  <a:ext cx="1325312" cy="1174188"/>
                  <a:chOff x="0" y="0"/>
                  <a:chExt cx="1325311" cy="1174186"/>
                </a:xfrm>
              </p:grpSpPr>
              <p:sp>
                <p:nvSpPr>
                  <p:cNvPr id="241" name="Rectangle">
                    <a:extLst>
                      <a:ext uri="{FF2B5EF4-FFF2-40B4-BE49-F238E27FC236}">
                        <a16:creationId xmlns:a16="http://schemas.microsoft.com/office/drawing/2014/main" id="{91886CD6-476B-BCD8-AAF0-269043DDD671}"/>
                      </a:ext>
                    </a:extLst>
                  </p:cNvPr>
                  <p:cNvSpPr/>
                  <p:nvPr/>
                </p:nvSpPr>
                <p:spPr>
                  <a:xfrm>
                    <a:off x="61717" y="0"/>
                    <a:ext cx="1201877" cy="1174187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825500">
                      <a:defRPr sz="3200" spc="0">
                        <a:solidFill>
                          <a:srgbClr val="000000"/>
                        </a:solidFill>
                      </a:defRPr>
                    </a:pPr>
                    <a:endParaRPr sz="2800"/>
                  </a:p>
                </p:txBody>
              </p:sp>
              <p:sp>
                <p:nvSpPr>
                  <p:cNvPr id="242" name="Core">
                    <a:extLst>
                      <a:ext uri="{FF2B5EF4-FFF2-40B4-BE49-F238E27FC236}">
                        <a16:creationId xmlns:a16="http://schemas.microsoft.com/office/drawing/2014/main" id="{6F415E38-9847-FA78-9CE9-3E2BF40B8124}"/>
                      </a:ext>
                    </a:extLst>
                  </p:cNvPr>
                  <p:cNvSpPr/>
                  <p:nvPr/>
                </p:nvSpPr>
                <p:spPr>
                  <a:xfrm>
                    <a:off x="0" y="465044"/>
                    <a:ext cx="1325312" cy="709143"/>
                  </a:xfrm>
                  <a:prstGeom prst="rect">
                    <a:avLst/>
                  </a:prstGeom>
                  <a:solidFill>
                    <a:srgbClr val="9577FF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Core</a:t>
                    </a:r>
                  </a:p>
                </p:txBody>
              </p:sp>
              <p:sp>
                <p:nvSpPr>
                  <p:cNvPr id="243" name="CHA/LLC">
                    <a:extLst>
                      <a:ext uri="{FF2B5EF4-FFF2-40B4-BE49-F238E27FC236}">
                        <a16:creationId xmlns:a16="http://schemas.microsoft.com/office/drawing/2014/main" id="{992949AD-95A7-F1FE-45E2-FE5C3D63FCFD}"/>
                      </a:ext>
                    </a:extLst>
                  </p:cNvPr>
                  <p:cNvSpPr/>
                  <p:nvPr/>
                </p:nvSpPr>
                <p:spPr>
                  <a:xfrm>
                    <a:off x="0" y="21934"/>
                    <a:ext cx="1325312" cy="465226"/>
                  </a:xfrm>
                  <a:prstGeom prst="rect">
                    <a:avLst/>
                  </a:prstGeom>
                  <a:solidFill>
                    <a:srgbClr val="929292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CHA/LLC</a:t>
                    </a:r>
                  </a:p>
                </p:txBody>
              </p:sp>
            </p:grpSp>
            <p:grpSp>
              <p:nvGrpSpPr>
                <p:cNvPr id="213" name="Group">
                  <a:extLst>
                    <a:ext uri="{FF2B5EF4-FFF2-40B4-BE49-F238E27FC236}">
                      <a16:creationId xmlns:a16="http://schemas.microsoft.com/office/drawing/2014/main" id="{BA787D37-25C9-E7F6-9C91-A224B2ECD487}"/>
                    </a:ext>
                  </a:extLst>
                </p:cNvPr>
                <p:cNvGrpSpPr/>
                <p:nvPr/>
              </p:nvGrpSpPr>
              <p:grpSpPr>
                <a:xfrm>
                  <a:off x="3342937" y="5537730"/>
                  <a:ext cx="1325312" cy="1174188"/>
                  <a:chOff x="0" y="0"/>
                  <a:chExt cx="1325311" cy="1174186"/>
                </a:xfrm>
              </p:grpSpPr>
              <p:sp>
                <p:nvSpPr>
                  <p:cNvPr id="238" name="Rectangle">
                    <a:extLst>
                      <a:ext uri="{FF2B5EF4-FFF2-40B4-BE49-F238E27FC236}">
                        <a16:creationId xmlns:a16="http://schemas.microsoft.com/office/drawing/2014/main" id="{361EABB3-A6B6-98E4-D732-D1646DA1BC34}"/>
                      </a:ext>
                    </a:extLst>
                  </p:cNvPr>
                  <p:cNvSpPr/>
                  <p:nvPr/>
                </p:nvSpPr>
                <p:spPr>
                  <a:xfrm>
                    <a:off x="61717" y="0"/>
                    <a:ext cx="1201877" cy="1174187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825500">
                      <a:defRPr sz="3200" spc="0">
                        <a:solidFill>
                          <a:srgbClr val="000000"/>
                        </a:solidFill>
                      </a:defRPr>
                    </a:pPr>
                    <a:endParaRPr sz="2800"/>
                  </a:p>
                </p:txBody>
              </p:sp>
              <p:sp>
                <p:nvSpPr>
                  <p:cNvPr id="239" name="Core">
                    <a:extLst>
                      <a:ext uri="{FF2B5EF4-FFF2-40B4-BE49-F238E27FC236}">
                        <a16:creationId xmlns:a16="http://schemas.microsoft.com/office/drawing/2014/main" id="{93B001E9-3BB1-95C9-B6A5-224BA88EA2EA}"/>
                      </a:ext>
                    </a:extLst>
                  </p:cNvPr>
                  <p:cNvSpPr/>
                  <p:nvPr/>
                </p:nvSpPr>
                <p:spPr>
                  <a:xfrm>
                    <a:off x="0" y="465044"/>
                    <a:ext cx="1325312" cy="709143"/>
                  </a:xfrm>
                  <a:prstGeom prst="rect">
                    <a:avLst/>
                  </a:prstGeom>
                  <a:solidFill>
                    <a:srgbClr val="9577FF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Core</a:t>
                    </a:r>
                  </a:p>
                </p:txBody>
              </p:sp>
              <p:sp>
                <p:nvSpPr>
                  <p:cNvPr id="240" name="CHA/LLC">
                    <a:extLst>
                      <a:ext uri="{FF2B5EF4-FFF2-40B4-BE49-F238E27FC236}">
                        <a16:creationId xmlns:a16="http://schemas.microsoft.com/office/drawing/2014/main" id="{58E2AC26-BE86-A9E9-6800-14F237CA87A5}"/>
                      </a:ext>
                    </a:extLst>
                  </p:cNvPr>
                  <p:cNvSpPr/>
                  <p:nvPr/>
                </p:nvSpPr>
                <p:spPr>
                  <a:xfrm>
                    <a:off x="0" y="21934"/>
                    <a:ext cx="1325312" cy="465226"/>
                  </a:xfrm>
                  <a:prstGeom prst="rect">
                    <a:avLst/>
                  </a:prstGeom>
                  <a:solidFill>
                    <a:srgbClr val="929292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CHA/LLC</a:t>
                    </a:r>
                  </a:p>
                </p:txBody>
              </p:sp>
            </p:grpSp>
            <p:grpSp>
              <p:nvGrpSpPr>
                <p:cNvPr id="214" name="Group">
                  <a:extLst>
                    <a:ext uri="{FF2B5EF4-FFF2-40B4-BE49-F238E27FC236}">
                      <a16:creationId xmlns:a16="http://schemas.microsoft.com/office/drawing/2014/main" id="{0655EB4A-13E7-5E33-8901-5945EEE44D31}"/>
                    </a:ext>
                  </a:extLst>
                </p:cNvPr>
                <p:cNvGrpSpPr/>
                <p:nvPr/>
              </p:nvGrpSpPr>
              <p:grpSpPr>
                <a:xfrm>
                  <a:off x="6526347" y="5537730"/>
                  <a:ext cx="1325312" cy="1174188"/>
                  <a:chOff x="0" y="0"/>
                  <a:chExt cx="1325311" cy="1174186"/>
                </a:xfrm>
              </p:grpSpPr>
              <p:sp>
                <p:nvSpPr>
                  <p:cNvPr id="235" name="Rectangle">
                    <a:extLst>
                      <a:ext uri="{FF2B5EF4-FFF2-40B4-BE49-F238E27FC236}">
                        <a16:creationId xmlns:a16="http://schemas.microsoft.com/office/drawing/2014/main" id="{8243363A-A119-19D7-0FFA-23F3611AE180}"/>
                      </a:ext>
                    </a:extLst>
                  </p:cNvPr>
                  <p:cNvSpPr/>
                  <p:nvPr/>
                </p:nvSpPr>
                <p:spPr>
                  <a:xfrm>
                    <a:off x="61717" y="0"/>
                    <a:ext cx="1201877" cy="1174187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825500">
                      <a:defRPr sz="3200" spc="0">
                        <a:solidFill>
                          <a:srgbClr val="000000"/>
                        </a:solidFill>
                      </a:defRPr>
                    </a:pPr>
                    <a:endParaRPr sz="2800"/>
                  </a:p>
                </p:txBody>
              </p:sp>
              <p:sp>
                <p:nvSpPr>
                  <p:cNvPr id="236" name="Core">
                    <a:extLst>
                      <a:ext uri="{FF2B5EF4-FFF2-40B4-BE49-F238E27FC236}">
                        <a16:creationId xmlns:a16="http://schemas.microsoft.com/office/drawing/2014/main" id="{1D19E4A1-B87A-9994-DD21-509D3FB3C7D6}"/>
                      </a:ext>
                    </a:extLst>
                  </p:cNvPr>
                  <p:cNvSpPr/>
                  <p:nvPr/>
                </p:nvSpPr>
                <p:spPr>
                  <a:xfrm>
                    <a:off x="0" y="465044"/>
                    <a:ext cx="1325312" cy="709143"/>
                  </a:xfrm>
                  <a:prstGeom prst="rect">
                    <a:avLst/>
                  </a:prstGeom>
                  <a:solidFill>
                    <a:srgbClr val="9577FF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Core</a:t>
                    </a:r>
                  </a:p>
                </p:txBody>
              </p:sp>
              <p:sp>
                <p:nvSpPr>
                  <p:cNvPr id="237" name="CHA/LLC">
                    <a:extLst>
                      <a:ext uri="{FF2B5EF4-FFF2-40B4-BE49-F238E27FC236}">
                        <a16:creationId xmlns:a16="http://schemas.microsoft.com/office/drawing/2014/main" id="{078DE0D9-089B-BD00-BB18-D2262642A41C}"/>
                      </a:ext>
                    </a:extLst>
                  </p:cNvPr>
                  <p:cNvSpPr/>
                  <p:nvPr/>
                </p:nvSpPr>
                <p:spPr>
                  <a:xfrm>
                    <a:off x="0" y="21934"/>
                    <a:ext cx="1325312" cy="465226"/>
                  </a:xfrm>
                  <a:prstGeom prst="rect">
                    <a:avLst/>
                  </a:prstGeom>
                  <a:solidFill>
                    <a:srgbClr val="929292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CHA/LLC</a:t>
                    </a:r>
                  </a:p>
                </p:txBody>
              </p:sp>
            </p:grpSp>
            <p:grpSp>
              <p:nvGrpSpPr>
                <p:cNvPr id="215" name="Group">
                  <a:extLst>
                    <a:ext uri="{FF2B5EF4-FFF2-40B4-BE49-F238E27FC236}">
                      <a16:creationId xmlns:a16="http://schemas.microsoft.com/office/drawing/2014/main" id="{3CB77CE0-5BD5-4116-496D-EE5578D76C37}"/>
                    </a:ext>
                  </a:extLst>
                </p:cNvPr>
                <p:cNvGrpSpPr/>
                <p:nvPr/>
              </p:nvGrpSpPr>
              <p:grpSpPr>
                <a:xfrm>
                  <a:off x="9709757" y="5537730"/>
                  <a:ext cx="1325312" cy="1174188"/>
                  <a:chOff x="0" y="0"/>
                  <a:chExt cx="1325311" cy="1174186"/>
                </a:xfrm>
              </p:grpSpPr>
              <p:sp>
                <p:nvSpPr>
                  <p:cNvPr id="232" name="Rectangle">
                    <a:extLst>
                      <a:ext uri="{FF2B5EF4-FFF2-40B4-BE49-F238E27FC236}">
                        <a16:creationId xmlns:a16="http://schemas.microsoft.com/office/drawing/2014/main" id="{B9B12AF8-56C6-EA82-F43D-65918A426316}"/>
                      </a:ext>
                    </a:extLst>
                  </p:cNvPr>
                  <p:cNvSpPr/>
                  <p:nvPr/>
                </p:nvSpPr>
                <p:spPr>
                  <a:xfrm>
                    <a:off x="61717" y="0"/>
                    <a:ext cx="1201877" cy="1174187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825500">
                      <a:defRPr sz="3200" spc="0">
                        <a:solidFill>
                          <a:srgbClr val="000000"/>
                        </a:solidFill>
                      </a:defRPr>
                    </a:pPr>
                    <a:endParaRPr sz="2800"/>
                  </a:p>
                </p:txBody>
              </p:sp>
              <p:sp>
                <p:nvSpPr>
                  <p:cNvPr id="233" name="Core">
                    <a:extLst>
                      <a:ext uri="{FF2B5EF4-FFF2-40B4-BE49-F238E27FC236}">
                        <a16:creationId xmlns:a16="http://schemas.microsoft.com/office/drawing/2014/main" id="{04D50BDF-8795-0CFE-ADE3-E9B5E99A7A52}"/>
                      </a:ext>
                    </a:extLst>
                  </p:cNvPr>
                  <p:cNvSpPr/>
                  <p:nvPr/>
                </p:nvSpPr>
                <p:spPr>
                  <a:xfrm>
                    <a:off x="0" y="465044"/>
                    <a:ext cx="1325312" cy="709143"/>
                  </a:xfrm>
                  <a:prstGeom prst="rect">
                    <a:avLst/>
                  </a:prstGeom>
                  <a:solidFill>
                    <a:srgbClr val="9577FF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Core</a:t>
                    </a:r>
                  </a:p>
                </p:txBody>
              </p:sp>
              <p:sp>
                <p:nvSpPr>
                  <p:cNvPr id="234" name="CHA/LLC">
                    <a:extLst>
                      <a:ext uri="{FF2B5EF4-FFF2-40B4-BE49-F238E27FC236}">
                        <a16:creationId xmlns:a16="http://schemas.microsoft.com/office/drawing/2014/main" id="{12C60068-9790-50E4-2249-58C745B7ACC2}"/>
                      </a:ext>
                    </a:extLst>
                  </p:cNvPr>
                  <p:cNvSpPr/>
                  <p:nvPr/>
                </p:nvSpPr>
                <p:spPr>
                  <a:xfrm>
                    <a:off x="0" y="21934"/>
                    <a:ext cx="1325312" cy="465226"/>
                  </a:xfrm>
                  <a:prstGeom prst="rect">
                    <a:avLst/>
                  </a:prstGeom>
                  <a:solidFill>
                    <a:srgbClr val="929292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CHA/LLC</a:t>
                    </a:r>
                  </a:p>
                </p:txBody>
              </p:sp>
            </p:grpSp>
            <p:grpSp>
              <p:nvGrpSpPr>
                <p:cNvPr id="216" name="Group">
                  <a:extLst>
                    <a:ext uri="{FF2B5EF4-FFF2-40B4-BE49-F238E27FC236}">
                      <a16:creationId xmlns:a16="http://schemas.microsoft.com/office/drawing/2014/main" id="{D9F11A18-38EE-D09F-BDD2-C44BECDC48DD}"/>
                    </a:ext>
                  </a:extLst>
                </p:cNvPr>
                <p:cNvGrpSpPr/>
                <p:nvPr/>
              </p:nvGrpSpPr>
              <p:grpSpPr>
                <a:xfrm>
                  <a:off x="159527" y="8306596"/>
                  <a:ext cx="1325312" cy="1174188"/>
                  <a:chOff x="0" y="0"/>
                  <a:chExt cx="1325311" cy="1174186"/>
                </a:xfrm>
              </p:grpSpPr>
              <p:sp>
                <p:nvSpPr>
                  <p:cNvPr id="229" name="Rectangle">
                    <a:extLst>
                      <a:ext uri="{FF2B5EF4-FFF2-40B4-BE49-F238E27FC236}">
                        <a16:creationId xmlns:a16="http://schemas.microsoft.com/office/drawing/2014/main" id="{1AB17A44-2165-6692-CDD8-0DA1F3BE8AE3}"/>
                      </a:ext>
                    </a:extLst>
                  </p:cNvPr>
                  <p:cNvSpPr/>
                  <p:nvPr/>
                </p:nvSpPr>
                <p:spPr>
                  <a:xfrm>
                    <a:off x="61717" y="0"/>
                    <a:ext cx="1201877" cy="1174187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825500">
                      <a:defRPr sz="3200" spc="0">
                        <a:solidFill>
                          <a:srgbClr val="000000"/>
                        </a:solidFill>
                      </a:defRPr>
                    </a:pPr>
                    <a:endParaRPr sz="2800"/>
                  </a:p>
                </p:txBody>
              </p:sp>
              <p:sp>
                <p:nvSpPr>
                  <p:cNvPr id="230" name="Core">
                    <a:extLst>
                      <a:ext uri="{FF2B5EF4-FFF2-40B4-BE49-F238E27FC236}">
                        <a16:creationId xmlns:a16="http://schemas.microsoft.com/office/drawing/2014/main" id="{C2AB5494-A243-9FE5-A92E-C786FFAE07C5}"/>
                      </a:ext>
                    </a:extLst>
                  </p:cNvPr>
                  <p:cNvSpPr/>
                  <p:nvPr/>
                </p:nvSpPr>
                <p:spPr>
                  <a:xfrm>
                    <a:off x="0" y="465044"/>
                    <a:ext cx="1325312" cy="709143"/>
                  </a:xfrm>
                  <a:prstGeom prst="rect">
                    <a:avLst/>
                  </a:prstGeom>
                  <a:solidFill>
                    <a:srgbClr val="9577FF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Core</a:t>
                    </a:r>
                  </a:p>
                </p:txBody>
              </p:sp>
              <p:sp>
                <p:nvSpPr>
                  <p:cNvPr id="231" name="CHA/LLC">
                    <a:extLst>
                      <a:ext uri="{FF2B5EF4-FFF2-40B4-BE49-F238E27FC236}">
                        <a16:creationId xmlns:a16="http://schemas.microsoft.com/office/drawing/2014/main" id="{EF4F52EF-78E1-8BB1-CD8B-BCD707ECAA8F}"/>
                      </a:ext>
                    </a:extLst>
                  </p:cNvPr>
                  <p:cNvSpPr/>
                  <p:nvPr/>
                </p:nvSpPr>
                <p:spPr>
                  <a:xfrm>
                    <a:off x="0" y="21934"/>
                    <a:ext cx="1325312" cy="465226"/>
                  </a:xfrm>
                  <a:prstGeom prst="rect">
                    <a:avLst/>
                  </a:prstGeom>
                  <a:solidFill>
                    <a:srgbClr val="929292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CHA/LLC</a:t>
                    </a:r>
                  </a:p>
                </p:txBody>
              </p:sp>
            </p:grpSp>
            <p:grpSp>
              <p:nvGrpSpPr>
                <p:cNvPr id="217" name="Group">
                  <a:extLst>
                    <a:ext uri="{FF2B5EF4-FFF2-40B4-BE49-F238E27FC236}">
                      <a16:creationId xmlns:a16="http://schemas.microsoft.com/office/drawing/2014/main" id="{16BCBBE6-06E6-D977-7CBD-6D9324A4E064}"/>
                    </a:ext>
                  </a:extLst>
                </p:cNvPr>
                <p:cNvGrpSpPr/>
                <p:nvPr/>
              </p:nvGrpSpPr>
              <p:grpSpPr>
                <a:xfrm>
                  <a:off x="3342937" y="8306596"/>
                  <a:ext cx="1325312" cy="1174188"/>
                  <a:chOff x="0" y="0"/>
                  <a:chExt cx="1325311" cy="1174186"/>
                </a:xfrm>
              </p:grpSpPr>
              <p:sp>
                <p:nvSpPr>
                  <p:cNvPr id="226" name="Rectangle">
                    <a:extLst>
                      <a:ext uri="{FF2B5EF4-FFF2-40B4-BE49-F238E27FC236}">
                        <a16:creationId xmlns:a16="http://schemas.microsoft.com/office/drawing/2014/main" id="{755F4F26-FDA8-190D-3560-A76F2802AC8A}"/>
                      </a:ext>
                    </a:extLst>
                  </p:cNvPr>
                  <p:cNvSpPr/>
                  <p:nvPr/>
                </p:nvSpPr>
                <p:spPr>
                  <a:xfrm>
                    <a:off x="61717" y="0"/>
                    <a:ext cx="1201877" cy="1174187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825500">
                      <a:defRPr sz="3200" spc="0">
                        <a:solidFill>
                          <a:srgbClr val="000000"/>
                        </a:solidFill>
                      </a:defRPr>
                    </a:pPr>
                    <a:endParaRPr sz="2800"/>
                  </a:p>
                </p:txBody>
              </p:sp>
              <p:sp>
                <p:nvSpPr>
                  <p:cNvPr id="227" name="Core">
                    <a:extLst>
                      <a:ext uri="{FF2B5EF4-FFF2-40B4-BE49-F238E27FC236}">
                        <a16:creationId xmlns:a16="http://schemas.microsoft.com/office/drawing/2014/main" id="{16BC411D-275B-B219-A412-2C37F6C3334D}"/>
                      </a:ext>
                    </a:extLst>
                  </p:cNvPr>
                  <p:cNvSpPr/>
                  <p:nvPr/>
                </p:nvSpPr>
                <p:spPr>
                  <a:xfrm>
                    <a:off x="0" y="465044"/>
                    <a:ext cx="1325312" cy="709143"/>
                  </a:xfrm>
                  <a:prstGeom prst="rect">
                    <a:avLst/>
                  </a:prstGeom>
                  <a:solidFill>
                    <a:srgbClr val="9577FF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Core</a:t>
                    </a:r>
                  </a:p>
                </p:txBody>
              </p:sp>
              <p:sp>
                <p:nvSpPr>
                  <p:cNvPr id="228" name="CHA/LLC">
                    <a:extLst>
                      <a:ext uri="{FF2B5EF4-FFF2-40B4-BE49-F238E27FC236}">
                        <a16:creationId xmlns:a16="http://schemas.microsoft.com/office/drawing/2014/main" id="{EDFFAC30-DCBD-FB98-9442-DC1103CCC67F}"/>
                      </a:ext>
                    </a:extLst>
                  </p:cNvPr>
                  <p:cNvSpPr/>
                  <p:nvPr/>
                </p:nvSpPr>
                <p:spPr>
                  <a:xfrm>
                    <a:off x="0" y="21934"/>
                    <a:ext cx="1325312" cy="465226"/>
                  </a:xfrm>
                  <a:prstGeom prst="rect">
                    <a:avLst/>
                  </a:prstGeom>
                  <a:solidFill>
                    <a:srgbClr val="929292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CHA/LLC</a:t>
                    </a:r>
                  </a:p>
                </p:txBody>
              </p:sp>
            </p:grpSp>
            <p:grpSp>
              <p:nvGrpSpPr>
                <p:cNvPr id="218" name="Group">
                  <a:extLst>
                    <a:ext uri="{FF2B5EF4-FFF2-40B4-BE49-F238E27FC236}">
                      <a16:creationId xmlns:a16="http://schemas.microsoft.com/office/drawing/2014/main" id="{48627A36-3AAD-9535-09F0-B1C42C066575}"/>
                    </a:ext>
                  </a:extLst>
                </p:cNvPr>
                <p:cNvGrpSpPr/>
                <p:nvPr/>
              </p:nvGrpSpPr>
              <p:grpSpPr>
                <a:xfrm>
                  <a:off x="6526347" y="8306596"/>
                  <a:ext cx="1325312" cy="1174188"/>
                  <a:chOff x="0" y="0"/>
                  <a:chExt cx="1325311" cy="1174186"/>
                </a:xfrm>
              </p:grpSpPr>
              <p:sp>
                <p:nvSpPr>
                  <p:cNvPr id="223" name="Rectangle">
                    <a:extLst>
                      <a:ext uri="{FF2B5EF4-FFF2-40B4-BE49-F238E27FC236}">
                        <a16:creationId xmlns:a16="http://schemas.microsoft.com/office/drawing/2014/main" id="{CF9C21F1-84F9-067A-83F1-1BB864FC5FE9}"/>
                      </a:ext>
                    </a:extLst>
                  </p:cNvPr>
                  <p:cNvSpPr/>
                  <p:nvPr/>
                </p:nvSpPr>
                <p:spPr>
                  <a:xfrm>
                    <a:off x="61717" y="0"/>
                    <a:ext cx="1201877" cy="1174187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825500">
                      <a:defRPr sz="3200" spc="0">
                        <a:solidFill>
                          <a:srgbClr val="000000"/>
                        </a:solidFill>
                      </a:defRPr>
                    </a:pPr>
                    <a:endParaRPr sz="2800"/>
                  </a:p>
                </p:txBody>
              </p:sp>
              <p:sp>
                <p:nvSpPr>
                  <p:cNvPr id="224" name="Core">
                    <a:extLst>
                      <a:ext uri="{FF2B5EF4-FFF2-40B4-BE49-F238E27FC236}">
                        <a16:creationId xmlns:a16="http://schemas.microsoft.com/office/drawing/2014/main" id="{E91FBAA9-7AD7-33E7-DAE3-0244A3D294E0}"/>
                      </a:ext>
                    </a:extLst>
                  </p:cNvPr>
                  <p:cNvSpPr/>
                  <p:nvPr/>
                </p:nvSpPr>
                <p:spPr>
                  <a:xfrm>
                    <a:off x="0" y="465044"/>
                    <a:ext cx="1325312" cy="709143"/>
                  </a:xfrm>
                  <a:prstGeom prst="rect">
                    <a:avLst/>
                  </a:prstGeom>
                  <a:solidFill>
                    <a:srgbClr val="9577FF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Core</a:t>
                    </a:r>
                  </a:p>
                </p:txBody>
              </p:sp>
              <p:sp>
                <p:nvSpPr>
                  <p:cNvPr id="225" name="CHA/LLC">
                    <a:extLst>
                      <a:ext uri="{FF2B5EF4-FFF2-40B4-BE49-F238E27FC236}">
                        <a16:creationId xmlns:a16="http://schemas.microsoft.com/office/drawing/2014/main" id="{3375C264-1673-AD29-F1AE-5B5F6382EAC5}"/>
                      </a:ext>
                    </a:extLst>
                  </p:cNvPr>
                  <p:cNvSpPr/>
                  <p:nvPr/>
                </p:nvSpPr>
                <p:spPr>
                  <a:xfrm>
                    <a:off x="0" y="21934"/>
                    <a:ext cx="1325312" cy="465226"/>
                  </a:xfrm>
                  <a:prstGeom prst="rect">
                    <a:avLst/>
                  </a:prstGeom>
                  <a:solidFill>
                    <a:srgbClr val="929292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CHA/LLC</a:t>
                    </a:r>
                  </a:p>
                </p:txBody>
              </p:sp>
            </p:grpSp>
            <p:grpSp>
              <p:nvGrpSpPr>
                <p:cNvPr id="219" name="Group">
                  <a:extLst>
                    <a:ext uri="{FF2B5EF4-FFF2-40B4-BE49-F238E27FC236}">
                      <a16:creationId xmlns:a16="http://schemas.microsoft.com/office/drawing/2014/main" id="{8082120A-12E4-4546-E696-41E9D2D488C5}"/>
                    </a:ext>
                  </a:extLst>
                </p:cNvPr>
                <p:cNvGrpSpPr/>
                <p:nvPr/>
              </p:nvGrpSpPr>
              <p:grpSpPr>
                <a:xfrm>
                  <a:off x="9709757" y="8306596"/>
                  <a:ext cx="1325312" cy="1174188"/>
                  <a:chOff x="0" y="0"/>
                  <a:chExt cx="1325311" cy="1174186"/>
                </a:xfrm>
              </p:grpSpPr>
              <p:sp>
                <p:nvSpPr>
                  <p:cNvPr id="220" name="Rectangle">
                    <a:extLst>
                      <a:ext uri="{FF2B5EF4-FFF2-40B4-BE49-F238E27FC236}">
                        <a16:creationId xmlns:a16="http://schemas.microsoft.com/office/drawing/2014/main" id="{B0650241-E67F-2CEA-5BE0-420A4E74A11A}"/>
                      </a:ext>
                    </a:extLst>
                  </p:cNvPr>
                  <p:cNvSpPr/>
                  <p:nvPr/>
                </p:nvSpPr>
                <p:spPr>
                  <a:xfrm>
                    <a:off x="61717" y="0"/>
                    <a:ext cx="1201877" cy="1174187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825500">
                      <a:defRPr sz="3200" spc="0">
                        <a:solidFill>
                          <a:srgbClr val="000000"/>
                        </a:solidFill>
                      </a:defRPr>
                    </a:pPr>
                    <a:endParaRPr sz="2800"/>
                  </a:p>
                </p:txBody>
              </p:sp>
              <p:sp>
                <p:nvSpPr>
                  <p:cNvPr id="221" name="Core">
                    <a:extLst>
                      <a:ext uri="{FF2B5EF4-FFF2-40B4-BE49-F238E27FC236}">
                        <a16:creationId xmlns:a16="http://schemas.microsoft.com/office/drawing/2014/main" id="{1494C8C4-0C92-D4B8-B70C-50142CA3DFD3}"/>
                      </a:ext>
                    </a:extLst>
                  </p:cNvPr>
                  <p:cNvSpPr/>
                  <p:nvPr/>
                </p:nvSpPr>
                <p:spPr>
                  <a:xfrm>
                    <a:off x="0" y="465044"/>
                    <a:ext cx="1325312" cy="709143"/>
                  </a:xfrm>
                  <a:prstGeom prst="rect">
                    <a:avLst/>
                  </a:prstGeom>
                  <a:solidFill>
                    <a:srgbClr val="9577FF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Core</a:t>
                    </a:r>
                  </a:p>
                </p:txBody>
              </p:sp>
              <p:sp>
                <p:nvSpPr>
                  <p:cNvPr id="222" name="CHA/LLC">
                    <a:extLst>
                      <a:ext uri="{FF2B5EF4-FFF2-40B4-BE49-F238E27FC236}">
                        <a16:creationId xmlns:a16="http://schemas.microsoft.com/office/drawing/2014/main" id="{B10C9852-AA98-EC48-0ADA-CD86BCE8ED8E}"/>
                      </a:ext>
                    </a:extLst>
                  </p:cNvPr>
                  <p:cNvSpPr/>
                  <p:nvPr/>
                </p:nvSpPr>
                <p:spPr>
                  <a:xfrm>
                    <a:off x="0" y="21934"/>
                    <a:ext cx="1325312" cy="465226"/>
                  </a:xfrm>
                  <a:prstGeom prst="rect">
                    <a:avLst/>
                  </a:prstGeom>
                  <a:solidFill>
                    <a:srgbClr val="929292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CHA/LLC</a:t>
                    </a:r>
                  </a:p>
                </p:txBody>
              </p:sp>
            </p:grpSp>
          </p:grp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9DB2D58C-B77C-3A33-40F1-38EB11822137}"/>
                  </a:ext>
                </a:extLst>
              </p:cNvPr>
              <p:cNvGrpSpPr/>
              <p:nvPr/>
            </p:nvGrpSpPr>
            <p:grpSpPr>
              <a:xfrm>
                <a:off x="12646028" y="2936297"/>
                <a:ext cx="7693618" cy="1188564"/>
                <a:chOff x="12646028" y="2936297"/>
                <a:chExt cx="7693618" cy="1188564"/>
              </a:xfrm>
            </p:grpSpPr>
            <p:sp>
              <p:nvSpPr>
                <p:cNvPr id="198" name="IMC">
                  <a:extLst>
                    <a:ext uri="{FF2B5EF4-FFF2-40B4-BE49-F238E27FC236}">
                      <a16:creationId xmlns:a16="http://schemas.microsoft.com/office/drawing/2014/main" id="{940B843E-71D5-71EC-90A3-4B282AAA5ED4}"/>
                    </a:ext>
                  </a:extLst>
                </p:cNvPr>
                <p:cNvSpPr/>
                <p:nvPr/>
              </p:nvSpPr>
              <p:spPr>
                <a:xfrm>
                  <a:off x="12646028" y="2950673"/>
                  <a:ext cx="1379140" cy="1174188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lang="en-US" sz="1200"/>
                    <a:t>UPI</a:t>
                  </a:r>
                  <a:endParaRPr sz="1200"/>
                </a:p>
              </p:txBody>
            </p:sp>
            <p:sp>
              <p:nvSpPr>
                <p:cNvPr id="199" name="IMC">
                  <a:extLst>
                    <a:ext uri="{FF2B5EF4-FFF2-40B4-BE49-F238E27FC236}">
                      <a16:creationId xmlns:a16="http://schemas.microsoft.com/office/drawing/2014/main" id="{02DA2F39-32B2-C9AE-9722-C50CD3541D2A}"/>
                    </a:ext>
                  </a:extLst>
                </p:cNvPr>
                <p:cNvSpPr/>
                <p:nvPr/>
              </p:nvSpPr>
              <p:spPr>
                <a:xfrm>
                  <a:off x="18960506" y="2936297"/>
                  <a:ext cx="1379140" cy="1174188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lang="en-US" sz="1200"/>
                    <a:t>UPI</a:t>
                  </a:r>
                  <a:endParaRPr sz="1200"/>
                </a:p>
              </p:txBody>
            </p:sp>
          </p:grpSp>
        </p:grp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724AB977-9591-D33C-8EEC-44C155FA4A13}"/>
                </a:ext>
              </a:extLst>
            </p:cNvPr>
            <p:cNvCxnSpPr>
              <a:cxnSpLocks/>
              <a:endCxn id="425" idx="0"/>
            </p:cNvCxnSpPr>
            <p:nvPr/>
          </p:nvCxnSpPr>
          <p:spPr>
            <a:xfrm>
              <a:off x="5726536" y="6909401"/>
              <a:ext cx="0" cy="1368834"/>
            </a:xfrm>
            <a:prstGeom prst="line">
              <a:avLst/>
            </a:prstGeom>
            <a:noFill/>
            <a:ln w="76200" cap="flat">
              <a:solidFill>
                <a:schemeClr val="tx2">
                  <a:lumMod val="50000"/>
                </a:schemeClr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3CC9DCD6-BC76-D01A-57CC-924BCD5F4E44}"/>
                </a:ext>
              </a:extLst>
            </p:cNvPr>
            <p:cNvCxnSpPr>
              <a:cxnSpLocks/>
            </p:cNvCxnSpPr>
            <p:nvPr/>
          </p:nvCxnSpPr>
          <p:spPr>
            <a:xfrm>
              <a:off x="9641494" y="6897236"/>
              <a:ext cx="0" cy="1368834"/>
            </a:xfrm>
            <a:prstGeom prst="line">
              <a:avLst/>
            </a:prstGeom>
            <a:noFill/>
            <a:ln w="76200" cap="flat">
              <a:solidFill>
                <a:schemeClr val="tx2">
                  <a:lumMod val="50000"/>
                </a:schemeClr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pic>
          <p:nvPicPr>
            <p:cNvPr id="173" name="cropped-best-pranks-e1479573181768.png" descr="cropped-best-pranks-e1479573181768.png">
              <a:extLst>
                <a:ext uri="{FF2B5EF4-FFF2-40B4-BE49-F238E27FC236}">
                  <a16:creationId xmlns:a16="http://schemas.microsoft.com/office/drawing/2014/main" id="{ECCFA7DA-8E8A-883A-2E10-EF4DA3CE65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19470" y="5080698"/>
              <a:ext cx="968018" cy="968018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74" name="Picture 173">
              <a:extLst>
                <a:ext uri="{FF2B5EF4-FFF2-40B4-BE49-F238E27FC236}">
                  <a16:creationId xmlns:a16="http://schemas.microsoft.com/office/drawing/2014/main" id="{87A9B586-19EA-B331-464D-4A0DAEDD60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239884" y="4472552"/>
              <a:ext cx="2057175" cy="2057175"/>
            </a:xfrm>
            <a:prstGeom prst="rect">
              <a:avLst/>
            </a:prstGeom>
          </p:spPr>
        </p:pic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4E873A4-667C-07A3-84C3-7F591E05413C}"/>
                </a:ext>
              </a:extLst>
            </p:cNvPr>
            <p:cNvCxnSpPr>
              <a:cxnSpLocks/>
              <a:endCxn id="200" idx="1"/>
            </p:cNvCxnSpPr>
            <p:nvPr/>
          </p:nvCxnSpPr>
          <p:spPr>
            <a:xfrm flipV="1">
              <a:off x="4098262" y="5524067"/>
              <a:ext cx="1158314" cy="9718"/>
            </a:xfrm>
            <a:prstGeom prst="line">
              <a:avLst/>
            </a:prstGeom>
            <a:noFill/>
            <a:ln w="76200" cap="flat">
              <a:solidFill>
                <a:schemeClr val="tx2">
                  <a:lumMod val="50000"/>
                </a:schemeClr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pic>
          <p:nvPicPr>
            <p:cNvPr id="176" name="Picture 175">
              <a:extLst>
                <a:ext uri="{FF2B5EF4-FFF2-40B4-BE49-F238E27FC236}">
                  <a16:creationId xmlns:a16="http://schemas.microsoft.com/office/drawing/2014/main" id="{18225389-A8F6-090E-8CBC-EBA02206F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272877" y="8514351"/>
              <a:ext cx="2057175" cy="2057175"/>
            </a:xfrm>
            <a:prstGeom prst="rect">
              <a:avLst/>
            </a:prstGeom>
          </p:spPr>
        </p:pic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51598247-ED4E-5209-B0DE-52316ECBDC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9150" y="9644859"/>
              <a:ext cx="1158314" cy="9718"/>
            </a:xfrm>
            <a:prstGeom prst="line">
              <a:avLst/>
            </a:prstGeom>
            <a:noFill/>
            <a:ln w="76200" cap="flat">
              <a:solidFill>
                <a:schemeClr val="tx2">
                  <a:lumMod val="50000"/>
                </a:schemeClr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pic>
          <p:nvPicPr>
            <p:cNvPr id="178" name="cropped-best-pranks-e1479573181768.png" descr="cropped-best-pranks-e1479573181768.png">
              <a:extLst>
                <a:ext uri="{FF2B5EF4-FFF2-40B4-BE49-F238E27FC236}">
                  <a16:creationId xmlns:a16="http://schemas.microsoft.com/office/drawing/2014/main" id="{3690B79E-A227-1C7C-A419-2F23A3B0E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24484" y="9251619"/>
              <a:ext cx="968018" cy="968018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79" name="no_pic_profile.png" descr="no_pic_profile.png">
              <a:extLst>
                <a:ext uri="{FF2B5EF4-FFF2-40B4-BE49-F238E27FC236}">
                  <a16:creationId xmlns:a16="http://schemas.microsoft.com/office/drawing/2014/main" id="{DAD5E80E-B6E5-D250-6ED1-446F35F24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39789" y="10176684"/>
              <a:ext cx="1046822" cy="1046822"/>
            </a:xfrm>
            <a:prstGeom prst="rect">
              <a:avLst/>
            </a:prstGeom>
            <a:ln w="12700">
              <a:miter lim="400000"/>
            </a:ln>
          </p:spPr>
        </p:pic>
      </p:grpSp>
      <p:grpSp>
        <p:nvGrpSpPr>
          <p:cNvPr id="478" name="成组">
            <a:extLst>
              <a:ext uri="{FF2B5EF4-FFF2-40B4-BE49-F238E27FC236}">
                <a16:creationId xmlns:a16="http://schemas.microsoft.com/office/drawing/2014/main" id="{7CFCD6E0-55AA-581D-F8F3-3AE4BC5DB42B}"/>
              </a:ext>
            </a:extLst>
          </p:cNvPr>
          <p:cNvGrpSpPr/>
          <p:nvPr/>
        </p:nvGrpSpPr>
        <p:grpSpPr>
          <a:xfrm>
            <a:off x="-391489" y="12773806"/>
            <a:ext cx="25166978" cy="1646668"/>
            <a:chOff x="0" y="0"/>
            <a:chExt cx="25166977" cy="984245"/>
          </a:xfrm>
        </p:grpSpPr>
        <p:sp>
          <p:nvSpPr>
            <p:cNvPr id="479" name="矩形">
              <a:extLst>
                <a:ext uri="{FF2B5EF4-FFF2-40B4-BE49-F238E27FC236}">
                  <a16:creationId xmlns:a16="http://schemas.microsoft.com/office/drawing/2014/main" id="{B27D4DC2-6CD7-ABD9-A0B5-9A01CA97D283}"/>
                </a:ext>
              </a:extLst>
            </p:cNvPr>
            <p:cNvSpPr/>
            <p:nvPr/>
          </p:nvSpPr>
          <p:spPr>
            <a:xfrm>
              <a:off x="122501" y="9791"/>
              <a:ext cx="25044477" cy="974455"/>
            </a:xfrm>
            <a:prstGeom prst="rect">
              <a:avLst/>
            </a:prstGeom>
            <a:solidFill>
              <a:srgbClr val="2C81C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0" name="矩形">
              <a:extLst>
                <a:ext uri="{FF2B5EF4-FFF2-40B4-BE49-F238E27FC236}">
                  <a16:creationId xmlns:a16="http://schemas.microsoft.com/office/drawing/2014/main" id="{7CEF74C8-8132-5E79-4577-35E9ECFCF577}"/>
                </a:ext>
              </a:extLst>
            </p:cNvPr>
            <p:cNvSpPr/>
            <p:nvPr/>
          </p:nvSpPr>
          <p:spPr>
            <a:xfrm>
              <a:off x="0" y="0"/>
              <a:ext cx="25044476" cy="63500"/>
            </a:xfrm>
            <a:prstGeom prst="rect">
              <a:avLst/>
            </a:prstGeom>
            <a:solidFill>
              <a:srgbClr val="FEAD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4128482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hreat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spc="0"/>
            </a:lvl1pPr>
          </a:lstStyle>
          <a:p>
            <a:r>
              <a:t>Threat Model </a:t>
            </a:r>
          </a:p>
        </p:txBody>
      </p:sp>
      <p:sp>
        <p:nvSpPr>
          <p:cNvPr id="205" name="A pair of I/O devices:…"/>
          <p:cNvSpPr txBox="1">
            <a:spLocks noGrp="1"/>
          </p:cNvSpPr>
          <p:nvPr>
            <p:ph type="body" idx="1"/>
          </p:nvPr>
        </p:nvSpPr>
        <p:spPr>
          <a:xfrm>
            <a:off x="1219071" y="3306588"/>
            <a:ext cx="9497382" cy="9468934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Autofit/>
          </a:bodyPr>
          <a:lstStyle/>
          <a:p>
            <a:pPr marL="0" indent="0" hangingPunct="0">
              <a:spcBef>
                <a:spcPts val="2700"/>
              </a:spcBef>
              <a:buNone/>
            </a:pPr>
            <a:r>
              <a:rPr lang="en-US" sz="3600" b="1" dirty="0"/>
              <a:t>Cross-core Attack</a:t>
            </a:r>
          </a:p>
          <a:p>
            <a:pPr marL="0" indent="0" hangingPunct="0">
              <a:spcBef>
                <a:spcPts val="2700"/>
              </a:spcBef>
              <a:buNone/>
            </a:pPr>
            <a:r>
              <a:rPr lang="en-US" sz="3600" b="1" dirty="0"/>
              <a:t>Cross-CPU Attack</a:t>
            </a:r>
          </a:p>
          <a:p>
            <a:pPr marL="0" indent="0" hangingPunct="0">
              <a:spcBef>
                <a:spcPts val="2700"/>
              </a:spcBef>
              <a:buNone/>
            </a:pPr>
            <a:r>
              <a:rPr lang="en-US" sz="3600" b="1" dirty="0"/>
              <a:t>Common in Cloud Setting</a:t>
            </a:r>
          </a:p>
          <a:p>
            <a:pPr marL="0" indent="0" hangingPunct="0">
              <a:spcBef>
                <a:spcPts val="2700"/>
              </a:spcBef>
              <a:buNone/>
            </a:pPr>
            <a:r>
              <a:rPr lang="en-US" sz="3600" b="1" dirty="0"/>
              <a:t>Attack Strategy</a:t>
            </a:r>
          </a:p>
          <a:p>
            <a:pPr lvl="1" hangingPunct="0">
              <a:spcBef>
                <a:spcPts val="2700"/>
              </a:spcBef>
              <a:buFont typeface="Courier New" panose="02070309020205020404" pitchFamily="49" charset="0"/>
              <a:buChar char="o"/>
            </a:pPr>
            <a:r>
              <a:rPr lang="en-US" sz="3600" dirty="0"/>
              <a:t>Monitor the data flow on the interconnects</a:t>
            </a:r>
          </a:p>
          <a:p>
            <a:pPr lvl="1" hangingPunct="0">
              <a:spcBef>
                <a:spcPts val="2700"/>
              </a:spcBef>
              <a:buFont typeface="Courier New" panose="02070309020205020404" pitchFamily="49" charset="0"/>
              <a:buChar char="o"/>
            </a:pPr>
            <a:r>
              <a:rPr lang="en-US" altLang="zh-CN" sz="3600" dirty="0"/>
              <a:t>Infer victim’s memory access patterns</a:t>
            </a:r>
          </a:p>
          <a:p>
            <a:pPr lvl="1" hangingPunct="0">
              <a:spcBef>
                <a:spcPts val="2700"/>
              </a:spcBef>
              <a:buFont typeface="Courier New" panose="02070309020205020404" pitchFamily="49" charset="0"/>
              <a:buChar char="o"/>
            </a:pPr>
            <a:r>
              <a:rPr lang="en-US" altLang="zh-CN" sz="3600" dirty="0"/>
              <a:t>By</a:t>
            </a:r>
            <a:r>
              <a:rPr lang="zh-CN" altLang="en-US" sz="3600" dirty="0"/>
              <a:t> </a:t>
            </a:r>
            <a:r>
              <a:rPr lang="en-US" altLang="zh-CN" sz="3600" dirty="0"/>
              <a:t>t</a:t>
            </a:r>
            <a:r>
              <a:rPr lang="en-US" sz="3600" dirty="0"/>
              <a:t>iming difference resulted from interconnect congestion </a:t>
            </a:r>
          </a:p>
          <a:p>
            <a:pPr marL="0" indent="0" hangingPunct="0">
              <a:spcBef>
                <a:spcPts val="2700"/>
              </a:spcBef>
              <a:buNone/>
            </a:pPr>
            <a:endParaRPr lang="en-US" sz="3600" b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205921-10E1-3446-B85E-C77F8BF4C354}"/>
              </a:ext>
            </a:extLst>
          </p:cNvPr>
          <p:cNvGrpSpPr/>
          <p:nvPr/>
        </p:nvGrpSpPr>
        <p:grpSpPr>
          <a:xfrm>
            <a:off x="12192000" y="528604"/>
            <a:ext cx="9759915" cy="9175670"/>
            <a:chOff x="2239884" y="2995750"/>
            <a:chExt cx="9759915" cy="9175670"/>
          </a:xfrm>
        </p:grpSpPr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662D2A36-5D36-3048-821F-1F91E277E171}"/>
                </a:ext>
              </a:extLst>
            </p:cNvPr>
            <p:cNvGrpSpPr/>
            <p:nvPr/>
          </p:nvGrpSpPr>
          <p:grpSpPr>
            <a:xfrm>
              <a:off x="5285912" y="8257769"/>
              <a:ext cx="6713887" cy="3913651"/>
              <a:chOff x="12611380" y="2901093"/>
              <a:chExt cx="11035071" cy="9480785"/>
            </a:xfrm>
          </p:grpSpPr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AC0E2A44-33E4-8D43-A7DC-57A2125834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90520" y="3340791"/>
                <a:ext cx="8207266" cy="0"/>
              </a:xfrm>
              <a:prstGeom prst="line">
                <a:avLst/>
              </a:prstGeom>
              <a:noFill/>
              <a:ln w="6985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5567E0AA-AB5F-F24B-B17C-706A7832B3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90520" y="3804576"/>
                <a:ext cx="8234180" cy="32547"/>
              </a:xfrm>
              <a:prstGeom prst="line">
                <a:avLst/>
              </a:prstGeom>
              <a:noFill/>
              <a:ln w="6985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3FEBBB4F-86BD-C345-A5CA-ABA404CD03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63606" y="6064349"/>
                <a:ext cx="8207266" cy="0"/>
              </a:xfrm>
              <a:prstGeom prst="line">
                <a:avLst/>
              </a:prstGeom>
              <a:noFill/>
              <a:ln w="6985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DE9E381C-843E-4847-A948-F7ED32E413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63606" y="6528134"/>
                <a:ext cx="8234180" cy="32547"/>
              </a:xfrm>
              <a:prstGeom prst="line">
                <a:avLst/>
              </a:prstGeom>
              <a:noFill/>
              <a:ln w="6985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158D7045-E9F6-3D4D-8AD4-CCC049C70E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96219" y="8787907"/>
                <a:ext cx="8207266" cy="0"/>
              </a:xfrm>
              <a:prstGeom prst="line">
                <a:avLst/>
              </a:prstGeom>
              <a:noFill/>
              <a:ln w="6985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4BE41B5D-33CF-8040-AAE4-B3581503E4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96219" y="9251692"/>
                <a:ext cx="8234180" cy="32547"/>
              </a:xfrm>
              <a:prstGeom prst="line">
                <a:avLst/>
              </a:prstGeom>
              <a:noFill/>
              <a:ln w="6985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59EBA09E-DC4F-0844-AD34-0FF3EC0A31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96219" y="11547248"/>
                <a:ext cx="8207266" cy="0"/>
              </a:xfrm>
              <a:prstGeom prst="line">
                <a:avLst/>
              </a:prstGeom>
              <a:noFill/>
              <a:ln w="6985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A20AE860-70B5-EC42-8097-16D0213292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96219" y="12011033"/>
                <a:ext cx="8234180" cy="32547"/>
              </a:xfrm>
              <a:prstGeom prst="line">
                <a:avLst/>
              </a:prstGeom>
              <a:noFill/>
              <a:ln w="6985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D8CD6F3A-8B81-6744-801D-39B85A7F05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070701" y="4108399"/>
                <a:ext cx="7293" cy="7121225"/>
              </a:xfrm>
              <a:prstGeom prst="line">
                <a:avLst/>
              </a:prstGeom>
              <a:noFill/>
              <a:ln w="6985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685A8296-A77C-1C4C-9EDC-D5E6FA3BCB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583460" y="4108399"/>
                <a:ext cx="0" cy="7121225"/>
              </a:xfrm>
              <a:prstGeom prst="line">
                <a:avLst/>
              </a:prstGeom>
              <a:noFill/>
              <a:ln w="6985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4BDA6D4A-E786-F849-B8F3-8BD119F5C0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326088" y="4091174"/>
                <a:ext cx="7293" cy="7121225"/>
              </a:xfrm>
              <a:prstGeom prst="line">
                <a:avLst/>
              </a:prstGeom>
              <a:noFill/>
              <a:ln w="6985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FA4BF601-05C1-A847-B980-52D9CED857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38847" y="4091174"/>
                <a:ext cx="0" cy="7121225"/>
              </a:xfrm>
              <a:prstGeom prst="line">
                <a:avLst/>
              </a:prstGeom>
              <a:noFill/>
              <a:ln w="6985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6B626102-2EB6-634A-A36C-83E4B9A545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412038" y="4095178"/>
                <a:ext cx="7293" cy="7121225"/>
              </a:xfrm>
              <a:prstGeom prst="line">
                <a:avLst/>
              </a:prstGeom>
              <a:noFill/>
              <a:ln w="6985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9FE2A1CB-F419-0E47-9A73-199F49151A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924797" y="4095178"/>
                <a:ext cx="0" cy="7121225"/>
              </a:xfrm>
              <a:prstGeom prst="line">
                <a:avLst/>
              </a:prstGeom>
              <a:noFill/>
              <a:ln w="6985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CB288A4B-D715-4A48-9B0E-A89DF75A00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647547" y="4095178"/>
                <a:ext cx="7293" cy="7121225"/>
              </a:xfrm>
              <a:prstGeom prst="line">
                <a:avLst/>
              </a:prstGeom>
              <a:noFill/>
              <a:ln w="6985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0B07EB83-2ADF-214B-A7BF-66D1E7B7F8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160306" y="4095178"/>
                <a:ext cx="0" cy="7121225"/>
              </a:xfrm>
              <a:prstGeom prst="line">
                <a:avLst/>
              </a:prstGeom>
              <a:noFill/>
              <a:ln w="6985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272" name="Group">
                <a:extLst>
                  <a:ext uri="{FF2B5EF4-FFF2-40B4-BE49-F238E27FC236}">
                    <a16:creationId xmlns:a16="http://schemas.microsoft.com/office/drawing/2014/main" id="{EFC538F9-68CA-E64A-AF69-C3B4A158BA27}"/>
                  </a:ext>
                </a:extLst>
              </p:cNvPr>
              <p:cNvGrpSpPr/>
              <p:nvPr/>
            </p:nvGrpSpPr>
            <p:grpSpPr>
              <a:xfrm>
                <a:off x="12611380" y="2901093"/>
                <a:ext cx="11035071" cy="9480785"/>
                <a:chOff x="0" y="0"/>
                <a:chExt cx="11035069" cy="9480784"/>
              </a:xfrm>
            </p:grpSpPr>
            <p:sp>
              <p:nvSpPr>
                <p:cNvPr id="276" name="IMC">
                  <a:extLst>
                    <a:ext uri="{FF2B5EF4-FFF2-40B4-BE49-F238E27FC236}">
                      <a16:creationId xmlns:a16="http://schemas.microsoft.com/office/drawing/2014/main" id="{829F933B-1593-394A-AA86-043CAA4DAE12}"/>
                    </a:ext>
                  </a:extLst>
                </p:cNvPr>
                <p:cNvSpPr/>
                <p:nvPr/>
              </p:nvSpPr>
              <p:spPr>
                <a:xfrm>
                  <a:off x="0" y="2768865"/>
                  <a:ext cx="1379140" cy="1174188"/>
                </a:xfrm>
                <a:prstGeom prst="rect">
                  <a:avLst/>
                </a:prstGeom>
                <a:solidFill>
                  <a:srgbClr val="FFAB3B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200"/>
                    <a:t>IMC</a:t>
                  </a:r>
                </a:p>
              </p:txBody>
            </p:sp>
            <p:grpSp>
              <p:nvGrpSpPr>
                <p:cNvPr id="277" name="Group">
                  <a:extLst>
                    <a:ext uri="{FF2B5EF4-FFF2-40B4-BE49-F238E27FC236}">
                      <a16:creationId xmlns:a16="http://schemas.microsoft.com/office/drawing/2014/main" id="{B9ED56BC-AECC-A64A-9C4E-ADE9F836A5CF}"/>
                    </a:ext>
                  </a:extLst>
                </p:cNvPr>
                <p:cNvGrpSpPr/>
                <p:nvPr/>
              </p:nvGrpSpPr>
              <p:grpSpPr>
                <a:xfrm>
                  <a:off x="221244" y="0"/>
                  <a:ext cx="4447007" cy="1174188"/>
                  <a:chOff x="61717" y="0"/>
                  <a:chExt cx="4447003" cy="1174187"/>
                </a:xfrm>
              </p:grpSpPr>
              <p:sp>
                <p:nvSpPr>
                  <p:cNvPr id="324" name="Rectangle">
                    <a:extLst>
                      <a:ext uri="{FF2B5EF4-FFF2-40B4-BE49-F238E27FC236}">
                        <a16:creationId xmlns:a16="http://schemas.microsoft.com/office/drawing/2014/main" id="{1774CC6C-36D0-6446-ABF7-1FFD81A11164}"/>
                      </a:ext>
                    </a:extLst>
                  </p:cNvPr>
                  <p:cNvSpPr/>
                  <p:nvPr/>
                </p:nvSpPr>
                <p:spPr>
                  <a:xfrm>
                    <a:off x="61717" y="0"/>
                    <a:ext cx="1201877" cy="1174187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825500">
                      <a:defRPr sz="3200" spc="0">
                        <a:solidFill>
                          <a:srgbClr val="000000"/>
                        </a:solidFill>
                      </a:defRPr>
                    </a:pPr>
                    <a:endParaRPr sz="2800"/>
                  </a:p>
                </p:txBody>
              </p:sp>
              <p:sp>
                <p:nvSpPr>
                  <p:cNvPr id="325" name="Core">
                    <a:extLst>
                      <a:ext uri="{FF2B5EF4-FFF2-40B4-BE49-F238E27FC236}">
                        <a16:creationId xmlns:a16="http://schemas.microsoft.com/office/drawing/2014/main" id="{DA2FBEE5-B9E0-C346-BE53-3B0F4DE928E2}"/>
                      </a:ext>
                    </a:extLst>
                  </p:cNvPr>
                  <p:cNvSpPr/>
                  <p:nvPr/>
                </p:nvSpPr>
                <p:spPr>
                  <a:xfrm>
                    <a:off x="3183408" y="463219"/>
                    <a:ext cx="1325312" cy="709143"/>
                  </a:xfrm>
                  <a:prstGeom prst="rect">
                    <a:avLst/>
                  </a:prstGeom>
                  <a:solidFill>
                    <a:srgbClr val="9577FF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Core</a:t>
                    </a:r>
                  </a:p>
                </p:txBody>
              </p:sp>
              <p:sp>
                <p:nvSpPr>
                  <p:cNvPr id="326" name="CHA/LLC">
                    <a:extLst>
                      <a:ext uri="{FF2B5EF4-FFF2-40B4-BE49-F238E27FC236}">
                        <a16:creationId xmlns:a16="http://schemas.microsoft.com/office/drawing/2014/main" id="{D058B6D4-BF4C-094C-9218-17FB09CC9A07}"/>
                      </a:ext>
                    </a:extLst>
                  </p:cNvPr>
                  <p:cNvSpPr/>
                  <p:nvPr/>
                </p:nvSpPr>
                <p:spPr>
                  <a:xfrm>
                    <a:off x="3183407" y="20110"/>
                    <a:ext cx="1325312" cy="465226"/>
                  </a:xfrm>
                  <a:prstGeom prst="rect">
                    <a:avLst/>
                  </a:prstGeom>
                  <a:solidFill>
                    <a:srgbClr val="929292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CHA/LLC</a:t>
                    </a:r>
                  </a:p>
                </p:txBody>
              </p:sp>
            </p:grpSp>
            <p:sp>
              <p:nvSpPr>
                <p:cNvPr id="278" name="Rectangle">
                  <a:extLst>
                    <a:ext uri="{FF2B5EF4-FFF2-40B4-BE49-F238E27FC236}">
                      <a16:creationId xmlns:a16="http://schemas.microsoft.com/office/drawing/2014/main" id="{CF039586-F0C6-9344-91D9-6D8503228F98}"/>
                    </a:ext>
                  </a:extLst>
                </p:cNvPr>
                <p:cNvSpPr/>
                <p:nvPr/>
              </p:nvSpPr>
              <p:spPr>
                <a:xfrm>
                  <a:off x="6588064" y="0"/>
                  <a:ext cx="1201878" cy="1174188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 sz="2800"/>
                </a:p>
              </p:txBody>
            </p:sp>
            <p:grpSp>
              <p:nvGrpSpPr>
                <p:cNvPr id="279" name="Group">
                  <a:extLst>
                    <a:ext uri="{FF2B5EF4-FFF2-40B4-BE49-F238E27FC236}">
                      <a16:creationId xmlns:a16="http://schemas.microsoft.com/office/drawing/2014/main" id="{777DD2A2-55DC-1043-B02C-1F2EDC28D3C8}"/>
                    </a:ext>
                  </a:extLst>
                </p:cNvPr>
                <p:cNvGrpSpPr/>
                <p:nvPr/>
              </p:nvGrpSpPr>
              <p:grpSpPr>
                <a:xfrm>
                  <a:off x="9613318" y="0"/>
                  <a:ext cx="1325312" cy="1174187"/>
                  <a:chOff x="0" y="0"/>
                  <a:chExt cx="1325311" cy="1174186"/>
                </a:xfrm>
              </p:grpSpPr>
              <p:sp>
                <p:nvSpPr>
                  <p:cNvPr id="321" name="Rectangle">
                    <a:extLst>
                      <a:ext uri="{FF2B5EF4-FFF2-40B4-BE49-F238E27FC236}">
                        <a16:creationId xmlns:a16="http://schemas.microsoft.com/office/drawing/2014/main" id="{F4120468-FEC3-F340-AD8A-1A57F985EF83}"/>
                      </a:ext>
                    </a:extLst>
                  </p:cNvPr>
                  <p:cNvSpPr/>
                  <p:nvPr/>
                </p:nvSpPr>
                <p:spPr>
                  <a:xfrm>
                    <a:off x="61717" y="0"/>
                    <a:ext cx="1201877" cy="1174187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825500">
                      <a:defRPr sz="3200" spc="0">
                        <a:solidFill>
                          <a:srgbClr val="000000"/>
                        </a:solidFill>
                      </a:defRPr>
                    </a:pPr>
                    <a:endParaRPr sz="2800"/>
                  </a:p>
                </p:txBody>
              </p:sp>
              <p:sp>
                <p:nvSpPr>
                  <p:cNvPr id="322" name="Core">
                    <a:extLst>
                      <a:ext uri="{FF2B5EF4-FFF2-40B4-BE49-F238E27FC236}">
                        <a16:creationId xmlns:a16="http://schemas.microsoft.com/office/drawing/2014/main" id="{2537FE3A-C0A5-C343-BA4B-78487F21E056}"/>
                      </a:ext>
                    </a:extLst>
                  </p:cNvPr>
                  <p:cNvSpPr/>
                  <p:nvPr/>
                </p:nvSpPr>
                <p:spPr>
                  <a:xfrm>
                    <a:off x="0" y="465044"/>
                    <a:ext cx="1325312" cy="709143"/>
                  </a:xfrm>
                  <a:prstGeom prst="rect">
                    <a:avLst/>
                  </a:prstGeom>
                  <a:solidFill>
                    <a:srgbClr val="9577FF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Core</a:t>
                    </a:r>
                  </a:p>
                </p:txBody>
              </p:sp>
              <p:sp>
                <p:nvSpPr>
                  <p:cNvPr id="323" name="CHA/LLC">
                    <a:extLst>
                      <a:ext uri="{FF2B5EF4-FFF2-40B4-BE49-F238E27FC236}">
                        <a16:creationId xmlns:a16="http://schemas.microsoft.com/office/drawing/2014/main" id="{3DEBB2CF-8A86-184A-94EB-8536E4D3CC76}"/>
                      </a:ext>
                    </a:extLst>
                  </p:cNvPr>
                  <p:cNvSpPr/>
                  <p:nvPr/>
                </p:nvSpPr>
                <p:spPr>
                  <a:xfrm>
                    <a:off x="0" y="21934"/>
                    <a:ext cx="1325312" cy="465226"/>
                  </a:xfrm>
                  <a:prstGeom prst="rect">
                    <a:avLst/>
                  </a:prstGeom>
                  <a:solidFill>
                    <a:srgbClr val="929292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CHA/LLC</a:t>
                    </a:r>
                  </a:p>
                </p:txBody>
              </p:sp>
            </p:grpSp>
            <p:grpSp>
              <p:nvGrpSpPr>
                <p:cNvPr id="280" name="Group">
                  <a:extLst>
                    <a:ext uri="{FF2B5EF4-FFF2-40B4-BE49-F238E27FC236}">
                      <a16:creationId xmlns:a16="http://schemas.microsoft.com/office/drawing/2014/main" id="{BB4F377A-0996-CB4A-92C8-B054C98392D6}"/>
                    </a:ext>
                  </a:extLst>
                </p:cNvPr>
                <p:cNvGrpSpPr/>
                <p:nvPr/>
              </p:nvGrpSpPr>
              <p:grpSpPr>
                <a:xfrm>
                  <a:off x="3342937" y="2768865"/>
                  <a:ext cx="1325312" cy="1174188"/>
                  <a:chOff x="0" y="0"/>
                  <a:chExt cx="1325311" cy="1174186"/>
                </a:xfrm>
              </p:grpSpPr>
              <p:sp>
                <p:nvSpPr>
                  <p:cNvPr id="318" name="Rectangle">
                    <a:extLst>
                      <a:ext uri="{FF2B5EF4-FFF2-40B4-BE49-F238E27FC236}">
                        <a16:creationId xmlns:a16="http://schemas.microsoft.com/office/drawing/2014/main" id="{201259A8-A53D-DC4D-9B51-E552AD494446}"/>
                      </a:ext>
                    </a:extLst>
                  </p:cNvPr>
                  <p:cNvSpPr/>
                  <p:nvPr/>
                </p:nvSpPr>
                <p:spPr>
                  <a:xfrm>
                    <a:off x="61717" y="0"/>
                    <a:ext cx="1201877" cy="1174187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825500">
                      <a:defRPr sz="3200" spc="0">
                        <a:solidFill>
                          <a:srgbClr val="000000"/>
                        </a:solidFill>
                      </a:defRPr>
                    </a:pPr>
                    <a:endParaRPr sz="2800"/>
                  </a:p>
                </p:txBody>
              </p:sp>
              <p:sp>
                <p:nvSpPr>
                  <p:cNvPr id="319" name="Core">
                    <a:extLst>
                      <a:ext uri="{FF2B5EF4-FFF2-40B4-BE49-F238E27FC236}">
                        <a16:creationId xmlns:a16="http://schemas.microsoft.com/office/drawing/2014/main" id="{35C315B1-C042-ED43-9F98-08BE50D71ED0}"/>
                      </a:ext>
                    </a:extLst>
                  </p:cNvPr>
                  <p:cNvSpPr/>
                  <p:nvPr/>
                </p:nvSpPr>
                <p:spPr>
                  <a:xfrm>
                    <a:off x="0" y="465044"/>
                    <a:ext cx="1325312" cy="709143"/>
                  </a:xfrm>
                  <a:prstGeom prst="rect">
                    <a:avLst/>
                  </a:prstGeom>
                  <a:solidFill>
                    <a:srgbClr val="9577FF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Core</a:t>
                    </a:r>
                  </a:p>
                </p:txBody>
              </p:sp>
              <p:sp>
                <p:nvSpPr>
                  <p:cNvPr id="320" name="CHA/LLC">
                    <a:extLst>
                      <a:ext uri="{FF2B5EF4-FFF2-40B4-BE49-F238E27FC236}">
                        <a16:creationId xmlns:a16="http://schemas.microsoft.com/office/drawing/2014/main" id="{8BC8326C-FDA4-B94E-8307-B2FCBC583BA7}"/>
                      </a:ext>
                    </a:extLst>
                  </p:cNvPr>
                  <p:cNvSpPr/>
                  <p:nvPr/>
                </p:nvSpPr>
                <p:spPr>
                  <a:xfrm>
                    <a:off x="0" y="21934"/>
                    <a:ext cx="1325312" cy="465226"/>
                  </a:xfrm>
                  <a:prstGeom prst="rect">
                    <a:avLst/>
                  </a:prstGeom>
                  <a:solidFill>
                    <a:srgbClr val="929292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CHA/LLC</a:t>
                    </a:r>
                  </a:p>
                </p:txBody>
              </p:sp>
            </p:grpSp>
            <p:sp>
              <p:nvSpPr>
                <p:cNvPr id="281" name="IMC">
                  <a:extLst>
                    <a:ext uri="{FF2B5EF4-FFF2-40B4-BE49-F238E27FC236}">
                      <a16:creationId xmlns:a16="http://schemas.microsoft.com/office/drawing/2014/main" id="{BE66F687-FF45-0347-9695-57DE05FEACD4}"/>
                    </a:ext>
                  </a:extLst>
                </p:cNvPr>
                <p:cNvSpPr/>
                <p:nvPr/>
              </p:nvSpPr>
              <p:spPr>
                <a:xfrm>
                  <a:off x="9586404" y="2768865"/>
                  <a:ext cx="1379140" cy="1174188"/>
                </a:xfrm>
                <a:prstGeom prst="rect">
                  <a:avLst/>
                </a:prstGeom>
                <a:solidFill>
                  <a:srgbClr val="FFAB3B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200"/>
                    <a:t>IMC</a:t>
                  </a:r>
                </a:p>
              </p:txBody>
            </p:sp>
            <p:grpSp>
              <p:nvGrpSpPr>
                <p:cNvPr id="282" name="Group">
                  <a:extLst>
                    <a:ext uri="{FF2B5EF4-FFF2-40B4-BE49-F238E27FC236}">
                      <a16:creationId xmlns:a16="http://schemas.microsoft.com/office/drawing/2014/main" id="{3C8DEE27-88B2-4144-94DD-3D81DDF127CB}"/>
                    </a:ext>
                  </a:extLst>
                </p:cNvPr>
                <p:cNvGrpSpPr/>
                <p:nvPr/>
              </p:nvGrpSpPr>
              <p:grpSpPr>
                <a:xfrm>
                  <a:off x="6464670" y="2768865"/>
                  <a:ext cx="1325312" cy="1174188"/>
                  <a:chOff x="0" y="0"/>
                  <a:chExt cx="1325311" cy="1174186"/>
                </a:xfrm>
              </p:grpSpPr>
              <p:sp>
                <p:nvSpPr>
                  <p:cNvPr id="315" name="Rectangle">
                    <a:extLst>
                      <a:ext uri="{FF2B5EF4-FFF2-40B4-BE49-F238E27FC236}">
                        <a16:creationId xmlns:a16="http://schemas.microsoft.com/office/drawing/2014/main" id="{41DCE1F8-6369-634D-A426-2955DC288DA1}"/>
                      </a:ext>
                    </a:extLst>
                  </p:cNvPr>
                  <p:cNvSpPr/>
                  <p:nvPr/>
                </p:nvSpPr>
                <p:spPr>
                  <a:xfrm>
                    <a:off x="61717" y="0"/>
                    <a:ext cx="1201877" cy="1174187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825500">
                      <a:defRPr sz="3200" spc="0">
                        <a:solidFill>
                          <a:srgbClr val="000000"/>
                        </a:solidFill>
                      </a:defRPr>
                    </a:pPr>
                    <a:endParaRPr sz="2800"/>
                  </a:p>
                </p:txBody>
              </p:sp>
              <p:sp>
                <p:nvSpPr>
                  <p:cNvPr id="316" name="Core">
                    <a:extLst>
                      <a:ext uri="{FF2B5EF4-FFF2-40B4-BE49-F238E27FC236}">
                        <a16:creationId xmlns:a16="http://schemas.microsoft.com/office/drawing/2014/main" id="{BF79DECA-DC06-7A49-AE17-7382763550E9}"/>
                      </a:ext>
                    </a:extLst>
                  </p:cNvPr>
                  <p:cNvSpPr/>
                  <p:nvPr/>
                </p:nvSpPr>
                <p:spPr>
                  <a:xfrm>
                    <a:off x="0" y="465044"/>
                    <a:ext cx="1325312" cy="709143"/>
                  </a:xfrm>
                  <a:prstGeom prst="rect">
                    <a:avLst/>
                  </a:prstGeom>
                  <a:solidFill>
                    <a:srgbClr val="9577FF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Core</a:t>
                    </a:r>
                  </a:p>
                </p:txBody>
              </p:sp>
              <p:sp>
                <p:nvSpPr>
                  <p:cNvPr id="317" name="CHA/LLC">
                    <a:extLst>
                      <a:ext uri="{FF2B5EF4-FFF2-40B4-BE49-F238E27FC236}">
                        <a16:creationId xmlns:a16="http://schemas.microsoft.com/office/drawing/2014/main" id="{863CDFB9-7FAB-F34C-9000-B75C970E2246}"/>
                      </a:ext>
                    </a:extLst>
                  </p:cNvPr>
                  <p:cNvSpPr/>
                  <p:nvPr/>
                </p:nvSpPr>
                <p:spPr>
                  <a:xfrm>
                    <a:off x="0" y="21934"/>
                    <a:ext cx="1325312" cy="465226"/>
                  </a:xfrm>
                  <a:prstGeom prst="rect">
                    <a:avLst/>
                  </a:prstGeom>
                  <a:solidFill>
                    <a:srgbClr val="929292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CHA/LLC</a:t>
                    </a:r>
                  </a:p>
                </p:txBody>
              </p:sp>
            </p:grpSp>
            <p:grpSp>
              <p:nvGrpSpPr>
                <p:cNvPr id="283" name="Group">
                  <a:extLst>
                    <a:ext uri="{FF2B5EF4-FFF2-40B4-BE49-F238E27FC236}">
                      <a16:creationId xmlns:a16="http://schemas.microsoft.com/office/drawing/2014/main" id="{B7594812-B60B-DA4B-97B8-E1AA2E4C8689}"/>
                    </a:ext>
                  </a:extLst>
                </p:cNvPr>
                <p:cNvGrpSpPr/>
                <p:nvPr/>
              </p:nvGrpSpPr>
              <p:grpSpPr>
                <a:xfrm>
                  <a:off x="159527" y="5537730"/>
                  <a:ext cx="1325312" cy="1174188"/>
                  <a:chOff x="0" y="0"/>
                  <a:chExt cx="1325311" cy="1174186"/>
                </a:xfrm>
              </p:grpSpPr>
              <p:sp>
                <p:nvSpPr>
                  <p:cNvPr id="312" name="Rectangle">
                    <a:extLst>
                      <a:ext uri="{FF2B5EF4-FFF2-40B4-BE49-F238E27FC236}">
                        <a16:creationId xmlns:a16="http://schemas.microsoft.com/office/drawing/2014/main" id="{21AD98AB-CC3C-5942-A2FC-050D70EC4F9B}"/>
                      </a:ext>
                    </a:extLst>
                  </p:cNvPr>
                  <p:cNvSpPr/>
                  <p:nvPr/>
                </p:nvSpPr>
                <p:spPr>
                  <a:xfrm>
                    <a:off x="61717" y="0"/>
                    <a:ext cx="1201877" cy="1174187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825500">
                      <a:defRPr sz="3200" spc="0">
                        <a:solidFill>
                          <a:srgbClr val="000000"/>
                        </a:solidFill>
                      </a:defRPr>
                    </a:pPr>
                    <a:endParaRPr sz="2800"/>
                  </a:p>
                </p:txBody>
              </p:sp>
              <p:sp>
                <p:nvSpPr>
                  <p:cNvPr id="313" name="Core">
                    <a:extLst>
                      <a:ext uri="{FF2B5EF4-FFF2-40B4-BE49-F238E27FC236}">
                        <a16:creationId xmlns:a16="http://schemas.microsoft.com/office/drawing/2014/main" id="{3B8075B7-1955-904D-AC3D-0F3188549E17}"/>
                      </a:ext>
                    </a:extLst>
                  </p:cNvPr>
                  <p:cNvSpPr/>
                  <p:nvPr/>
                </p:nvSpPr>
                <p:spPr>
                  <a:xfrm>
                    <a:off x="0" y="465044"/>
                    <a:ext cx="1325312" cy="709143"/>
                  </a:xfrm>
                  <a:prstGeom prst="rect">
                    <a:avLst/>
                  </a:prstGeom>
                  <a:solidFill>
                    <a:srgbClr val="9577FF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Core</a:t>
                    </a:r>
                  </a:p>
                </p:txBody>
              </p:sp>
              <p:sp>
                <p:nvSpPr>
                  <p:cNvPr id="314" name="CHA/LLC">
                    <a:extLst>
                      <a:ext uri="{FF2B5EF4-FFF2-40B4-BE49-F238E27FC236}">
                        <a16:creationId xmlns:a16="http://schemas.microsoft.com/office/drawing/2014/main" id="{4B356EED-9676-3546-967B-2A1053CCCB72}"/>
                      </a:ext>
                    </a:extLst>
                  </p:cNvPr>
                  <p:cNvSpPr/>
                  <p:nvPr/>
                </p:nvSpPr>
                <p:spPr>
                  <a:xfrm>
                    <a:off x="0" y="21934"/>
                    <a:ext cx="1325312" cy="465226"/>
                  </a:xfrm>
                  <a:prstGeom prst="rect">
                    <a:avLst/>
                  </a:prstGeom>
                  <a:solidFill>
                    <a:srgbClr val="929292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CHA/LLC</a:t>
                    </a:r>
                  </a:p>
                </p:txBody>
              </p:sp>
            </p:grpSp>
            <p:grpSp>
              <p:nvGrpSpPr>
                <p:cNvPr id="284" name="Group">
                  <a:extLst>
                    <a:ext uri="{FF2B5EF4-FFF2-40B4-BE49-F238E27FC236}">
                      <a16:creationId xmlns:a16="http://schemas.microsoft.com/office/drawing/2014/main" id="{00121307-A871-FE42-A5C0-D8626050F23A}"/>
                    </a:ext>
                  </a:extLst>
                </p:cNvPr>
                <p:cNvGrpSpPr/>
                <p:nvPr/>
              </p:nvGrpSpPr>
              <p:grpSpPr>
                <a:xfrm>
                  <a:off x="3342937" y="5537730"/>
                  <a:ext cx="1325312" cy="1174188"/>
                  <a:chOff x="0" y="0"/>
                  <a:chExt cx="1325311" cy="1174186"/>
                </a:xfrm>
              </p:grpSpPr>
              <p:sp>
                <p:nvSpPr>
                  <p:cNvPr id="309" name="Rectangle">
                    <a:extLst>
                      <a:ext uri="{FF2B5EF4-FFF2-40B4-BE49-F238E27FC236}">
                        <a16:creationId xmlns:a16="http://schemas.microsoft.com/office/drawing/2014/main" id="{043F5C4F-B10F-F946-B40D-86CA8A92F28E}"/>
                      </a:ext>
                    </a:extLst>
                  </p:cNvPr>
                  <p:cNvSpPr/>
                  <p:nvPr/>
                </p:nvSpPr>
                <p:spPr>
                  <a:xfrm>
                    <a:off x="61717" y="0"/>
                    <a:ext cx="1201877" cy="1174187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825500">
                      <a:defRPr sz="3200" spc="0">
                        <a:solidFill>
                          <a:srgbClr val="000000"/>
                        </a:solidFill>
                      </a:defRPr>
                    </a:pPr>
                    <a:endParaRPr sz="2800"/>
                  </a:p>
                </p:txBody>
              </p:sp>
              <p:sp>
                <p:nvSpPr>
                  <p:cNvPr id="310" name="Core">
                    <a:extLst>
                      <a:ext uri="{FF2B5EF4-FFF2-40B4-BE49-F238E27FC236}">
                        <a16:creationId xmlns:a16="http://schemas.microsoft.com/office/drawing/2014/main" id="{21EC5032-BB73-6449-9432-E79A3AF333DD}"/>
                      </a:ext>
                    </a:extLst>
                  </p:cNvPr>
                  <p:cNvSpPr/>
                  <p:nvPr/>
                </p:nvSpPr>
                <p:spPr>
                  <a:xfrm>
                    <a:off x="0" y="465044"/>
                    <a:ext cx="1325312" cy="709143"/>
                  </a:xfrm>
                  <a:prstGeom prst="rect">
                    <a:avLst/>
                  </a:prstGeom>
                  <a:solidFill>
                    <a:srgbClr val="9577FF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Core</a:t>
                    </a:r>
                  </a:p>
                </p:txBody>
              </p:sp>
              <p:sp>
                <p:nvSpPr>
                  <p:cNvPr id="311" name="CHA/LLC">
                    <a:extLst>
                      <a:ext uri="{FF2B5EF4-FFF2-40B4-BE49-F238E27FC236}">
                        <a16:creationId xmlns:a16="http://schemas.microsoft.com/office/drawing/2014/main" id="{65D8E0EA-BD08-2047-9674-75BBAA006117}"/>
                      </a:ext>
                    </a:extLst>
                  </p:cNvPr>
                  <p:cNvSpPr/>
                  <p:nvPr/>
                </p:nvSpPr>
                <p:spPr>
                  <a:xfrm>
                    <a:off x="0" y="21934"/>
                    <a:ext cx="1325312" cy="465226"/>
                  </a:xfrm>
                  <a:prstGeom prst="rect">
                    <a:avLst/>
                  </a:prstGeom>
                  <a:solidFill>
                    <a:srgbClr val="929292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CHA/LLC</a:t>
                    </a:r>
                  </a:p>
                </p:txBody>
              </p:sp>
            </p:grpSp>
            <p:grpSp>
              <p:nvGrpSpPr>
                <p:cNvPr id="285" name="Group">
                  <a:extLst>
                    <a:ext uri="{FF2B5EF4-FFF2-40B4-BE49-F238E27FC236}">
                      <a16:creationId xmlns:a16="http://schemas.microsoft.com/office/drawing/2014/main" id="{AFC8D689-3954-3C44-819A-7205020658F2}"/>
                    </a:ext>
                  </a:extLst>
                </p:cNvPr>
                <p:cNvGrpSpPr/>
                <p:nvPr/>
              </p:nvGrpSpPr>
              <p:grpSpPr>
                <a:xfrm>
                  <a:off x="6526347" y="5537730"/>
                  <a:ext cx="1325312" cy="1174188"/>
                  <a:chOff x="0" y="0"/>
                  <a:chExt cx="1325311" cy="1174186"/>
                </a:xfrm>
              </p:grpSpPr>
              <p:sp>
                <p:nvSpPr>
                  <p:cNvPr id="306" name="Rectangle">
                    <a:extLst>
                      <a:ext uri="{FF2B5EF4-FFF2-40B4-BE49-F238E27FC236}">
                        <a16:creationId xmlns:a16="http://schemas.microsoft.com/office/drawing/2014/main" id="{E5DFDE7C-CD27-2C42-9A16-8EA3013F2B41}"/>
                      </a:ext>
                    </a:extLst>
                  </p:cNvPr>
                  <p:cNvSpPr/>
                  <p:nvPr/>
                </p:nvSpPr>
                <p:spPr>
                  <a:xfrm>
                    <a:off x="61717" y="0"/>
                    <a:ext cx="1201877" cy="1174187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825500">
                      <a:defRPr sz="3200" spc="0">
                        <a:solidFill>
                          <a:srgbClr val="000000"/>
                        </a:solidFill>
                      </a:defRPr>
                    </a:pPr>
                    <a:endParaRPr sz="2800"/>
                  </a:p>
                </p:txBody>
              </p:sp>
              <p:sp>
                <p:nvSpPr>
                  <p:cNvPr id="307" name="Core">
                    <a:extLst>
                      <a:ext uri="{FF2B5EF4-FFF2-40B4-BE49-F238E27FC236}">
                        <a16:creationId xmlns:a16="http://schemas.microsoft.com/office/drawing/2014/main" id="{2A70432C-C378-5F40-B636-391D676A8173}"/>
                      </a:ext>
                    </a:extLst>
                  </p:cNvPr>
                  <p:cNvSpPr/>
                  <p:nvPr/>
                </p:nvSpPr>
                <p:spPr>
                  <a:xfrm>
                    <a:off x="0" y="465044"/>
                    <a:ext cx="1325312" cy="709143"/>
                  </a:xfrm>
                  <a:prstGeom prst="rect">
                    <a:avLst/>
                  </a:prstGeom>
                  <a:solidFill>
                    <a:srgbClr val="9577FF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Core</a:t>
                    </a:r>
                  </a:p>
                </p:txBody>
              </p:sp>
              <p:sp>
                <p:nvSpPr>
                  <p:cNvPr id="308" name="CHA/LLC">
                    <a:extLst>
                      <a:ext uri="{FF2B5EF4-FFF2-40B4-BE49-F238E27FC236}">
                        <a16:creationId xmlns:a16="http://schemas.microsoft.com/office/drawing/2014/main" id="{810931D5-BDB1-3C4C-9BC4-98E46555CC78}"/>
                      </a:ext>
                    </a:extLst>
                  </p:cNvPr>
                  <p:cNvSpPr/>
                  <p:nvPr/>
                </p:nvSpPr>
                <p:spPr>
                  <a:xfrm>
                    <a:off x="0" y="21934"/>
                    <a:ext cx="1325312" cy="465226"/>
                  </a:xfrm>
                  <a:prstGeom prst="rect">
                    <a:avLst/>
                  </a:prstGeom>
                  <a:solidFill>
                    <a:srgbClr val="929292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CHA/LLC</a:t>
                    </a:r>
                  </a:p>
                </p:txBody>
              </p:sp>
            </p:grpSp>
            <p:grpSp>
              <p:nvGrpSpPr>
                <p:cNvPr id="286" name="Group">
                  <a:extLst>
                    <a:ext uri="{FF2B5EF4-FFF2-40B4-BE49-F238E27FC236}">
                      <a16:creationId xmlns:a16="http://schemas.microsoft.com/office/drawing/2014/main" id="{D9D77CD1-83BB-BB44-959D-3983176E85A3}"/>
                    </a:ext>
                  </a:extLst>
                </p:cNvPr>
                <p:cNvGrpSpPr/>
                <p:nvPr/>
              </p:nvGrpSpPr>
              <p:grpSpPr>
                <a:xfrm>
                  <a:off x="9709757" y="5537730"/>
                  <a:ext cx="1325312" cy="1174188"/>
                  <a:chOff x="0" y="0"/>
                  <a:chExt cx="1325311" cy="1174186"/>
                </a:xfrm>
              </p:grpSpPr>
              <p:sp>
                <p:nvSpPr>
                  <p:cNvPr id="303" name="Rectangle">
                    <a:extLst>
                      <a:ext uri="{FF2B5EF4-FFF2-40B4-BE49-F238E27FC236}">
                        <a16:creationId xmlns:a16="http://schemas.microsoft.com/office/drawing/2014/main" id="{892F24B2-28A8-D049-8554-711C27B04CB5}"/>
                      </a:ext>
                    </a:extLst>
                  </p:cNvPr>
                  <p:cNvSpPr/>
                  <p:nvPr/>
                </p:nvSpPr>
                <p:spPr>
                  <a:xfrm>
                    <a:off x="61717" y="0"/>
                    <a:ext cx="1201877" cy="1174187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825500">
                      <a:defRPr sz="3200" spc="0">
                        <a:solidFill>
                          <a:srgbClr val="000000"/>
                        </a:solidFill>
                      </a:defRPr>
                    </a:pPr>
                    <a:endParaRPr sz="2800"/>
                  </a:p>
                </p:txBody>
              </p:sp>
              <p:sp>
                <p:nvSpPr>
                  <p:cNvPr id="304" name="Core">
                    <a:extLst>
                      <a:ext uri="{FF2B5EF4-FFF2-40B4-BE49-F238E27FC236}">
                        <a16:creationId xmlns:a16="http://schemas.microsoft.com/office/drawing/2014/main" id="{3F37F756-FF8C-8745-9554-4B65DEA2D2E4}"/>
                      </a:ext>
                    </a:extLst>
                  </p:cNvPr>
                  <p:cNvSpPr/>
                  <p:nvPr/>
                </p:nvSpPr>
                <p:spPr>
                  <a:xfrm>
                    <a:off x="0" y="465044"/>
                    <a:ext cx="1325312" cy="709143"/>
                  </a:xfrm>
                  <a:prstGeom prst="rect">
                    <a:avLst/>
                  </a:prstGeom>
                  <a:solidFill>
                    <a:srgbClr val="9577FF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Core</a:t>
                    </a:r>
                  </a:p>
                </p:txBody>
              </p:sp>
              <p:sp>
                <p:nvSpPr>
                  <p:cNvPr id="305" name="CHA/LLC">
                    <a:extLst>
                      <a:ext uri="{FF2B5EF4-FFF2-40B4-BE49-F238E27FC236}">
                        <a16:creationId xmlns:a16="http://schemas.microsoft.com/office/drawing/2014/main" id="{95357DB8-776A-BF4E-910B-64ADE83EDE44}"/>
                      </a:ext>
                    </a:extLst>
                  </p:cNvPr>
                  <p:cNvSpPr/>
                  <p:nvPr/>
                </p:nvSpPr>
                <p:spPr>
                  <a:xfrm>
                    <a:off x="0" y="21934"/>
                    <a:ext cx="1325312" cy="465226"/>
                  </a:xfrm>
                  <a:prstGeom prst="rect">
                    <a:avLst/>
                  </a:prstGeom>
                  <a:solidFill>
                    <a:srgbClr val="929292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CHA/LLC</a:t>
                    </a:r>
                  </a:p>
                </p:txBody>
              </p:sp>
            </p:grpSp>
            <p:grpSp>
              <p:nvGrpSpPr>
                <p:cNvPr id="287" name="Group">
                  <a:extLst>
                    <a:ext uri="{FF2B5EF4-FFF2-40B4-BE49-F238E27FC236}">
                      <a16:creationId xmlns:a16="http://schemas.microsoft.com/office/drawing/2014/main" id="{DD7B6EE2-D8AE-914E-92F6-D62557ABFC41}"/>
                    </a:ext>
                  </a:extLst>
                </p:cNvPr>
                <p:cNvGrpSpPr/>
                <p:nvPr/>
              </p:nvGrpSpPr>
              <p:grpSpPr>
                <a:xfrm>
                  <a:off x="159527" y="8306596"/>
                  <a:ext cx="1325312" cy="1174188"/>
                  <a:chOff x="0" y="0"/>
                  <a:chExt cx="1325311" cy="1174186"/>
                </a:xfrm>
              </p:grpSpPr>
              <p:sp>
                <p:nvSpPr>
                  <p:cNvPr id="300" name="Rectangle">
                    <a:extLst>
                      <a:ext uri="{FF2B5EF4-FFF2-40B4-BE49-F238E27FC236}">
                        <a16:creationId xmlns:a16="http://schemas.microsoft.com/office/drawing/2014/main" id="{02EC97E4-5813-C348-9F17-BA1D3A933ED6}"/>
                      </a:ext>
                    </a:extLst>
                  </p:cNvPr>
                  <p:cNvSpPr/>
                  <p:nvPr/>
                </p:nvSpPr>
                <p:spPr>
                  <a:xfrm>
                    <a:off x="61717" y="0"/>
                    <a:ext cx="1201877" cy="1174187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825500">
                      <a:defRPr sz="3200" spc="0">
                        <a:solidFill>
                          <a:srgbClr val="000000"/>
                        </a:solidFill>
                      </a:defRPr>
                    </a:pPr>
                    <a:endParaRPr sz="2800"/>
                  </a:p>
                </p:txBody>
              </p:sp>
              <p:sp>
                <p:nvSpPr>
                  <p:cNvPr id="301" name="Core">
                    <a:extLst>
                      <a:ext uri="{FF2B5EF4-FFF2-40B4-BE49-F238E27FC236}">
                        <a16:creationId xmlns:a16="http://schemas.microsoft.com/office/drawing/2014/main" id="{989965AA-CA1C-A64C-A237-73CB69ABEC7D}"/>
                      </a:ext>
                    </a:extLst>
                  </p:cNvPr>
                  <p:cNvSpPr/>
                  <p:nvPr/>
                </p:nvSpPr>
                <p:spPr>
                  <a:xfrm>
                    <a:off x="0" y="465044"/>
                    <a:ext cx="1325312" cy="709143"/>
                  </a:xfrm>
                  <a:prstGeom prst="rect">
                    <a:avLst/>
                  </a:prstGeom>
                  <a:solidFill>
                    <a:srgbClr val="9577FF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Core</a:t>
                    </a:r>
                  </a:p>
                </p:txBody>
              </p:sp>
              <p:sp>
                <p:nvSpPr>
                  <p:cNvPr id="302" name="CHA/LLC">
                    <a:extLst>
                      <a:ext uri="{FF2B5EF4-FFF2-40B4-BE49-F238E27FC236}">
                        <a16:creationId xmlns:a16="http://schemas.microsoft.com/office/drawing/2014/main" id="{A1B07B33-9281-5E47-BA55-240A96BED0B0}"/>
                      </a:ext>
                    </a:extLst>
                  </p:cNvPr>
                  <p:cNvSpPr/>
                  <p:nvPr/>
                </p:nvSpPr>
                <p:spPr>
                  <a:xfrm>
                    <a:off x="0" y="21934"/>
                    <a:ext cx="1325312" cy="465226"/>
                  </a:xfrm>
                  <a:prstGeom prst="rect">
                    <a:avLst/>
                  </a:prstGeom>
                  <a:solidFill>
                    <a:srgbClr val="929292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CHA/LLC</a:t>
                    </a:r>
                  </a:p>
                </p:txBody>
              </p:sp>
            </p:grpSp>
            <p:grpSp>
              <p:nvGrpSpPr>
                <p:cNvPr id="288" name="Group">
                  <a:extLst>
                    <a:ext uri="{FF2B5EF4-FFF2-40B4-BE49-F238E27FC236}">
                      <a16:creationId xmlns:a16="http://schemas.microsoft.com/office/drawing/2014/main" id="{C783408C-5B13-3449-AEB6-ECE1E6754D19}"/>
                    </a:ext>
                  </a:extLst>
                </p:cNvPr>
                <p:cNvGrpSpPr/>
                <p:nvPr/>
              </p:nvGrpSpPr>
              <p:grpSpPr>
                <a:xfrm>
                  <a:off x="3342937" y="8306596"/>
                  <a:ext cx="1325312" cy="1174188"/>
                  <a:chOff x="0" y="0"/>
                  <a:chExt cx="1325311" cy="1174186"/>
                </a:xfrm>
              </p:grpSpPr>
              <p:sp>
                <p:nvSpPr>
                  <p:cNvPr id="297" name="Rectangle">
                    <a:extLst>
                      <a:ext uri="{FF2B5EF4-FFF2-40B4-BE49-F238E27FC236}">
                        <a16:creationId xmlns:a16="http://schemas.microsoft.com/office/drawing/2014/main" id="{F0C74187-397D-5E4E-A41B-A9DC982AD853}"/>
                      </a:ext>
                    </a:extLst>
                  </p:cNvPr>
                  <p:cNvSpPr/>
                  <p:nvPr/>
                </p:nvSpPr>
                <p:spPr>
                  <a:xfrm>
                    <a:off x="61717" y="0"/>
                    <a:ext cx="1201877" cy="1174187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825500">
                      <a:defRPr sz="3200" spc="0">
                        <a:solidFill>
                          <a:srgbClr val="000000"/>
                        </a:solidFill>
                      </a:defRPr>
                    </a:pPr>
                    <a:endParaRPr sz="2800"/>
                  </a:p>
                </p:txBody>
              </p:sp>
              <p:sp>
                <p:nvSpPr>
                  <p:cNvPr id="298" name="Core">
                    <a:extLst>
                      <a:ext uri="{FF2B5EF4-FFF2-40B4-BE49-F238E27FC236}">
                        <a16:creationId xmlns:a16="http://schemas.microsoft.com/office/drawing/2014/main" id="{3F370C0E-E30C-A349-8455-C3F6E8B11728}"/>
                      </a:ext>
                    </a:extLst>
                  </p:cNvPr>
                  <p:cNvSpPr/>
                  <p:nvPr/>
                </p:nvSpPr>
                <p:spPr>
                  <a:xfrm>
                    <a:off x="0" y="465044"/>
                    <a:ext cx="1325312" cy="709143"/>
                  </a:xfrm>
                  <a:prstGeom prst="rect">
                    <a:avLst/>
                  </a:prstGeom>
                  <a:solidFill>
                    <a:srgbClr val="9577FF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Core</a:t>
                    </a:r>
                  </a:p>
                </p:txBody>
              </p:sp>
              <p:sp>
                <p:nvSpPr>
                  <p:cNvPr id="299" name="CHA/LLC">
                    <a:extLst>
                      <a:ext uri="{FF2B5EF4-FFF2-40B4-BE49-F238E27FC236}">
                        <a16:creationId xmlns:a16="http://schemas.microsoft.com/office/drawing/2014/main" id="{D58C2466-0D9C-F146-BD74-7E4BC4BAF709}"/>
                      </a:ext>
                    </a:extLst>
                  </p:cNvPr>
                  <p:cNvSpPr/>
                  <p:nvPr/>
                </p:nvSpPr>
                <p:spPr>
                  <a:xfrm>
                    <a:off x="0" y="21934"/>
                    <a:ext cx="1325312" cy="465226"/>
                  </a:xfrm>
                  <a:prstGeom prst="rect">
                    <a:avLst/>
                  </a:prstGeom>
                  <a:solidFill>
                    <a:srgbClr val="929292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CHA/LLC</a:t>
                    </a:r>
                  </a:p>
                </p:txBody>
              </p:sp>
            </p:grpSp>
            <p:grpSp>
              <p:nvGrpSpPr>
                <p:cNvPr id="289" name="Group">
                  <a:extLst>
                    <a:ext uri="{FF2B5EF4-FFF2-40B4-BE49-F238E27FC236}">
                      <a16:creationId xmlns:a16="http://schemas.microsoft.com/office/drawing/2014/main" id="{A901EEE4-F16B-EF49-A914-8F7152528D38}"/>
                    </a:ext>
                  </a:extLst>
                </p:cNvPr>
                <p:cNvGrpSpPr/>
                <p:nvPr/>
              </p:nvGrpSpPr>
              <p:grpSpPr>
                <a:xfrm>
                  <a:off x="6526347" y="8306596"/>
                  <a:ext cx="1325312" cy="1174188"/>
                  <a:chOff x="0" y="0"/>
                  <a:chExt cx="1325311" cy="1174186"/>
                </a:xfrm>
              </p:grpSpPr>
              <p:sp>
                <p:nvSpPr>
                  <p:cNvPr id="294" name="Rectangle">
                    <a:extLst>
                      <a:ext uri="{FF2B5EF4-FFF2-40B4-BE49-F238E27FC236}">
                        <a16:creationId xmlns:a16="http://schemas.microsoft.com/office/drawing/2014/main" id="{AB8C4022-84DB-0D49-92DF-1DCBB8A8F43B}"/>
                      </a:ext>
                    </a:extLst>
                  </p:cNvPr>
                  <p:cNvSpPr/>
                  <p:nvPr/>
                </p:nvSpPr>
                <p:spPr>
                  <a:xfrm>
                    <a:off x="61717" y="0"/>
                    <a:ext cx="1201877" cy="1174187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825500">
                      <a:defRPr sz="3200" spc="0">
                        <a:solidFill>
                          <a:srgbClr val="000000"/>
                        </a:solidFill>
                      </a:defRPr>
                    </a:pPr>
                    <a:endParaRPr sz="2800"/>
                  </a:p>
                </p:txBody>
              </p:sp>
              <p:sp>
                <p:nvSpPr>
                  <p:cNvPr id="295" name="Core">
                    <a:extLst>
                      <a:ext uri="{FF2B5EF4-FFF2-40B4-BE49-F238E27FC236}">
                        <a16:creationId xmlns:a16="http://schemas.microsoft.com/office/drawing/2014/main" id="{CBC61836-0971-3342-AEE8-4D45A59EE71F}"/>
                      </a:ext>
                    </a:extLst>
                  </p:cNvPr>
                  <p:cNvSpPr/>
                  <p:nvPr/>
                </p:nvSpPr>
                <p:spPr>
                  <a:xfrm>
                    <a:off x="0" y="465044"/>
                    <a:ext cx="1325312" cy="709143"/>
                  </a:xfrm>
                  <a:prstGeom prst="rect">
                    <a:avLst/>
                  </a:prstGeom>
                  <a:solidFill>
                    <a:srgbClr val="9577FF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Core</a:t>
                    </a:r>
                  </a:p>
                </p:txBody>
              </p:sp>
              <p:sp>
                <p:nvSpPr>
                  <p:cNvPr id="296" name="CHA/LLC">
                    <a:extLst>
                      <a:ext uri="{FF2B5EF4-FFF2-40B4-BE49-F238E27FC236}">
                        <a16:creationId xmlns:a16="http://schemas.microsoft.com/office/drawing/2014/main" id="{E8A688D5-91F3-0049-90B7-BD0E65E54FB7}"/>
                      </a:ext>
                    </a:extLst>
                  </p:cNvPr>
                  <p:cNvSpPr/>
                  <p:nvPr/>
                </p:nvSpPr>
                <p:spPr>
                  <a:xfrm>
                    <a:off x="0" y="21934"/>
                    <a:ext cx="1325312" cy="465226"/>
                  </a:xfrm>
                  <a:prstGeom prst="rect">
                    <a:avLst/>
                  </a:prstGeom>
                  <a:solidFill>
                    <a:srgbClr val="929292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CHA/LLC</a:t>
                    </a:r>
                  </a:p>
                </p:txBody>
              </p:sp>
            </p:grpSp>
            <p:grpSp>
              <p:nvGrpSpPr>
                <p:cNvPr id="290" name="Group">
                  <a:extLst>
                    <a:ext uri="{FF2B5EF4-FFF2-40B4-BE49-F238E27FC236}">
                      <a16:creationId xmlns:a16="http://schemas.microsoft.com/office/drawing/2014/main" id="{1802DB4D-736F-CF4D-A258-30AAD0903B22}"/>
                    </a:ext>
                  </a:extLst>
                </p:cNvPr>
                <p:cNvGrpSpPr/>
                <p:nvPr/>
              </p:nvGrpSpPr>
              <p:grpSpPr>
                <a:xfrm>
                  <a:off x="9709757" y="8306596"/>
                  <a:ext cx="1325312" cy="1174188"/>
                  <a:chOff x="0" y="0"/>
                  <a:chExt cx="1325311" cy="1174186"/>
                </a:xfrm>
              </p:grpSpPr>
              <p:sp>
                <p:nvSpPr>
                  <p:cNvPr id="291" name="Rectangle">
                    <a:extLst>
                      <a:ext uri="{FF2B5EF4-FFF2-40B4-BE49-F238E27FC236}">
                        <a16:creationId xmlns:a16="http://schemas.microsoft.com/office/drawing/2014/main" id="{EB00361D-906D-BC4F-B0ED-5FD7D5319088}"/>
                      </a:ext>
                    </a:extLst>
                  </p:cNvPr>
                  <p:cNvSpPr/>
                  <p:nvPr/>
                </p:nvSpPr>
                <p:spPr>
                  <a:xfrm>
                    <a:off x="61717" y="0"/>
                    <a:ext cx="1201877" cy="1174187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825500">
                      <a:defRPr sz="3200" spc="0">
                        <a:solidFill>
                          <a:srgbClr val="000000"/>
                        </a:solidFill>
                      </a:defRPr>
                    </a:pPr>
                    <a:endParaRPr sz="2800"/>
                  </a:p>
                </p:txBody>
              </p:sp>
              <p:sp>
                <p:nvSpPr>
                  <p:cNvPr id="292" name="Core">
                    <a:extLst>
                      <a:ext uri="{FF2B5EF4-FFF2-40B4-BE49-F238E27FC236}">
                        <a16:creationId xmlns:a16="http://schemas.microsoft.com/office/drawing/2014/main" id="{739E8C06-2031-A14A-A5D1-679EB65D3920}"/>
                      </a:ext>
                    </a:extLst>
                  </p:cNvPr>
                  <p:cNvSpPr/>
                  <p:nvPr/>
                </p:nvSpPr>
                <p:spPr>
                  <a:xfrm>
                    <a:off x="0" y="465044"/>
                    <a:ext cx="1325312" cy="709143"/>
                  </a:xfrm>
                  <a:prstGeom prst="rect">
                    <a:avLst/>
                  </a:prstGeom>
                  <a:solidFill>
                    <a:srgbClr val="9577FF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Core</a:t>
                    </a:r>
                  </a:p>
                </p:txBody>
              </p:sp>
              <p:sp>
                <p:nvSpPr>
                  <p:cNvPr id="293" name="CHA/LLC">
                    <a:extLst>
                      <a:ext uri="{FF2B5EF4-FFF2-40B4-BE49-F238E27FC236}">
                        <a16:creationId xmlns:a16="http://schemas.microsoft.com/office/drawing/2014/main" id="{DD40BCC3-2A34-8D43-BFF6-31043B6B43A2}"/>
                      </a:ext>
                    </a:extLst>
                  </p:cNvPr>
                  <p:cNvSpPr/>
                  <p:nvPr/>
                </p:nvSpPr>
                <p:spPr>
                  <a:xfrm>
                    <a:off x="0" y="21934"/>
                    <a:ext cx="1325312" cy="465226"/>
                  </a:xfrm>
                  <a:prstGeom prst="rect">
                    <a:avLst/>
                  </a:prstGeom>
                  <a:solidFill>
                    <a:srgbClr val="929292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CHA/LLC</a:t>
                    </a:r>
                  </a:p>
                </p:txBody>
              </p:sp>
            </p:grpSp>
          </p:grpSp>
          <p:grpSp>
            <p:nvGrpSpPr>
              <p:cNvPr id="273" name="Group 272">
                <a:extLst>
                  <a:ext uri="{FF2B5EF4-FFF2-40B4-BE49-F238E27FC236}">
                    <a16:creationId xmlns:a16="http://schemas.microsoft.com/office/drawing/2014/main" id="{81525BFA-E5AA-1A47-A53A-5ECF284DEE7A}"/>
                  </a:ext>
                </a:extLst>
              </p:cNvPr>
              <p:cNvGrpSpPr/>
              <p:nvPr/>
            </p:nvGrpSpPr>
            <p:grpSpPr>
              <a:xfrm>
                <a:off x="12646028" y="2936297"/>
                <a:ext cx="7693618" cy="1188564"/>
                <a:chOff x="12646028" y="2936297"/>
                <a:chExt cx="7693618" cy="1188564"/>
              </a:xfrm>
            </p:grpSpPr>
            <p:sp>
              <p:nvSpPr>
                <p:cNvPr id="274" name="IMC">
                  <a:extLst>
                    <a:ext uri="{FF2B5EF4-FFF2-40B4-BE49-F238E27FC236}">
                      <a16:creationId xmlns:a16="http://schemas.microsoft.com/office/drawing/2014/main" id="{A21413B4-B03E-2B42-9B28-1E74B31DE2F1}"/>
                    </a:ext>
                  </a:extLst>
                </p:cNvPr>
                <p:cNvSpPr/>
                <p:nvPr/>
              </p:nvSpPr>
              <p:spPr>
                <a:xfrm>
                  <a:off x="12646028" y="2950673"/>
                  <a:ext cx="1379140" cy="1174188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lang="en-US" sz="1200"/>
                    <a:t>UPI</a:t>
                  </a:r>
                  <a:endParaRPr sz="1200"/>
                </a:p>
              </p:txBody>
            </p:sp>
            <p:sp>
              <p:nvSpPr>
                <p:cNvPr id="275" name="IMC">
                  <a:extLst>
                    <a:ext uri="{FF2B5EF4-FFF2-40B4-BE49-F238E27FC236}">
                      <a16:creationId xmlns:a16="http://schemas.microsoft.com/office/drawing/2014/main" id="{B2320EAB-FF25-2244-8DEB-1D512A3126E1}"/>
                    </a:ext>
                  </a:extLst>
                </p:cNvPr>
                <p:cNvSpPr/>
                <p:nvPr/>
              </p:nvSpPr>
              <p:spPr>
                <a:xfrm>
                  <a:off x="18960506" y="2936297"/>
                  <a:ext cx="1379140" cy="1174188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lang="en-US" sz="1200"/>
                    <a:t>UPI</a:t>
                  </a:r>
                  <a:endParaRPr sz="1200"/>
                </a:p>
              </p:txBody>
            </p:sp>
          </p:grpSp>
        </p:grpSp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09C211D4-2D48-9B40-9F35-9D48360EA115}"/>
                </a:ext>
              </a:extLst>
            </p:cNvPr>
            <p:cNvGrpSpPr/>
            <p:nvPr/>
          </p:nvGrpSpPr>
          <p:grpSpPr>
            <a:xfrm rot="10800000" flipH="1">
              <a:off x="5256576" y="2995750"/>
              <a:ext cx="6713887" cy="3913651"/>
              <a:chOff x="12611380" y="2901093"/>
              <a:chExt cx="11035071" cy="9480785"/>
            </a:xfrm>
          </p:grpSpPr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C2B41AC6-947F-9340-AC7D-3D96A8B220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90520" y="3340791"/>
                <a:ext cx="8207266" cy="0"/>
              </a:xfrm>
              <a:prstGeom prst="line">
                <a:avLst/>
              </a:prstGeom>
              <a:noFill/>
              <a:ln w="6985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0D5A337A-F83C-E84E-99A9-F07E4B7832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90520" y="3804576"/>
                <a:ext cx="8234180" cy="32547"/>
              </a:xfrm>
              <a:prstGeom prst="line">
                <a:avLst/>
              </a:prstGeom>
              <a:noFill/>
              <a:ln w="6985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0E5EE206-71FD-C84B-91AA-A89120B6C1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63606" y="6064349"/>
                <a:ext cx="8207266" cy="0"/>
              </a:xfrm>
              <a:prstGeom prst="line">
                <a:avLst/>
              </a:prstGeom>
              <a:noFill/>
              <a:ln w="6985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3B0CE885-E0DA-A34B-A24F-151CA36ADA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63606" y="6528134"/>
                <a:ext cx="8234180" cy="32547"/>
              </a:xfrm>
              <a:prstGeom prst="line">
                <a:avLst/>
              </a:prstGeom>
              <a:noFill/>
              <a:ln w="6985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E1703FE3-FCB2-B94F-B022-559AF3B12E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96219" y="8787907"/>
                <a:ext cx="8207266" cy="0"/>
              </a:xfrm>
              <a:prstGeom prst="line">
                <a:avLst/>
              </a:prstGeom>
              <a:noFill/>
              <a:ln w="6985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C989CE9E-BBBF-3546-827B-2F76FF6190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96219" y="9251692"/>
                <a:ext cx="8234180" cy="32547"/>
              </a:xfrm>
              <a:prstGeom prst="line">
                <a:avLst/>
              </a:prstGeom>
              <a:noFill/>
              <a:ln w="6985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8FFE7154-DE17-F642-9136-3D54B34D74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96219" y="11547248"/>
                <a:ext cx="8207266" cy="0"/>
              </a:xfrm>
              <a:prstGeom prst="line">
                <a:avLst/>
              </a:prstGeom>
              <a:noFill/>
              <a:ln w="6985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9320C467-B04C-3844-B625-D425BB03D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96219" y="12011033"/>
                <a:ext cx="8234180" cy="32547"/>
              </a:xfrm>
              <a:prstGeom prst="line">
                <a:avLst/>
              </a:prstGeom>
              <a:noFill/>
              <a:ln w="6985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5D8A79E5-F831-524E-9807-0DFA908FA3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070701" y="4108399"/>
                <a:ext cx="7293" cy="7121225"/>
              </a:xfrm>
              <a:prstGeom prst="line">
                <a:avLst/>
              </a:prstGeom>
              <a:noFill/>
              <a:ln w="6985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90D83AD3-7950-814F-8E32-BB1E80EC5D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583460" y="4108399"/>
                <a:ext cx="0" cy="7121225"/>
              </a:xfrm>
              <a:prstGeom prst="line">
                <a:avLst/>
              </a:prstGeom>
              <a:noFill/>
              <a:ln w="6985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97FA9840-4621-8F4B-9B41-DE622B7D6E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326088" y="4091174"/>
                <a:ext cx="7293" cy="7121225"/>
              </a:xfrm>
              <a:prstGeom prst="line">
                <a:avLst/>
              </a:prstGeom>
              <a:noFill/>
              <a:ln w="6985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AD8722AF-34D4-4348-8F0D-5922B1D723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38847" y="4091174"/>
                <a:ext cx="0" cy="7121225"/>
              </a:xfrm>
              <a:prstGeom prst="line">
                <a:avLst/>
              </a:prstGeom>
              <a:noFill/>
              <a:ln w="6985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A96E6CBF-970C-FA41-8C0A-70EEAEE0F1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412038" y="4095178"/>
                <a:ext cx="7293" cy="7121225"/>
              </a:xfrm>
              <a:prstGeom prst="line">
                <a:avLst/>
              </a:prstGeom>
              <a:noFill/>
              <a:ln w="6985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DE455AD9-8977-C34F-9D7F-0BB1D0C0D4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924797" y="4095178"/>
                <a:ext cx="0" cy="7121225"/>
              </a:xfrm>
              <a:prstGeom prst="line">
                <a:avLst/>
              </a:prstGeom>
              <a:noFill/>
              <a:ln w="6985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1C0A5BB6-6885-F64E-8B82-8632B894B3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647547" y="4095178"/>
                <a:ext cx="7293" cy="7121225"/>
              </a:xfrm>
              <a:prstGeom prst="line">
                <a:avLst/>
              </a:prstGeom>
              <a:noFill/>
              <a:ln w="6985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3C0953C3-3DF3-4C40-96D6-6F7191CDB9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160306" y="4095178"/>
                <a:ext cx="0" cy="7121225"/>
              </a:xfrm>
              <a:prstGeom prst="line">
                <a:avLst/>
              </a:prstGeom>
              <a:noFill/>
              <a:ln w="69850" cap="flat">
                <a:solidFill>
                  <a:schemeClr val="accent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344" name="Group">
                <a:extLst>
                  <a:ext uri="{FF2B5EF4-FFF2-40B4-BE49-F238E27FC236}">
                    <a16:creationId xmlns:a16="http://schemas.microsoft.com/office/drawing/2014/main" id="{89EEB120-ADD0-E64C-A1D7-3FAA803B51B1}"/>
                  </a:ext>
                </a:extLst>
              </p:cNvPr>
              <p:cNvGrpSpPr/>
              <p:nvPr/>
            </p:nvGrpSpPr>
            <p:grpSpPr>
              <a:xfrm>
                <a:off x="12611380" y="2901093"/>
                <a:ext cx="11035071" cy="9480785"/>
                <a:chOff x="0" y="0"/>
                <a:chExt cx="11035069" cy="9480784"/>
              </a:xfrm>
            </p:grpSpPr>
            <p:sp>
              <p:nvSpPr>
                <p:cNvPr id="348" name="IMC">
                  <a:extLst>
                    <a:ext uri="{FF2B5EF4-FFF2-40B4-BE49-F238E27FC236}">
                      <a16:creationId xmlns:a16="http://schemas.microsoft.com/office/drawing/2014/main" id="{5B09B228-852F-C742-9240-A12B681F12DA}"/>
                    </a:ext>
                  </a:extLst>
                </p:cNvPr>
                <p:cNvSpPr/>
                <p:nvPr/>
              </p:nvSpPr>
              <p:spPr>
                <a:xfrm>
                  <a:off x="0" y="2768865"/>
                  <a:ext cx="1379140" cy="1174188"/>
                </a:xfrm>
                <a:prstGeom prst="rect">
                  <a:avLst/>
                </a:prstGeom>
                <a:solidFill>
                  <a:srgbClr val="FFAB3B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200"/>
                    <a:t>IMC</a:t>
                  </a:r>
                </a:p>
              </p:txBody>
            </p:sp>
            <p:grpSp>
              <p:nvGrpSpPr>
                <p:cNvPr id="349" name="Group">
                  <a:extLst>
                    <a:ext uri="{FF2B5EF4-FFF2-40B4-BE49-F238E27FC236}">
                      <a16:creationId xmlns:a16="http://schemas.microsoft.com/office/drawing/2014/main" id="{F5C19CB7-8742-4146-9C86-E6A385406DA3}"/>
                    </a:ext>
                  </a:extLst>
                </p:cNvPr>
                <p:cNvGrpSpPr/>
                <p:nvPr/>
              </p:nvGrpSpPr>
              <p:grpSpPr>
                <a:xfrm>
                  <a:off x="221244" y="0"/>
                  <a:ext cx="4447007" cy="1174188"/>
                  <a:chOff x="61717" y="0"/>
                  <a:chExt cx="4447003" cy="1174187"/>
                </a:xfrm>
              </p:grpSpPr>
              <p:sp>
                <p:nvSpPr>
                  <p:cNvPr id="396" name="Rectangle">
                    <a:extLst>
                      <a:ext uri="{FF2B5EF4-FFF2-40B4-BE49-F238E27FC236}">
                        <a16:creationId xmlns:a16="http://schemas.microsoft.com/office/drawing/2014/main" id="{3BD62927-3D61-2947-8AC3-0F751791BFD1}"/>
                      </a:ext>
                    </a:extLst>
                  </p:cNvPr>
                  <p:cNvSpPr/>
                  <p:nvPr/>
                </p:nvSpPr>
                <p:spPr>
                  <a:xfrm>
                    <a:off x="61717" y="0"/>
                    <a:ext cx="1201877" cy="1174187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825500">
                      <a:defRPr sz="3200" spc="0">
                        <a:solidFill>
                          <a:srgbClr val="000000"/>
                        </a:solidFill>
                      </a:defRPr>
                    </a:pPr>
                    <a:endParaRPr sz="2800"/>
                  </a:p>
                </p:txBody>
              </p:sp>
              <p:sp>
                <p:nvSpPr>
                  <p:cNvPr id="397" name="Core">
                    <a:extLst>
                      <a:ext uri="{FF2B5EF4-FFF2-40B4-BE49-F238E27FC236}">
                        <a16:creationId xmlns:a16="http://schemas.microsoft.com/office/drawing/2014/main" id="{0E442B1A-823F-004D-9470-153637D23049}"/>
                      </a:ext>
                    </a:extLst>
                  </p:cNvPr>
                  <p:cNvSpPr/>
                  <p:nvPr/>
                </p:nvSpPr>
                <p:spPr>
                  <a:xfrm>
                    <a:off x="3183408" y="463219"/>
                    <a:ext cx="1325312" cy="709143"/>
                  </a:xfrm>
                  <a:prstGeom prst="rect">
                    <a:avLst/>
                  </a:prstGeom>
                  <a:solidFill>
                    <a:srgbClr val="9577FF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Core</a:t>
                    </a:r>
                  </a:p>
                </p:txBody>
              </p:sp>
              <p:sp>
                <p:nvSpPr>
                  <p:cNvPr id="398" name="CHA/LLC">
                    <a:extLst>
                      <a:ext uri="{FF2B5EF4-FFF2-40B4-BE49-F238E27FC236}">
                        <a16:creationId xmlns:a16="http://schemas.microsoft.com/office/drawing/2014/main" id="{50CB4CAF-3C4D-1440-AA00-6A18BD78CF3B}"/>
                      </a:ext>
                    </a:extLst>
                  </p:cNvPr>
                  <p:cNvSpPr/>
                  <p:nvPr/>
                </p:nvSpPr>
                <p:spPr>
                  <a:xfrm>
                    <a:off x="3183407" y="20110"/>
                    <a:ext cx="1325312" cy="465226"/>
                  </a:xfrm>
                  <a:prstGeom prst="rect">
                    <a:avLst/>
                  </a:prstGeom>
                  <a:solidFill>
                    <a:srgbClr val="929292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CHA/LLC</a:t>
                    </a:r>
                  </a:p>
                </p:txBody>
              </p:sp>
            </p:grpSp>
            <p:sp>
              <p:nvSpPr>
                <p:cNvPr id="350" name="Rectangle">
                  <a:extLst>
                    <a:ext uri="{FF2B5EF4-FFF2-40B4-BE49-F238E27FC236}">
                      <a16:creationId xmlns:a16="http://schemas.microsoft.com/office/drawing/2014/main" id="{C5100DA4-B6FA-854D-8688-D305D4804959}"/>
                    </a:ext>
                  </a:extLst>
                </p:cNvPr>
                <p:cNvSpPr/>
                <p:nvPr/>
              </p:nvSpPr>
              <p:spPr>
                <a:xfrm>
                  <a:off x="6588064" y="0"/>
                  <a:ext cx="1201878" cy="1174188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 sz="2800"/>
                </a:p>
              </p:txBody>
            </p:sp>
            <p:grpSp>
              <p:nvGrpSpPr>
                <p:cNvPr id="351" name="Group">
                  <a:extLst>
                    <a:ext uri="{FF2B5EF4-FFF2-40B4-BE49-F238E27FC236}">
                      <a16:creationId xmlns:a16="http://schemas.microsoft.com/office/drawing/2014/main" id="{B4362588-0185-444B-9E92-4A38E7E63A35}"/>
                    </a:ext>
                  </a:extLst>
                </p:cNvPr>
                <p:cNvGrpSpPr/>
                <p:nvPr/>
              </p:nvGrpSpPr>
              <p:grpSpPr>
                <a:xfrm>
                  <a:off x="9613318" y="0"/>
                  <a:ext cx="1325312" cy="1174187"/>
                  <a:chOff x="0" y="0"/>
                  <a:chExt cx="1325311" cy="1174186"/>
                </a:xfrm>
              </p:grpSpPr>
              <p:sp>
                <p:nvSpPr>
                  <p:cNvPr id="393" name="Rectangle">
                    <a:extLst>
                      <a:ext uri="{FF2B5EF4-FFF2-40B4-BE49-F238E27FC236}">
                        <a16:creationId xmlns:a16="http://schemas.microsoft.com/office/drawing/2014/main" id="{07B3B4E1-A933-074D-8E21-AC940D877218}"/>
                      </a:ext>
                    </a:extLst>
                  </p:cNvPr>
                  <p:cNvSpPr/>
                  <p:nvPr/>
                </p:nvSpPr>
                <p:spPr>
                  <a:xfrm>
                    <a:off x="61717" y="0"/>
                    <a:ext cx="1201877" cy="1174187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825500">
                      <a:defRPr sz="3200" spc="0">
                        <a:solidFill>
                          <a:srgbClr val="000000"/>
                        </a:solidFill>
                      </a:defRPr>
                    </a:pPr>
                    <a:endParaRPr sz="2800"/>
                  </a:p>
                </p:txBody>
              </p:sp>
              <p:sp>
                <p:nvSpPr>
                  <p:cNvPr id="394" name="Core">
                    <a:extLst>
                      <a:ext uri="{FF2B5EF4-FFF2-40B4-BE49-F238E27FC236}">
                        <a16:creationId xmlns:a16="http://schemas.microsoft.com/office/drawing/2014/main" id="{D27AA0C3-EB4E-1B4D-96BC-44231CD5A98C}"/>
                      </a:ext>
                    </a:extLst>
                  </p:cNvPr>
                  <p:cNvSpPr/>
                  <p:nvPr/>
                </p:nvSpPr>
                <p:spPr>
                  <a:xfrm>
                    <a:off x="0" y="465044"/>
                    <a:ext cx="1325312" cy="709143"/>
                  </a:xfrm>
                  <a:prstGeom prst="rect">
                    <a:avLst/>
                  </a:prstGeom>
                  <a:solidFill>
                    <a:srgbClr val="9577FF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Core</a:t>
                    </a:r>
                  </a:p>
                </p:txBody>
              </p:sp>
              <p:sp>
                <p:nvSpPr>
                  <p:cNvPr id="395" name="CHA/LLC">
                    <a:extLst>
                      <a:ext uri="{FF2B5EF4-FFF2-40B4-BE49-F238E27FC236}">
                        <a16:creationId xmlns:a16="http://schemas.microsoft.com/office/drawing/2014/main" id="{B310B2A9-2327-E04E-8C36-C195955F5227}"/>
                      </a:ext>
                    </a:extLst>
                  </p:cNvPr>
                  <p:cNvSpPr/>
                  <p:nvPr/>
                </p:nvSpPr>
                <p:spPr>
                  <a:xfrm>
                    <a:off x="0" y="21934"/>
                    <a:ext cx="1325312" cy="465226"/>
                  </a:xfrm>
                  <a:prstGeom prst="rect">
                    <a:avLst/>
                  </a:prstGeom>
                  <a:solidFill>
                    <a:srgbClr val="929292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CHA/LLC</a:t>
                    </a:r>
                  </a:p>
                </p:txBody>
              </p:sp>
            </p:grpSp>
            <p:grpSp>
              <p:nvGrpSpPr>
                <p:cNvPr id="352" name="Group">
                  <a:extLst>
                    <a:ext uri="{FF2B5EF4-FFF2-40B4-BE49-F238E27FC236}">
                      <a16:creationId xmlns:a16="http://schemas.microsoft.com/office/drawing/2014/main" id="{F347EEA5-5A80-B942-A1F2-B881D036F584}"/>
                    </a:ext>
                  </a:extLst>
                </p:cNvPr>
                <p:cNvGrpSpPr/>
                <p:nvPr/>
              </p:nvGrpSpPr>
              <p:grpSpPr>
                <a:xfrm>
                  <a:off x="3342937" y="2768865"/>
                  <a:ext cx="1325312" cy="1174188"/>
                  <a:chOff x="0" y="0"/>
                  <a:chExt cx="1325311" cy="1174186"/>
                </a:xfrm>
              </p:grpSpPr>
              <p:sp>
                <p:nvSpPr>
                  <p:cNvPr id="390" name="Rectangle">
                    <a:extLst>
                      <a:ext uri="{FF2B5EF4-FFF2-40B4-BE49-F238E27FC236}">
                        <a16:creationId xmlns:a16="http://schemas.microsoft.com/office/drawing/2014/main" id="{6BEC28FE-8F87-AD4C-A49A-02440A7ACC4C}"/>
                      </a:ext>
                    </a:extLst>
                  </p:cNvPr>
                  <p:cNvSpPr/>
                  <p:nvPr/>
                </p:nvSpPr>
                <p:spPr>
                  <a:xfrm>
                    <a:off x="61717" y="0"/>
                    <a:ext cx="1201877" cy="1174187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825500">
                      <a:defRPr sz="3200" spc="0">
                        <a:solidFill>
                          <a:srgbClr val="000000"/>
                        </a:solidFill>
                      </a:defRPr>
                    </a:pPr>
                    <a:endParaRPr sz="2800"/>
                  </a:p>
                </p:txBody>
              </p:sp>
              <p:sp>
                <p:nvSpPr>
                  <p:cNvPr id="391" name="Core">
                    <a:extLst>
                      <a:ext uri="{FF2B5EF4-FFF2-40B4-BE49-F238E27FC236}">
                        <a16:creationId xmlns:a16="http://schemas.microsoft.com/office/drawing/2014/main" id="{0D205A6E-A9B0-AD45-B340-38AFEE3D1179}"/>
                      </a:ext>
                    </a:extLst>
                  </p:cNvPr>
                  <p:cNvSpPr/>
                  <p:nvPr/>
                </p:nvSpPr>
                <p:spPr>
                  <a:xfrm>
                    <a:off x="0" y="465044"/>
                    <a:ext cx="1325312" cy="709143"/>
                  </a:xfrm>
                  <a:prstGeom prst="rect">
                    <a:avLst/>
                  </a:prstGeom>
                  <a:solidFill>
                    <a:srgbClr val="9577FF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Core</a:t>
                    </a:r>
                  </a:p>
                </p:txBody>
              </p:sp>
              <p:sp>
                <p:nvSpPr>
                  <p:cNvPr id="392" name="CHA/LLC">
                    <a:extLst>
                      <a:ext uri="{FF2B5EF4-FFF2-40B4-BE49-F238E27FC236}">
                        <a16:creationId xmlns:a16="http://schemas.microsoft.com/office/drawing/2014/main" id="{67B45391-4396-E84C-8805-3D7C887A46C5}"/>
                      </a:ext>
                    </a:extLst>
                  </p:cNvPr>
                  <p:cNvSpPr/>
                  <p:nvPr/>
                </p:nvSpPr>
                <p:spPr>
                  <a:xfrm>
                    <a:off x="0" y="21934"/>
                    <a:ext cx="1325312" cy="465226"/>
                  </a:xfrm>
                  <a:prstGeom prst="rect">
                    <a:avLst/>
                  </a:prstGeom>
                  <a:solidFill>
                    <a:srgbClr val="929292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CHA/LLC</a:t>
                    </a:r>
                  </a:p>
                </p:txBody>
              </p:sp>
            </p:grpSp>
            <p:sp>
              <p:nvSpPr>
                <p:cNvPr id="353" name="IMC">
                  <a:extLst>
                    <a:ext uri="{FF2B5EF4-FFF2-40B4-BE49-F238E27FC236}">
                      <a16:creationId xmlns:a16="http://schemas.microsoft.com/office/drawing/2014/main" id="{5722829D-7576-8A4D-BAE4-A4231B5CB621}"/>
                    </a:ext>
                  </a:extLst>
                </p:cNvPr>
                <p:cNvSpPr/>
                <p:nvPr/>
              </p:nvSpPr>
              <p:spPr>
                <a:xfrm>
                  <a:off x="9586404" y="2768865"/>
                  <a:ext cx="1379140" cy="1174188"/>
                </a:xfrm>
                <a:prstGeom prst="rect">
                  <a:avLst/>
                </a:prstGeom>
                <a:solidFill>
                  <a:srgbClr val="FFAB3B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200"/>
                    <a:t>IMC</a:t>
                  </a:r>
                </a:p>
              </p:txBody>
            </p:sp>
            <p:grpSp>
              <p:nvGrpSpPr>
                <p:cNvPr id="354" name="Group">
                  <a:extLst>
                    <a:ext uri="{FF2B5EF4-FFF2-40B4-BE49-F238E27FC236}">
                      <a16:creationId xmlns:a16="http://schemas.microsoft.com/office/drawing/2014/main" id="{225F82F0-56E2-AB4D-9ED0-75BE5CA22747}"/>
                    </a:ext>
                  </a:extLst>
                </p:cNvPr>
                <p:cNvGrpSpPr/>
                <p:nvPr/>
              </p:nvGrpSpPr>
              <p:grpSpPr>
                <a:xfrm>
                  <a:off x="6464670" y="2768865"/>
                  <a:ext cx="1325312" cy="1174188"/>
                  <a:chOff x="0" y="0"/>
                  <a:chExt cx="1325311" cy="1174186"/>
                </a:xfrm>
              </p:grpSpPr>
              <p:sp>
                <p:nvSpPr>
                  <p:cNvPr id="387" name="Rectangle">
                    <a:extLst>
                      <a:ext uri="{FF2B5EF4-FFF2-40B4-BE49-F238E27FC236}">
                        <a16:creationId xmlns:a16="http://schemas.microsoft.com/office/drawing/2014/main" id="{83383146-C9BD-2A4F-908B-88A7761F0F65}"/>
                      </a:ext>
                    </a:extLst>
                  </p:cNvPr>
                  <p:cNvSpPr/>
                  <p:nvPr/>
                </p:nvSpPr>
                <p:spPr>
                  <a:xfrm>
                    <a:off x="61717" y="0"/>
                    <a:ext cx="1201877" cy="1174187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825500">
                      <a:defRPr sz="3200" spc="0">
                        <a:solidFill>
                          <a:srgbClr val="000000"/>
                        </a:solidFill>
                      </a:defRPr>
                    </a:pPr>
                    <a:endParaRPr sz="2800"/>
                  </a:p>
                </p:txBody>
              </p:sp>
              <p:sp>
                <p:nvSpPr>
                  <p:cNvPr id="388" name="Core">
                    <a:extLst>
                      <a:ext uri="{FF2B5EF4-FFF2-40B4-BE49-F238E27FC236}">
                        <a16:creationId xmlns:a16="http://schemas.microsoft.com/office/drawing/2014/main" id="{ACD48E41-E6D3-7846-9E89-8E057264229A}"/>
                      </a:ext>
                    </a:extLst>
                  </p:cNvPr>
                  <p:cNvSpPr/>
                  <p:nvPr/>
                </p:nvSpPr>
                <p:spPr>
                  <a:xfrm>
                    <a:off x="0" y="465044"/>
                    <a:ext cx="1325312" cy="709143"/>
                  </a:xfrm>
                  <a:prstGeom prst="rect">
                    <a:avLst/>
                  </a:prstGeom>
                  <a:solidFill>
                    <a:srgbClr val="9577FF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Core</a:t>
                    </a:r>
                  </a:p>
                </p:txBody>
              </p:sp>
              <p:sp>
                <p:nvSpPr>
                  <p:cNvPr id="389" name="CHA/LLC">
                    <a:extLst>
                      <a:ext uri="{FF2B5EF4-FFF2-40B4-BE49-F238E27FC236}">
                        <a16:creationId xmlns:a16="http://schemas.microsoft.com/office/drawing/2014/main" id="{42A54715-5410-3043-9D98-FCE0FDA39A44}"/>
                      </a:ext>
                    </a:extLst>
                  </p:cNvPr>
                  <p:cNvSpPr/>
                  <p:nvPr/>
                </p:nvSpPr>
                <p:spPr>
                  <a:xfrm>
                    <a:off x="0" y="21934"/>
                    <a:ext cx="1325312" cy="465226"/>
                  </a:xfrm>
                  <a:prstGeom prst="rect">
                    <a:avLst/>
                  </a:prstGeom>
                  <a:solidFill>
                    <a:srgbClr val="929292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CHA/LLC</a:t>
                    </a:r>
                  </a:p>
                </p:txBody>
              </p:sp>
            </p:grpSp>
            <p:grpSp>
              <p:nvGrpSpPr>
                <p:cNvPr id="355" name="Group">
                  <a:extLst>
                    <a:ext uri="{FF2B5EF4-FFF2-40B4-BE49-F238E27FC236}">
                      <a16:creationId xmlns:a16="http://schemas.microsoft.com/office/drawing/2014/main" id="{EE274448-C56C-F842-8B04-21353EF627A0}"/>
                    </a:ext>
                  </a:extLst>
                </p:cNvPr>
                <p:cNvGrpSpPr/>
                <p:nvPr/>
              </p:nvGrpSpPr>
              <p:grpSpPr>
                <a:xfrm>
                  <a:off x="159527" y="5537730"/>
                  <a:ext cx="1325312" cy="1174188"/>
                  <a:chOff x="0" y="0"/>
                  <a:chExt cx="1325311" cy="1174186"/>
                </a:xfrm>
              </p:grpSpPr>
              <p:sp>
                <p:nvSpPr>
                  <p:cNvPr id="384" name="Rectangle">
                    <a:extLst>
                      <a:ext uri="{FF2B5EF4-FFF2-40B4-BE49-F238E27FC236}">
                        <a16:creationId xmlns:a16="http://schemas.microsoft.com/office/drawing/2014/main" id="{0D4C1C94-CB0B-BD4D-8841-774C264FD629}"/>
                      </a:ext>
                    </a:extLst>
                  </p:cNvPr>
                  <p:cNvSpPr/>
                  <p:nvPr/>
                </p:nvSpPr>
                <p:spPr>
                  <a:xfrm>
                    <a:off x="61717" y="0"/>
                    <a:ext cx="1201877" cy="1174187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825500">
                      <a:defRPr sz="3200" spc="0">
                        <a:solidFill>
                          <a:srgbClr val="000000"/>
                        </a:solidFill>
                      </a:defRPr>
                    </a:pPr>
                    <a:endParaRPr sz="2800"/>
                  </a:p>
                </p:txBody>
              </p:sp>
              <p:sp>
                <p:nvSpPr>
                  <p:cNvPr id="385" name="Core">
                    <a:extLst>
                      <a:ext uri="{FF2B5EF4-FFF2-40B4-BE49-F238E27FC236}">
                        <a16:creationId xmlns:a16="http://schemas.microsoft.com/office/drawing/2014/main" id="{11CB2B7D-0A9D-044E-8684-9C2D0481B09E}"/>
                      </a:ext>
                    </a:extLst>
                  </p:cNvPr>
                  <p:cNvSpPr/>
                  <p:nvPr/>
                </p:nvSpPr>
                <p:spPr>
                  <a:xfrm>
                    <a:off x="0" y="465044"/>
                    <a:ext cx="1325312" cy="709143"/>
                  </a:xfrm>
                  <a:prstGeom prst="rect">
                    <a:avLst/>
                  </a:prstGeom>
                  <a:solidFill>
                    <a:srgbClr val="9577FF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Core</a:t>
                    </a:r>
                  </a:p>
                </p:txBody>
              </p:sp>
              <p:sp>
                <p:nvSpPr>
                  <p:cNvPr id="386" name="CHA/LLC">
                    <a:extLst>
                      <a:ext uri="{FF2B5EF4-FFF2-40B4-BE49-F238E27FC236}">
                        <a16:creationId xmlns:a16="http://schemas.microsoft.com/office/drawing/2014/main" id="{0C40D6AC-C6A4-FF44-B734-784D4BBA9CA6}"/>
                      </a:ext>
                    </a:extLst>
                  </p:cNvPr>
                  <p:cNvSpPr/>
                  <p:nvPr/>
                </p:nvSpPr>
                <p:spPr>
                  <a:xfrm>
                    <a:off x="0" y="21934"/>
                    <a:ext cx="1325312" cy="465226"/>
                  </a:xfrm>
                  <a:prstGeom prst="rect">
                    <a:avLst/>
                  </a:prstGeom>
                  <a:solidFill>
                    <a:srgbClr val="929292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CHA/LLC</a:t>
                    </a:r>
                  </a:p>
                </p:txBody>
              </p:sp>
            </p:grpSp>
            <p:grpSp>
              <p:nvGrpSpPr>
                <p:cNvPr id="356" name="Group">
                  <a:extLst>
                    <a:ext uri="{FF2B5EF4-FFF2-40B4-BE49-F238E27FC236}">
                      <a16:creationId xmlns:a16="http://schemas.microsoft.com/office/drawing/2014/main" id="{9243A931-0BDC-E447-BA1F-DF17E8C2885C}"/>
                    </a:ext>
                  </a:extLst>
                </p:cNvPr>
                <p:cNvGrpSpPr/>
                <p:nvPr/>
              </p:nvGrpSpPr>
              <p:grpSpPr>
                <a:xfrm>
                  <a:off x="3342937" y="5537730"/>
                  <a:ext cx="1325312" cy="1174188"/>
                  <a:chOff x="0" y="0"/>
                  <a:chExt cx="1325311" cy="1174186"/>
                </a:xfrm>
              </p:grpSpPr>
              <p:sp>
                <p:nvSpPr>
                  <p:cNvPr id="381" name="Rectangle">
                    <a:extLst>
                      <a:ext uri="{FF2B5EF4-FFF2-40B4-BE49-F238E27FC236}">
                        <a16:creationId xmlns:a16="http://schemas.microsoft.com/office/drawing/2014/main" id="{2464A496-7EF2-5845-BC82-9CC0C35A9EE4}"/>
                      </a:ext>
                    </a:extLst>
                  </p:cNvPr>
                  <p:cNvSpPr/>
                  <p:nvPr/>
                </p:nvSpPr>
                <p:spPr>
                  <a:xfrm>
                    <a:off x="61717" y="0"/>
                    <a:ext cx="1201877" cy="1174187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825500">
                      <a:defRPr sz="3200" spc="0">
                        <a:solidFill>
                          <a:srgbClr val="000000"/>
                        </a:solidFill>
                      </a:defRPr>
                    </a:pPr>
                    <a:endParaRPr sz="2800"/>
                  </a:p>
                </p:txBody>
              </p:sp>
              <p:sp>
                <p:nvSpPr>
                  <p:cNvPr id="382" name="Core">
                    <a:extLst>
                      <a:ext uri="{FF2B5EF4-FFF2-40B4-BE49-F238E27FC236}">
                        <a16:creationId xmlns:a16="http://schemas.microsoft.com/office/drawing/2014/main" id="{298BF041-86C3-F24E-828C-67DDC5BF245E}"/>
                      </a:ext>
                    </a:extLst>
                  </p:cNvPr>
                  <p:cNvSpPr/>
                  <p:nvPr/>
                </p:nvSpPr>
                <p:spPr>
                  <a:xfrm>
                    <a:off x="0" y="465044"/>
                    <a:ext cx="1325312" cy="709143"/>
                  </a:xfrm>
                  <a:prstGeom prst="rect">
                    <a:avLst/>
                  </a:prstGeom>
                  <a:solidFill>
                    <a:srgbClr val="9577FF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Core</a:t>
                    </a:r>
                  </a:p>
                </p:txBody>
              </p:sp>
              <p:sp>
                <p:nvSpPr>
                  <p:cNvPr id="383" name="CHA/LLC">
                    <a:extLst>
                      <a:ext uri="{FF2B5EF4-FFF2-40B4-BE49-F238E27FC236}">
                        <a16:creationId xmlns:a16="http://schemas.microsoft.com/office/drawing/2014/main" id="{EEDA98E3-A22C-4C42-ACD4-8DA78EE67865}"/>
                      </a:ext>
                    </a:extLst>
                  </p:cNvPr>
                  <p:cNvSpPr/>
                  <p:nvPr/>
                </p:nvSpPr>
                <p:spPr>
                  <a:xfrm>
                    <a:off x="0" y="21934"/>
                    <a:ext cx="1325312" cy="465226"/>
                  </a:xfrm>
                  <a:prstGeom prst="rect">
                    <a:avLst/>
                  </a:prstGeom>
                  <a:solidFill>
                    <a:srgbClr val="929292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CHA/LLC</a:t>
                    </a:r>
                  </a:p>
                </p:txBody>
              </p:sp>
            </p:grpSp>
            <p:grpSp>
              <p:nvGrpSpPr>
                <p:cNvPr id="357" name="Group">
                  <a:extLst>
                    <a:ext uri="{FF2B5EF4-FFF2-40B4-BE49-F238E27FC236}">
                      <a16:creationId xmlns:a16="http://schemas.microsoft.com/office/drawing/2014/main" id="{97C4835E-04FB-A448-AAF0-83E4D886245C}"/>
                    </a:ext>
                  </a:extLst>
                </p:cNvPr>
                <p:cNvGrpSpPr/>
                <p:nvPr/>
              </p:nvGrpSpPr>
              <p:grpSpPr>
                <a:xfrm>
                  <a:off x="6526347" y="5537730"/>
                  <a:ext cx="1325312" cy="1174188"/>
                  <a:chOff x="0" y="0"/>
                  <a:chExt cx="1325311" cy="1174186"/>
                </a:xfrm>
              </p:grpSpPr>
              <p:sp>
                <p:nvSpPr>
                  <p:cNvPr id="378" name="Rectangle">
                    <a:extLst>
                      <a:ext uri="{FF2B5EF4-FFF2-40B4-BE49-F238E27FC236}">
                        <a16:creationId xmlns:a16="http://schemas.microsoft.com/office/drawing/2014/main" id="{6971EAD5-4466-7641-A56A-976547720879}"/>
                      </a:ext>
                    </a:extLst>
                  </p:cNvPr>
                  <p:cNvSpPr/>
                  <p:nvPr/>
                </p:nvSpPr>
                <p:spPr>
                  <a:xfrm>
                    <a:off x="61717" y="0"/>
                    <a:ext cx="1201877" cy="1174187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825500">
                      <a:defRPr sz="3200" spc="0">
                        <a:solidFill>
                          <a:srgbClr val="000000"/>
                        </a:solidFill>
                      </a:defRPr>
                    </a:pPr>
                    <a:endParaRPr sz="2800"/>
                  </a:p>
                </p:txBody>
              </p:sp>
              <p:sp>
                <p:nvSpPr>
                  <p:cNvPr id="379" name="Core">
                    <a:extLst>
                      <a:ext uri="{FF2B5EF4-FFF2-40B4-BE49-F238E27FC236}">
                        <a16:creationId xmlns:a16="http://schemas.microsoft.com/office/drawing/2014/main" id="{45E01A9A-97B2-E949-8E8F-E67CE7EC380E}"/>
                      </a:ext>
                    </a:extLst>
                  </p:cNvPr>
                  <p:cNvSpPr/>
                  <p:nvPr/>
                </p:nvSpPr>
                <p:spPr>
                  <a:xfrm>
                    <a:off x="0" y="465044"/>
                    <a:ext cx="1325312" cy="709143"/>
                  </a:xfrm>
                  <a:prstGeom prst="rect">
                    <a:avLst/>
                  </a:prstGeom>
                  <a:solidFill>
                    <a:srgbClr val="9577FF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Core</a:t>
                    </a:r>
                  </a:p>
                </p:txBody>
              </p:sp>
              <p:sp>
                <p:nvSpPr>
                  <p:cNvPr id="380" name="CHA/LLC">
                    <a:extLst>
                      <a:ext uri="{FF2B5EF4-FFF2-40B4-BE49-F238E27FC236}">
                        <a16:creationId xmlns:a16="http://schemas.microsoft.com/office/drawing/2014/main" id="{B6879BCA-4CC1-F04E-9948-CDDD3E15A32F}"/>
                      </a:ext>
                    </a:extLst>
                  </p:cNvPr>
                  <p:cNvSpPr/>
                  <p:nvPr/>
                </p:nvSpPr>
                <p:spPr>
                  <a:xfrm>
                    <a:off x="0" y="21934"/>
                    <a:ext cx="1325312" cy="465226"/>
                  </a:xfrm>
                  <a:prstGeom prst="rect">
                    <a:avLst/>
                  </a:prstGeom>
                  <a:solidFill>
                    <a:srgbClr val="929292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CHA/LLC</a:t>
                    </a:r>
                  </a:p>
                </p:txBody>
              </p:sp>
            </p:grpSp>
            <p:grpSp>
              <p:nvGrpSpPr>
                <p:cNvPr id="358" name="Group">
                  <a:extLst>
                    <a:ext uri="{FF2B5EF4-FFF2-40B4-BE49-F238E27FC236}">
                      <a16:creationId xmlns:a16="http://schemas.microsoft.com/office/drawing/2014/main" id="{7D0B11A3-1FD2-F44E-8745-8ECB6B90613C}"/>
                    </a:ext>
                  </a:extLst>
                </p:cNvPr>
                <p:cNvGrpSpPr/>
                <p:nvPr/>
              </p:nvGrpSpPr>
              <p:grpSpPr>
                <a:xfrm>
                  <a:off x="9709757" y="5537730"/>
                  <a:ext cx="1325312" cy="1174188"/>
                  <a:chOff x="0" y="0"/>
                  <a:chExt cx="1325311" cy="1174186"/>
                </a:xfrm>
              </p:grpSpPr>
              <p:sp>
                <p:nvSpPr>
                  <p:cNvPr id="375" name="Rectangle">
                    <a:extLst>
                      <a:ext uri="{FF2B5EF4-FFF2-40B4-BE49-F238E27FC236}">
                        <a16:creationId xmlns:a16="http://schemas.microsoft.com/office/drawing/2014/main" id="{C436B751-5C80-9644-B8EB-8EB4744A95DF}"/>
                      </a:ext>
                    </a:extLst>
                  </p:cNvPr>
                  <p:cNvSpPr/>
                  <p:nvPr/>
                </p:nvSpPr>
                <p:spPr>
                  <a:xfrm>
                    <a:off x="61717" y="0"/>
                    <a:ext cx="1201877" cy="1174187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825500">
                      <a:defRPr sz="3200" spc="0">
                        <a:solidFill>
                          <a:srgbClr val="000000"/>
                        </a:solidFill>
                      </a:defRPr>
                    </a:pPr>
                    <a:endParaRPr sz="2800"/>
                  </a:p>
                </p:txBody>
              </p:sp>
              <p:sp>
                <p:nvSpPr>
                  <p:cNvPr id="376" name="Core">
                    <a:extLst>
                      <a:ext uri="{FF2B5EF4-FFF2-40B4-BE49-F238E27FC236}">
                        <a16:creationId xmlns:a16="http://schemas.microsoft.com/office/drawing/2014/main" id="{3A1A87B5-2376-E645-8D85-0BCAD5736D21}"/>
                      </a:ext>
                    </a:extLst>
                  </p:cNvPr>
                  <p:cNvSpPr/>
                  <p:nvPr/>
                </p:nvSpPr>
                <p:spPr>
                  <a:xfrm>
                    <a:off x="0" y="465044"/>
                    <a:ext cx="1325312" cy="709143"/>
                  </a:xfrm>
                  <a:prstGeom prst="rect">
                    <a:avLst/>
                  </a:prstGeom>
                  <a:solidFill>
                    <a:srgbClr val="9577FF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Core</a:t>
                    </a:r>
                  </a:p>
                </p:txBody>
              </p:sp>
              <p:sp>
                <p:nvSpPr>
                  <p:cNvPr id="377" name="CHA/LLC">
                    <a:extLst>
                      <a:ext uri="{FF2B5EF4-FFF2-40B4-BE49-F238E27FC236}">
                        <a16:creationId xmlns:a16="http://schemas.microsoft.com/office/drawing/2014/main" id="{663C9BE6-D586-D04C-952C-67731835C89B}"/>
                      </a:ext>
                    </a:extLst>
                  </p:cNvPr>
                  <p:cNvSpPr/>
                  <p:nvPr/>
                </p:nvSpPr>
                <p:spPr>
                  <a:xfrm>
                    <a:off x="0" y="21934"/>
                    <a:ext cx="1325312" cy="465226"/>
                  </a:xfrm>
                  <a:prstGeom prst="rect">
                    <a:avLst/>
                  </a:prstGeom>
                  <a:solidFill>
                    <a:srgbClr val="929292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CHA/LLC</a:t>
                    </a:r>
                  </a:p>
                </p:txBody>
              </p:sp>
            </p:grpSp>
            <p:grpSp>
              <p:nvGrpSpPr>
                <p:cNvPr id="359" name="Group">
                  <a:extLst>
                    <a:ext uri="{FF2B5EF4-FFF2-40B4-BE49-F238E27FC236}">
                      <a16:creationId xmlns:a16="http://schemas.microsoft.com/office/drawing/2014/main" id="{1E93115E-269B-4F4A-9407-D532D35EEEAA}"/>
                    </a:ext>
                  </a:extLst>
                </p:cNvPr>
                <p:cNvGrpSpPr/>
                <p:nvPr/>
              </p:nvGrpSpPr>
              <p:grpSpPr>
                <a:xfrm>
                  <a:off x="159527" y="8306596"/>
                  <a:ext cx="1325312" cy="1174188"/>
                  <a:chOff x="0" y="0"/>
                  <a:chExt cx="1325311" cy="1174186"/>
                </a:xfrm>
              </p:grpSpPr>
              <p:sp>
                <p:nvSpPr>
                  <p:cNvPr id="372" name="Rectangle">
                    <a:extLst>
                      <a:ext uri="{FF2B5EF4-FFF2-40B4-BE49-F238E27FC236}">
                        <a16:creationId xmlns:a16="http://schemas.microsoft.com/office/drawing/2014/main" id="{21CFD769-7FF9-3E43-A1D2-5653FAF323F9}"/>
                      </a:ext>
                    </a:extLst>
                  </p:cNvPr>
                  <p:cNvSpPr/>
                  <p:nvPr/>
                </p:nvSpPr>
                <p:spPr>
                  <a:xfrm>
                    <a:off x="61717" y="0"/>
                    <a:ext cx="1201877" cy="1174187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825500">
                      <a:defRPr sz="3200" spc="0">
                        <a:solidFill>
                          <a:srgbClr val="000000"/>
                        </a:solidFill>
                      </a:defRPr>
                    </a:pPr>
                    <a:endParaRPr sz="2800"/>
                  </a:p>
                </p:txBody>
              </p:sp>
              <p:sp>
                <p:nvSpPr>
                  <p:cNvPr id="373" name="Core">
                    <a:extLst>
                      <a:ext uri="{FF2B5EF4-FFF2-40B4-BE49-F238E27FC236}">
                        <a16:creationId xmlns:a16="http://schemas.microsoft.com/office/drawing/2014/main" id="{9ECA7662-3FB2-8741-B420-0F35BA965832}"/>
                      </a:ext>
                    </a:extLst>
                  </p:cNvPr>
                  <p:cNvSpPr/>
                  <p:nvPr/>
                </p:nvSpPr>
                <p:spPr>
                  <a:xfrm>
                    <a:off x="0" y="465044"/>
                    <a:ext cx="1325312" cy="709143"/>
                  </a:xfrm>
                  <a:prstGeom prst="rect">
                    <a:avLst/>
                  </a:prstGeom>
                  <a:solidFill>
                    <a:srgbClr val="9577FF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Core</a:t>
                    </a:r>
                  </a:p>
                </p:txBody>
              </p:sp>
              <p:sp>
                <p:nvSpPr>
                  <p:cNvPr id="374" name="CHA/LLC">
                    <a:extLst>
                      <a:ext uri="{FF2B5EF4-FFF2-40B4-BE49-F238E27FC236}">
                        <a16:creationId xmlns:a16="http://schemas.microsoft.com/office/drawing/2014/main" id="{693CFC36-FF17-3D40-AA49-4BF3DE165DC7}"/>
                      </a:ext>
                    </a:extLst>
                  </p:cNvPr>
                  <p:cNvSpPr/>
                  <p:nvPr/>
                </p:nvSpPr>
                <p:spPr>
                  <a:xfrm>
                    <a:off x="0" y="21934"/>
                    <a:ext cx="1325312" cy="465226"/>
                  </a:xfrm>
                  <a:prstGeom prst="rect">
                    <a:avLst/>
                  </a:prstGeom>
                  <a:solidFill>
                    <a:srgbClr val="929292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CHA/LLC</a:t>
                    </a:r>
                  </a:p>
                </p:txBody>
              </p:sp>
            </p:grpSp>
            <p:grpSp>
              <p:nvGrpSpPr>
                <p:cNvPr id="360" name="Group">
                  <a:extLst>
                    <a:ext uri="{FF2B5EF4-FFF2-40B4-BE49-F238E27FC236}">
                      <a16:creationId xmlns:a16="http://schemas.microsoft.com/office/drawing/2014/main" id="{BA16DF14-CAA5-C04D-828C-95E856BA4A41}"/>
                    </a:ext>
                  </a:extLst>
                </p:cNvPr>
                <p:cNvGrpSpPr/>
                <p:nvPr/>
              </p:nvGrpSpPr>
              <p:grpSpPr>
                <a:xfrm>
                  <a:off x="3342937" y="8306596"/>
                  <a:ext cx="1325312" cy="1174188"/>
                  <a:chOff x="0" y="0"/>
                  <a:chExt cx="1325311" cy="1174186"/>
                </a:xfrm>
              </p:grpSpPr>
              <p:sp>
                <p:nvSpPr>
                  <p:cNvPr id="369" name="Rectangle">
                    <a:extLst>
                      <a:ext uri="{FF2B5EF4-FFF2-40B4-BE49-F238E27FC236}">
                        <a16:creationId xmlns:a16="http://schemas.microsoft.com/office/drawing/2014/main" id="{A207416B-EF29-DF4D-816A-A489B5AECBC5}"/>
                      </a:ext>
                    </a:extLst>
                  </p:cNvPr>
                  <p:cNvSpPr/>
                  <p:nvPr/>
                </p:nvSpPr>
                <p:spPr>
                  <a:xfrm>
                    <a:off x="61717" y="0"/>
                    <a:ext cx="1201877" cy="1174187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825500">
                      <a:defRPr sz="3200" spc="0">
                        <a:solidFill>
                          <a:srgbClr val="000000"/>
                        </a:solidFill>
                      </a:defRPr>
                    </a:pPr>
                    <a:endParaRPr sz="2800"/>
                  </a:p>
                </p:txBody>
              </p:sp>
              <p:sp>
                <p:nvSpPr>
                  <p:cNvPr id="370" name="Core">
                    <a:extLst>
                      <a:ext uri="{FF2B5EF4-FFF2-40B4-BE49-F238E27FC236}">
                        <a16:creationId xmlns:a16="http://schemas.microsoft.com/office/drawing/2014/main" id="{AB290C28-5328-3243-B328-87EF097CECD8}"/>
                      </a:ext>
                    </a:extLst>
                  </p:cNvPr>
                  <p:cNvSpPr/>
                  <p:nvPr/>
                </p:nvSpPr>
                <p:spPr>
                  <a:xfrm>
                    <a:off x="0" y="465044"/>
                    <a:ext cx="1325312" cy="709143"/>
                  </a:xfrm>
                  <a:prstGeom prst="rect">
                    <a:avLst/>
                  </a:prstGeom>
                  <a:solidFill>
                    <a:srgbClr val="9577FF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Core</a:t>
                    </a:r>
                  </a:p>
                </p:txBody>
              </p:sp>
              <p:sp>
                <p:nvSpPr>
                  <p:cNvPr id="371" name="CHA/LLC">
                    <a:extLst>
                      <a:ext uri="{FF2B5EF4-FFF2-40B4-BE49-F238E27FC236}">
                        <a16:creationId xmlns:a16="http://schemas.microsoft.com/office/drawing/2014/main" id="{48BD406D-6262-8B45-937B-B5AFE8A3BF1F}"/>
                      </a:ext>
                    </a:extLst>
                  </p:cNvPr>
                  <p:cNvSpPr/>
                  <p:nvPr/>
                </p:nvSpPr>
                <p:spPr>
                  <a:xfrm>
                    <a:off x="0" y="21934"/>
                    <a:ext cx="1325312" cy="465226"/>
                  </a:xfrm>
                  <a:prstGeom prst="rect">
                    <a:avLst/>
                  </a:prstGeom>
                  <a:solidFill>
                    <a:srgbClr val="929292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CHA/LLC</a:t>
                    </a:r>
                  </a:p>
                </p:txBody>
              </p:sp>
            </p:grpSp>
            <p:grpSp>
              <p:nvGrpSpPr>
                <p:cNvPr id="361" name="Group">
                  <a:extLst>
                    <a:ext uri="{FF2B5EF4-FFF2-40B4-BE49-F238E27FC236}">
                      <a16:creationId xmlns:a16="http://schemas.microsoft.com/office/drawing/2014/main" id="{7851B9CB-C010-AE4D-8B9B-F46C07FD6A71}"/>
                    </a:ext>
                  </a:extLst>
                </p:cNvPr>
                <p:cNvGrpSpPr/>
                <p:nvPr/>
              </p:nvGrpSpPr>
              <p:grpSpPr>
                <a:xfrm>
                  <a:off x="6526347" y="8306596"/>
                  <a:ext cx="1325312" cy="1174188"/>
                  <a:chOff x="0" y="0"/>
                  <a:chExt cx="1325311" cy="1174186"/>
                </a:xfrm>
              </p:grpSpPr>
              <p:sp>
                <p:nvSpPr>
                  <p:cNvPr id="366" name="Rectangle">
                    <a:extLst>
                      <a:ext uri="{FF2B5EF4-FFF2-40B4-BE49-F238E27FC236}">
                        <a16:creationId xmlns:a16="http://schemas.microsoft.com/office/drawing/2014/main" id="{B4C2CDE6-1424-914A-8FB4-519514725019}"/>
                      </a:ext>
                    </a:extLst>
                  </p:cNvPr>
                  <p:cNvSpPr/>
                  <p:nvPr/>
                </p:nvSpPr>
                <p:spPr>
                  <a:xfrm>
                    <a:off x="61717" y="0"/>
                    <a:ext cx="1201877" cy="1174187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825500">
                      <a:defRPr sz="3200" spc="0">
                        <a:solidFill>
                          <a:srgbClr val="000000"/>
                        </a:solidFill>
                      </a:defRPr>
                    </a:pPr>
                    <a:endParaRPr sz="2800"/>
                  </a:p>
                </p:txBody>
              </p:sp>
              <p:sp>
                <p:nvSpPr>
                  <p:cNvPr id="367" name="Core">
                    <a:extLst>
                      <a:ext uri="{FF2B5EF4-FFF2-40B4-BE49-F238E27FC236}">
                        <a16:creationId xmlns:a16="http://schemas.microsoft.com/office/drawing/2014/main" id="{ED7AC030-F77F-BB4C-9460-C11ECB1B7232}"/>
                      </a:ext>
                    </a:extLst>
                  </p:cNvPr>
                  <p:cNvSpPr/>
                  <p:nvPr/>
                </p:nvSpPr>
                <p:spPr>
                  <a:xfrm>
                    <a:off x="0" y="465044"/>
                    <a:ext cx="1325312" cy="709143"/>
                  </a:xfrm>
                  <a:prstGeom prst="rect">
                    <a:avLst/>
                  </a:prstGeom>
                  <a:solidFill>
                    <a:srgbClr val="9577FF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Core</a:t>
                    </a:r>
                  </a:p>
                </p:txBody>
              </p:sp>
              <p:sp>
                <p:nvSpPr>
                  <p:cNvPr id="368" name="CHA/LLC">
                    <a:extLst>
                      <a:ext uri="{FF2B5EF4-FFF2-40B4-BE49-F238E27FC236}">
                        <a16:creationId xmlns:a16="http://schemas.microsoft.com/office/drawing/2014/main" id="{2B0FA56C-48F2-9242-AA12-4BA3EAB9B889}"/>
                      </a:ext>
                    </a:extLst>
                  </p:cNvPr>
                  <p:cNvSpPr/>
                  <p:nvPr/>
                </p:nvSpPr>
                <p:spPr>
                  <a:xfrm>
                    <a:off x="0" y="21934"/>
                    <a:ext cx="1325312" cy="465226"/>
                  </a:xfrm>
                  <a:prstGeom prst="rect">
                    <a:avLst/>
                  </a:prstGeom>
                  <a:solidFill>
                    <a:srgbClr val="929292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CHA/LLC</a:t>
                    </a:r>
                  </a:p>
                </p:txBody>
              </p:sp>
            </p:grpSp>
            <p:grpSp>
              <p:nvGrpSpPr>
                <p:cNvPr id="362" name="Group">
                  <a:extLst>
                    <a:ext uri="{FF2B5EF4-FFF2-40B4-BE49-F238E27FC236}">
                      <a16:creationId xmlns:a16="http://schemas.microsoft.com/office/drawing/2014/main" id="{ECDA366B-43CA-CA4A-9562-F85EBEDC866A}"/>
                    </a:ext>
                  </a:extLst>
                </p:cNvPr>
                <p:cNvGrpSpPr/>
                <p:nvPr/>
              </p:nvGrpSpPr>
              <p:grpSpPr>
                <a:xfrm>
                  <a:off x="9709757" y="8306596"/>
                  <a:ext cx="1325312" cy="1174188"/>
                  <a:chOff x="0" y="0"/>
                  <a:chExt cx="1325311" cy="1174186"/>
                </a:xfrm>
              </p:grpSpPr>
              <p:sp>
                <p:nvSpPr>
                  <p:cNvPr id="363" name="Rectangle">
                    <a:extLst>
                      <a:ext uri="{FF2B5EF4-FFF2-40B4-BE49-F238E27FC236}">
                        <a16:creationId xmlns:a16="http://schemas.microsoft.com/office/drawing/2014/main" id="{2B6AA0A9-DA5B-3647-ABCF-4B10654A28E9}"/>
                      </a:ext>
                    </a:extLst>
                  </p:cNvPr>
                  <p:cNvSpPr/>
                  <p:nvPr/>
                </p:nvSpPr>
                <p:spPr>
                  <a:xfrm>
                    <a:off x="61717" y="0"/>
                    <a:ext cx="1201877" cy="1174187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825500">
                      <a:defRPr sz="3200" spc="0">
                        <a:solidFill>
                          <a:srgbClr val="000000"/>
                        </a:solidFill>
                      </a:defRPr>
                    </a:pPr>
                    <a:endParaRPr sz="2800"/>
                  </a:p>
                </p:txBody>
              </p:sp>
              <p:sp>
                <p:nvSpPr>
                  <p:cNvPr id="364" name="Core">
                    <a:extLst>
                      <a:ext uri="{FF2B5EF4-FFF2-40B4-BE49-F238E27FC236}">
                        <a16:creationId xmlns:a16="http://schemas.microsoft.com/office/drawing/2014/main" id="{0DCEE7B6-EBF8-1D4C-AF49-284D8B740998}"/>
                      </a:ext>
                    </a:extLst>
                  </p:cNvPr>
                  <p:cNvSpPr/>
                  <p:nvPr/>
                </p:nvSpPr>
                <p:spPr>
                  <a:xfrm>
                    <a:off x="0" y="465044"/>
                    <a:ext cx="1325312" cy="709143"/>
                  </a:xfrm>
                  <a:prstGeom prst="rect">
                    <a:avLst/>
                  </a:prstGeom>
                  <a:solidFill>
                    <a:srgbClr val="9577FF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Core</a:t>
                    </a:r>
                  </a:p>
                </p:txBody>
              </p:sp>
              <p:sp>
                <p:nvSpPr>
                  <p:cNvPr id="365" name="CHA/LLC">
                    <a:extLst>
                      <a:ext uri="{FF2B5EF4-FFF2-40B4-BE49-F238E27FC236}">
                        <a16:creationId xmlns:a16="http://schemas.microsoft.com/office/drawing/2014/main" id="{01404782-A81A-2B45-8ED5-ACF65CCBF7CF}"/>
                      </a:ext>
                    </a:extLst>
                  </p:cNvPr>
                  <p:cNvSpPr/>
                  <p:nvPr/>
                </p:nvSpPr>
                <p:spPr>
                  <a:xfrm>
                    <a:off x="0" y="21934"/>
                    <a:ext cx="1325312" cy="465226"/>
                  </a:xfrm>
                  <a:prstGeom prst="rect">
                    <a:avLst/>
                  </a:prstGeom>
                  <a:solidFill>
                    <a:srgbClr val="929292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20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sz="1000"/>
                      <a:t>CHA/LLC</a:t>
                    </a:r>
                  </a:p>
                </p:txBody>
              </p:sp>
            </p:grpSp>
          </p:grpSp>
          <p:grpSp>
            <p:nvGrpSpPr>
              <p:cNvPr id="345" name="Group 344">
                <a:extLst>
                  <a:ext uri="{FF2B5EF4-FFF2-40B4-BE49-F238E27FC236}">
                    <a16:creationId xmlns:a16="http://schemas.microsoft.com/office/drawing/2014/main" id="{867809DC-51F3-5A41-9A7A-0DAF60ED317D}"/>
                  </a:ext>
                </a:extLst>
              </p:cNvPr>
              <p:cNvGrpSpPr/>
              <p:nvPr/>
            </p:nvGrpSpPr>
            <p:grpSpPr>
              <a:xfrm>
                <a:off x="12646028" y="2936297"/>
                <a:ext cx="7693618" cy="1188564"/>
                <a:chOff x="12646028" y="2936297"/>
                <a:chExt cx="7693618" cy="1188564"/>
              </a:xfrm>
            </p:grpSpPr>
            <p:sp>
              <p:nvSpPr>
                <p:cNvPr id="346" name="IMC">
                  <a:extLst>
                    <a:ext uri="{FF2B5EF4-FFF2-40B4-BE49-F238E27FC236}">
                      <a16:creationId xmlns:a16="http://schemas.microsoft.com/office/drawing/2014/main" id="{C440AB9F-A967-6D44-AC49-2F9DEC977B36}"/>
                    </a:ext>
                  </a:extLst>
                </p:cNvPr>
                <p:cNvSpPr/>
                <p:nvPr/>
              </p:nvSpPr>
              <p:spPr>
                <a:xfrm>
                  <a:off x="12646028" y="2950673"/>
                  <a:ext cx="1379140" cy="1174188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lang="en-US" sz="1200"/>
                    <a:t>UPI</a:t>
                  </a:r>
                  <a:endParaRPr sz="1200"/>
                </a:p>
              </p:txBody>
            </p:sp>
            <p:sp>
              <p:nvSpPr>
                <p:cNvPr id="347" name="IMC">
                  <a:extLst>
                    <a:ext uri="{FF2B5EF4-FFF2-40B4-BE49-F238E27FC236}">
                      <a16:creationId xmlns:a16="http://schemas.microsoft.com/office/drawing/2014/main" id="{87DB4CEE-F56F-A346-854C-42BF786ADCD8}"/>
                    </a:ext>
                  </a:extLst>
                </p:cNvPr>
                <p:cNvSpPr/>
                <p:nvPr/>
              </p:nvSpPr>
              <p:spPr>
                <a:xfrm>
                  <a:off x="18960506" y="2936297"/>
                  <a:ext cx="1379140" cy="1174188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lang="en-US" sz="1200"/>
                    <a:t>UPI</a:t>
                  </a:r>
                  <a:endParaRPr sz="1200"/>
                </a:p>
              </p:txBody>
            </p:sp>
          </p:grpSp>
        </p:grp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87E39E9A-BB4D-384B-A0AF-48F601DA8648}"/>
                </a:ext>
              </a:extLst>
            </p:cNvPr>
            <p:cNvCxnSpPr>
              <a:cxnSpLocks/>
              <a:endCxn id="274" idx="0"/>
            </p:cNvCxnSpPr>
            <p:nvPr/>
          </p:nvCxnSpPr>
          <p:spPr>
            <a:xfrm>
              <a:off x="5726536" y="6909401"/>
              <a:ext cx="0" cy="1368834"/>
            </a:xfrm>
            <a:prstGeom prst="line">
              <a:avLst/>
            </a:prstGeom>
            <a:noFill/>
            <a:ln w="76200" cap="flat">
              <a:solidFill>
                <a:schemeClr val="tx2">
                  <a:lumMod val="50000"/>
                </a:schemeClr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15CCB234-E5E6-EA49-BC8A-1025461A4938}"/>
                </a:ext>
              </a:extLst>
            </p:cNvPr>
            <p:cNvCxnSpPr>
              <a:cxnSpLocks/>
            </p:cNvCxnSpPr>
            <p:nvPr/>
          </p:nvCxnSpPr>
          <p:spPr>
            <a:xfrm>
              <a:off x="9641494" y="6897236"/>
              <a:ext cx="0" cy="1368834"/>
            </a:xfrm>
            <a:prstGeom prst="line">
              <a:avLst/>
            </a:prstGeom>
            <a:noFill/>
            <a:ln w="76200" cap="flat">
              <a:solidFill>
                <a:schemeClr val="tx2">
                  <a:lumMod val="50000"/>
                </a:schemeClr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pic>
          <p:nvPicPr>
            <p:cNvPr id="400" name="cropped-best-pranks-e1479573181768.png" descr="cropped-best-pranks-e1479573181768.png">
              <a:extLst>
                <a:ext uri="{FF2B5EF4-FFF2-40B4-BE49-F238E27FC236}">
                  <a16:creationId xmlns:a16="http://schemas.microsoft.com/office/drawing/2014/main" id="{55E4D891-3E86-CA4D-A232-49D098FB5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19470" y="5080698"/>
              <a:ext cx="968018" cy="968018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AF487D4-6FA4-A842-8741-FA7C01DFE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239884" y="4472552"/>
              <a:ext cx="2057175" cy="2057175"/>
            </a:xfrm>
            <a:prstGeom prst="rect">
              <a:avLst/>
            </a:prstGeom>
          </p:spPr>
        </p:pic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FE5F7DBC-6A21-9743-831B-2FEE1D72F6AB}"/>
                </a:ext>
              </a:extLst>
            </p:cNvPr>
            <p:cNvCxnSpPr>
              <a:cxnSpLocks/>
              <a:endCxn id="348" idx="1"/>
            </p:cNvCxnSpPr>
            <p:nvPr/>
          </p:nvCxnSpPr>
          <p:spPr>
            <a:xfrm flipV="1">
              <a:off x="4098262" y="5524067"/>
              <a:ext cx="1158314" cy="9718"/>
            </a:xfrm>
            <a:prstGeom prst="line">
              <a:avLst/>
            </a:prstGeom>
            <a:noFill/>
            <a:ln w="76200" cap="flat">
              <a:solidFill>
                <a:schemeClr val="tx2">
                  <a:lumMod val="50000"/>
                </a:schemeClr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pic>
          <p:nvPicPr>
            <p:cNvPr id="404" name="Picture 403">
              <a:extLst>
                <a:ext uri="{FF2B5EF4-FFF2-40B4-BE49-F238E27FC236}">
                  <a16:creationId xmlns:a16="http://schemas.microsoft.com/office/drawing/2014/main" id="{65329DB6-2300-8246-8963-187ED30A2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272877" y="8514351"/>
              <a:ext cx="2057175" cy="2057175"/>
            </a:xfrm>
            <a:prstGeom prst="rect">
              <a:avLst/>
            </a:prstGeom>
          </p:spPr>
        </p:pic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F9589D7B-0565-6241-BFB9-13DD264215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9150" y="9644859"/>
              <a:ext cx="1158314" cy="9718"/>
            </a:xfrm>
            <a:prstGeom prst="line">
              <a:avLst/>
            </a:prstGeom>
            <a:noFill/>
            <a:ln w="76200" cap="flat">
              <a:solidFill>
                <a:schemeClr val="tx2">
                  <a:lumMod val="50000"/>
                </a:schemeClr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pic>
          <p:nvPicPr>
            <p:cNvPr id="401" name="cropped-best-pranks-e1479573181768.png" descr="cropped-best-pranks-e1479573181768.png">
              <a:extLst>
                <a:ext uri="{FF2B5EF4-FFF2-40B4-BE49-F238E27FC236}">
                  <a16:creationId xmlns:a16="http://schemas.microsoft.com/office/drawing/2014/main" id="{7EF5834E-89FD-9744-8517-00B11A3A6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24484" y="9251619"/>
              <a:ext cx="968018" cy="968018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402" name="no_pic_profile.png" descr="no_pic_profile.png">
              <a:extLst>
                <a:ext uri="{FF2B5EF4-FFF2-40B4-BE49-F238E27FC236}">
                  <a16:creationId xmlns:a16="http://schemas.microsoft.com/office/drawing/2014/main" id="{9D8213F0-9CA4-594A-A0D6-B4EDF9EF4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339789" y="10176684"/>
              <a:ext cx="1046822" cy="1046822"/>
            </a:xfrm>
            <a:prstGeom prst="rect">
              <a:avLst/>
            </a:prstGeom>
            <a:ln w="12700">
              <a:miter lim="400000"/>
            </a:ln>
          </p:spPr>
        </p:pic>
      </p:grpSp>
      <p:pic>
        <p:nvPicPr>
          <p:cNvPr id="175" name="Picture 174">
            <a:extLst>
              <a:ext uri="{FF2B5EF4-FFF2-40B4-BE49-F238E27FC236}">
                <a16:creationId xmlns:a16="http://schemas.microsoft.com/office/drawing/2014/main" id="{9E879EFF-9F93-7E9B-1872-47A573D78C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666724" y="6793387"/>
            <a:ext cx="762236" cy="712029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D75F697-EB2A-95C1-B757-644C6D372122}"/>
              </a:ext>
            </a:extLst>
          </p:cNvPr>
          <p:cNvCxnSpPr>
            <a:cxnSpLocks/>
            <a:endCxn id="325" idx="0"/>
          </p:cNvCxnSpPr>
          <p:nvPr/>
        </p:nvCxnSpPr>
        <p:spPr>
          <a:xfrm flipV="1">
            <a:off x="17639364" y="5981839"/>
            <a:ext cx="35723" cy="1727699"/>
          </a:xfrm>
          <a:prstGeom prst="straightConnector1">
            <a:avLst/>
          </a:prstGeom>
          <a:noFill/>
          <a:ln w="190500" cap="flat">
            <a:solidFill>
              <a:schemeClr val="accent3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6A29437B-FA44-A2BF-CE25-06EBBE4BFF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660423" y="4876001"/>
            <a:ext cx="776104" cy="724984"/>
          </a:xfrm>
          <a:prstGeom prst="rect">
            <a:avLst/>
          </a:prstGeom>
        </p:spPr>
      </p:pic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3E34FBA4-2A67-ABD4-E0AA-9E3167DF4C65}"/>
              </a:ext>
            </a:extLst>
          </p:cNvPr>
          <p:cNvCxnSpPr>
            <a:cxnSpLocks/>
            <a:stCxn id="402" idx="1"/>
          </p:cNvCxnSpPr>
          <p:nvPr/>
        </p:nvCxnSpPr>
        <p:spPr>
          <a:xfrm rot="10800000">
            <a:off x="15562911" y="1866969"/>
            <a:ext cx="1728994" cy="6365980"/>
          </a:xfrm>
          <a:prstGeom prst="bentConnector2">
            <a:avLst/>
          </a:prstGeom>
          <a:noFill/>
          <a:ln w="190500" cap="flat">
            <a:solidFill>
              <a:schemeClr val="accent3"/>
            </a:solidFill>
            <a:prstDash val="solid"/>
            <a:miter lim="4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91" name="成组">
            <a:extLst>
              <a:ext uri="{FF2B5EF4-FFF2-40B4-BE49-F238E27FC236}">
                <a16:creationId xmlns:a16="http://schemas.microsoft.com/office/drawing/2014/main" id="{EE52FBAA-BBF5-9AF5-DE8E-1273AB821B7A}"/>
              </a:ext>
            </a:extLst>
          </p:cNvPr>
          <p:cNvGrpSpPr/>
          <p:nvPr/>
        </p:nvGrpSpPr>
        <p:grpSpPr>
          <a:xfrm>
            <a:off x="-391489" y="12773806"/>
            <a:ext cx="25166978" cy="1646668"/>
            <a:chOff x="0" y="0"/>
            <a:chExt cx="25166977" cy="984245"/>
          </a:xfrm>
        </p:grpSpPr>
        <p:sp>
          <p:nvSpPr>
            <p:cNvPr id="192" name="矩形">
              <a:extLst>
                <a:ext uri="{FF2B5EF4-FFF2-40B4-BE49-F238E27FC236}">
                  <a16:creationId xmlns:a16="http://schemas.microsoft.com/office/drawing/2014/main" id="{A9BA52DF-EF63-2EF5-4B7C-ED57053AEDCD}"/>
                </a:ext>
              </a:extLst>
            </p:cNvPr>
            <p:cNvSpPr/>
            <p:nvPr/>
          </p:nvSpPr>
          <p:spPr>
            <a:xfrm>
              <a:off x="122501" y="9791"/>
              <a:ext cx="25044477" cy="974455"/>
            </a:xfrm>
            <a:prstGeom prst="rect">
              <a:avLst/>
            </a:prstGeom>
            <a:solidFill>
              <a:srgbClr val="2C81C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93" name="矩形">
              <a:extLst>
                <a:ext uri="{FF2B5EF4-FFF2-40B4-BE49-F238E27FC236}">
                  <a16:creationId xmlns:a16="http://schemas.microsoft.com/office/drawing/2014/main" id="{A10C2039-0D6A-0C27-B9D6-A5F63C9A9CE9}"/>
                </a:ext>
              </a:extLst>
            </p:cNvPr>
            <p:cNvSpPr/>
            <p:nvPr/>
          </p:nvSpPr>
          <p:spPr>
            <a:xfrm>
              <a:off x="0" y="0"/>
              <a:ext cx="25044476" cy="63500"/>
            </a:xfrm>
            <a:prstGeom prst="rect">
              <a:avLst/>
            </a:prstGeom>
            <a:solidFill>
              <a:srgbClr val="FEAD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035912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hreat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spc="0"/>
            </a:lvl1pPr>
          </a:lstStyle>
          <a:p>
            <a:r>
              <a:rPr lang="en-US"/>
              <a:t>Attack Procedure</a:t>
            </a:r>
            <a:endParaRPr/>
          </a:p>
        </p:txBody>
      </p:sp>
      <p:sp>
        <p:nvSpPr>
          <p:cNvPr id="17" name="Probe…">
            <a:extLst>
              <a:ext uri="{FF2B5EF4-FFF2-40B4-BE49-F238E27FC236}">
                <a16:creationId xmlns:a16="http://schemas.microsoft.com/office/drawing/2014/main" id="{037713FD-A6E1-B64E-9EE2-577ED2D41AD5}"/>
              </a:ext>
            </a:extLst>
          </p:cNvPr>
          <p:cNvSpPr txBox="1">
            <a:spLocks/>
          </p:cNvSpPr>
          <p:nvPr/>
        </p:nvSpPr>
        <p:spPr>
          <a:xfrm>
            <a:off x="973178" y="3020290"/>
            <a:ext cx="9520431" cy="84277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buSzPct val="123000"/>
              <a:defRPr sz="3600" b="1">
                <a:solidFill>
                  <a:srgbClr val="000000"/>
                </a:solidFill>
              </a:defRPr>
            </a:lvl1pPr>
            <a:lvl2pPr marL="1219200" lvl="1" indent="-609600" algn="l">
              <a:lnSpc>
                <a:spcPct val="90000"/>
              </a:lnSpc>
              <a:spcBef>
                <a:spcPts val="4500"/>
              </a:spcBef>
              <a:buSzPct val="123000"/>
              <a:buFont typeface="Courier New" panose="02070309020205020404" pitchFamily="49" charset="0"/>
              <a:buChar char="o"/>
              <a:defRPr sz="3600">
                <a:solidFill>
                  <a:srgbClr val="000000"/>
                </a:solidFill>
              </a:defRPr>
            </a:lvl2pPr>
            <a:lvl3pPr marL="18288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lvl3pPr>
            <a:lvl4pPr marL="24384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lvl4pPr>
            <a:lvl5pPr marL="30480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lvl5pPr>
            <a:lvl6pPr marL="3657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lvl6pPr>
            <a:lvl7pPr marL="42672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lvl7pPr>
            <a:lvl8pPr marL="48768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lvl8pPr>
            <a:lvl9pPr marL="54864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lvl9pPr>
          </a:lstStyle>
          <a:p>
            <a:r>
              <a:rPr lang="en-US"/>
              <a:t>Probe</a:t>
            </a:r>
          </a:p>
          <a:p>
            <a:pPr lvl="1"/>
            <a:r>
              <a:rPr lang="en-US"/>
              <a:t>Access data to make congestion</a:t>
            </a:r>
          </a:p>
          <a:p>
            <a:pPr lvl="1"/>
            <a:r>
              <a:rPr lang="en-US"/>
              <a:t>Record latency(timestamp gap) between two operations</a:t>
            </a:r>
          </a:p>
          <a:p>
            <a:r>
              <a:rPr lang="en-US"/>
              <a:t>Infer</a:t>
            </a:r>
          </a:p>
          <a:p>
            <a:pPr lvl="1"/>
            <a:r>
              <a:rPr lang="en-US"/>
              <a:t>A higher latency indicates that data from other source is transmitting</a:t>
            </a:r>
          </a:p>
        </p:txBody>
      </p:sp>
      <p:grpSp>
        <p:nvGrpSpPr>
          <p:cNvPr id="23" name="成组">
            <a:extLst>
              <a:ext uri="{FF2B5EF4-FFF2-40B4-BE49-F238E27FC236}">
                <a16:creationId xmlns:a16="http://schemas.microsoft.com/office/drawing/2014/main" id="{208427E4-DC3E-3040-A816-64A582B184AC}"/>
              </a:ext>
            </a:extLst>
          </p:cNvPr>
          <p:cNvGrpSpPr/>
          <p:nvPr/>
        </p:nvGrpSpPr>
        <p:grpSpPr>
          <a:xfrm>
            <a:off x="11722913" y="4082279"/>
            <a:ext cx="8659520" cy="8655458"/>
            <a:chOff x="0" y="0"/>
            <a:chExt cx="9317664" cy="10979173"/>
          </a:xfrm>
        </p:grpSpPr>
        <p:grpSp>
          <p:nvGrpSpPr>
            <p:cNvPr id="24" name="成组">
              <a:extLst>
                <a:ext uri="{FF2B5EF4-FFF2-40B4-BE49-F238E27FC236}">
                  <a16:creationId xmlns:a16="http://schemas.microsoft.com/office/drawing/2014/main" id="{99894B60-85A7-7B43-92A2-FBE63BC35AD9}"/>
                </a:ext>
              </a:extLst>
            </p:cNvPr>
            <p:cNvGrpSpPr/>
            <p:nvPr/>
          </p:nvGrpSpPr>
          <p:grpSpPr>
            <a:xfrm>
              <a:off x="684301" y="3191975"/>
              <a:ext cx="7107771" cy="7787199"/>
              <a:chOff x="180911" y="0"/>
              <a:chExt cx="7107770" cy="7787197"/>
            </a:xfrm>
          </p:grpSpPr>
          <p:sp>
            <p:nvSpPr>
              <p:cNvPr id="26" name="线条">
                <a:extLst>
                  <a:ext uri="{FF2B5EF4-FFF2-40B4-BE49-F238E27FC236}">
                    <a16:creationId xmlns:a16="http://schemas.microsoft.com/office/drawing/2014/main" id="{C2A80ACE-E260-2245-888F-9964A03DE514}"/>
                  </a:ext>
                </a:extLst>
              </p:cNvPr>
              <p:cNvSpPr/>
              <p:nvPr/>
            </p:nvSpPr>
            <p:spPr>
              <a:xfrm>
                <a:off x="180911" y="4669956"/>
                <a:ext cx="7022896" cy="1"/>
              </a:xfrm>
              <a:prstGeom prst="line">
                <a:avLst/>
              </a:prstGeom>
              <a:noFill/>
              <a:ln w="152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7" name="线条">
                <a:extLst>
                  <a:ext uri="{FF2B5EF4-FFF2-40B4-BE49-F238E27FC236}">
                    <a16:creationId xmlns:a16="http://schemas.microsoft.com/office/drawing/2014/main" id="{04268BC3-F446-1C44-AC95-099B6BCAC5B1}"/>
                  </a:ext>
                </a:extLst>
              </p:cNvPr>
              <p:cNvSpPr/>
              <p:nvPr/>
            </p:nvSpPr>
            <p:spPr>
              <a:xfrm flipV="1">
                <a:off x="223107" y="0"/>
                <a:ext cx="1" cy="4651705"/>
              </a:xfrm>
              <a:prstGeom prst="line">
                <a:avLst/>
              </a:prstGeom>
              <a:noFill/>
              <a:ln w="152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8" name="矩形">
                <a:extLst>
                  <a:ext uri="{FF2B5EF4-FFF2-40B4-BE49-F238E27FC236}">
                    <a16:creationId xmlns:a16="http://schemas.microsoft.com/office/drawing/2014/main" id="{7D4589A4-F60C-144B-B8F9-4237AC83572E}"/>
                  </a:ext>
                </a:extLst>
              </p:cNvPr>
              <p:cNvSpPr/>
              <p:nvPr/>
            </p:nvSpPr>
            <p:spPr>
              <a:xfrm>
                <a:off x="674621" y="3654471"/>
                <a:ext cx="635001" cy="939247"/>
              </a:xfrm>
              <a:prstGeom prst="rect">
                <a:avLst/>
              </a:prstGeom>
              <a:solidFill>
                <a:srgbClr val="60D93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9" name="矩形">
                <a:extLst>
                  <a:ext uri="{FF2B5EF4-FFF2-40B4-BE49-F238E27FC236}">
                    <a16:creationId xmlns:a16="http://schemas.microsoft.com/office/drawing/2014/main" id="{EE3D7F98-8440-0D46-A0A7-0542ECB8EF52}"/>
                  </a:ext>
                </a:extLst>
              </p:cNvPr>
              <p:cNvSpPr/>
              <p:nvPr/>
            </p:nvSpPr>
            <p:spPr>
              <a:xfrm>
                <a:off x="1700174" y="1048174"/>
                <a:ext cx="635001" cy="3548564"/>
              </a:xfrm>
              <a:prstGeom prst="rect">
                <a:avLst/>
              </a:prstGeom>
              <a:solidFill>
                <a:srgbClr val="188B1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0" name="矩形">
                <a:extLst>
                  <a:ext uri="{FF2B5EF4-FFF2-40B4-BE49-F238E27FC236}">
                    <a16:creationId xmlns:a16="http://schemas.microsoft.com/office/drawing/2014/main" id="{6CDE72E2-FF2C-CB45-9A12-AA192645E19B}"/>
                  </a:ext>
                </a:extLst>
              </p:cNvPr>
              <p:cNvSpPr/>
              <p:nvPr/>
            </p:nvSpPr>
            <p:spPr>
              <a:xfrm>
                <a:off x="2793749" y="3654471"/>
                <a:ext cx="635001" cy="939247"/>
              </a:xfrm>
              <a:prstGeom prst="rect">
                <a:avLst/>
              </a:prstGeom>
              <a:solidFill>
                <a:srgbClr val="60D93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1" name="矩形">
                <a:extLst>
                  <a:ext uri="{FF2B5EF4-FFF2-40B4-BE49-F238E27FC236}">
                    <a16:creationId xmlns:a16="http://schemas.microsoft.com/office/drawing/2014/main" id="{0E35D74D-BE28-E342-8023-2AB5FB69C654}"/>
                  </a:ext>
                </a:extLst>
              </p:cNvPr>
              <p:cNvSpPr/>
              <p:nvPr/>
            </p:nvSpPr>
            <p:spPr>
              <a:xfrm>
                <a:off x="3921335" y="3654471"/>
                <a:ext cx="635001" cy="939247"/>
              </a:xfrm>
              <a:prstGeom prst="rect">
                <a:avLst/>
              </a:prstGeom>
              <a:solidFill>
                <a:srgbClr val="60D93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2" name="三角形">
                <a:extLst>
                  <a:ext uri="{FF2B5EF4-FFF2-40B4-BE49-F238E27FC236}">
                    <a16:creationId xmlns:a16="http://schemas.microsoft.com/office/drawing/2014/main" id="{0188C94A-F99B-B442-8811-AC92C6ECCCAF}"/>
                  </a:ext>
                </a:extLst>
              </p:cNvPr>
              <p:cNvSpPr/>
              <p:nvPr/>
            </p:nvSpPr>
            <p:spPr>
              <a:xfrm>
                <a:off x="1586401" y="4980093"/>
                <a:ext cx="862547" cy="10153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ED22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3" name="Data Movement">
                <a:extLst>
                  <a:ext uri="{FF2B5EF4-FFF2-40B4-BE49-F238E27FC236}">
                    <a16:creationId xmlns:a16="http://schemas.microsoft.com/office/drawing/2014/main" id="{08CE32E0-F83A-1043-A610-AF0020ECA955}"/>
                  </a:ext>
                </a:extLst>
              </p:cNvPr>
              <p:cNvSpPr/>
              <p:nvPr/>
            </p:nvSpPr>
            <p:spPr>
              <a:xfrm>
                <a:off x="1688490" y="6517197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noAutofit/>
              </a:bodyPr>
              <a:lstStyle>
                <a:lvl1pPr>
                  <a:defRPr sz="3400" b="1"/>
                </a:lvl1pPr>
              </a:lstStyle>
              <a:p>
                <a:r>
                  <a:t>Data Movement</a:t>
                </a:r>
              </a:p>
            </p:txBody>
          </p:sp>
          <p:sp>
            <p:nvSpPr>
              <p:cNvPr id="34" name="矩形">
                <a:extLst>
                  <a:ext uri="{FF2B5EF4-FFF2-40B4-BE49-F238E27FC236}">
                    <a16:creationId xmlns:a16="http://schemas.microsoft.com/office/drawing/2014/main" id="{0AC96309-CF40-A443-8709-7E20A3FA040A}"/>
                  </a:ext>
                </a:extLst>
              </p:cNvPr>
              <p:cNvSpPr/>
              <p:nvPr/>
            </p:nvSpPr>
            <p:spPr>
              <a:xfrm>
                <a:off x="5048921" y="1048174"/>
                <a:ext cx="635001" cy="3548564"/>
              </a:xfrm>
              <a:prstGeom prst="rect">
                <a:avLst/>
              </a:prstGeom>
              <a:solidFill>
                <a:srgbClr val="188B1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5" name="三角形">
                <a:extLst>
                  <a:ext uri="{FF2B5EF4-FFF2-40B4-BE49-F238E27FC236}">
                    <a16:creationId xmlns:a16="http://schemas.microsoft.com/office/drawing/2014/main" id="{7F7A787D-88A3-9444-8C95-D9B946D80D7D}"/>
                  </a:ext>
                </a:extLst>
              </p:cNvPr>
              <p:cNvSpPr/>
              <p:nvPr/>
            </p:nvSpPr>
            <p:spPr>
              <a:xfrm>
                <a:off x="4935148" y="5078218"/>
                <a:ext cx="862547" cy="10153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ED22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6" name="Data Movement">
                <a:extLst>
                  <a:ext uri="{FF2B5EF4-FFF2-40B4-BE49-F238E27FC236}">
                    <a16:creationId xmlns:a16="http://schemas.microsoft.com/office/drawing/2014/main" id="{9829229C-6A8F-7344-BF5E-0F6471966EAA}"/>
                  </a:ext>
                </a:extLst>
              </p:cNvPr>
              <p:cNvSpPr/>
              <p:nvPr/>
            </p:nvSpPr>
            <p:spPr>
              <a:xfrm>
                <a:off x="6018681" y="6517197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noAutofit/>
              </a:bodyPr>
              <a:lstStyle>
                <a:lvl1pPr>
                  <a:defRPr sz="3400" b="1"/>
                </a:lvl1pPr>
              </a:lstStyle>
              <a:p>
                <a:r>
                  <a:t>Data Movement</a:t>
                </a:r>
              </a:p>
            </p:txBody>
          </p:sp>
        </p:grpSp>
        <p:sp>
          <p:nvSpPr>
            <p:cNvPr id="25" name="Infer…">
              <a:extLst>
                <a:ext uri="{FF2B5EF4-FFF2-40B4-BE49-F238E27FC236}">
                  <a16:creationId xmlns:a16="http://schemas.microsoft.com/office/drawing/2014/main" id="{F09860EF-8E9B-2A49-83CF-78E971671D09}"/>
                </a:ext>
              </a:extLst>
            </p:cNvPr>
            <p:cNvSpPr/>
            <p:nvPr/>
          </p:nvSpPr>
          <p:spPr>
            <a:xfrm>
              <a:off x="0" y="0"/>
              <a:ext cx="9317665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 b="1">
                  <a:solidFill>
                    <a:srgbClr val="000000"/>
                  </a:solidFill>
                </a:defRPr>
              </a:pPr>
              <a:endParaRPr sz="3600"/>
            </a:p>
          </p:txBody>
        </p:sp>
      </p:grpSp>
      <p:grpSp>
        <p:nvGrpSpPr>
          <p:cNvPr id="40" name="成组">
            <a:extLst>
              <a:ext uri="{FF2B5EF4-FFF2-40B4-BE49-F238E27FC236}">
                <a16:creationId xmlns:a16="http://schemas.microsoft.com/office/drawing/2014/main" id="{5BC8B6D6-AE9F-634B-A367-BC0989DEE7B2}"/>
              </a:ext>
            </a:extLst>
          </p:cNvPr>
          <p:cNvGrpSpPr/>
          <p:nvPr/>
        </p:nvGrpSpPr>
        <p:grpSpPr>
          <a:xfrm>
            <a:off x="12527370" y="1462605"/>
            <a:ext cx="7996939" cy="4245644"/>
            <a:chOff x="0" y="0"/>
            <a:chExt cx="9126274" cy="6059061"/>
          </a:xfrm>
        </p:grpSpPr>
        <p:sp>
          <p:nvSpPr>
            <p:cNvPr id="41" name="矩形">
              <a:extLst>
                <a:ext uri="{FF2B5EF4-FFF2-40B4-BE49-F238E27FC236}">
                  <a16:creationId xmlns:a16="http://schemas.microsoft.com/office/drawing/2014/main" id="{1D42701B-28ED-0A4F-9C0D-A345BD855C9B}"/>
                </a:ext>
              </a:extLst>
            </p:cNvPr>
            <p:cNvSpPr/>
            <p:nvPr/>
          </p:nvSpPr>
          <p:spPr>
            <a:xfrm>
              <a:off x="0" y="0"/>
              <a:ext cx="9126274" cy="6059061"/>
            </a:xfrm>
            <a:prstGeom prst="rect">
              <a:avLst/>
            </a:prstGeom>
            <a:solidFill>
              <a:srgbClr val="90E1FB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" name="文本">
              <a:extLst>
                <a:ext uri="{FF2B5EF4-FFF2-40B4-BE49-F238E27FC236}">
                  <a16:creationId xmlns:a16="http://schemas.microsoft.com/office/drawing/2014/main" id="{4BA875CF-88C2-414F-8414-BFDEEECCA103}"/>
                </a:ext>
              </a:extLst>
            </p:cNvPr>
            <p:cNvSpPr txBox="1"/>
            <p:nvPr/>
          </p:nvSpPr>
          <p:spPr>
            <a:xfrm>
              <a:off x="1642159" y="2514434"/>
              <a:ext cx="4890489" cy="9112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 defTabSz="457200">
                <a:defRPr sz="1300" b="1">
                  <a:solidFill>
                    <a:srgbClr val="313131"/>
                  </a:solidFill>
                  <a:latin typeface="华文细黑"/>
                  <a:ea typeface="华文细黑"/>
                  <a:cs typeface="华文细黑"/>
                  <a:sym typeface="华文细黑"/>
                </a:defRPr>
              </a:pPr>
              <a:endParaRPr/>
            </a:p>
          </p:txBody>
        </p:sp>
        <p:sp>
          <p:nvSpPr>
            <p:cNvPr id="43" name="Probe Pseudocode">
              <a:extLst>
                <a:ext uri="{FF2B5EF4-FFF2-40B4-BE49-F238E27FC236}">
                  <a16:creationId xmlns:a16="http://schemas.microsoft.com/office/drawing/2014/main" id="{A5BB30BC-9C04-ED45-BA4D-8197EBC493EC}"/>
                </a:ext>
              </a:extLst>
            </p:cNvPr>
            <p:cNvSpPr/>
            <p:nvPr/>
          </p:nvSpPr>
          <p:spPr>
            <a:xfrm>
              <a:off x="2026548" y="512700"/>
              <a:ext cx="4954314" cy="775867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Probe Pseudocode</a:t>
              </a:r>
            </a:p>
          </p:txBody>
        </p:sp>
        <p:sp>
          <p:nvSpPr>
            <p:cNvPr id="44" name="while True:…">
              <a:extLst>
                <a:ext uri="{FF2B5EF4-FFF2-40B4-BE49-F238E27FC236}">
                  <a16:creationId xmlns:a16="http://schemas.microsoft.com/office/drawing/2014/main" id="{57848DB3-2121-994D-A764-612C1BE3A50A}"/>
                </a:ext>
              </a:extLst>
            </p:cNvPr>
            <p:cNvSpPr/>
            <p:nvPr/>
          </p:nvSpPr>
          <p:spPr>
            <a:xfrm>
              <a:off x="625184" y="1586305"/>
              <a:ext cx="7875907" cy="4030009"/>
            </a:xfrm>
            <a:prstGeom prst="roundRect">
              <a:avLst>
                <a:gd name="adj" fmla="val 4815"/>
              </a:avLst>
            </a:prstGeom>
            <a:solidFill>
              <a:srgbClr val="E0F3D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sz="4300" b="1">
                  <a:solidFill>
                    <a:srgbClr val="000000"/>
                  </a:solidFill>
                </a:defRPr>
              </a:pPr>
              <a:r>
                <a:t>    while True:</a:t>
              </a:r>
            </a:p>
            <a:p>
              <a:pPr lvl="2" algn="l">
                <a:defRPr sz="4300" b="1">
                  <a:solidFill>
                    <a:srgbClr val="000000"/>
                  </a:solidFill>
                </a:defRPr>
              </a:pPr>
              <a:r>
                <a:t>   </a:t>
              </a:r>
              <a:r>
                <a:rPr err="1"/>
                <a:t>AccessData</a:t>
              </a:r>
              <a:r>
                <a:t>( )</a:t>
              </a:r>
            </a:p>
            <a:p>
              <a:pPr algn="l">
                <a:defRPr sz="4300" b="1">
                  <a:solidFill>
                    <a:srgbClr val="000000"/>
                  </a:solidFill>
                </a:defRPr>
              </a:pPr>
              <a:r>
                <a:t>         T = </a:t>
              </a:r>
              <a:r>
                <a:rPr err="1"/>
                <a:t>GetTime</a:t>
              </a:r>
              <a:r>
                <a:t>( )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DE7C2E6-4FB7-A856-78B5-9DD2C173ACBA}"/>
                  </a:ext>
                </a:extLst>
              </p:cNvPr>
              <p:cNvSpPr/>
              <p:nvPr/>
            </p:nvSpPr>
            <p:spPr>
              <a:xfrm>
                <a:off x="12475595" y="6442951"/>
                <a:ext cx="2649646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–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DE7C2E6-4FB7-A856-78B5-9DD2C173AC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5595" y="6442951"/>
                <a:ext cx="2649646" cy="707886"/>
              </a:xfrm>
              <a:prstGeom prst="rect">
                <a:avLst/>
              </a:prstGeom>
              <a:blipFill>
                <a:blip r:embed="rId6"/>
                <a:stretch>
                  <a:fillRect b="-2631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成组">
            <a:extLst>
              <a:ext uri="{FF2B5EF4-FFF2-40B4-BE49-F238E27FC236}">
                <a16:creationId xmlns:a16="http://schemas.microsoft.com/office/drawing/2014/main" id="{07D44E9B-196B-FD03-C7E7-5E48D672032E}"/>
              </a:ext>
            </a:extLst>
          </p:cNvPr>
          <p:cNvGrpSpPr/>
          <p:nvPr/>
        </p:nvGrpSpPr>
        <p:grpSpPr>
          <a:xfrm>
            <a:off x="-391489" y="12773806"/>
            <a:ext cx="25166978" cy="1646668"/>
            <a:chOff x="0" y="0"/>
            <a:chExt cx="25166977" cy="984245"/>
          </a:xfrm>
        </p:grpSpPr>
        <p:sp>
          <p:nvSpPr>
            <p:cNvPr id="38" name="矩形">
              <a:extLst>
                <a:ext uri="{FF2B5EF4-FFF2-40B4-BE49-F238E27FC236}">
                  <a16:creationId xmlns:a16="http://schemas.microsoft.com/office/drawing/2014/main" id="{2D7F02EB-B6C0-A122-EED7-2DCD8CD8569D}"/>
                </a:ext>
              </a:extLst>
            </p:cNvPr>
            <p:cNvSpPr/>
            <p:nvPr/>
          </p:nvSpPr>
          <p:spPr>
            <a:xfrm>
              <a:off x="122501" y="9791"/>
              <a:ext cx="25044477" cy="974455"/>
            </a:xfrm>
            <a:prstGeom prst="rect">
              <a:avLst/>
            </a:prstGeom>
            <a:solidFill>
              <a:srgbClr val="2C81C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" name="矩形">
              <a:extLst>
                <a:ext uri="{FF2B5EF4-FFF2-40B4-BE49-F238E27FC236}">
                  <a16:creationId xmlns:a16="http://schemas.microsoft.com/office/drawing/2014/main" id="{9CCD7354-900B-A498-1295-F80F0D560156}"/>
                </a:ext>
              </a:extLst>
            </p:cNvPr>
            <p:cNvSpPr/>
            <p:nvPr/>
          </p:nvSpPr>
          <p:spPr>
            <a:xfrm>
              <a:off x="0" y="0"/>
              <a:ext cx="25044476" cy="63500"/>
            </a:xfrm>
            <a:prstGeom prst="rect">
              <a:avLst/>
            </a:prstGeom>
            <a:solidFill>
              <a:srgbClr val="FEAD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020220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Invisible Probe: Timing Attacks with PCIe Congestion Side-channel"/>
          <p:cNvSpPr txBox="1">
            <a:spLocks noGrp="1"/>
          </p:cNvSpPr>
          <p:nvPr>
            <p:ph type="ctrTitle"/>
          </p:nvPr>
        </p:nvSpPr>
        <p:spPr>
          <a:xfrm>
            <a:off x="4977003" y="4663209"/>
            <a:ext cx="17134851" cy="289313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500" spc="-190"/>
            </a:lvl1pPr>
          </a:lstStyle>
          <a:p>
            <a:r>
              <a:rPr lang="en" altLang="zh-CN" sz="12400"/>
              <a:t>Cross</a:t>
            </a:r>
            <a:r>
              <a:rPr lang="en-US" altLang="zh-CN" sz="12400"/>
              <a:t>-core</a:t>
            </a:r>
            <a:r>
              <a:rPr lang="zh-CN" altLang="en-US" sz="12400"/>
              <a:t> </a:t>
            </a:r>
            <a:r>
              <a:rPr lang="en-US" altLang="zh-CN" sz="12400"/>
              <a:t>Attack</a:t>
            </a:r>
            <a:endParaRPr lang="en" altLang="zh-CN" sz="12400"/>
          </a:p>
        </p:txBody>
      </p:sp>
      <p:sp>
        <p:nvSpPr>
          <p:cNvPr id="155" name="文本"/>
          <p:cNvSpPr txBox="1"/>
          <p:nvPr/>
        </p:nvSpPr>
        <p:spPr>
          <a:xfrm>
            <a:off x="4616784" y="10156166"/>
            <a:ext cx="1270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Roman"/>
              <a:sym typeface="Times Roman"/>
            </a:endParaRPr>
          </a:p>
        </p:txBody>
      </p:sp>
      <p:grpSp>
        <p:nvGrpSpPr>
          <p:cNvPr id="9" name="成组">
            <a:extLst>
              <a:ext uri="{FF2B5EF4-FFF2-40B4-BE49-F238E27FC236}">
                <a16:creationId xmlns:a16="http://schemas.microsoft.com/office/drawing/2014/main" id="{4BAF33D8-EB47-6EF9-6532-C72104BC0F32}"/>
              </a:ext>
            </a:extLst>
          </p:cNvPr>
          <p:cNvGrpSpPr/>
          <p:nvPr/>
        </p:nvGrpSpPr>
        <p:grpSpPr>
          <a:xfrm>
            <a:off x="-391489" y="12773806"/>
            <a:ext cx="25166978" cy="1646668"/>
            <a:chOff x="0" y="0"/>
            <a:chExt cx="25166977" cy="984245"/>
          </a:xfrm>
        </p:grpSpPr>
        <p:sp>
          <p:nvSpPr>
            <p:cNvPr id="10" name="矩形">
              <a:extLst>
                <a:ext uri="{FF2B5EF4-FFF2-40B4-BE49-F238E27FC236}">
                  <a16:creationId xmlns:a16="http://schemas.microsoft.com/office/drawing/2014/main" id="{E738069C-74F9-FDEE-6CDA-FAC0582D42C5}"/>
                </a:ext>
              </a:extLst>
            </p:cNvPr>
            <p:cNvSpPr/>
            <p:nvPr/>
          </p:nvSpPr>
          <p:spPr>
            <a:xfrm>
              <a:off x="122501" y="9791"/>
              <a:ext cx="25044477" cy="974455"/>
            </a:xfrm>
            <a:prstGeom prst="rect">
              <a:avLst/>
            </a:prstGeom>
            <a:solidFill>
              <a:srgbClr val="2C81C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1" name="矩形">
              <a:extLst>
                <a:ext uri="{FF2B5EF4-FFF2-40B4-BE49-F238E27FC236}">
                  <a16:creationId xmlns:a16="http://schemas.microsoft.com/office/drawing/2014/main" id="{A0BB5624-A930-416A-31AA-C07FF26032E4}"/>
                </a:ext>
              </a:extLst>
            </p:cNvPr>
            <p:cNvSpPr/>
            <p:nvPr/>
          </p:nvSpPr>
          <p:spPr>
            <a:xfrm>
              <a:off x="0" y="0"/>
              <a:ext cx="25044476" cy="63500"/>
            </a:xfrm>
            <a:prstGeom prst="rect">
              <a:avLst/>
            </a:prstGeom>
            <a:solidFill>
              <a:srgbClr val="FEAD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091442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hreat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spc="0"/>
            </a:lvl1pPr>
          </a:lstStyle>
          <a:p>
            <a:r>
              <a:rPr lang="en-US" altLang="zh-CN"/>
              <a:t>Mesh Interconnect</a:t>
            </a:r>
            <a:endParaRPr/>
          </a:p>
        </p:txBody>
      </p:sp>
      <p:sp>
        <p:nvSpPr>
          <p:cNvPr id="173" name="Probe…">
            <a:extLst>
              <a:ext uri="{FF2B5EF4-FFF2-40B4-BE49-F238E27FC236}">
                <a16:creationId xmlns:a16="http://schemas.microsoft.com/office/drawing/2014/main" id="{F8347C0E-661B-6642-9564-CF307A3FDF04}"/>
              </a:ext>
            </a:extLst>
          </p:cNvPr>
          <p:cNvSpPr txBox="1">
            <a:spLocks/>
          </p:cNvSpPr>
          <p:nvPr/>
        </p:nvSpPr>
        <p:spPr>
          <a:xfrm>
            <a:off x="1206500" y="3048000"/>
            <a:ext cx="11615426" cy="872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l">
              <a:lnSpc>
                <a:spcPct val="90000"/>
              </a:lnSpc>
              <a:spcBef>
                <a:spcPts val="4500"/>
              </a:spcBef>
              <a:buSzPct val="123000"/>
              <a:defRPr sz="3600" b="1">
                <a:solidFill>
                  <a:srgbClr val="000000"/>
                </a:solidFill>
              </a:defRPr>
            </a:lvl1pPr>
            <a:lvl2pPr marL="1219200" lvl="1" indent="-609600" algn="l">
              <a:lnSpc>
                <a:spcPct val="90000"/>
              </a:lnSpc>
              <a:spcBef>
                <a:spcPts val="4500"/>
              </a:spcBef>
              <a:buSzPct val="123000"/>
              <a:buFont typeface="Courier New" panose="02070309020205020404" pitchFamily="49" charset="0"/>
              <a:buChar char="o"/>
              <a:defRPr sz="3600">
                <a:solidFill>
                  <a:srgbClr val="000000"/>
                </a:solidFill>
              </a:defRPr>
            </a:lvl2pPr>
            <a:lvl3pPr marL="18288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lvl3pPr>
            <a:lvl4pPr marL="24384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lvl4pPr>
            <a:lvl5pPr marL="30480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lvl5pPr>
            <a:lvl6pPr marL="3657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lvl6pPr>
            <a:lvl7pPr marL="42672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lvl7pPr>
            <a:lvl8pPr marL="48768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lvl8pPr>
            <a:lvl9pPr marL="54864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lvl9pPr>
          </a:lstStyle>
          <a:p>
            <a:r>
              <a:rPr lang="en-US"/>
              <a:t>Settings</a:t>
            </a:r>
          </a:p>
          <a:p>
            <a:pPr lvl="1"/>
            <a:r>
              <a:rPr lang="en-US"/>
              <a:t>Attacker controls the core on Tile A</a:t>
            </a:r>
          </a:p>
          <a:p>
            <a:pPr lvl="1"/>
            <a:r>
              <a:rPr lang="en-US"/>
              <a:t>Victim controls the core Tile C </a:t>
            </a:r>
          </a:p>
          <a:p>
            <a:pPr lvl="1"/>
            <a:r>
              <a:rPr lang="en-US"/>
              <a:t>Victim has noticeable memory access</a:t>
            </a:r>
          </a:p>
          <a:p>
            <a:pPr lvl="1"/>
            <a:endParaRPr lang="en-US"/>
          </a:p>
          <a:p>
            <a:r>
              <a:rPr lang="en-US"/>
              <a:t>Key of Probe</a:t>
            </a:r>
          </a:p>
          <a:p>
            <a:pPr lvl="1"/>
            <a:r>
              <a:rPr lang="en-US"/>
              <a:t>High bandwidth to content with victim</a:t>
            </a:r>
          </a:p>
          <a:p>
            <a:pPr lvl="1"/>
            <a:r>
              <a:rPr lang="en-US"/>
              <a:t>High frequency to achieve high resolution</a:t>
            </a:r>
          </a:p>
          <a:p>
            <a:pPr lvl="1"/>
            <a:endParaRPr lang="en-US"/>
          </a:p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5FF7909-6AF9-7845-8787-D8E10F01B489}"/>
              </a:ext>
            </a:extLst>
          </p:cNvPr>
          <p:cNvGrpSpPr/>
          <p:nvPr/>
        </p:nvGrpSpPr>
        <p:grpSpPr>
          <a:xfrm>
            <a:off x="12541042" y="565876"/>
            <a:ext cx="11035071" cy="10186818"/>
            <a:chOff x="12611380" y="2901093"/>
            <a:chExt cx="11035071" cy="10186818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E5AF7AA7-2B83-7C45-B93E-3AF3C7340AB9}"/>
                </a:ext>
              </a:extLst>
            </p:cNvPr>
            <p:cNvGrpSpPr/>
            <p:nvPr/>
          </p:nvGrpSpPr>
          <p:grpSpPr>
            <a:xfrm>
              <a:off x="12611380" y="2901093"/>
              <a:ext cx="11035071" cy="10186818"/>
              <a:chOff x="12611380" y="2901093"/>
              <a:chExt cx="11035071" cy="10186818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B413E954-198E-BF46-AEC7-E2D081F7740D}"/>
                  </a:ext>
                </a:extLst>
              </p:cNvPr>
              <p:cNvGrpSpPr/>
              <p:nvPr/>
            </p:nvGrpSpPr>
            <p:grpSpPr>
              <a:xfrm>
                <a:off x="12611380" y="2901093"/>
                <a:ext cx="11035071" cy="9480785"/>
                <a:chOff x="12611380" y="2901093"/>
                <a:chExt cx="11035071" cy="9480785"/>
              </a:xfrm>
            </p:grpSpPr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79F00853-6325-6E48-BBA0-919775C837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990520" y="3340791"/>
                  <a:ext cx="8207266" cy="0"/>
                </a:xfrm>
                <a:prstGeom prst="line">
                  <a:avLst/>
                </a:prstGeom>
                <a:noFill/>
                <a:ln w="69850" cap="flat">
                  <a:solidFill>
                    <a:schemeClr val="accent1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DDA0106C-C311-CE41-91C3-EB9D00B4E1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990520" y="3804576"/>
                  <a:ext cx="8234180" cy="32547"/>
                </a:xfrm>
                <a:prstGeom prst="line">
                  <a:avLst/>
                </a:prstGeom>
                <a:noFill/>
                <a:ln w="69850" cap="flat">
                  <a:solidFill>
                    <a:schemeClr val="accent1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7ABB134D-EB2D-8943-B2DB-0AC669F6C6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963606" y="6064349"/>
                  <a:ext cx="8207266" cy="0"/>
                </a:xfrm>
                <a:prstGeom prst="line">
                  <a:avLst/>
                </a:prstGeom>
                <a:noFill/>
                <a:ln w="69850" cap="flat">
                  <a:solidFill>
                    <a:schemeClr val="accent1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34C24ABC-4A25-F749-9488-7202716CC1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963606" y="6528134"/>
                  <a:ext cx="8234180" cy="32547"/>
                </a:xfrm>
                <a:prstGeom prst="line">
                  <a:avLst/>
                </a:prstGeom>
                <a:noFill/>
                <a:ln w="69850" cap="flat">
                  <a:solidFill>
                    <a:schemeClr val="accent1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395CAFD2-32A7-2645-990B-BBAFCC71F0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096219" y="8787907"/>
                  <a:ext cx="8207266" cy="0"/>
                </a:xfrm>
                <a:prstGeom prst="line">
                  <a:avLst/>
                </a:prstGeom>
                <a:noFill/>
                <a:ln w="69850" cap="flat">
                  <a:solidFill>
                    <a:schemeClr val="accent1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B8BBE444-932D-C543-9362-1FE0F8AC81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096219" y="9251692"/>
                  <a:ext cx="8234180" cy="32547"/>
                </a:xfrm>
                <a:prstGeom prst="line">
                  <a:avLst/>
                </a:prstGeom>
                <a:noFill/>
                <a:ln w="69850" cap="flat">
                  <a:solidFill>
                    <a:schemeClr val="accent1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AAA42F95-126E-FB4A-AE8C-F49A643996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096219" y="11547248"/>
                  <a:ext cx="8207266" cy="0"/>
                </a:xfrm>
                <a:prstGeom prst="line">
                  <a:avLst/>
                </a:prstGeom>
                <a:noFill/>
                <a:ln w="69850" cap="flat">
                  <a:solidFill>
                    <a:schemeClr val="accent1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FDC6E685-23D1-4B4D-A5B6-18503EFA1A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096219" y="12011033"/>
                  <a:ext cx="8234180" cy="32547"/>
                </a:xfrm>
                <a:prstGeom prst="line">
                  <a:avLst/>
                </a:prstGeom>
                <a:noFill/>
                <a:ln w="69850" cap="flat">
                  <a:solidFill>
                    <a:schemeClr val="accent1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4FDB579F-6749-5443-911F-449C7FE1AC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070701" y="4108399"/>
                  <a:ext cx="7293" cy="7121225"/>
                </a:xfrm>
                <a:prstGeom prst="line">
                  <a:avLst/>
                </a:prstGeom>
                <a:noFill/>
                <a:ln w="69850" cap="flat">
                  <a:solidFill>
                    <a:schemeClr val="accent1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190C1ADF-90CA-2148-9EBD-A5C9C29F9C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583460" y="4108399"/>
                  <a:ext cx="0" cy="7121225"/>
                </a:xfrm>
                <a:prstGeom prst="line">
                  <a:avLst/>
                </a:prstGeom>
                <a:noFill/>
                <a:ln w="69850" cap="flat">
                  <a:solidFill>
                    <a:schemeClr val="accent1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97859D1D-04EA-BE44-BB3F-A732884DB2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326088" y="4091174"/>
                  <a:ext cx="7293" cy="7121225"/>
                </a:xfrm>
                <a:prstGeom prst="line">
                  <a:avLst/>
                </a:prstGeom>
                <a:noFill/>
                <a:ln w="69850" cap="flat">
                  <a:solidFill>
                    <a:schemeClr val="accent1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23A03584-877C-DC4A-A19D-49B223B182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38847" y="4091174"/>
                  <a:ext cx="0" cy="7121225"/>
                </a:xfrm>
                <a:prstGeom prst="line">
                  <a:avLst/>
                </a:prstGeom>
                <a:noFill/>
                <a:ln w="69850" cap="flat">
                  <a:solidFill>
                    <a:schemeClr val="accent1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5CC5B942-6EF2-9748-B2C7-1A4A8C98E2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412038" y="4095178"/>
                  <a:ext cx="7293" cy="7121225"/>
                </a:xfrm>
                <a:prstGeom prst="line">
                  <a:avLst/>
                </a:prstGeom>
                <a:noFill/>
                <a:ln w="69850" cap="flat">
                  <a:solidFill>
                    <a:schemeClr val="accent1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7BECF5E2-957F-994C-96BA-FF014F24D8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924797" y="4095178"/>
                  <a:ext cx="0" cy="7121225"/>
                </a:xfrm>
                <a:prstGeom prst="line">
                  <a:avLst/>
                </a:prstGeom>
                <a:noFill/>
                <a:ln w="69850" cap="flat">
                  <a:solidFill>
                    <a:schemeClr val="accent1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DE44CE97-CAD9-6941-A8F0-4BFD83CFF0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647547" y="4095178"/>
                  <a:ext cx="7293" cy="7121225"/>
                </a:xfrm>
                <a:prstGeom prst="line">
                  <a:avLst/>
                </a:prstGeom>
                <a:noFill/>
                <a:ln w="69850" cap="flat">
                  <a:solidFill>
                    <a:schemeClr val="accent1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E60D8319-F593-FD4F-9D65-C5DB603612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160306" y="4095178"/>
                  <a:ext cx="0" cy="7121225"/>
                </a:xfrm>
                <a:prstGeom prst="line">
                  <a:avLst/>
                </a:prstGeom>
                <a:noFill/>
                <a:ln w="69850" cap="flat">
                  <a:solidFill>
                    <a:schemeClr val="accent1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grpSp>
              <p:nvGrpSpPr>
                <p:cNvPr id="118" name="Group">
                  <a:extLst>
                    <a:ext uri="{FF2B5EF4-FFF2-40B4-BE49-F238E27FC236}">
                      <a16:creationId xmlns:a16="http://schemas.microsoft.com/office/drawing/2014/main" id="{B566F38A-5382-6E4B-AC5F-6111EC5AEF94}"/>
                    </a:ext>
                  </a:extLst>
                </p:cNvPr>
                <p:cNvGrpSpPr/>
                <p:nvPr/>
              </p:nvGrpSpPr>
              <p:grpSpPr>
                <a:xfrm>
                  <a:off x="12611380" y="2901093"/>
                  <a:ext cx="11035071" cy="9480785"/>
                  <a:chOff x="0" y="0"/>
                  <a:chExt cx="11035069" cy="9480784"/>
                </a:xfrm>
              </p:grpSpPr>
              <p:sp>
                <p:nvSpPr>
                  <p:cNvPr id="122" name="IMC">
                    <a:extLst>
                      <a:ext uri="{FF2B5EF4-FFF2-40B4-BE49-F238E27FC236}">
                        <a16:creationId xmlns:a16="http://schemas.microsoft.com/office/drawing/2014/main" id="{E0DB7820-3BD2-5A43-8933-5F1222014B81}"/>
                      </a:ext>
                    </a:extLst>
                  </p:cNvPr>
                  <p:cNvSpPr/>
                  <p:nvPr/>
                </p:nvSpPr>
                <p:spPr>
                  <a:xfrm>
                    <a:off x="0" y="2768865"/>
                    <a:ext cx="1379140" cy="1174188"/>
                  </a:xfrm>
                  <a:prstGeom prst="rect">
                    <a:avLst/>
                  </a:prstGeom>
                  <a:solidFill>
                    <a:srgbClr val="FFAB3B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32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t>IMC</a:t>
                    </a:r>
                  </a:p>
                </p:txBody>
              </p:sp>
              <p:grpSp>
                <p:nvGrpSpPr>
                  <p:cNvPr id="123" name="Group">
                    <a:extLst>
                      <a:ext uri="{FF2B5EF4-FFF2-40B4-BE49-F238E27FC236}">
                        <a16:creationId xmlns:a16="http://schemas.microsoft.com/office/drawing/2014/main" id="{1A00D002-0280-614D-A0FB-1D44643AD055}"/>
                      </a:ext>
                    </a:extLst>
                  </p:cNvPr>
                  <p:cNvGrpSpPr/>
                  <p:nvPr/>
                </p:nvGrpSpPr>
                <p:grpSpPr>
                  <a:xfrm>
                    <a:off x="221244" y="0"/>
                    <a:ext cx="4447007" cy="1174188"/>
                    <a:chOff x="61717" y="0"/>
                    <a:chExt cx="4447003" cy="1174187"/>
                  </a:xfrm>
                </p:grpSpPr>
                <p:sp>
                  <p:nvSpPr>
                    <p:cNvPr id="170" name="Rectangle">
                      <a:extLst>
                        <a:ext uri="{FF2B5EF4-FFF2-40B4-BE49-F238E27FC236}">
                          <a16:creationId xmlns:a16="http://schemas.microsoft.com/office/drawing/2014/main" id="{E636CF3C-C1ED-1D46-B23C-508A098F1F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17" y="0"/>
                      <a:ext cx="1201877" cy="1174187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 defTabSz="825500">
                        <a:defRPr sz="3200" spc="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p:txBody>
                </p:sp>
                <p:sp>
                  <p:nvSpPr>
                    <p:cNvPr id="171" name="Core">
                      <a:extLst>
                        <a:ext uri="{FF2B5EF4-FFF2-40B4-BE49-F238E27FC236}">
                          <a16:creationId xmlns:a16="http://schemas.microsoft.com/office/drawing/2014/main" id="{615E3F5B-4029-5148-AF5F-2DB43BDE13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3408" y="463219"/>
                      <a:ext cx="1325312" cy="709143"/>
                    </a:xfrm>
                    <a:prstGeom prst="rect">
                      <a:avLst/>
                    </a:prstGeom>
                    <a:solidFill>
                      <a:srgbClr val="9577FF"/>
                    </a:solidFill>
                    <a:ln w="12700" cap="flat">
                      <a:solidFill>
                        <a:schemeClr val="accent1"/>
                      </a:solidFill>
                      <a:miter lim="400000"/>
                    </a:ln>
                    <a:effectLst/>
                    <a:extLst>
                      <a:ext uri="{C572A759-6A51-4108-AA02-DFA0A04FC94B}">
  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  </a:ext>
                    </a:extLst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>
                      <a:lvl1pPr defTabSz="825500">
                        <a:defRPr sz="2000" spc="0">
                          <a:solidFill>
                            <a:srgbClr val="000000"/>
                          </a:solidFill>
                        </a:defRPr>
                      </a:lvl1pPr>
                    </a:lstStyle>
                    <a:p>
                      <a:r>
                        <a:t>Core</a:t>
                      </a:r>
                    </a:p>
                  </p:txBody>
                </p:sp>
                <p:sp>
                  <p:nvSpPr>
                    <p:cNvPr id="172" name="CHA/LLC">
                      <a:extLst>
                        <a:ext uri="{FF2B5EF4-FFF2-40B4-BE49-F238E27FC236}">
                          <a16:creationId xmlns:a16="http://schemas.microsoft.com/office/drawing/2014/main" id="{815C3C74-EC88-BC43-82C0-BACD2C01A7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3407" y="20110"/>
                      <a:ext cx="1325312" cy="465226"/>
                    </a:xfrm>
                    <a:prstGeom prst="rect">
                      <a:avLst/>
                    </a:prstGeom>
                    <a:solidFill>
                      <a:srgbClr val="929292"/>
                    </a:solidFill>
                    <a:ln w="12700" cap="flat">
                      <a:solidFill>
                        <a:schemeClr val="accent1"/>
                      </a:solidFill>
                      <a:miter lim="400000"/>
                    </a:ln>
                    <a:effectLst/>
                    <a:extLst>
                      <a:ext uri="{C572A759-6A51-4108-AA02-DFA0A04FC94B}">
  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  </a:ext>
                    </a:extLst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>
                      <a:lvl1pPr defTabSz="825500">
                        <a:defRPr sz="2000" spc="0">
                          <a:solidFill>
                            <a:srgbClr val="000000"/>
                          </a:solidFill>
                        </a:defRPr>
                      </a:lvl1pPr>
                    </a:lstStyle>
                    <a:p>
                      <a:r>
                        <a:t>CHA/LLC</a:t>
                      </a:r>
                    </a:p>
                  </p:txBody>
                </p:sp>
              </p:grpSp>
              <p:sp>
                <p:nvSpPr>
                  <p:cNvPr id="124" name="Rectangle">
                    <a:extLst>
                      <a:ext uri="{FF2B5EF4-FFF2-40B4-BE49-F238E27FC236}">
                        <a16:creationId xmlns:a16="http://schemas.microsoft.com/office/drawing/2014/main" id="{48BCF7ED-8626-F540-97C8-915DCE62E926}"/>
                      </a:ext>
                    </a:extLst>
                  </p:cNvPr>
                  <p:cNvSpPr/>
                  <p:nvPr/>
                </p:nvSpPr>
                <p:spPr>
                  <a:xfrm>
                    <a:off x="6588064" y="0"/>
                    <a:ext cx="1201878" cy="1174188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825500">
                      <a:defRPr sz="3200" spc="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grpSp>
                <p:nvGrpSpPr>
                  <p:cNvPr id="125" name="Group">
                    <a:extLst>
                      <a:ext uri="{FF2B5EF4-FFF2-40B4-BE49-F238E27FC236}">
                        <a16:creationId xmlns:a16="http://schemas.microsoft.com/office/drawing/2014/main" id="{C1B3BA3F-D3C5-7B4D-A58D-DC17E6D9E681}"/>
                      </a:ext>
                    </a:extLst>
                  </p:cNvPr>
                  <p:cNvGrpSpPr/>
                  <p:nvPr/>
                </p:nvGrpSpPr>
                <p:grpSpPr>
                  <a:xfrm>
                    <a:off x="9613318" y="0"/>
                    <a:ext cx="1325312" cy="1174187"/>
                    <a:chOff x="0" y="0"/>
                    <a:chExt cx="1325311" cy="1174186"/>
                  </a:xfrm>
                </p:grpSpPr>
                <p:sp>
                  <p:nvSpPr>
                    <p:cNvPr id="167" name="Rectangle">
                      <a:extLst>
                        <a:ext uri="{FF2B5EF4-FFF2-40B4-BE49-F238E27FC236}">
                          <a16:creationId xmlns:a16="http://schemas.microsoft.com/office/drawing/2014/main" id="{F723F50F-B0E8-8447-840E-DB21F068F1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17" y="0"/>
                      <a:ext cx="1201877" cy="1174187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 defTabSz="825500">
                        <a:defRPr sz="3200" spc="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p:txBody>
                </p:sp>
                <p:sp>
                  <p:nvSpPr>
                    <p:cNvPr id="168" name="Core">
                      <a:extLst>
                        <a:ext uri="{FF2B5EF4-FFF2-40B4-BE49-F238E27FC236}">
                          <a16:creationId xmlns:a16="http://schemas.microsoft.com/office/drawing/2014/main" id="{4F69D287-75DF-5246-8AA6-3D294C440F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465044"/>
                      <a:ext cx="1325312" cy="709143"/>
                    </a:xfrm>
                    <a:prstGeom prst="rect">
                      <a:avLst/>
                    </a:prstGeom>
                    <a:solidFill>
                      <a:srgbClr val="9577FF"/>
                    </a:solidFill>
                    <a:ln w="12700" cap="flat">
                      <a:solidFill>
                        <a:schemeClr val="accent1"/>
                      </a:solidFill>
                      <a:miter lim="400000"/>
                    </a:ln>
                    <a:effectLst/>
                    <a:extLst>
                      <a:ext uri="{C572A759-6A51-4108-AA02-DFA0A04FC94B}">
  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  </a:ext>
                    </a:extLst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>
                      <a:lvl1pPr defTabSz="825500">
                        <a:defRPr sz="2000" spc="0">
                          <a:solidFill>
                            <a:srgbClr val="000000"/>
                          </a:solidFill>
                        </a:defRPr>
                      </a:lvl1pPr>
                    </a:lstStyle>
                    <a:p>
                      <a:r>
                        <a:t>Core</a:t>
                      </a:r>
                    </a:p>
                  </p:txBody>
                </p:sp>
                <p:sp>
                  <p:nvSpPr>
                    <p:cNvPr id="169" name="CHA/LLC">
                      <a:extLst>
                        <a:ext uri="{FF2B5EF4-FFF2-40B4-BE49-F238E27FC236}">
                          <a16:creationId xmlns:a16="http://schemas.microsoft.com/office/drawing/2014/main" id="{752384C7-2C89-B84E-AD94-33B07FCAF7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21934"/>
                      <a:ext cx="1325312" cy="465226"/>
                    </a:xfrm>
                    <a:prstGeom prst="rect">
                      <a:avLst/>
                    </a:prstGeom>
                    <a:solidFill>
                      <a:srgbClr val="929292"/>
                    </a:solidFill>
                    <a:ln w="12700" cap="flat">
                      <a:solidFill>
                        <a:schemeClr val="accent1"/>
                      </a:solidFill>
                      <a:miter lim="400000"/>
                    </a:ln>
                    <a:effectLst/>
                    <a:extLst>
                      <a:ext uri="{C572A759-6A51-4108-AA02-DFA0A04FC94B}">
  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  </a:ext>
                    </a:extLst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>
                      <a:lvl1pPr defTabSz="825500">
                        <a:defRPr sz="2000" spc="0">
                          <a:solidFill>
                            <a:srgbClr val="000000"/>
                          </a:solidFill>
                        </a:defRPr>
                      </a:lvl1pPr>
                    </a:lstStyle>
                    <a:p>
                      <a:r>
                        <a:t>CHA/LLC</a:t>
                      </a:r>
                    </a:p>
                  </p:txBody>
                </p:sp>
              </p:grpSp>
              <p:grpSp>
                <p:nvGrpSpPr>
                  <p:cNvPr id="126" name="Group">
                    <a:extLst>
                      <a:ext uri="{FF2B5EF4-FFF2-40B4-BE49-F238E27FC236}">
                        <a16:creationId xmlns:a16="http://schemas.microsoft.com/office/drawing/2014/main" id="{4C476003-ED29-1141-8C90-74291194D649}"/>
                      </a:ext>
                    </a:extLst>
                  </p:cNvPr>
                  <p:cNvGrpSpPr/>
                  <p:nvPr/>
                </p:nvGrpSpPr>
                <p:grpSpPr>
                  <a:xfrm>
                    <a:off x="3342937" y="2768865"/>
                    <a:ext cx="1325312" cy="1174188"/>
                    <a:chOff x="0" y="0"/>
                    <a:chExt cx="1325311" cy="1174186"/>
                  </a:xfrm>
                </p:grpSpPr>
                <p:sp>
                  <p:nvSpPr>
                    <p:cNvPr id="164" name="Rectangle">
                      <a:extLst>
                        <a:ext uri="{FF2B5EF4-FFF2-40B4-BE49-F238E27FC236}">
                          <a16:creationId xmlns:a16="http://schemas.microsoft.com/office/drawing/2014/main" id="{80102CD5-CC66-B94F-A51D-55AF64D3C3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17" y="0"/>
                      <a:ext cx="1201877" cy="1174187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 defTabSz="825500">
                        <a:defRPr sz="3200" spc="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p:txBody>
                </p:sp>
                <p:sp>
                  <p:nvSpPr>
                    <p:cNvPr id="165" name="Core">
                      <a:extLst>
                        <a:ext uri="{FF2B5EF4-FFF2-40B4-BE49-F238E27FC236}">
                          <a16:creationId xmlns:a16="http://schemas.microsoft.com/office/drawing/2014/main" id="{6D01A17E-6F2F-6F4A-825B-9A36863785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465044"/>
                      <a:ext cx="1325312" cy="709143"/>
                    </a:xfrm>
                    <a:prstGeom prst="rect">
                      <a:avLst/>
                    </a:prstGeom>
                    <a:solidFill>
                      <a:srgbClr val="9577FF"/>
                    </a:solidFill>
                    <a:ln w="12700" cap="flat">
                      <a:solidFill>
                        <a:schemeClr val="accent1"/>
                      </a:solidFill>
                      <a:miter lim="400000"/>
                    </a:ln>
                    <a:effectLst/>
                    <a:extLst>
                      <a:ext uri="{C572A759-6A51-4108-AA02-DFA0A04FC94B}">
  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  </a:ext>
                    </a:extLst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>
                      <a:lvl1pPr defTabSz="825500">
                        <a:defRPr sz="2000" spc="0">
                          <a:solidFill>
                            <a:srgbClr val="000000"/>
                          </a:solidFill>
                        </a:defRPr>
                      </a:lvl1pPr>
                    </a:lstStyle>
                    <a:p>
                      <a:r>
                        <a:t>Core</a:t>
                      </a:r>
                    </a:p>
                  </p:txBody>
                </p:sp>
                <p:sp>
                  <p:nvSpPr>
                    <p:cNvPr id="166" name="CHA/LLC">
                      <a:extLst>
                        <a:ext uri="{FF2B5EF4-FFF2-40B4-BE49-F238E27FC236}">
                          <a16:creationId xmlns:a16="http://schemas.microsoft.com/office/drawing/2014/main" id="{07B7047D-9B1E-E943-A432-5DFB76CA21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21934"/>
                      <a:ext cx="1325312" cy="465226"/>
                    </a:xfrm>
                    <a:prstGeom prst="rect">
                      <a:avLst/>
                    </a:prstGeom>
                    <a:solidFill>
                      <a:srgbClr val="929292"/>
                    </a:solidFill>
                    <a:ln w="12700" cap="flat">
                      <a:solidFill>
                        <a:schemeClr val="accent1"/>
                      </a:solidFill>
                      <a:miter lim="400000"/>
                    </a:ln>
                    <a:effectLst/>
                    <a:extLst>
                      <a:ext uri="{C572A759-6A51-4108-AA02-DFA0A04FC94B}">
  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  </a:ext>
                    </a:extLst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>
                      <a:lvl1pPr defTabSz="825500">
                        <a:defRPr sz="2000" spc="0">
                          <a:solidFill>
                            <a:srgbClr val="000000"/>
                          </a:solidFill>
                        </a:defRPr>
                      </a:lvl1pPr>
                    </a:lstStyle>
                    <a:p>
                      <a:r>
                        <a:t>CHA/LLC</a:t>
                      </a:r>
                    </a:p>
                  </p:txBody>
                </p:sp>
              </p:grpSp>
              <p:sp>
                <p:nvSpPr>
                  <p:cNvPr id="127" name="IMC">
                    <a:extLst>
                      <a:ext uri="{FF2B5EF4-FFF2-40B4-BE49-F238E27FC236}">
                        <a16:creationId xmlns:a16="http://schemas.microsoft.com/office/drawing/2014/main" id="{186DC3C5-F086-7645-9C5D-EFD1C3F6C4D1}"/>
                      </a:ext>
                    </a:extLst>
                  </p:cNvPr>
                  <p:cNvSpPr/>
                  <p:nvPr/>
                </p:nvSpPr>
                <p:spPr>
                  <a:xfrm>
                    <a:off x="9586404" y="2768865"/>
                    <a:ext cx="1379140" cy="1174188"/>
                  </a:xfrm>
                  <a:prstGeom prst="rect">
                    <a:avLst/>
                  </a:prstGeom>
                  <a:solidFill>
                    <a:srgbClr val="FFAB3B"/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32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t>IMC</a:t>
                    </a:r>
                  </a:p>
                </p:txBody>
              </p:sp>
              <p:grpSp>
                <p:nvGrpSpPr>
                  <p:cNvPr id="128" name="Group">
                    <a:extLst>
                      <a:ext uri="{FF2B5EF4-FFF2-40B4-BE49-F238E27FC236}">
                        <a16:creationId xmlns:a16="http://schemas.microsoft.com/office/drawing/2014/main" id="{D08C8CAE-6B91-3443-821B-CC1F80D9B82A}"/>
                      </a:ext>
                    </a:extLst>
                  </p:cNvPr>
                  <p:cNvGrpSpPr/>
                  <p:nvPr/>
                </p:nvGrpSpPr>
                <p:grpSpPr>
                  <a:xfrm>
                    <a:off x="6464670" y="2768865"/>
                    <a:ext cx="1325312" cy="1174188"/>
                    <a:chOff x="0" y="0"/>
                    <a:chExt cx="1325311" cy="1174186"/>
                  </a:xfrm>
                </p:grpSpPr>
                <p:sp>
                  <p:nvSpPr>
                    <p:cNvPr id="161" name="Rectangle">
                      <a:extLst>
                        <a:ext uri="{FF2B5EF4-FFF2-40B4-BE49-F238E27FC236}">
                          <a16:creationId xmlns:a16="http://schemas.microsoft.com/office/drawing/2014/main" id="{6D6603C7-1644-B048-A6CD-353FD4861F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17" y="0"/>
                      <a:ext cx="1201877" cy="1174187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 defTabSz="825500">
                        <a:defRPr sz="3200" spc="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p:txBody>
                </p:sp>
                <p:sp>
                  <p:nvSpPr>
                    <p:cNvPr id="162" name="Core">
                      <a:extLst>
                        <a:ext uri="{FF2B5EF4-FFF2-40B4-BE49-F238E27FC236}">
                          <a16:creationId xmlns:a16="http://schemas.microsoft.com/office/drawing/2014/main" id="{5458D321-B65E-4D4F-8209-BAC2CA91F9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465044"/>
                      <a:ext cx="1325312" cy="709143"/>
                    </a:xfrm>
                    <a:prstGeom prst="rect">
                      <a:avLst/>
                    </a:prstGeom>
                    <a:solidFill>
                      <a:srgbClr val="9577FF"/>
                    </a:solidFill>
                    <a:ln w="12700" cap="flat">
                      <a:solidFill>
                        <a:schemeClr val="accent1"/>
                      </a:solidFill>
                      <a:miter lim="400000"/>
                    </a:ln>
                    <a:effectLst/>
                    <a:extLst>
                      <a:ext uri="{C572A759-6A51-4108-AA02-DFA0A04FC94B}">
  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  </a:ext>
                    </a:extLst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>
                      <a:lvl1pPr defTabSz="825500">
                        <a:defRPr sz="2000" spc="0">
                          <a:solidFill>
                            <a:srgbClr val="000000"/>
                          </a:solidFill>
                        </a:defRPr>
                      </a:lvl1pPr>
                    </a:lstStyle>
                    <a:p>
                      <a:r>
                        <a:t>Core</a:t>
                      </a:r>
                    </a:p>
                  </p:txBody>
                </p:sp>
                <p:sp>
                  <p:nvSpPr>
                    <p:cNvPr id="163" name="CHA/LLC">
                      <a:extLst>
                        <a:ext uri="{FF2B5EF4-FFF2-40B4-BE49-F238E27FC236}">
                          <a16:creationId xmlns:a16="http://schemas.microsoft.com/office/drawing/2014/main" id="{4F853A4F-9EFE-9C46-B8FC-582ADA76CA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21934"/>
                      <a:ext cx="1325312" cy="465226"/>
                    </a:xfrm>
                    <a:prstGeom prst="rect">
                      <a:avLst/>
                    </a:prstGeom>
                    <a:solidFill>
                      <a:srgbClr val="929292"/>
                    </a:solidFill>
                    <a:ln w="12700" cap="flat">
                      <a:solidFill>
                        <a:schemeClr val="accent1"/>
                      </a:solidFill>
                      <a:miter lim="400000"/>
                    </a:ln>
                    <a:effectLst/>
                    <a:extLst>
                      <a:ext uri="{C572A759-6A51-4108-AA02-DFA0A04FC94B}">
  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  </a:ext>
                    </a:extLst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>
                      <a:lvl1pPr defTabSz="825500">
                        <a:defRPr sz="2000" spc="0">
                          <a:solidFill>
                            <a:srgbClr val="000000"/>
                          </a:solidFill>
                        </a:defRPr>
                      </a:lvl1pPr>
                    </a:lstStyle>
                    <a:p>
                      <a:r>
                        <a:t>CHA/LLC</a:t>
                      </a:r>
                    </a:p>
                  </p:txBody>
                </p:sp>
              </p:grpSp>
              <p:grpSp>
                <p:nvGrpSpPr>
                  <p:cNvPr id="129" name="Group">
                    <a:extLst>
                      <a:ext uri="{FF2B5EF4-FFF2-40B4-BE49-F238E27FC236}">
                        <a16:creationId xmlns:a16="http://schemas.microsoft.com/office/drawing/2014/main" id="{0253620F-B91A-CE48-BCB6-343D8E30901D}"/>
                      </a:ext>
                    </a:extLst>
                  </p:cNvPr>
                  <p:cNvGrpSpPr/>
                  <p:nvPr/>
                </p:nvGrpSpPr>
                <p:grpSpPr>
                  <a:xfrm>
                    <a:off x="159527" y="5537730"/>
                    <a:ext cx="1325312" cy="1174188"/>
                    <a:chOff x="0" y="0"/>
                    <a:chExt cx="1325311" cy="1174186"/>
                  </a:xfrm>
                </p:grpSpPr>
                <p:sp>
                  <p:nvSpPr>
                    <p:cNvPr id="158" name="Rectangle">
                      <a:extLst>
                        <a:ext uri="{FF2B5EF4-FFF2-40B4-BE49-F238E27FC236}">
                          <a16:creationId xmlns:a16="http://schemas.microsoft.com/office/drawing/2014/main" id="{3C5D9263-6D6B-8D49-8118-C59685C17D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17" y="0"/>
                      <a:ext cx="1201877" cy="1174187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 defTabSz="825500">
                        <a:defRPr sz="3200" spc="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p:txBody>
                </p:sp>
                <p:sp>
                  <p:nvSpPr>
                    <p:cNvPr id="159" name="Core">
                      <a:extLst>
                        <a:ext uri="{FF2B5EF4-FFF2-40B4-BE49-F238E27FC236}">
                          <a16:creationId xmlns:a16="http://schemas.microsoft.com/office/drawing/2014/main" id="{45ACBB8B-7E5C-3941-A32A-A5C7547920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465044"/>
                      <a:ext cx="1325312" cy="709143"/>
                    </a:xfrm>
                    <a:prstGeom prst="rect">
                      <a:avLst/>
                    </a:prstGeom>
                    <a:solidFill>
                      <a:srgbClr val="9577FF"/>
                    </a:solidFill>
                    <a:ln w="12700" cap="flat">
                      <a:solidFill>
                        <a:schemeClr val="accent1"/>
                      </a:solidFill>
                      <a:miter lim="400000"/>
                    </a:ln>
                    <a:effectLst/>
                    <a:extLst>
                      <a:ext uri="{C572A759-6A51-4108-AA02-DFA0A04FC94B}">
  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  </a:ext>
                    </a:extLst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>
                      <a:lvl1pPr defTabSz="825500">
                        <a:defRPr sz="2000" spc="0">
                          <a:solidFill>
                            <a:srgbClr val="000000"/>
                          </a:solidFill>
                        </a:defRPr>
                      </a:lvl1pPr>
                    </a:lstStyle>
                    <a:p>
                      <a:r>
                        <a:t>Core</a:t>
                      </a:r>
                    </a:p>
                  </p:txBody>
                </p:sp>
                <p:sp>
                  <p:nvSpPr>
                    <p:cNvPr id="160" name="CHA/LLC">
                      <a:extLst>
                        <a:ext uri="{FF2B5EF4-FFF2-40B4-BE49-F238E27FC236}">
                          <a16:creationId xmlns:a16="http://schemas.microsoft.com/office/drawing/2014/main" id="{505921C5-3784-2247-A70F-A93DCE70A6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21934"/>
                      <a:ext cx="1325312" cy="465226"/>
                    </a:xfrm>
                    <a:prstGeom prst="rect">
                      <a:avLst/>
                    </a:prstGeom>
                    <a:solidFill>
                      <a:srgbClr val="929292"/>
                    </a:solidFill>
                    <a:ln w="12700" cap="flat">
                      <a:solidFill>
                        <a:schemeClr val="accent1"/>
                      </a:solidFill>
                      <a:miter lim="400000"/>
                    </a:ln>
                    <a:effectLst/>
                    <a:extLst>
                      <a:ext uri="{C572A759-6A51-4108-AA02-DFA0A04FC94B}">
  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  </a:ext>
                    </a:extLst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>
                      <a:lvl1pPr defTabSz="825500">
                        <a:defRPr sz="2000" spc="0">
                          <a:solidFill>
                            <a:srgbClr val="000000"/>
                          </a:solidFill>
                        </a:defRPr>
                      </a:lvl1pPr>
                    </a:lstStyle>
                    <a:p>
                      <a:r>
                        <a:t>CHA/LLC</a:t>
                      </a:r>
                    </a:p>
                  </p:txBody>
                </p:sp>
              </p:grpSp>
              <p:grpSp>
                <p:nvGrpSpPr>
                  <p:cNvPr id="130" name="Group">
                    <a:extLst>
                      <a:ext uri="{FF2B5EF4-FFF2-40B4-BE49-F238E27FC236}">
                        <a16:creationId xmlns:a16="http://schemas.microsoft.com/office/drawing/2014/main" id="{34DC88AC-7C6E-6F49-AD7E-D96F6EDB0727}"/>
                      </a:ext>
                    </a:extLst>
                  </p:cNvPr>
                  <p:cNvGrpSpPr/>
                  <p:nvPr/>
                </p:nvGrpSpPr>
                <p:grpSpPr>
                  <a:xfrm>
                    <a:off x="3342937" y="5537730"/>
                    <a:ext cx="1325312" cy="1174188"/>
                    <a:chOff x="0" y="0"/>
                    <a:chExt cx="1325311" cy="1174186"/>
                  </a:xfrm>
                </p:grpSpPr>
                <p:sp>
                  <p:nvSpPr>
                    <p:cNvPr id="155" name="Rectangle">
                      <a:extLst>
                        <a:ext uri="{FF2B5EF4-FFF2-40B4-BE49-F238E27FC236}">
                          <a16:creationId xmlns:a16="http://schemas.microsoft.com/office/drawing/2014/main" id="{EE20F7C4-A7A4-C440-AA65-2422D54A68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17" y="0"/>
                      <a:ext cx="1201877" cy="1174187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 defTabSz="825500">
                        <a:defRPr sz="3200" spc="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p:txBody>
                </p:sp>
                <p:sp>
                  <p:nvSpPr>
                    <p:cNvPr id="156" name="Core">
                      <a:extLst>
                        <a:ext uri="{FF2B5EF4-FFF2-40B4-BE49-F238E27FC236}">
                          <a16:creationId xmlns:a16="http://schemas.microsoft.com/office/drawing/2014/main" id="{5EFF2AEA-757C-2E4D-9763-F0AE53BF83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465044"/>
                      <a:ext cx="1325312" cy="709143"/>
                    </a:xfrm>
                    <a:prstGeom prst="rect">
                      <a:avLst/>
                    </a:prstGeom>
                    <a:solidFill>
                      <a:srgbClr val="9577FF"/>
                    </a:solidFill>
                    <a:ln w="12700" cap="flat">
                      <a:solidFill>
                        <a:schemeClr val="accent1"/>
                      </a:solidFill>
                      <a:miter lim="400000"/>
                    </a:ln>
                    <a:effectLst/>
                    <a:extLst>
                      <a:ext uri="{C572A759-6A51-4108-AA02-DFA0A04FC94B}">
  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  </a:ext>
                    </a:extLst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>
                      <a:lvl1pPr defTabSz="825500">
                        <a:defRPr sz="2000" spc="0">
                          <a:solidFill>
                            <a:srgbClr val="000000"/>
                          </a:solidFill>
                        </a:defRPr>
                      </a:lvl1pPr>
                    </a:lstStyle>
                    <a:p>
                      <a:r>
                        <a:t>Core</a:t>
                      </a:r>
                    </a:p>
                  </p:txBody>
                </p:sp>
                <p:sp>
                  <p:nvSpPr>
                    <p:cNvPr id="157" name="CHA/LLC">
                      <a:extLst>
                        <a:ext uri="{FF2B5EF4-FFF2-40B4-BE49-F238E27FC236}">
                          <a16:creationId xmlns:a16="http://schemas.microsoft.com/office/drawing/2014/main" id="{C69F44A5-E9E9-F940-9E04-7ACDEE3E83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21934"/>
                      <a:ext cx="1325312" cy="465226"/>
                    </a:xfrm>
                    <a:prstGeom prst="rect">
                      <a:avLst/>
                    </a:prstGeom>
                    <a:solidFill>
                      <a:srgbClr val="929292"/>
                    </a:solidFill>
                    <a:ln w="12700" cap="flat">
                      <a:solidFill>
                        <a:schemeClr val="accent1"/>
                      </a:solidFill>
                      <a:miter lim="400000"/>
                    </a:ln>
                    <a:effectLst/>
                    <a:extLst>
                      <a:ext uri="{C572A759-6A51-4108-AA02-DFA0A04FC94B}">
  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  </a:ext>
                    </a:extLst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>
                      <a:lvl1pPr defTabSz="825500">
                        <a:defRPr sz="2000" spc="0">
                          <a:solidFill>
                            <a:srgbClr val="000000"/>
                          </a:solidFill>
                        </a:defRPr>
                      </a:lvl1pPr>
                    </a:lstStyle>
                    <a:p>
                      <a:r>
                        <a:t>CHA/LLC</a:t>
                      </a:r>
                    </a:p>
                  </p:txBody>
                </p:sp>
              </p:grpSp>
              <p:grpSp>
                <p:nvGrpSpPr>
                  <p:cNvPr id="131" name="Group">
                    <a:extLst>
                      <a:ext uri="{FF2B5EF4-FFF2-40B4-BE49-F238E27FC236}">
                        <a16:creationId xmlns:a16="http://schemas.microsoft.com/office/drawing/2014/main" id="{ED100E8A-E355-004E-8A1E-685680C650D4}"/>
                      </a:ext>
                    </a:extLst>
                  </p:cNvPr>
                  <p:cNvGrpSpPr/>
                  <p:nvPr/>
                </p:nvGrpSpPr>
                <p:grpSpPr>
                  <a:xfrm>
                    <a:off x="6526347" y="5537730"/>
                    <a:ext cx="1325312" cy="1174188"/>
                    <a:chOff x="0" y="0"/>
                    <a:chExt cx="1325311" cy="1174186"/>
                  </a:xfrm>
                </p:grpSpPr>
                <p:sp>
                  <p:nvSpPr>
                    <p:cNvPr id="152" name="Rectangle">
                      <a:extLst>
                        <a:ext uri="{FF2B5EF4-FFF2-40B4-BE49-F238E27FC236}">
                          <a16:creationId xmlns:a16="http://schemas.microsoft.com/office/drawing/2014/main" id="{E6E27EDE-D3EE-2A4A-9801-DC01673F58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17" y="0"/>
                      <a:ext cx="1201877" cy="1174187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 defTabSz="825500">
                        <a:defRPr sz="3200" spc="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p:txBody>
                </p:sp>
                <p:sp>
                  <p:nvSpPr>
                    <p:cNvPr id="153" name="Core">
                      <a:extLst>
                        <a:ext uri="{FF2B5EF4-FFF2-40B4-BE49-F238E27FC236}">
                          <a16:creationId xmlns:a16="http://schemas.microsoft.com/office/drawing/2014/main" id="{2C2D4A30-7ABF-644C-8A03-179C677649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465044"/>
                      <a:ext cx="1325312" cy="709143"/>
                    </a:xfrm>
                    <a:prstGeom prst="rect">
                      <a:avLst/>
                    </a:prstGeom>
                    <a:solidFill>
                      <a:srgbClr val="9577FF"/>
                    </a:solidFill>
                    <a:ln w="12700" cap="flat">
                      <a:solidFill>
                        <a:schemeClr val="accent1"/>
                      </a:solidFill>
                      <a:miter lim="400000"/>
                    </a:ln>
                    <a:effectLst/>
                    <a:extLst>
                      <a:ext uri="{C572A759-6A51-4108-AA02-DFA0A04FC94B}">
  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  </a:ext>
                    </a:extLst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>
                      <a:lvl1pPr defTabSz="825500">
                        <a:defRPr sz="2000" spc="0">
                          <a:solidFill>
                            <a:srgbClr val="000000"/>
                          </a:solidFill>
                        </a:defRPr>
                      </a:lvl1pPr>
                    </a:lstStyle>
                    <a:p>
                      <a:r>
                        <a:t>Core</a:t>
                      </a:r>
                    </a:p>
                  </p:txBody>
                </p:sp>
                <p:sp>
                  <p:nvSpPr>
                    <p:cNvPr id="154" name="CHA/LLC">
                      <a:extLst>
                        <a:ext uri="{FF2B5EF4-FFF2-40B4-BE49-F238E27FC236}">
                          <a16:creationId xmlns:a16="http://schemas.microsoft.com/office/drawing/2014/main" id="{F6D4FCE4-5EE5-BC42-994C-2F3D815449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21934"/>
                      <a:ext cx="1325312" cy="465226"/>
                    </a:xfrm>
                    <a:prstGeom prst="rect">
                      <a:avLst/>
                    </a:prstGeom>
                    <a:solidFill>
                      <a:srgbClr val="929292"/>
                    </a:solidFill>
                    <a:ln w="12700" cap="flat">
                      <a:solidFill>
                        <a:schemeClr val="accent1"/>
                      </a:solidFill>
                      <a:miter lim="400000"/>
                    </a:ln>
                    <a:effectLst/>
                    <a:extLst>
                      <a:ext uri="{C572A759-6A51-4108-AA02-DFA0A04FC94B}">
  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  </a:ext>
                    </a:extLst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>
                      <a:lvl1pPr defTabSz="825500">
                        <a:defRPr sz="2000" spc="0">
                          <a:solidFill>
                            <a:srgbClr val="000000"/>
                          </a:solidFill>
                        </a:defRPr>
                      </a:lvl1pPr>
                    </a:lstStyle>
                    <a:p>
                      <a:r>
                        <a:t>CHA/LLC</a:t>
                      </a:r>
                    </a:p>
                  </p:txBody>
                </p:sp>
              </p:grpSp>
              <p:grpSp>
                <p:nvGrpSpPr>
                  <p:cNvPr id="132" name="Group">
                    <a:extLst>
                      <a:ext uri="{FF2B5EF4-FFF2-40B4-BE49-F238E27FC236}">
                        <a16:creationId xmlns:a16="http://schemas.microsoft.com/office/drawing/2014/main" id="{412DD1C0-B266-8443-AFDF-7E117F6B5802}"/>
                      </a:ext>
                    </a:extLst>
                  </p:cNvPr>
                  <p:cNvGrpSpPr/>
                  <p:nvPr/>
                </p:nvGrpSpPr>
                <p:grpSpPr>
                  <a:xfrm>
                    <a:off x="9709757" y="5537730"/>
                    <a:ext cx="1325312" cy="1174188"/>
                    <a:chOff x="0" y="0"/>
                    <a:chExt cx="1325311" cy="1174186"/>
                  </a:xfrm>
                </p:grpSpPr>
                <p:sp>
                  <p:nvSpPr>
                    <p:cNvPr id="149" name="Rectangle">
                      <a:extLst>
                        <a:ext uri="{FF2B5EF4-FFF2-40B4-BE49-F238E27FC236}">
                          <a16:creationId xmlns:a16="http://schemas.microsoft.com/office/drawing/2014/main" id="{A76C24D7-69E0-984C-BEE1-089B3DF4A5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17" y="0"/>
                      <a:ext cx="1201877" cy="1174187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 defTabSz="825500">
                        <a:defRPr sz="3200" spc="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p:txBody>
                </p:sp>
                <p:sp>
                  <p:nvSpPr>
                    <p:cNvPr id="150" name="Core">
                      <a:extLst>
                        <a:ext uri="{FF2B5EF4-FFF2-40B4-BE49-F238E27FC236}">
                          <a16:creationId xmlns:a16="http://schemas.microsoft.com/office/drawing/2014/main" id="{4B28798C-7104-BB4A-A022-1A8697518A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465044"/>
                      <a:ext cx="1325312" cy="709143"/>
                    </a:xfrm>
                    <a:prstGeom prst="rect">
                      <a:avLst/>
                    </a:prstGeom>
                    <a:solidFill>
                      <a:srgbClr val="9577FF"/>
                    </a:solidFill>
                    <a:ln w="12700" cap="flat">
                      <a:solidFill>
                        <a:schemeClr val="accent1"/>
                      </a:solidFill>
                      <a:miter lim="400000"/>
                    </a:ln>
                    <a:effectLst/>
                    <a:extLst>
                      <a:ext uri="{C572A759-6A51-4108-AA02-DFA0A04FC94B}">
  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  </a:ext>
                    </a:extLst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>
                      <a:lvl1pPr defTabSz="825500">
                        <a:defRPr sz="2000" spc="0">
                          <a:solidFill>
                            <a:srgbClr val="000000"/>
                          </a:solidFill>
                        </a:defRPr>
                      </a:lvl1pPr>
                    </a:lstStyle>
                    <a:p>
                      <a:r>
                        <a:t>Core</a:t>
                      </a:r>
                    </a:p>
                  </p:txBody>
                </p:sp>
                <p:sp>
                  <p:nvSpPr>
                    <p:cNvPr id="151" name="CHA/LLC">
                      <a:extLst>
                        <a:ext uri="{FF2B5EF4-FFF2-40B4-BE49-F238E27FC236}">
                          <a16:creationId xmlns:a16="http://schemas.microsoft.com/office/drawing/2014/main" id="{5EEFB95E-900E-6440-893D-A54D26FD19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21934"/>
                      <a:ext cx="1325312" cy="465226"/>
                    </a:xfrm>
                    <a:prstGeom prst="rect">
                      <a:avLst/>
                    </a:prstGeom>
                    <a:solidFill>
                      <a:srgbClr val="929292"/>
                    </a:solidFill>
                    <a:ln w="12700" cap="flat">
                      <a:solidFill>
                        <a:schemeClr val="accent1"/>
                      </a:solidFill>
                      <a:miter lim="400000"/>
                    </a:ln>
                    <a:effectLst/>
                    <a:extLst>
                      <a:ext uri="{C572A759-6A51-4108-AA02-DFA0A04FC94B}">
  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  </a:ext>
                    </a:extLst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>
                      <a:lvl1pPr defTabSz="825500">
                        <a:defRPr sz="2000" spc="0">
                          <a:solidFill>
                            <a:srgbClr val="000000"/>
                          </a:solidFill>
                        </a:defRPr>
                      </a:lvl1pPr>
                    </a:lstStyle>
                    <a:p>
                      <a:r>
                        <a:t>CHA/LLC</a:t>
                      </a:r>
                    </a:p>
                  </p:txBody>
                </p:sp>
              </p:grpSp>
              <p:grpSp>
                <p:nvGrpSpPr>
                  <p:cNvPr id="133" name="Group">
                    <a:extLst>
                      <a:ext uri="{FF2B5EF4-FFF2-40B4-BE49-F238E27FC236}">
                        <a16:creationId xmlns:a16="http://schemas.microsoft.com/office/drawing/2014/main" id="{117CF2D5-CB58-914A-9DCF-177A8BF227BD}"/>
                      </a:ext>
                    </a:extLst>
                  </p:cNvPr>
                  <p:cNvGrpSpPr/>
                  <p:nvPr/>
                </p:nvGrpSpPr>
                <p:grpSpPr>
                  <a:xfrm>
                    <a:off x="159527" y="8306596"/>
                    <a:ext cx="1325312" cy="1174188"/>
                    <a:chOff x="0" y="0"/>
                    <a:chExt cx="1325311" cy="1174186"/>
                  </a:xfrm>
                </p:grpSpPr>
                <p:sp>
                  <p:nvSpPr>
                    <p:cNvPr id="146" name="Rectangle">
                      <a:extLst>
                        <a:ext uri="{FF2B5EF4-FFF2-40B4-BE49-F238E27FC236}">
                          <a16:creationId xmlns:a16="http://schemas.microsoft.com/office/drawing/2014/main" id="{E8884400-64F7-2D46-AA2C-E876ED1EC7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17" y="0"/>
                      <a:ext cx="1201877" cy="1174187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 defTabSz="825500">
                        <a:defRPr sz="3200" spc="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p:txBody>
                </p:sp>
                <p:sp>
                  <p:nvSpPr>
                    <p:cNvPr id="147" name="Core">
                      <a:extLst>
                        <a:ext uri="{FF2B5EF4-FFF2-40B4-BE49-F238E27FC236}">
                          <a16:creationId xmlns:a16="http://schemas.microsoft.com/office/drawing/2014/main" id="{B5DEF378-A72B-6345-8DB8-2728431DD0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465044"/>
                      <a:ext cx="1325312" cy="709143"/>
                    </a:xfrm>
                    <a:prstGeom prst="rect">
                      <a:avLst/>
                    </a:prstGeom>
                    <a:solidFill>
                      <a:srgbClr val="9577FF"/>
                    </a:solidFill>
                    <a:ln w="12700" cap="flat">
                      <a:solidFill>
                        <a:schemeClr val="accent1"/>
                      </a:solidFill>
                      <a:miter lim="400000"/>
                    </a:ln>
                    <a:effectLst/>
                    <a:extLst>
                      <a:ext uri="{C572A759-6A51-4108-AA02-DFA0A04FC94B}">
  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  </a:ext>
                    </a:extLst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>
                      <a:lvl1pPr defTabSz="825500">
                        <a:defRPr sz="2000" spc="0">
                          <a:solidFill>
                            <a:srgbClr val="000000"/>
                          </a:solidFill>
                        </a:defRPr>
                      </a:lvl1pPr>
                    </a:lstStyle>
                    <a:p>
                      <a:r>
                        <a:t>Core</a:t>
                      </a:r>
                    </a:p>
                  </p:txBody>
                </p:sp>
                <p:sp>
                  <p:nvSpPr>
                    <p:cNvPr id="148" name="CHA/LLC">
                      <a:extLst>
                        <a:ext uri="{FF2B5EF4-FFF2-40B4-BE49-F238E27FC236}">
                          <a16:creationId xmlns:a16="http://schemas.microsoft.com/office/drawing/2014/main" id="{9B92BAEF-C61D-8047-86A4-F170908C6C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21934"/>
                      <a:ext cx="1325312" cy="465226"/>
                    </a:xfrm>
                    <a:prstGeom prst="rect">
                      <a:avLst/>
                    </a:prstGeom>
                    <a:solidFill>
                      <a:srgbClr val="929292"/>
                    </a:solidFill>
                    <a:ln w="12700" cap="flat">
                      <a:solidFill>
                        <a:schemeClr val="accent1"/>
                      </a:solidFill>
                      <a:miter lim="400000"/>
                    </a:ln>
                    <a:effectLst/>
                    <a:extLst>
                      <a:ext uri="{C572A759-6A51-4108-AA02-DFA0A04FC94B}">
  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  </a:ext>
                    </a:extLst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>
                      <a:lvl1pPr defTabSz="825500">
                        <a:defRPr sz="2000" spc="0">
                          <a:solidFill>
                            <a:srgbClr val="000000"/>
                          </a:solidFill>
                        </a:defRPr>
                      </a:lvl1pPr>
                    </a:lstStyle>
                    <a:p>
                      <a:r>
                        <a:t>CHA/LLC</a:t>
                      </a:r>
                    </a:p>
                  </p:txBody>
                </p:sp>
              </p:grpSp>
              <p:grpSp>
                <p:nvGrpSpPr>
                  <p:cNvPr id="134" name="Group">
                    <a:extLst>
                      <a:ext uri="{FF2B5EF4-FFF2-40B4-BE49-F238E27FC236}">
                        <a16:creationId xmlns:a16="http://schemas.microsoft.com/office/drawing/2014/main" id="{66125CCD-5432-C04D-A362-FDBB0803F117}"/>
                      </a:ext>
                    </a:extLst>
                  </p:cNvPr>
                  <p:cNvGrpSpPr/>
                  <p:nvPr/>
                </p:nvGrpSpPr>
                <p:grpSpPr>
                  <a:xfrm>
                    <a:off x="3342937" y="8306596"/>
                    <a:ext cx="1325312" cy="1174188"/>
                    <a:chOff x="0" y="0"/>
                    <a:chExt cx="1325311" cy="1174186"/>
                  </a:xfrm>
                </p:grpSpPr>
                <p:sp>
                  <p:nvSpPr>
                    <p:cNvPr id="143" name="Rectangle">
                      <a:extLst>
                        <a:ext uri="{FF2B5EF4-FFF2-40B4-BE49-F238E27FC236}">
                          <a16:creationId xmlns:a16="http://schemas.microsoft.com/office/drawing/2014/main" id="{F34938BA-CECE-9C4B-86B6-5C90FCEC40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17" y="0"/>
                      <a:ext cx="1201877" cy="1174187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 defTabSz="825500">
                        <a:defRPr sz="3200" spc="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p:txBody>
                </p:sp>
                <p:sp>
                  <p:nvSpPr>
                    <p:cNvPr id="144" name="Core">
                      <a:extLst>
                        <a:ext uri="{FF2B5EF4-FFF2-40B4-BE49-F238E27FC236}">
                          <a16:creationId xmlns:a16="http://schemas.microsoft.com/office/drawing/2014/main" id="{8AB7C93A-5B1F-504B-8FA0-B77FA2FF18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465044"/>
                      <a:ext cx="1325312" cy="709143"/>
                    </a:xfrm>
                    <a:prstGeom prst="rect">
                      <a:avLst/>
                    </a:prstGeom>
                    <a:solidFill>
                      <a:srgbClr val="9577FF"/>
                    </a:solidFill>
                    <a:ln w="12700" cap="flat">
                      <a:solidFill>
                        <a:schemeClr val="accent1"/>
                      </a:solidFill>
                      <a:miter lim="400000"/>
                    </a:ln>
                    <a:effectLst/>
                    <a:extLst>
                      <a:ext uri="{C572A759-6A51-4108-AA02-DFA0A04FC94B}">
  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  </a:ext>
                    </a:extLst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>
                      <a:lvl1pPr defTabSz="825500">
                        <a:defRPr sz="2000" spc="0">
                          <a:solidFill>
                            <a:srgbClr val="000000"/>
                          </a:solidFill>
                        </a:defRPr>
                      </a:lvl1pPr>
                    </a:lstStyle>
                    <a:p>
                      <a:r>
                        <a:t>Core</a:t>
                      </a:r>
                    </a:p>
                  </p:txBody>
                </p:sp>
                <p:sp>
                  <p:nvSpPr>
                    <p:cNvPr id="145" name="CHA/LLC">
                      <a:extLst>
                        <a:ext uri="{FF2B5EF4-FFF2-40B4-BE49-F238E27FC236}">
                          <a16:creationId xmlns:a16="http://schemas.microsoft.com/office/drawing/2014/main" id="{85892FF1-3992-3342-8B1C-ABFA96B90F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21934"/>
                      <a:ext cx="1325312" cy="465226"/>
                    </a:xfrm>
                    <a:prstGeom prst="rect">
                      <a:avLst/>
                    </a:prstGeom>
                    <a:solidFill>
                      <a:srgbClr val="929292"/>
                    </a:solidFill>
                    <a:ln w="12700" cap="flat">
                      <a:solidFill>
                        <a:schemeClr val="accent1"/>
                      </a:solidFill>
                      <a:miter lim="400000"/>
                    </a:ln>
                    <a:effectLst/>
                    <a:extLst>
                      <a:ext uri="{C572A759-6A51-4108-AA02-DFA0A04FC94B}">
  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  </a:ext>
                    </a:extLst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>
                      <a:lvl1pPr defTabSz="825500">
                        <a:defRPr sz="2000" spc="0">
                          <a:solidFill>
                            <a:srgbClr val="000000"/>
                          </a:solidFill>
                        </a:defRPr>
                      </a:lvl1pPr>
                    </a:lstStyle>
                    <a:p>
                      <a:r>
                        <a:t>CHA/LLC</a:t>
                      </a:r>
                    </a:p>
                  </p:txBody>
                </p:sp>
              </p:grpSp>
              <p:grpSp>
                <p:nvGrpSpPr>
                  <p:cNvPr id="135" name="Group">
                    <a:extLst>
                      <a:ext uri="{FF2B5EF4-FFF2-40B4-BE49-F238E27FC236}">
                        <a16:creationId xmlns:a16="http://schemas.microsoft.com/office/drawing/2014/main" id="{77813B32-B691-0E48-AD26-F2E2535C3DC3}"/>
                      </a:ext>
                    </a:extLst>
                  </p:cNvPr>
                  <p:cNvGrpSpPr/>
                  <p:nvPr/>
                </p:nvGrpSpPr>
                <p:grpSpPr>
                  <a:xfrm>
                    <a:off x="6526347" y="8306596"/>
                    <a:ext cx="1325312" cy="1174188"/>
                    <a:chOff x="0" y="0"/>
                    <a:chExt cx="1325311" cy="1174186"/>
                  </a:xfrm>
                </p:grpSpPr>
                <p:sp>
                  <p:nvSpPr>
                    <p:cNvPr id="140" name="Rectangle">
                      <a:extLst>
                        <a:ext uri="{FF2B5EF4-FFF2-40B4-BE49-F238E27FC236}">
                          <a16:creationId xmlns:a16="http://schemas.microsoft.com/office/drawing/2014/main" id="{6D7D559D-DA2C-0540-B30D-5114A43BFE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17" y="0"/>
                      <a:ext cx="1201877" cy="1174187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 defTabSz="825500">
                        <a:defRPr sz="3200" spc="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p:txBody>
                </p:sp>
                <p:sp>
                  <p:nvSpPr>
                    <p:cNvPr id="141" name="Core">
                      <a:extLst>
                        <a:ext uri="{FF2B5EF4-FFF2-40B4-BE49-F238E27FC236}">
                          <a16:creationId xmlns:a16="http://schemas.microsoft.com/office/drawing/2014/main" id="{69993095-D168-0343-A8B7-8548337C51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465044"/>
                      <a:ext cx="1325312" cy="709143"/>
                    </a:xfrm>
                    <a:prstGeom prst="rect">
                      <a:avLst/>
                    </a:prstGeom>
                    <a:solidFill>
                      <a:srgbClr val="9577FF"/>
                    </a:solidFill>
                    <a:ln w="12700" cap="flat">
                      <a:solidFill>
                        <a:schemeClr val="accent1"/>
                      </a:solidFill>
                      <a:miter lim="400000"/>
                    </a:ln>
                    <a:effectLst/>
                    <a:extLst>
                      <a:ext uri="{C572A759-6A51-4108-AA02-DFA0A04FC94B}">
  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  </a:ext>
                    </a:extLst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>
                      <a:lvl1pPr defTabSz="825500">
                        <a:defRPr sz="2000" spc="0">
                          <a:solidFill>
                            <a:srgbClr val="000000"/>
                          </a:solidFill>
                        </a:defRPr>
                      </a:lvl1pPr>
                    </a:lstStyle>
                    <a:p>
                      <a:r>
                        <a:t>Core</a:t>
                      </a:r>
                    </a:p>
                  </p:txBody>
                </p:sp>
                <p:sp>
                  <p:nvSpPr>
                    <p:cNvPr id="142" name="CHA/LLC">
                      <a:extLst>
                        <a:ext uri="{FF2B5EF4-FFF2-40B4-BE49-F238E27FC236}">
                          <a16:creationId xmlns:a16="http://schemas.microsoft.com/office/drawing/2014/main" id="{366A8079-FD24-6C43-B4D7-04D59E8A2A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21934"/>
                      <a:ext cx="1325312" cy="465226"/>
                    </a:xfrm>
                    <a:prstGeom prst="rect">
                      <a:avLst/>
                    </a:prstGeom>
                    <a:solidFill>
                      <a:srgbClr val="929292"/>
                    </a:solidFill>
                    <a:ln w="12700" cap="flat">
                      <a:solidFill>
                        <a:schemeClr val="accent1"/>
                      </a:solidFill>
                      <a:miter lim="400000"/>
                    </a:ln>
                    <a:effectLst/>
                    <a:extLst>
                      <a:ext uri="{C572A759-6A51-4108-AA02-DFA0A04FC94B}">
  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  </a:ext>
                    </a:extLst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>
                      <a:lvl1pPr defTabSz="825500">
                        <a:defRPr sz="2000" spc="0">
                          <a:solidFill>
                            <a:srgbClr val="000000"/>
                          </a:solidFill>
                        </a:defRPr>
                      </a:lvl1pPr>
                    </a:lstStyle>
                    <a:p>
                      <a:r>
                        <a:t>CHA/LLC</a:t>
                      </a:r>
                    </a:p>
                  </p:txBody>
                </p:sp>
              </p:grpSp>
              <p:grpSp>
                <p:nvGrpSpPr>
                  <p:cNvPr id="136" name="Group">
                    <a:extLst>
                      <a:ext uri="{FF2B5EF4-FFF2-40B4-BE49-F238E27FC236}">
                        <a16:creationId xmlns:a16="http://schemas.microsoft.com/office/drawing/2014/main" id="{4A514EC5-6295-0549-9388-4603511431B6}"/>
                      </a:ext>
                    </a:extLst>
                  </p:cNvPr>
                  <p:cNvGrpSpPr/>
                  <p:nvPr/>
                </p:nvGrpSpPr>
                <p:grpSpPr>
                  <a:xfrm>
                    <a:off x="9709757" y="8306596"/>
                    <a:ext cx="1325312" cy="1174188"/>
                    <a:chOff x="0" y="0"/>
                    <a:chExt cx="1325311" cy="1174186"/>
                  </a:xfrm>
                </p:grpSpPr>
                <p:sp>
                  <p:nvSpPr>
                    <p:cNvPr id="137" name="Rectangle">
                      <a:extLst>
                        <a:ext uri="{FF2B5EF4-FFF2-40B4-BE49-F238E27FC236}">
                          <a16:creationId xmlns:a16="http://schemas.microsoft.com/office/drawing/2014/main" id="{E3B06B2D-C204-FD40-9112-E2C0FD7986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17" y="0"/>
                      <a:ext cx="1201877" cy="1174187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 defTabSz="825500">
                        <a:defRPr sz="3200" spc="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p:txBody>
                </p:sp>
                <p:sp>
                  <p:nvSpPr>
                    <p:cNvPr id="138" name="Core">
                      <a:extLst>
                        <a:ext uri="{FF2B5EF4-FFF2-40B4-BE49-F238E27FC236}">
                          <a16:creationId xmlns:a16="http://schemas.microsoft.com/office/drawing/2014/main" id="{FB06A093-38F3-2847-A637-1E124A71C5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465044"/>
                      <a:ext cx="1325312" cy="709143"/>
                    </a:xfrm>
                    <a:prstGeom prst="rect">
                      <a:avLst/>
                    </a:prstGeom>
                    <a:solidFill>
                      <a:srgbClr val="9577FF"/>
                    </a:solidFill>
                    <a:ln w="12700" cap="flat">
                      <a:solidFill>
                        <a:schemeClr val="accent1"/>
                      </a:solidFill>
                      <a:miter lim="400000"/>
                    </a:ln>
                    <a:effectLst/>
                    <a:extLst>
                      <a:ext uri="{C572A759-6A51-4108-AA02-DFA0A04FC94B}">
  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  </a:ext>
                    </a:extLst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>
                      <a:lvl1pPr defTabSz="825500">
                        <a:defRPr sz="2000" spc="0">
                          <a:solidFill>
                            <a:srgbClr val="000000"/>
                          </a:solidFill>
                        </a:defRPr>
                      </a:lvl1pPr>
                    </a:lstStyle>
                    <a:p>
                      <a:r>
                        <a:t>Core</a:t>
                      </a:r>
                    </a:p>
                  </p:txBody>
                </p:sp>
                <p:sp>
                  <p:nvSpPr>
                    <p:cNvPr id="139" name="CHA/LLC">
                      <a:extLst>
                        <a:ext uri="{FF2B5EF4-FFF2-40B4-BE49-F238E27FC236}">
                          <a16:creationId xmlns:a16="http://schemas.microsoft.com/office/drawing/2014/main" id="{448EA673-88CE-7F4F-9CDD-E486B72D0F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21934"/>
                      <a:ext cx="1325312" cy="465226"/>
                    </a:xfrm>
                    <a:prstGeom prst="rect">
                      <a:avLst/>
                    </a:prstGeom>
                    <a:solidFill>
                      <a:srgbClr val="929292"/>
                    </a:solidFill>
                    <a:ln w="12700" cap="flat">
                      <a:solidFill>
                        <a:schemeClr val="accent1"/>
                      </a:solidFill>
                      <a:miter lim="400000"/>
                    </a:ln>
                    <a:effectLst/>
                    <a:extLst>
                      <a:ext uri="{C572A759-6A51-4108-AA02-DFA0A04FC94B}">
  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  </a:ext>
                    </a:extLst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>
                      <a:lvl1pPr defTabSz="825500">
                        <a:defRPr sz="2000" spc="0">
                          <a:solidFill>
                            <a:srgbClr val="000000"/>
                          </a:solidFill>
                        </a:defRPr>
                      </a:lvl1pPr>
                    </a:lstStyle>
                    <a:p>
                      <a:r>
                        <a:t>CHA/LLC</a:t>
                      </a:r>
                    </a:p>
                  </p:txBody>
                </p:sp>
              </p:grpSp>
            </p:grpSp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63E2A835-E0A4-104B-9622-B9DE1755313A}"/>
                    </a:ext>
                  </a:extLst>
                </p:cNvPr>
                <p:cNvGrpSpPr/>
                <p:nvPr/>
              </p:nvGrpSpPr>
              <p:grpSpPr>
                <a:xfrm>
                  <a:off x="12646028" y="2936297"/>
                  <a:ext cx="7693618" cy="1188564"/>
                  <a:chOff x="12646028" y="2936297"/>
                  <a:chExt cx="7693618" cy="1188564"/>
                </a:xfrm>
              </p:grpSpPr>
              <p:sp>
                <p:nvSpPr>
                  <p:cNvPr id="120" name="IMC">
                    <a:extLst>
                      <a:ext uri="{FF2B5EF4-FFF2-40B4-BE49-F238E27FC236}">
                        <a16:creationId xmlns:a16="http://schemas.microsoft.com/office/drawing/2014/main" id="{D05E985A-60D7-2544-9B30-12BEE0F0E49A}"/>
                      </a:ext>
                    </a:extLst>
                  </p:cNvPr>
                  <p:cNvSpPr/>
                  <p:nvPr/>
                </p:nvSpPr>
                <p:spPr>
                  <a:xfrm>
                    <a:off x="12646028" y="2950673"/>
                    <a:ext cx="1379140" cy="1174188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32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lang="en-US"/>
                      <a:t>UPI</a:t>
                    </a:r>
                    <a:endParaRPr/>
                  </a:p>
                </p:txBody>
              </p:sp>
              <p:sp>
                <p:nvSpPr>
                  <p:cNvPr id="121" name="IMC">
                    <a:extLst>
                      <a:ext uri="{FF2B5EF4-FFF2-40B4-BE49-F238E27FC236}">
                        <a16:creationId xmlns:a16="http://schemas.microsoft.com/office/drawing/2014/main" id="{C41E07D0-384B-0F4C-8BEC-68AEB7FFDC7C}"/>
                      </a:ext>
                    </a:extLst>
                  </p:cNvPr>
                  <p:cNvSpPr/>
                  <p:nvPr/>
                </p:nvSpPr>
                <p:spPr>
                  <a:xfrm>
                    <a:off x="18960506" y="2936297"/>
                    <a:ext cx="1379140" cy="1174188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12700" cap="flat">
                    <a:solidFill>
                      <a:schemeClr val="accent1"/>
                    </a:solidFill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defTabSz="825500">
                      <a:defRPr sz="3200" spc="0">
                        <a:solidFill>
                          <a:srgbClr val="000000"/>
                        </a:solidFill>
                      </a:defRPr>
                    </a:lvl1pPr>
                  </a:lstStyle>
                  <a:p>
                    <a:r>
                      <a:rPr lang="en-US"/>
                      <a:t>UPI</a:t>
                    </a:r>
                    <a:endParaRPr/>
                  </a:p>
                </p:txBody>
              </p:sp>
            </p:grpSp>
          </p:grp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36F5FCA7-D672-194A-BF59-A0A77FC4E473}"/>
                  </a:ext>
                </a:extLst>
              </p:cNvPr>
              <p:cNvSpPr txBox="1"/>
              <p:nvPr/>
            </p:nvSpPr>
            <p:spPr>
              <a:xfrm>
                <a:off x="19942329" y="6780003"/>
                <a:ext cx="1606209" cy="77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N" sz="4400" b="1" i="0" u="none" strike="noStrike" cap="none" spc="0" normalizeH="0" baseline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rPr>
                  <a:t>Tile A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8D82737-A32B-AD4D-8935-85EA7E6AE72E}"/>
                  </a:ext>
                </a:extLst>
              </p:cNvPr>
              <p:cNvSpPr txBox="1"/>
              <p:nvPr/>
            </p:nvSpPr>
            <p:spPr>
              <a:xfrm>
                <a:off x="16954970" y="12308210"/>
                <a:ext cx="1617430" cy="77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N" sz="4400" b="1" i="0" u="none" strike="noStrike" cap="none" spc="0" normalizeH="0" baseline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rPr>
                  <a:t>Tile B</a:t>
                </a:r>
              </a:p>
            </p:txBody>
          </p:sp>
        </p:grpSp>
        <p:pic>
          <p:nvPicPr>
            <p:cNvPr id="174" name="cropped-best-pranks-e1479573181768.png" descr="cropped-best-pranks-e1479573181768.png">
              <a:extLst>
                <a:ext uri="{FF2B5EF4-FFF2-40B4-BE49-F238E27FC236}">
                  <a16:creationId xmlns:a16="http://schemas.microsoft.com/office/drawing/2014/main" id="{177C357F-223D-1D46-9C4B-6BA6A224AD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589683" y="5410604"/>
              <a:ext cx="1774349" cy="1774349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75" name="no_pic_profile.png" descr="no_pic_profile.png">
              <a:extLst>
                <a:ext uri="{FF2B5EF4-FFF2-40B4-BE49-F238E27FC236}">
                  <a16:creationId xmlns:a16="http://schemas.microsoft.com/office/drawing/2014/main" id="{72BA4A70-8789-9142-8AF3-2791AE3F5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833446" y="8054514"/>
              <a:ext cx="1769059" cy="1769059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176" name="TextBox 175">
            <a:extLst>
              <a:ext uri="{FF2B5EF4-FFF2-40B4-BE49-F238E27FC236}">
                <a16:creationId xmlns:a16="http://schemas.microsoft.com/office/drawing/2014/main" id="{DFE5630E-7251-6346-9DE3-9766B9041C1E}"/>
              </a:ext>
            </a:extLst>
          </p:cNvPr>
          <p:cNvSpPr txBox="1"/>
          <p:nvPr/>
        </p:nvSpPr>
        <p:spPr>
          <a:xfrm>
            <a:off x="16893330" y="7351729"/>
            <a:ext cx="1638270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N" sz="4400" b="1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Tile C</a:t>
            </a:r>
          </a:p>
        </p:txBody>
      </p:sp>
      <p:grpSp>
        <p:nvGrpSpPr>
          <p:cNvPr id="90" name="成组">
            <a:extLst>
              <a:ext uri="{FF2B5EF4-FFF2-40B4-BE49-F238E27FC236}">
                <a16:creationId xmlns:a16="http://schemas.microsoft.com/office/drawing/2014/main" id="{B4C5588F-4E9D-EDF5-B9A4-C4DCCD9A4A64}"/>
              </a:ext>
            </a:extLst>
          </p:cNvPr>
          <p:cNvGrpSpPr/>
          <p:nvPr/>
        </p:nvGrpSpPr>
        <p:grpSpPr>
          <a:xfrm>
            <a:off x="-391489" y="12773806"/>
            <a:ext cx="25166978" cy="1646668"/>
            <a:chOff x="0" y="0"/>
            <a:chExt cx="25166977" cy="984245"/>
          </a:xfrm>
        </p:grpSpPr>
        <p:sp>
          <p:nvSpPr>
            <p:cNvPr id="91" name="矩形">
              <a:extLst>
                <a:ext uri="{FF2B5EF4-FFF2-40B4-BE49-F238E27FC236}">
                  <a16:creationId xmlns:a16="http://schemas.microsoft.com/office/drawing/2014/main" id="{ECCEC512-7A3B-94F2-6067-D5D9BA91143F}"/>
                </a:ext>
              </a:extLst>
            </p:cNvPr>
            <p:cNvSpPr/>
            <p:nvPr/>
          </p:nvSpPr>
          <p:spPr>
            <a:xfrm>
              <a:off x="122501" y="9791"/>
              <a:ext cx="25044477" cy="974455"/>
            </a:xfrm>
            <a:prstGeom prst="rect">
              <a:avLst/>
            </a:prstGeom>
            <a:solidFill>
              <a:srgbClr val="2C81C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92" name="矩形">
              <a:extLst>
                <a:ext uri="{FF2B5EF4-FFF2-40B4-BE49-F238E27FC236}">
                  <a16:creationId xmlns:a16="http://schemas.microsoft.com/office/drawing/2014/main" id="{82797B6B-0963-109B-5CFD-900081297819}"/>
                </a:ext>
              </a:extLst>
            </p:cNvPr>
            <p:cNvSpPr/>
            <p:nvPr/>
          </p:nvSpPr>
          <p:spPr>
            <a:xfrm>
              <a:off x="0" y="0"/>
              <a:ext cx="25044476" cy="63500"/>
            </a:xfrm>
            <a:prstGeom prst="rect">
              <a:avLst/>
            </a:prstGeom>
            <a:solidFill>
              <a:srgbClr val="FEAD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12842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hreat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spc="0"/>
            </a:lvl1pPr>
          </a:lstStyle>
          <a:p>
            <a:r>
              <a:rPr lang="en-US"/>
              <a:t>Probe: </a:t>
            </a:r>
            <a:r>
              <a:rPr lang="en-US" err="1"/>
              <a:t>Cacheline</a:t>
            </a:r>
            <a:r>
              <a:rPr lang="en-US"/>
              <a:t> Eviction</a:t>
            </a:r>
            <a:endParaRPr/>
          </a:p>
        </p:txBody>
      </p:sp>
      <p:sp>
        <p:nvSpPr>
          <p:cNvPr id="17" name="Probe…">
            <a:extLst>
              <a:ext uri="{FF2B5EF4-FFF2-40B4-BE49-F238E27FC236}">
                <a16:creationId xmlns:a16="http://schemas.microsoft.com/office/drawing/2014/main" id="{037713FD-A6E1-B64E-9EE2-577ED2D41AD5}"/>
              </a:ext>
            </a:extLst>
          </p:cNvPr>
          <p:cNvSpPr txBox="1">
            <a:spLocks/>
          </p:cNvSpPr>
          <p:nvPr/>
        </p:nvSpPr>
        <p:spPr>
          <a:xfrm>
            <a:off x="1675475" y="3075699"/>
            <a:ext cx="10842489" cy="872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609600" indent="-609600" algn="l" hangingPunct="1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3600" b="1">
                <a:solidFill>
                  <a:srgbClr val="000000"/>
                </a:solidFill>
              </a:defRPr>
            </a:lvl1pPr>
            <a:lvl2pPr marL="1219200" lvl="1" indent="-609600" algn="l" hangingPunct="1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3600">
                <a:solidFill>
                  <a:srgbClr val="000000"/>
                </a:solidFill>
              </a:defRPr>
            </a:lvl2pPr>
            <a:lvl3pPr marL="18288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lvl3pPr>
            <a:lvl4pPr marL="24384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lvl4pPr>
            <a:lvl5pPr marL="30480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lvl5pPr>
            <a:lvl6pPr marL="3657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lvl6pPr>
            <a:lvl7pPr marL="42672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lvl7pPr>
            <a:lvl8pPr marL="48768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lvl8pPr>
            <a:lvl9pPr marL="54864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lvl9pPr>
          </a:lstStyle>
          <a:p>
            <a:pPr marL="0" indent="0">
              <a:buNone/>
            </a:pPr>
            <a:r>
              <a:rPr lang="en-US" dirty="0"/>
              <a:t>Access Eviction set (EV)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3600" dirty="0"/>
              <a:t>EV is a set of </a:t>
            </a:r>
            <a:r>
              <a:rPr lang="en-US" sz="3600" dirty="0" err="1"/>
              <a:t>cachelines</a:t>
            </a:r>
            <a:endParaRPr lang="en-US" sz="36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3600" dirty="0"/>
              <a:t>Force Mesh flow between two tiles</a:t>
            </a:r>
          </a:p>
          <a:p>
            <a:pPr marL="0" indent="0">
              <a:buNone/>
            </a:pPr>
            <a:r>
              <a:rPr lang="en-US" dirty="0"/>
              <a:t>Record TSC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3600" dirty="0"/>
              <a:t>TSC (Time Stamp Counter) counts the number of CPU cycles since its reset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12" name="成组">
            <a:extLst>
              <a:ext uri="{FF2B5EF4-FFF2-40B4-BE49-F238E27FC236}">
                <a16:creationId xmlns:a16="http://schemas.microsoft.com/office/drawing/2014/main" id="{FFA5BCDE-4D88-0942-B2CE-D29C0F8D1114}"/>
              </a:ext>
            </a:extLst>
          </p:cNvPr>
          <p:cNvGrpSpPr/>
          <p:nvPr/>
        </p:nvGrpSpPr>
        <p:grpSpPr>
          <a:xfrm>
            <a:off x="14390243" y="4236284"/>
            <a:ext cx="7996939" cy="4245644"/>
            <a:chOff x="0" y="0"/>
            <a:chExt cx="9126274" cy="6059061"/>
          </a:xfrm>
        </p:grpSpPr>
        <p:sp>
          <p:nvSpPr>
            <p:cNvPr id="13" name="矩形">
              <a:extLst>
                <a:ext uri="{FF2B5EF4-FFF2-40B4-BE49-F238E27FC236}">
                  <a16:creationId xmlns:a16="http://schemas.microsoft.com/office/drawing/2014/main" id="{B52AF25B-55C3-7E45-B2BE-60F8E51A9505}"/>
                </a:ext>
              </a:extLst>
            </p:cNvPr>
            <p:cNvSpPr/>
            <p:nvPr/>
          </p:nvSpPr>
          <p:spPr>
            <a:xfrm>
              <a:off x="0" y="0"/>
              <a:ext cx="9126274" cy="6059061"/>
            </a:xfrm>
            <a:prstGeom prst="rect">
              <a:avLst/>
            </a:prstGeom>
            <a:solidFill>
              <a:srgbClr val="90E1FB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4" name="文本">
              <a:extLst>
                <a:ext uri="{FF2B5EF4-FFF2-40B4-BE49-F238E27FC236}">
                  <a16:creationId xmlns:a16="http://schemas.microsoft.com/office/drawing/2014/main" id="{A7E856F7-6B77-9347-9157-1109508E91CF}"/>
                </a:ext>
              </a:extLst>
            </p:cNvPr>
            <p:cNvSpPr txBox="1"/>
            <p:nvPr/>
          </p:nvSpPr>
          <p:spPr>
            <a:xfrm>
              <a:off x="1642159" y="2514434"/>
              <a:ext cx="4890489" cy="9112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 defTabSz="457200">
                <a:defRPr sz="1300" b="1">
                  <a:solidFill>
                    <a:srgbClr val="313131"/>
                  </a:solidFill>
                  <a:latin typeface="华文细黑"/>
                  <a:ea typeface="华文细黑"/>
                  <a:cs typeface="华文细黑"/>
                  <a:sym typeface="华文细黑"/>
                </a:defRPr>
              </a:pPr>
              <a:endParaRPr/>
            </a:p>
          </p:txBody>
        </p:sp>
        <p:sp>
          <p:nvSpPr>
            <p:cNvPr id="15" name="Probe Pseudocode">
              <a:extLst>
                <a:ext uri="{FF2B5EF4-FFF2-40B4-BE49-F238E27FC236}">
                  <a16:creationId xmlns:a16="http://schemas.microsoft.com/office/drawing/2014/main" id="{873B71BF-4AD9-6147-8897-5CADCB36E58F}"/>
                </a:ext>
              </a:extLst>
            </p:cNvPr>
            <p:cNvSpPr/>
            <p:nvPr/>
          </p:nvSpPr>
          <p:spPr>
            <a:xfrm>
              <a:off x="2174256" y="160550"/>
              <a:ext cx="5020330" cy="9085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Probe Pseudocode</a:t>
              </a:r>
            </a:p>
          </p:txBody>
        </p:sp>
        <p:sp>
          <p:nvSpPr>
            <p:cNvPr id="16" name="while True:…">
              <a:extLst>
                <a:ext uri="{FF2B5EF4-FFF2-40B4-BE49-F238E27FC236}">
                  <a16:creationId xmlns:a16="http://schemas.microsoft.com/office/drawing/2014/main" id="{7E56D3BA-D64B-3A4C-89E8-6D268159EC10}"/>
                </a:ext>
              </a:extLst>
            </p:cNvPr>
            <p:cNvSpPr/>
            <p:nvPr/>
          </p:nvSpPr>
          <p:spPr>
            <a:xfrm>
              <a:off x="625184" y="1586305"/>
              <a:ext cx="7875907" cy="4030009"/>
            </a:xfrm>
            <a:prstGeom prst="roundRect">
              <a:avLst>
                <a:gd name="adj" fmla="val 4815"/>
              </a:avLst>
            </a:prstGeom>
            <a:solidFill>
              <a:srgbClr val="E0F3D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sz="4300" b="1">
                  <a:solidFill>
                    <a:srgbClr val="000000"/>
                  </a:solidFill>
                </a:defRPr>
              </a:pPr>
              <a:r>
                <a:t>    while True:</a:t>
              </a:r>
            </a:p>
            <a:p>
              <a:pPr lvl="2" algn="l">
                <a:defRPr sz="4300" b="1">
                  <a:solidFill>
                    <a:srgbClr val="000000"/>
                  </a:solidFill>
                </a:defRPr>
              </a:pPr>
              <a:r>
                <a:t>   </a:t>
              </a:r>
              <a:r>
                <a:rPr lang="en-US"/>
                <a:t>read</a:t>
              </a:r>
              <a:r>
                <a:t>(</a:t>
              </a:r>
              <a:r>
                <a:rPr lang="en-US"/>
                <a:t>EVs</a:t>
              </a:r>
              <a:r>
                <a:t>)</a:t>
              </a:r>
            </a:p>
            <a:p>
              <a:pPr algn="l">
                <a:defRPr sz="4300" b="1">
                  <a:solidFill>
                    <a:srgbClr val="000000"/>
                  </a:solidFill>
                </a:defRPr>
              </a:pPr>
              <a:r>
                <a:t>         T = </a:t>
              </a:r>
              <a:r>
                <a:rPr lang="en-US"/>
                <a:t>RDTSCP</a:t>
              </a:r>
              <a:r>
                <a:t>( )</a:t>
              </a:r>
            </a:p>
          </p:txBody>
        </p:sp>
      </p:grpSp>
      <p:grpSp>
        <p:nvGrpSpPr>
          <p:cNvPr id="92" name="成组">
            <a:extLst>
              <a:ext uri="{FF2B5EF4-FFF2-40B4-BE49-F238E27FC236}">
                <a16:creationId xmlns:a16="http://schemas.microsoft.com/office/drawing/2014/main" id="{58726676-2069-63CB-4889-85248131D8E7}"/>
              </a:ext>
            </a:extLst>
          </p:cNvPr>
          <p:cNvGrpSpPr/>
          <p:nvPr/>
        </p:nvGrpSpPr>
        <p:grpSpPr>
          <a:xfrm>
            <a:off x="-391489" y="12773806"/>
            <a:ext cx="25166978" cy="1646668"/>
            <a:chOff x="0" y="0"/>
            <a:chExt cx="25166977" cy="984245"/>
          </a:xfrm>
        </p:grpSpPr>
        <p:sp>
          <p:nvSpPr>
            <p:cNvPr id="93" name="矩形">
              <a:extLst>
                <a:ext uri="{FF2B5EF4-FFF2-40B4-BE49-F238E27FC236}">
                  <a16:creationId xmlns:a16="http://schemas.microsoft.com/office/drawing/2014/main" id="{3EA70A1C-884A-0EA0-5871-073DAB8226E0}"/>
                </a:ext>
              </a:extLst>
            </p:cNvPr>
            <p:cNvSpPr/>
            <p:nvPr/>
          </p:nvSpPr>
          <p:spPr>
            <a:xfrm>
              <a:off x="122501" y="9791"/>
              <a:ext cx="25044477" cy="974455"/>
            </a:xfrm>
            <a:prstGeom prst="rect">
              <a:avLst/>
            </a:prstGeom>
            <a:solidFill>
              <a:srgbClr val="2C81C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94" name="矩形">
              <a:extLst>
                <a:ext uri="{FF2B5EF4-FFF2-40B4-BE49-F238E27FC236}">
                  <a16:creationId xmlns:a16="http://schemas.microsoft.com/office/drawing/2014/main" id="{2E4D0203-B497-6763-90C5-F76BC09239A5}"/>
                </a:ext>
              </a:extLst>
            </p:cNvPr>
            <p:cNvSpPr/>
            <p:nvPr/>
          </p:nvSpPr>
          <p:spPr>
            <a:xfrm>
              <a:off x="0" y="0"/>
              <a:ext cx="25044476" cy="63500"/>
            </a:xfrm>
            <a:prstGeom prst="rect">
              <a:avLst/>
            </a:prstGeom>
            <a:solidFill>
              <a:srgbClr val="FEAD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7495358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5CA272BD-A796-2140-AE15-4B17B52D9C68}"/>
              </a:ext>
            </a:extLst>
          </p:cNvPr>
          <p:cNvSpPr/>
          <p:nvPr/>
        </p:nvSpPr>
        <p:spPr>
          <a:xfrm>
            <a:off x="9874270" y="2512663"/>
            <a:ext cx="4618766" cy="2628707"/>
          </a:xfrm>
          <a:prstGeom prst="rect">
            <a:avLst/>
          </a:prstGeom>
          <a:solidFill>
            <a:schemeClr val="bg2">
              <a:lumMod val="75000"/>
            </a:schemeClr>
          </a:solidFill>
          <a:ln w="3175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200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3CF5A5F-091A-DB42-9107-01D04BEF4A3C}"/>
              </a:ext>
            </a:extLst>
          </p:cNvPr>
          <p:cNvSpPr/>
          <p:nvPr/>
        </p:nvSpPr>
        <p:spPr>
          <a:xfrm>
            <a:off x="9883881" y="5169364"/>
            <a:ext cx="4618766" cy="2628707"/>
          </a:xfrm>
          <a:prstGeom prst="rect">
            <a:avLst/>
          </a:prstGeom>
          <a:solidFill>
            <a:srgbClr val="9577FF"/>
          </a:solidFill>
          <a:ln w="31750" cap="flat">
            <a:solidFill>
              <a:schemeClr val="bg2">
                <a:lumMod val="1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200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04" name="Threat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spc="0"/>
            </a:lvl1pPr>
          </a:lstStyle>
          <a:p>
            <a:r>
              <a:rPr lang="en-US"/>
              <a:t>Probe: </a:t>
            </a:r>
            <a:r>
              <a:rPr lang="en-US" err="1"/>
              <a:t>Cacheline</a:t>
            </a:r>
            <a:r>
              <a:rPr lang="en-US"/>
              <a:t> Eviction</a:t>
            </a:r>
            <a:endParaRPr/>
          </a:p>
        </p:txBody>
      </p:sp>
      <p:graphicFrame>
        <p:nvGraphicFramePr>
          <p:cNvPr id="43" name="Table 117">
            <a:extLst>
              <a:ext uri="{FF2B5EF4-FFF2-40B4-BE49-F238E27FC236}">
                <a16:creationId xmlns:a16="http://schemas.microsoft.com/office/drawing/2014/main" id="{9B487C7D-7898-6047-A1FE-002F0059EA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460404"/>
              </p:ext>
            </p:extLst>
          </p:nvPr>
        </p:nvGraphicFramePr>
        <p:xfrm>
          <a:off x="10347928" y="2766855"/>
          <a:ext cx="2681955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6391">
                  <a:extLst>
                    <a:ext uri="{9D8B030D-6E8A-4147-A177-3AD203B41FA5}">
                      <a16:colId xmlns:a16="http://schemas.microsoft.com/office/drawing/2014/main" val="1328618536"/>
                    </a:ext>
                  </a:extLst>
                </a:gridCol>
                <a:gridCol w="536391">
                  <a:extLst>
                    <a:ext uri="{9D8B030D-6E8A-4147-A177-3AD203B41FA5}">
                      <a16:colId xmlns:a16="http://schemas.microsoft.com/office/drawing/2014/main" val="3897734213"/>
                    </a:ext>
                  </a:extLst>
                </a:gridCol>
                <a:gridCol w="536391">
                  <a:extLst>
                    <a:ext uri="{9D8B030D-6E8A-4147-A177-3AD203B41FA5}">
                      <a16:colId xmlns:a16="http://schemas.microsoft.com/office/drawing/2014/main" val="218456354"/>
                    </a:ext>
                  </a:extLst>
                </a:gridCol>
                <a:gridCol w="536391">
                  <a:extLst>
                    <a:ext uri="{9D8B030D-6E8A-4147-A177-3AD203B41FA5}">
                      <a16:colId xmlns:a16="http://schemas.microsoft.com/office/drawing/2014/main" val="1068100450"/>
                    </a:ext>
                  </a:extLst>
                </a:gridCol>
                <a:gridCol w="536391">
                  <a:extLst>
                    <a:ext uri="{9D8B030D-6E8A-4147-A177-3AD203B41FA5}">
                      <a16:colId xmlns:a16="http://schemas.microsoft.com/office/drawing/2014/main" val="2211555094"/>
                    </a:ext>
                  </a:extLst>
                </a:gridCol>
              </a:tblGrid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231771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002382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812328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037757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773234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757109"/>
                  </a:ext>
                </a:extLst>
              </a:tr>
            </a:tbl>
          </a:graphicData>
        </a:graphic>
      </p:graphicFrame>
      <p:sp>
        <p:nvSpPr>
          <p:cNvPr id="130" name="TextBox 129">
            <a:extLst>
              <a:ext uri="{FF2B5EF4-FFF2-40B4-BE49-F238E27FC236}">
                <a16:creationId xmlns:a16="http://schemas.microsoft.com/office/drawing/2014/main" id="{7F9F647D-1A83-F74C-9B51-99762C96E505}"/>
              </a:ext>
            </a:extLst>
          </p:cNvPr>
          <p:cNvSpPr txBox="1"/>
          <p:nvPr/>
        </p:nvSpPr>
        <p:spPr>
          <a:xfrm>
            <a:off x="11295756" y="8066284"/>
            <a:ext cx="1606209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N" sz="4400" b="1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Tile A</a:t>
            </a:r>
          </a:p>
        </p:txBody>
      </p:sp>
      <p:graphicFrame>
        <p:nvGraphicFramePr>
          <p:cNvPr id="129" name="Table 117">
            <a:extLst>
              <a:ext uri="{FF2B5EF4-FFF2-40B4-BE49-F238E27FC236}">
                <a16:creationId xmlns:a16="http://schemas.microsoft.com/office/drawing/2014/main" id="{25F76488-C97B-6149-B8A2-60B0DD3D4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785682"/>
              </p:ext>
            </p:extLst>
          </p:nvPr>
        </p:nvGraphicFramePr>
        <p:xfrm>
          <a:off x="10223425" y="5994712"/>
          <a:ext cx="3750873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839">
                  <a:extLst>
                    <a:ext uri="{9D8B030D-6E8A-4147-A177-3AD203B41FA5}">
                      <a16:colId xmlns:a16="http://schemas.microsoft.com/office/drawing/2014/main" val="1328618536"/>
                    </a:ext>
                  </a:extLst>
                </a:gridCol>
                <a:gridCol w="535839">
                  <a:extLst>
                    <a:ext uri="{9D8B030D-6E8A-4147-A177-3AD203B41FA5}">
                      <a16:colId xmlns:a16="http://schemas.microsoft.com/office/drawing/2014/main" val="3897734213"/>
                    </a:ext>
                  </a:extLst>
                </a:gridCol>
                <a:gridCol w="535839">
                  <a:extLst>
                    <a:ext uri="{9D8B030D-6E8A-4147-A177-3AD203B41FA5}">
                      <a16:colId xmlns:a16="http://schemas.microsoft.com/office/drawing/2014/main" val="218456354"/>
                    </a:ext>
                  </a:extLst>
                </a:gridCol>
                <a:gridCol w="535839">
                  <a:extLst>
                    <a:ext uri="{9D8B030D-6E8A-4147-A177-3AD203B41FA5}">
                      <a16:colId xmlns:a16="http://schemas.microsoft.com/office/drawing/2014/main" val="1068100450"/>
                    </a:ext>
                  </a:extLst>
                </a:gridCol>
                <a:gridCol w="535839">
                  <a:extLst>
                    <a:ext uri="{9D8B030D-6E8A-4147-A177-3AD203B41FA5}">
                      <a16:colId xmlns:a16="http://schemas.microsoft.com/office/drawing/2014/main" val="2211555094"/>
                    </a:ext>
                  </a:extLst>
                </a:gridCol>
                <a:gridCol w="535839">
                  <a:extLst>
                    <a:ext uri="{9D8B030D-6E8A-4147-A177-3AD203B41FA5}">
                      <a16:colId xmlns:a16="http://schemas.microsoft.com/office/drawing/2014/main" val="2265486488"/>
                    </a:ext>
                  </a:extLst>
                </a:gridCol>
                <a:gridCol w="535839">
                  <a:extLst>
                    <a:ext uri="{9D8B030D-6E8A-4147-A177-3AD203B41FA5}">
                      <a16:colId xmlns:a16="http://schemas.microsoft.com/office/drawing/2014/main" val="991700338"/>
                    </a:ext>
                  </a:extLst>
                </a:gridCol>
              </a:tblGrid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231771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002382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812328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037757"/>
                  </a:ext>
                </a:extLst>
              </a:tr>
            </a:tbl>
          </a:graphicData>
        </a:graphic>
      </p:graphicFrame>
      <p:sp>
        <p:nvSpPr>
          <p:cNvPr id="131" name="TextBox 130">
            <a:extLst>
              <a:ext uri="{FF2B5EF4-FFF2-40B4-BE49-F238E27FC236}">
                <a16:creationId xmlns:a16="http://schemas.microsoft.com/office/drawing/2014/main" id="{F1032BBE-1248-194A-BCF8-3D80C85CB06F}"/>
              </a:ext>
            </a:extLst>
          </p:cNvPr>
          <p:cNvSpPr txBox="1"/>
          <p:nvPr/>
        </p:nvSpPr>
        <p:spPr>
          <a:xfrm>
            <a:off x="10352389" y="5467111"/>
            <a:ext cx="142987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CN" b="1">
                <a:solidFill>
                  <a:schemeClr val="bg1"/>
                </a:solidFill>
                <a:highlight>
                  <a:srgbClr val="000000"/>
                </a:highlight>
              </a:rPr>
              <a:t>L2 cache</a:t>
            </a:r>
            <a:endParaRPr kumimoji="0" lang="en-CN" sz="2400" b="1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highlight>
                <a:srgbClr val="000000"/>
              </a:highlight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2099C98-65B2-3947-91A4-A37A316FC64F}"/>
              </a:ext>
            </a:extLst>
          </p:cNvPr>
          <p:cNvSpPr txBox="1"/>
          <p:nvPr/>
        </p:nvSpPr>
        <p:spPr>
          <a:xfrm>
            <a:off x="13266225" y="2785339"/>
            <a:ext cx="6957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CN" b="1">
                <a:solidFill>
                  <a:schemeClr val="bg1"/>
                </a:solidFill>
                <a:highlight>
                  <a:srgbClr val="000000"/>
                </a:highlight>
              </a:rPr>
              <a:t>LLC</a:t>
            </a:r>
            <a:endParaRPr kumimoji="0" lang="en-CN" sz="2400" b="1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highlight>
                <a:srgbClr val="000000"/>
              </a:highlight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A73BFE7-C8DE-AF4D-99ED-E576DE3C22A1}"/>
              </a:ext>
            </a:extLst>
          </p:cNvPr>
          <p:cNvSpPr/>
          <p:nvPr/>
        </p:nvSpPr>
        <p:spPr>
          <a:xfrm>
            <a:off x="18782445" y="2512663"/>
            <a:ext cx="4618766" cy="2628707"/>
          </a:xfrm>
          <a:prstGeom prst="rect">
            <a:avLst/>
          </a:prstGeom>
          <a:solidFill>
            <a:schemeClr val="bg2">
              <a:lumMod val="75000"/>
            </a:schemeClr>
          </a:solidFill>
          <a:ln w="3175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200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7833CAB-4F8B-8448-A6C1-0BBAE2A605BB}"/>
              </a:ext>
            </a:extLst>
          </p:cNvPr>
          <p:cNvSpPr/>
          <p:nvPr/>
        </p:nvSpPr>
        <p:spPr>
          <a:xfrm>
            <a:off x="18792056" y="5169364"/>
            <a:ext cx="4618766" cy="2628707"/>
          </a:xfrm>
          <a:prstGeom prst="rect">
            <a:avLst/>
          </a:prstGeom>
          <a:solidFill>
            <a:srgbClr val="9577FF"/>
          </a:solidFill>
          <a:ln w="31750" cap="flat">
            <a:solidFill>
              <a:schemeClr val="bg2">
                <a:lumMod val="1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200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graphicFrame>
        <p:nvGraphicFramePr>
          <p:cNvPr id="142" name="Table 117">
            <a:extLst>
              <a:ext uri="{FF2B5EF4-FFF2-40B4-BE49-F238E27FC236}">
                <a16:creationId xmlns:a16="http://schemas.microsoft.com/office/drawing/2014/main" id="{022C00A7-EAFF-7345-AE86-B4B437350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724673"/>
              </p:ext>
            </p:extLst>
          </p:nvPr>
        </p:nvGraphicFramePr>
        <p:xfrm>
          <a:off x="19256103" y="2766855"/>
          <a:ext cx="2681955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6391">
                  <a:extLst>
                    <a:ext uri="{9D8B030D-6E8A-4147-A177-3AD203B41FA5}">
                      <a16:colId xmlns:a16="http://schemas.microsoft.com/office/drawing/2014/main" val="1328618536"/>
                    </a:ext>
                  </a:extLst>
                </a:gridCol>
                <a:gridCol w="536391">
                  <a:extLst>
                    <a:ext uri="{9D8B030D-6E8A-4147-A177-3AD203B41FA5}">
                      <a16:colId xmlns:a16="http://schemas.microsoft.com/office/drawing/2014/main" val="3897734213"/>
                    </a:ext>
                  </a:extLst>
                </a:gridCol>
                <a:gridCol w="536391">
                  <a:extLst>
                    <a:ext uri="{9D8B030D-6E8A-4147-A177-3AD203B41FA5}">
                      <a16:colId xmlns:a16="http://schemas.microsoft.com/office/drawing/2014/main" val="218456354"/>
                    </a:ext>
                  </a:extLst>
                </a:gridCol>
                <a:gridCol w="536391">
                  <a:extLst>
                    <a:ext uri="{9D8B030D-6E8A-4147-A177-3AD203B41FA5}">
                      <a16:colId xmlns:a16="http://schemas.microsoft.com/office/drawing/2014/main" val="1068100450"/>
                    </a:ext>
                  </a:extLst>
                </a:gridCol>
                <a:gridCol w="536391">
                  <a:extLst>
                    <a:ext uri="{9D8B030D-6E8A-4147-A177-3AD203B41FA5}">
                      <a16:colId xmlns:a16="http://schemas.microsoft.com/office/drawing/2014/main" val="2211555094"/>
                    </a:ext>
                  </a:extLst>
                </a:gridCol>
              </a:tblGrid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231771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002382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812328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037757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773234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757109"/>
                  </a:ext>
                </a:extLst>
              </a:tr>
            </a:tbl>
          </a:graphicData>
        </a:graphic>
      </p:graphicFrame>
      <p:sp>
        <p:nvSpPr>
          <p:cNvPr id="143" name="TextBox 142">
            <a:extLst>
              <a:ext uri="{FF2B5EF4-FFF2-40B4-BE49-F238E27FC236}">
                <a16:creationId xmlns:a16="http://schemas.microsoft.com/office/drawing/2014/main" id="{F4EA26A8-2FCF-7D4A-AD4D-8A71AC6C4183}"/>
              </a:ext>
            </a:extLst>
          </p:cNvPr>
          <p:cNvSpPr txBox="1"/>
          <p:nvPr/>
        </p:nvSpPr>
        <p:spPr>
          <a:xfrm>
            <a:off x="20320628" y="8095818"/>
            <a:ext cx="1617430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N" sz="4400" b="1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Tile B</a:t>
            </a:r>
          </a:p>
        </p:txBody>
      </p:sp>
      <p:graphicFrame>
        <p:nvGraphicFramePr>
          <p:cNvPr id="144" name="Table 117">
            <a:extLst>
              <a:ext uri="{FF2B5EF4-FFF2-40B4-BE49-F238E27FC236}">
                <a16:creationId xmlns:a16="http://schemas.microsoft.com/office/drawing/2014/main" id="{32D08E9F-D5BB-434C-9834-48A354E36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714128"/>
              </p:ext>
            </p:extLst>
          </p:nvPr>
        </p:nvGraphicFramePr>
        <p:xfrm>
          <a:off x="19131598" y="6028908"/>
          <a:ext cx="3750873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839">
                  <a:extLst>
                    <a:ext uri="{9D8B030D-6E8A-4147-A177-3AD203B41FA5}">
                      <a16:colId xmlns:a16="http://schemas.microsoft.com/office/drawing/2014/main" val="1328618536"/>
                    </a:ext>
                  </a:extLst>
                </a:gridCol>
                <a:gridCol w="535839">
                  <a:extLst>
                    <a:ext uri="{9D8B030D-6E8A-4147-A177-3AD203B41FA5}">
                      <a16:colId xmlns:a16="http://schemas.microsoft.com/office/drawing/2014/main" val="3897734213"/>
                    </a:ext>
                  </a:extLst>
                </a:gridCol>
                <a:gridCol w="535839">
                  <a:extLst>
                    <a:ext uri="{9D8B030D-6E8A-4147-A177-3AD203B41FA5}">
                      <a16:colId xmlns:a16="http://schemas.microsoft.com/office/drawing/2014/main" val="218456354"/>
                    </a:ext>
                  </a:extLst>
                </a:gridCol>
                <a:gridCol w="535839">
                  <a:extLst>
                    <a:ext uri="{9D8B030D-6E8A-4147-A177-3AD203B41FA5}">
                      <a16:colId xmlns:a16="http://schemas.microsoft.com/office/drawing/2014/main" val="1068100450"/>
                    </a:ext>
                  </a:extLst>
                </a:gridCol>
                <a:gridCol w="535839">
                  <a:extLst>
                    <a:ext uri="{9D8B030D-6E8A-4147-A177-3AD203B41FA5}">
                      <a16:colId xmlns:a16="http://schemas.microsoft.com/office/drawing/2014/main" val="2211555094"/>
                    </a:ext>
                  </a:extLst>
                </a:gridCol>
                <a:gridCol w="535839">
                  <a:extLst>
                    <a:ext uri="{9D8B030D-6E8A-4147-A177-3AD203B41FA5}">
                      <a16:colId xmlns:a16="http://schemas.microsoft.com/office/drawing/2014/main" val="2265486488"/>
                    </a:ext>
                  </a:extLst>
                </a:gridCol>
                <a:gridCol w="535839">
                  <a:extLst>
                    <a:ext uri="{9D8B030D-6E8A-4147-A177-3AD203B41FA5}">
                      <a16:colId xmlns:a16="http://schemas.microsoft.com/office/drawing/2014/main" val="991700338"/>
                    </a:ext>
                  </a:extLst>
                </a:gridCol>
              </a:tblGrid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231771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002382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812328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037757"/>
                  </a:ext>
                </a:extLst>
              </a:tr>
            </a:tbl>
          </a:graphicData>
        </a:graphic>
      </p:graphicFrame>
      <p:sp>
        <p:nvSpPr>
          <p:cNvPr id="145" name="TextBox 144">
            <a:extLst>
              <a:ext uri="{FF2B5EF4-FFF2-40B4-BE49-F238E27FC236}">
                <a16:creationId xmlns:a16="http://schemas.microsoft.com/office/drawing/2014/main" id="{1E837AB7-49D7-184D-831C-91F47E5F8BCD}"/>
              </a:ext>
            </a:extLst>
          </p:cNvPr>
          <p:cNvSpPr txBox="1"/>
          <p:nvPr/>
        </p:nvSpPr>
        <p:spPr>
          <a:xfrm>
            <a:off x="19260564" y="5467111"/>
            <a:ext cx="142987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CN" b="1">
                <a:solidFill>
                  <a:schemeClr val="bg1"/>
                </a:solidFill>
                <a:highlight>
                  <a:srgbClr val="000000"/>
                </a:highlight>
              </a:rPr>
              <a:t>L2 cache</a:t>
            </a:r>
            <a:endParaRPr kumimoji="0" lang="en-CN" sz="2400" b="1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highlight>
                <a:srgbClr val="000000"/>
              </a:highlight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E7BAD03-6DDF-DA4D-8478-3F4DAF7AE6A0}"/>
              </a:ext>
            </a:extLst>
          </p:cNvPr>
          <p:cNvSpPr txBox="1"/>
          <p:nvPr/>
        </p:nvSpPr>
        <p:spPr>
          <a:xfrm>
            <a:off x="22174400" y="2785339"/>
            <a:ext cx="6957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CN" b="1">
                <a:solidFill>
                  <a:schemeClr val="bg1"/>
                </a:solidFill>
                <a:highlight>
                  <a:srgbClr val="000000"/>
                </a:highlight>
              </a:rPr>
              <a:t>LLC</a:t>
            </a:r>
            <a:endParaRPr kumimoji="0" lang="en-CN" sz="2400" b="1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highlight>
                <a:srgbClr val="000000"/>
              </a:highlight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7AE09358-8803-ED42-8C02-C8A2AD38D429}"/>
              </a:ext>
            </a:extLst>
          </p:cNvPr>
          <p:cNvCxnSpPr>
            <a:cxnSpLocks/>
          </p:cNvCxnSpPr>
          <p:nvPr/>
        </p:nvCxnSpPr>
        <p:spPr>
          <a:xfrm>
            <a:off x="14442838" y="6609234"/>
            <a:ext cx="4339607" cy="0"/>
          </a:xfrm>
          <a:prstGeom prst="line">
            <a:avLst/>
          </a:prstGeom>
          <a:noFill/>
          <a:ln w="152400" cap="flat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D483440-E1C2-3D4A-A00E-3C609FDA7403}"/>
              </a:ext>
            </a:extLst>
          </p:cNvPr>
          <p:cNvCxnSpPr>
            <a:cxnSpLocks/>
          </p:cNvCxnSpPr>
          <p:nvPr/>
        </p:nvCxnSpPr>
        <p:spPr>
          <a:xfrm>
            <a:off x="14433227" y="4007691"/>
            <a:ext cx="4349218" cy="0"/>
          </a:xfrm>
          <a:prstGeom prst="line">
            <a:avLst/>
          </a:prstGeom>
          <a:noFill/>
          <a:ln w="152400" cap="flat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Cloud 3">
            <a:extLst>
              <a:ext uri="{FF2B5EF4-FFF2-40B4-BE49-F238E27FC236}">
                <a16:creationId xmlns:a16="http://schemas.microsoft.com/office/drawing/2014/main" id="{5DD16F51-3116-EC4B-A62A-C8AB3F0D0F8F}"/>
              </a:ext>
            </a:extLst>
          </p:cNvPr>
          <p:cNvSpPr/>
          <p:nvPr/>
        </p:nvSpPr>
        <p:spPr>
          <a:xfrm>
            <a:off x="14681850" y="2997850"/>
            <a:ext cx="3918640" cy="4494098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N" sz="3200" b="0" i="0" u="none" strike="noStrike" cap="none" spc="0" normalizeH="0" baseline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Mesh Interconnect</a:t>
            </a:r>
          </a:p>
        </p:txBody>
      </p:sp>
      <p:pic>
        <p:nvPicPr>
          <p:cNvPr id="122" name="cropped-best-pranks-e1479573181768.png" descr="cropped-best-pranks-e1479573181768.png">
            <a:extLst>
              <a:ext uri="{FF2B5EF4-FFF2-40B4-BE49-F238E27FC236}">
                <a16:creationId xmlns:a16="http://schemas.microsoft.com/office/drawing/2014/main" id="{1391B36D-3F52-E14E-BEDE-6736FF1D8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11387" y="7766445"/>
            <a:ext cx="1774349" cy="1774349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Probe…">
            <a:extLst>
              <a:ext uri="{FF2B5EF4-FFF2-40B4-BE49-F238E27FC236}">
                <a16:creationId xmlns:a16="http://schemas.microsoft.com/office/drawing/2014/main" id="{824A6C0C-B711-3E4B-8C3A-434E4CEA8825}"/>
              </a:ext>
            </a:extLst>
          </p:cNvPr>
          <p:cNvSpPr txBox="1">
            <a:spLocks/>
          </p:cNvSpPr>
          <p:nvPr/>
        </p:nvSpPr>
        <p:spPr>
          <a:xfrm>
            <a:off x="973178" y="3020291"/>
            <a:ext cx="8891481" cy="7083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3600" b="1">
                <a:solidFill>
                  <a:srgbClr val="000000"/>
                </a:solidFill>
              </a:defRPr>
            </a:lvl1pPr>
            <a:lvl2pPr marL="1219200" lvl="1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3600" b="1">
                <a:solidFill>
                  <a:srgbClr val="000000"/>
                </a:solidFill>
              </a:defRPr>
            </a:lvl2pPr>
            <a:lvl3pPr marL="1828800" lvl="2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3600">
                <a:solidFill>
                  <a:srgbClr val="000000"/>
                </a:solidFill>
              </a:defRPr>
            </a:lvl3pPr>
            <a:lvl4pPr marL="2438400" lvl="3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lvl4pPr>
            <a:lvl5pPr marL="30480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lvl5pPr>
            <a:lvl6pPr marL="3657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lvl6pPr>
            <a:lvl7pPr marL="42672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lvl7pPr>
            <a:lvl8pPr marL="48768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lvl8pPr>
            <a:lvl9pPr marL="54864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lvl9pPr>
          </a:lstStyle>
          <a:p>
            <a:pPr marL="609600" lvl="1" indent="0">
              <a:buNone/>
            </a:pPr>
            <a:r>
              <a:rPr lang="en-US"/>
              <a:t>EV contains </a:t>
            </a:r>
            <a:r>
              <a:rPr lang="en-US" err="1"/>
              <a:t>cachelines</a:t>
            </a:r>
            <a:r>
              <a:rPr lang="en-US"/>
              <a:t> that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/>
              <a:t>Locate in one Tile A L2 set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/>
              <a:t>Also locate in Tile B’s LLC slice</a:t>
            </a:r>
          </a:p>
        </p:txBody>
      </p:sp>
      <p:grpSp>
        <p:nvGrpSpPr>
          <p:cNvPr id="28" name="成组">
            <a:extLst>
              <a:ext uri="{FF2B5EF4-FFF2-40B4-BE49-F238E27FC236}">
                <a16:creationId xmlns:a16="http://schemas.microsoft.com/office/drawing/2014/main" id="{EB9F8C55-EA0D-2AE1-DF98-F72842668E2E}"/>
              </a:ext>
            </a:extLst>
          </p:cNvPr>
          <p:cNvGrpSpPr/>
          <p:nvPr/>
        </p:nvGrpSpPr>
        <p:grpSpPr>
          <a:xfrm>
            <a:off x="-391489" y="12773806"/>
            <a:ext cx="25166978" cy="1646668"/>
            <a:chOff x="0" y="0"/>
            <a:chExt cx="25166977" cy="984245"/>
          </a:xfrm>
        </p:grpSpPr>
        <p:sp>
          <p:nvSpPr>
            <p:cNvPr id="29" name="矩形">
              <a:extLst>
                <a:ext uri="{FF2B5EF4-FFF2-40B4-BE49-F238E27FC236}">
                  <a16:creationId xmlns:a16="http://schemas.microsoft.com/office/drawing/2014/main" id="{2AC02BC0-F497-F365-4B72-13B84F5ADF2F}"/>
                </a:ext>
              </a:extLst>
            </p:cNvPr>
            <p:cNvSpPr/>
            <p:nvPr/>
          </p:nvSpPr>
          <p:spPr>
            <a:xfrm>
              <a:off x="122501" y="9791"/>
              <a:ext cx="25044477" cy="974455"/>
            </a:xfrm>
            <a:prstGeom prst="rect">
              <a:avLst/>
            </a:prstGeom>
            <a:solidFill>
              <a:srgbClr val="2C81C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" name="矩形">
              <a:extLst>
                <a:ext uri="{FF2B5EF4-FFF2-40B4-BE49-F238E27FC236}">
                  <a16:creationId xmlns:a16="http://schemas.microsoft.com/office/drawing/2014/main" id="{947FD41B-49CD-6484-1B8D-5B5D7601AD39}"/>
                </a:ext>
              </a:extLst>
            </p:cNvPr>
            <p:cNvSpPr/>
            <p:nvPr/>
          </p:nvSpPr>
          <p:spPr>
            <a:xfrm>
              <a:off x="0" y="0"/>
              <a:ext cx="25044476" cy="63500"/>
            </a:xfrm>
            <a:prstGeom prst="rect">
              <a:avLst/>
            </a:prstGeom>
            <a:solidFill>
              <a:srgbClr val="FEAD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7FBFC3DD-009E-62E8-A887-47593998B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594790"/>
              </p:ext>
            </p:extLst>
          </p:nvPr>
        </p:nvGraphicFramePr>
        <p:xfrm>
          <a:off x="5419882" y="9755537"/>
          <a:ext cx="13004800" cy="28956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251200">
                  <a:extLst>
                    <a:ext uri="{9D8B030D-6E8A-4147-A177-3AD203B41FA5}">
                      <a16:colId xmlns:a16="http://schemas.microsoft.com/office/drawing/2014/main" val="1847744781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3346523145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985478197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753402523"/>
                    </a:ext>
                  </a:extLst>
                </a:gridCol>
              </a:tblGrid>
              <a:tr h="450836">
                <a:tc gridSpan="4">
                  <a:txBody>
                    <a:bodyPr/>
                    <a:lstStyle/>
                    <a:p>
                      <a:r>
                        <a:rPr lang="en-CN" sz="3200" dirty="0"/>
                        <a:t>Pyhsical Memory Address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764337"/>
                  </a:ext>
                </a:extLst>
              </a:tr>
              <a:tr h="450836">
                <a:tc>
                  <a:txBody>
                    <a:bodyPr/>
                    <a:lstStyle/>
                    <a:p>
                      <a:r>
                        <a:rPr lang="en-US" altLang="zh-CN" sz="3200"/>
                        <a:t>63:17</a:t>
                      </a:r>
                      <a:endParaRPr lang="en-CN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/>
                        <a:t>16</a:t>
                      </a:r>
                      <a:endParaRPr lang="en-CN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/>
                        <a:t>15:6</a:t>
                      </a:r>
                      <a:endParaRPr lang="en-CN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/>
                        <a:t>5:0</a:t>
                      </a:r>
                      <a:endParaRPr lang="en-CN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04744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CN" sz="3200"/>
                        <a:t>L2</a:t>
                      </a:r>
                      <a:r>
                        <a:rPr lang="zh-CN" altLang="en-US" sz="3200"/>
                        <a:t> </a:t>
                      </a:r>
                      <a:r>
                        <a:rPr lang="en-US" altLang="zh-CN" sz="3200"/>
                        <a:t>Tag</a:t>
                      </a:r>
                      <a:endParaRPr lang="en-CN" sz="3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3200"/>
                        <a:t>L2 set index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CN" sz="3200"/>
                        <a:t>Offset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897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sz="3200"/>
                        <a:t>LLC Tag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CN" sz="3200"/>
                        <a:t>LLC</a:t>
                      </a:r>
                      <a:r>
                        <a:rPr lang="zh-CN" altLang="en-US" sz="3200"/>
                        <a:t> </a:t>
                      </a:r>
                      <a:r>
                        <a:rPr lang="en-US" altLang="zh-CN" sz="3200"/>
                        <a:t>set</a:t>
                      </a:r>
                      <a:r>
                        <a:rPr lang="zh-CN" altLang="en-US" sz="3200"/>
                        <a:t> </a:t>
                      </a:r>
                      <a:r>
                        <a:rPr lang="en-US" altLang="zh-CN" sz="3200"/>
                        <a:t>index</a:t>
                      </a:r>
                      <a:endParaRPr lang="en-CN" sz="3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5077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CN" sz="3200" dirty="0"/>
                        <a:t>Hash to LLC slice ID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 sz="3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17026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8393345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5CA272BD-A796-2140-AE15-4B17B52D9C68}"/>
              </a:ext>
            </a:extLst>
          </p:cNvPr>
          <p:cNvSpPr/>
          <p:nvPr/>
        </p:nvSpPr>
        <p:spPr>
          <a:xfrm>
            <a:off x="9874270" y="2512663"/>
            <a:ext cx="4618766" cy="2628707"/>
          </a:xfrm>
          <a:prstGeom prst="rect">
            <a:avLst/>
          </a:prstGeom>
          <a:solidFill>
            <a:schemeClr val="bg2">
              <a:lumMod val="75000"/>
            </a:schemeClr>
          </a:solidFill>
          <a:ln w="3175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200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3CF5A5F-091A-DB42-9107-01D04BEF4A3C}"/>
              </a:ext>
            </a:extLst>
          </p:cNvPr>
          <p:cNvSpPr/>
          <p:nvPr/>
        </p:nvSpPr>
        <p:spPr>
          <a:xfrm>
            <a:off x="9883881" y="5169364"/>
            <a:ext cx="4618766" cy="2628707"/>
          </a:xfrm>
          <a:prstGeom prst="rect">
            <a:avLst/>
          </a:prstGeom>
          <a:solidFill>
            <a:srgbClr val="9577FF"/>
          </a:solidFill>
          <a:ln w="31750" cap="flat">
            <a:solidFill>
              <a:schemeClr val="bg2">
                <a:lumMod val="1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200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graphicFrame>
        <p:nvGraphicFramePr>
          <p:cNvPr id="43" name="Table 117">
            <a:extLst>
              <a:ext uri="{FF2B5EF4-FFF2-40B4-BE49-F238E27FC236}">
                <a16:creationId xmlns:a16="http://schemas.microsoft.com/office/drawing/2014/main" id="{9B487C7D-7898-6047-A1FE-002F0059EAFC}"/>
              </a:ext>
            </a:extLst>
          </p:cNvPr>
          <p:cNvGraphicFramePr>
            <a:graphicFrameLocks noGrp="1"/>
          </p:cNvGraphicFramePr>
          <p:nvPr/>
        </p:nvGraphicFramePr>
        <p:xfrm>
          <a:off x="10347928" y="2766855"/>
          <a:ext cx="2681955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6391">
                  <a:extLst>
                    <a:ext uri="{9D8B030D-6E8A-4147-A177-3AD203B41FA5}">
                      <a16:colId xmlns:a16="http://schemas.microsoft.com/office/drawing/2014/main" val="1328618536"/>
                    </a:ext>
                  </a:extLst>
                </a:gridCol>
                <a:gridCol w="536391">
                  <a:extLst>
                    <a:ext uri="{9D8B030D-6E8A-4147-A177-3AD203B41FA5}">
                      <a16:colId xmlns:a16="http://schemas.microsoft.com/office/drawing/2014/main" val="3897734213"/>
                    </a:ext>
                  </a:extLst>
                </a:gridCol>
                <a:gridCol w="536391">
                  <a:extLst>
                    <a:ext uri="{9D8B030D-6E8A-4147-A177-3AD203B41FA5}">
                      <a16:colId xmlns:a16="http://schemas.microsoft.com/office/drawing/2014/main" val="218456354"/>
                    </a:ext>
                  </a:extLst>
                </a:gridCol>
                <a:gridCol w="536391">
                  <a:extLst>
                    <a:ext uri="{9D8B030D-6E8A-4147-A177-3AD203B41FA5}">
                      <a16:colId xmlns:a16="http://schemas.microsoft.com/office/drawing/2014/main" val="1068100450"/>
                    </a:ext>
                  </a:extLst>
                </a:gridCol>
                <a:gridCol w="536391">
                  <a:extLst>
                    <a:ext uri="{9D8B030D-6E8A-4147-A177-3AD203B41FA5}">
                      <a16:colId xmlns:a16="http://schemas.microsoft.com/office/drawing/2014/main" val="2211555094"/>
                    </a:ext>
                  </a:extLst>
                </a:gridCol>
              </a:tblGrid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231771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002382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812328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037757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773234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757109"/>
                  </a:ext>
                </a:extLst>
              </a:tr>
            </a:tbl>
          </a:graphicData>
        </a:graphic>
      </p:graphicFrame>
      <p:sp>
        <p:nvSpPr>
          <p:cNvPr id="130" name="TextBox 129">
            <a:extLst>
              <a:ext uri="{FF2B5EF4-FFF2-40B4-BE49-F238E27FC236}">
                <a16:creationId xmlns:a16="http://schemas.microsoft.com/office/drawing/2014/main" id="{7F9F647D-1A83-F74C-9B51-99762C96E505}"/>
              </a:ext>
            </a:extLst>
          </p:cNvPr>
          <p:cNvSpPr txBox="1"/>
          <p:nvPr/>
        </p:nvSpPr>
        <p:spPr>
          <a:xfrm>
            <a:off x="11295756" y="8066284"/>
            <a:ext cx="1606209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N" sz="4400" b="1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Tile A</a:t>
            </a:r>
          </a:p>
        </p:txBody>
      </p:sp>
      <p:graphicFrame>
        <p:nvGraphicFramePr>
          <p:cNvPr id="129" name="Table 117">
            <a:extLst>
              <a:ext uri="{FF2B5EF4-FFF2-40B4-BE49-F238E27FC236}">
                <a16:creationId xmlns:a16="http://schemas.microsoft.com/office/drawing/2014/main" id="{25F76488-C97B-6149-B8A2-60B0DD3D4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901229"/>
              </p:ext>
            </p:extLst>
          </p:nvPr>
        </p:nvGraphicFramePr>
        <p:xfrm>
          <a:off x="10223425" y="5994712"/>
          <a:ext cx="3750873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839">
                  <a:extLst>
                    <a:ext uri="{9D8B030D-6E8A-4147-A177-3AD203B41FA5}">
                      <a16:colId xmlns:a16="http://schemas.microsoft.com/office/drawing/2014/main" val="1328618536"/>
                    </a:ext>
                  </a:extLst>
                </a:gridCol>
                <a:gridCol w="535839">
                  <a:extLst>
                    <a:ext uri="{9D8B030D-6E8A-4147-A177-3AD203B41FA5}">
                      <a16:colId xmlns:a16="http://schemas.microsoft.com/office/drawing/2014/main" val="3897734213"/>
                    </a:ext>
                  </a:extLst>
                </a:gridCol>
                <a:gridCol w="535839">
                  <a:extLst>
                    <a:ext uri="{9D8B030D-6E8A-4147-A177-3AD203B41FA5}">
                      <a16:colId xmlns:a16="http://schemas.microsoft.com/office/drawing/2014/main" val="218456354"/>
                    </a:ext>
                  </a:extLst>
                </a:gridCol>
                <a:gridCol w="535839">
                  <a:extLst>
                    <a:ext uri="{9D8B030D-6E8A-4147-A177-3AD203B41FA5}">
                      <a16:colId xmlns:a16="http://schemas.microsoft.com/office/drawing/2014/main" val="1068100450"/>
                    </a:ext>
                  </a:extLst>
                </a:gridCol>
                <a:gridCol w="535839">
                  <a:extLst>
                    <a:ext uri="{9D8B030D-6E8A-4147-A177-3AD203B41FA5}">
                      <a16:colId xmlns:a16="http://schemas.microsoft.com/office/drawing/2014/main" val="2211555094"/>
                    </a:ext>
                  </a:extLst>
                </a:gridCol>
                <a:gridCol w="535839">
                  <a:extLst>
                    <a:ext uri="{9D8B030D-6E8A-4147-A177-3AD203B41FA5}">
                      <a16:colId xmlns:a16="http://schemas.microsoft.com/office/drawing/2014/main" val="2265486488"/>
                    </a:ext>
                  </a:extLst>
                </a:gridCol>
                <a:gridCol w="535839">
                  <a:extLst>
                    <a:ext uri="{9D8B030D-6E8A-4147-A177-3AD203B41FA5}">
                      <a16:colId xmlns:a16="http://schemas.microsoft.com/office/drawing/2014/main" val="991700338"/>
                    </a:ext>
                  </a:extLst>
                </a:gridCol>
              </a:tblGrid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231771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002382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812328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037757"/>
                  </a:ext>
                </a:extLst>
              </a:tr>
            </a:tbl>
          </a:graphicData>
        </a:graphic>
      </p:graphicFrame>
      <p:sp>
        <p:nvSpPr>
          <p:cNvPr id="131" name="TextBox 130">
            <a:extLst>
              <a:ext uri="{FF2B5EF4-FFF2-40B4-BE49-F238E27FC236}">
                <a16:creationId xmlns:a16="http://schemas.microsoft.com/office/drawing/2014/main" id="{F1032BBE-1248-194A-BCF8-3D80C85CB06F}"/>
              </a:ext>
            </a:extLst>
          </p:cNvPr>
          <p:cNvSpPr txBox="1"/>
          <p:nvPr/>
        </p:nvSpPr>
        <p:spPr>
          <a:xfrm>
            <a:off x="10352389" y="5467111"/>
            <a:ext cx="142987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CN" b="1">
                <a:solidFill>
                  <a:schemeClr val="bg1"/>
                </a:solidFill>
                <a:highlight>
                  <a:srgbClr val="000000"/>
                </a:highlight>
              </a:rPr>
              <a:t>L2 cache</a:t>
            </a:r>
            <a:endParaRPr kumimoji="0" lang="en-CN" sz="2400" b="1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highlight>
                <a:srgbClr val="000000"/>
              </a:highlight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2099C98-65B2-3947-91A4-A37A316FC64F}"/>
              </a:ext>
            </a:extLst>
          </p:cNvPr>
          <p:cNvSpPr txBox="1"/>
          <p:nvPr/>
        </p:nvSpPr>
        <p:spPr>
          <a:xfrm>
            <a:off x="13266225" y="2785339"/>
            <a:ext cx="6957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CN" b="1">
                <a:solidFill>
                  <a:schemeClr val="bg1"/>
                </a:solidFill>
                <a:highlight>
                  <a:srgbClr val="000000"/>
                </a:highlight>
              </a:rPr>
              <a:t>LLC</a:t>
            </a:r>
            <a:endParaRPr kumimoji="0" lang="en-CN" sz="2400" b="1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highlight>
                <a:srgbClr val="000000"/>
              </a:highlight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A73BFE7-C8DE-AF4D-99ED-E576DE3C22A1}"/>
              </a:ext>
            </a:extLst>
          </p:cNvPr>
          <p:cNvSpPr/>
          <p:nvPr/>
        </p:nvSpPr>
        <p:spPr>
          <a:xfrm>
            <a:off x="18782445" y="2512663"/>
            <a:ext cx="4618766" cy="2628707"/>
          </a:xfrm>
          <a:prstGeom prst="rect">
            <a:avLst/>
          </a:prstGeom>
          <a:solidFill>
            <a:schemeClr val="bg2">
              <a:lumMod val="75000"/>
            </a:schemeClr>
          </a:solidFill>
          <a:ln w="3175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200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7833CAB-4F8B-8448-A6C1-0BBAE2A605BB}"/>
              </a:ext>
            </a:extLst>
          </p:cNvPr>
          <p:cNvSpPr/>
          <p:nvPr/>
        </p:nvSpPr>
        <p:spPr>
          <a:xfrm>
            <a:off x="18792056" y="5169364"/>
            <a:ext cx="4618766" cy="2628707"/>
          </a:xfrm>
          <a:prstGeom prst="rect">
            <a:avLst/>
          </a:prstGeom>
          <a:solidFill>
            <a:srgbClr val="9577FF"/>
          </a:solidFill>
          <a:ln w="31750" cap="flat">
            <a:solidFill>
              <a:schemeClr val="bg2">
                <a:lumMod val="1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200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graphicFrame>
        <p:nvGraphicFramePr>
          <p:cNvPr id="142" name="Table 117">
            <a:extLst>
              <a:ext uri="{FF2B5EF4-FFF2-40B4-BE49-F238E27FC236}">
                <a16:creationId xmlns:a16="http://schemas.microsoft.com/office/drawing/2014/main" id="{022C00A7-EAFF-7345-AE86-B4B437350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461957"/>
              </p:ext>
            </p:extLst>
          </p:nvPr>
        </p:nvGraphicFramePr>
        <p:xfrm>
          <a:off x="19256103" y="2766855"/>
          <a:ext cx="2681955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6391">
                  <a:extLst>
                    <a:ext uri="{9D8B030D-6E8A-4147-A177-3AD203B41FA5}">
                      <a16:colId xmlns:a16="http://schemas.microsoft.com/office/drawing/2014/main" val="1328618536"/>
                    </a:ext>
                  </a:extLst>
                </a:gridCol>
                <a:gridCol w="536391">
                  <a:extLst>
                    <a:ext uri="{9D8B030D-6E8A-4147-A177-3AD203B41FA5}">
                      <a16:colId xmlns:a16="http://schemas.microsoft.com/office/drawing/2014/main" val="3897734213"/>
                    </a:ext>
                  </a:extLst>
                </a:gridCol>
                <a:gridCol w="536391">
                  <a:extLst>
                    <a:ext uri="{9D8B030D-6E8A-4147-A177-3AD203B41FA5}">
                      <a16:colId xmlns:a16="http://schemas.microsoft.com/office/drawing/2014/main" val="218456354"/>
                    </a:ext>
                  </a:extLst>
                </a:gridCol>
                <a:gridCol w="536391">
                  <a:extLst>
                    <a:ext uri="{9D8B030D-6E8A-4147-A177-3AD203B41FA5}">
                      <a16:colId xmlns:a16="http://schemas.microsoft.com/office/drawing/2014/main" val="1068100450"/>
                    </a:ext>
                  </a:extLst>
                </a:gridCol>
                <a:gridCol w="536391">
                  <a:extLst>
                    <a:ext uri="{9D8B030D-6E8A-4147-A177-3AD203B41FA5}">
                      <a16:colId xmlns:a16="http://schemas.microsoft.com/office/drawing/2014/main" val="2211555094"/>
                    </a:ext>
                  </a:extLst>
                </a:gridCol>
              </a:tblGrid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231771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002382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812328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037757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773234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757109"/>
                  </a:ext>
                </a:extLst>
              </a:tr>
            </a:tbl>
          </a:graphicData>
        </a:graphic>
      </p:graphicFrame>
      <p:sp>
        <p:nvSpPr>
          <p:cNvPr id="143" name="TextBox 142">
            <a:extLst>
              <a:ext uri="{FF2B5EF4-FFF2-40B4-BE49-F238E27FC236}">
                <a16:creationId xmlns:a16="http://schemas.microsoft.com/office/drawing/2014/main" id="{F4EA26A8-2FCF-7D4A-AD4D-8A71AC6C4183}"/>
              </a:ext>
            </a:extLst>
          </p:cNvPr>
          <p:cNvSpPr txBox="1"/>
          <p:nvPr/>
        </p:nvSpPr>
        <p:spPr>
          <a:xfrm>
            <a:off x="20320628" y="8095818"/>
            <a:ext cx="1617430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N" sz="4400" b="1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Tile B</a:t>
            </a:r>
          </a:p>
        </p:txBody>
      </p:sp>
      <p:graphicFrame>
        <p:nvGraphicFramePr>
          <p:cNvPr id="144" name="Table 117">
            <a:extLst>
              <a:ext uri="{FF2B5EF4-FFF2-40B4-BE49-F238E27FC236}">
                <a16:creationId xmlns:a16="http://schemas.microsoft.com/office/drawing/2014/main" id="{32D08E9F-D5BB-434C-9834-48A354E36FAE}"/>
              </a:ext>
            </a:extLst>
          </p:cNvPr>
          <p:cNvGraphicFramePr>
            <a:graphicFrameLocks noGrp="1"/>
          </p:cNvGraphicFramePr>
          <p:nvPr/>
        </p:nvGraphicFramePr>
        <p:xfrm>
          <a:off x="19131598" y="6028908"/>
          <a:ext cx="3750873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839">
                  <a:extLst>
                    <a:ext uri="{9D8B030D-6E8A-4147-A177-3AD203B41FA5}">
                      <a16:colId xmlns:a16="http://schemas.microsoft.com/office/drawing/2014/main" val="1328618536"/>
                    </a:ext>
                  </a:extLst>
                </a:gridCol>
                <a:gridCol w="535839">
                  <a:extLst>
                    <a:ext uri="{9D8B030D-6E8A-4147-A177-3AD203B41FA5}">
                      <a16:colId xmlns:a16="http://schemas.microsoft.com/office/drawing/2014/main" val="3897734213"/>
                    </a:ext>
                  </a:extLst>
                </a:gridCol>
                <a:gridCol w="535839">
                  <a:extLst>
                    <a:ext uri="{9D8B030D-6E8A-4147-A177-3AD203B41FA5}">
                      <a16:colId xmlns:a16="http://schemas.microsoft.com/office/drawing/2014/main" val="218456354"/>
                    </a:ext>
                  </a:extLst>
                </a:gridCol>
                <a:gridCol w="535839">
                  <a:extLst>
                    <a:ext uri="{9D8B030D-6E8A-4147-A177-3AD203B41FA5}">
                      <a16:colId xmlns:a16="http://schemas.microsoft.com/office/drawing/2014/main" val="1068100450"/>
                    </a:ext>
                  </a:extLst>
                </a:gridCol>
                <a:gridCol w="535839">
                  <a:extLst>
                    <a:ext uri="{9D8B030D-6E8A-4147-A177-3AD203B41FA5}">
                      <a16:colId xmlns:a16="http://schemas.microsoft.com/office/drawing/2014/main" val="2211555094"/>
                    </a:ext>
                  </a:extLst>
                </a:gridCol>
                <a:gridCol w="535839">
                  <a:extLst>
                    <a:ext uri="{9D8B030D-6E8A-4147-A177-3AD203B41FA5}">
                      <a16:colId xmlns:a16="http://schemas.microsoft.com/office/drawing/2014/main" val="2265486488"/>
                    </a:ext>
                  </a:extLst>
                </a:gridCol>
                <a:gridCol w="535839">
                  <a:extLst>
                    <a:ext uri="{9D8B030D-6E8A-4147-A177-3AD203B41FA5}">
                      <a16:colId xmlns:a16="http://schemas.microsoft.com/office/drawing/2014/main" val="991700338"/>
                    </a:ext>
                  </a:extLst>
                </a:gridCol>
              </a:tblGrid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231771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002382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812328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037757"/>
                  </a:ext>
                </a:extLst>
              </a:tr>
            </a:tbl>
          </a:graphicData>
        </a:graphic>
      </p:graphicFrame>
      <p:sp>
        <p:nvSpPr>
          <p:cNvPr id="145" name="TextBox 144">
            <a:extLst>
              <a:ext uri="{FF2B5EF4-FFF2-40B4-BE49-F238E27FC236}">
                <a16:creationId xmlns:a16="http://schemas.microsoft.com/office/drawing/2014/main" id="{1E837AB7-49D7-184D-831C-91F47E5F8BCD}"/>
              </a:ext>
            </a:extLst>
          </p:cNvPr>
          <p:cNvSpPr txBox="1"/>
          <p:nvPr/>
        </p:nvSpPr>
        <p:spPr>
          <a:xfrm>
            <a:off x="19260564" y="5467111"/>
            <a:ext cx="142987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CN" b="1">
                <a:solidFill>
                  <a:schemeClr val="bg1"/>
                </a:solidFill>
                <a:highlight>
                  <a:srgbClr val="000000"/>
                </a:highlight>
              </a:rPr>
              <a:t>L2 cache</a:t>
            </a:r>
            <a:endParaRPr kumimoji="0" lang="en-CN" sz="2400" b="1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highlight>
                <a:srgbClr val="000000"/>
              </a:highlight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E7BAD03-6DDF-DA4D-8478-3F4DAF7AE6A0}"/>
              </a:ext>
            </a:extLst>
          </p:cNvPr>
          <p:cNvSpPr txBox="1"/>
          <p:nvPr/>
        </p:nvSpPr>
        <p:spPr>
          <a:xfrm>
            <a:off x="22174400" y="2785339"/>
            <a:ext cx="6957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CN" b="1">
                <a:solidFill>
                  <a:schemeClr val="bg1"/>
                </a:solidFill>
                <a:highlight>
                  <a:srgbClr val="000000"/>
                </a:highlight>
              </a:rPr>
              <a:t>LLC</a:t>
            </a:r>
            <a:endParaRPr kumimoji="0" lang="en-CN" sz="2400" b="1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highlight>
                <a:srgbClr val="000000"/>
              </a:highlight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7AE09358-8803-ED42-8C02-C8A2AD38D429}"/>
              </a:ext>
            </a:extLst>
          </p:cNvPr>
          <p:cNvCxnSpPr>
            <a:cxnSpLocks/>
          </p:cNvCxnSpPr>
          <p:nvPr/>
        </p:nvCxnSpPr>
        <p:spPr>
          <a:xfrm>
            <a:off x="14442838" y="6609234"/>
            <a:ext cx="4339607" cy="0"/>
          </a:xfrm>
          <a:prstGeom prst="line">
            <a:avLst/>
          </a:prstGeom>
          <a:noFill/>
          <a:ln w="152400" cap="flat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D483440-E1C2-3D4A-A00E-3C609FDA7403}"/>
              </a:ext>
            </a:extLst>
          </p:cNvPr>
          <p:cNvCxnSpPr>
            <a:cxnSpLocks/>
          </p:cNvCxnSpPr>
          <p:nvPr/>
        </p:nvCxnSpPr>
        <p:spPr>
          <a:xfrm>
            <a:off x="14433227" y="4007691"/>
            <a:ext cx="4349218" cy="0"/>
          </a:xfrm>
          <a:prstGeom prst="line">
            <a:avLst/>
          </a:prstGeom>
          <a:noFill/>
          <a:ln w="152400" cap="flat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Cloud 3">
            <a:extLst>
              <a:ext uri="{FF2B5EF4-FFF2-40B4-BE49-F238E27FC236}">
                <a16:creationId xmlns:a16="http://schemas.microsoft.com/office/drawing/2014/main" id="{5DD16F51-3116-EC4B-A62A-C8AB3F0D0F8F}"/>
              </a:ext>
            </a:extLst>
          </p:cNvPr>
          <p:cNvSpPr/>
          <p:nvPr/>
        </p:nvSpPr>
        <p:spPr>
          <a:xfrm>
            <a:off x="14681850" y="2997850"/>
            <a:ext cx="3918640" cy="4494098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N" sz="3200" b="0" i="0" u="none" strike="noStrike" cap="none" spc="0" normalizeH="0" baseline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Mesh Interconnect</a:t>
            </a:r>
          </a:p>
        </p:txBody>
      </p:sp>
      <p:pic>
        <p:nvPicPr>
          <p:cNvPr id="122" name="cropped-best-pranks-e1479573181768.png" descr="cropped-best-pranks-e1479573181768.png">
            <a:extLst>
              <a:ext uri="{FF2B5EF4-FFF2-40B4-BE49-F238E27FC236}">
                <a16:creationId xmlns:a16="http://schemas.microsoft.com/office/drawing/2014/main" id="{1391B36D-3F52-E14E-BEDE-6736FF1D8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1387" y="7766445"/>
            <a:ext cx="1774349" cy="1774349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Probe…">
                <a:extLst>
                  <a:ext uri="{FF2B5EF4-FFF2-40B4-BE49-F238E27FC236}">
                    <a16:creationId xmlns:a16="http://schemas.microsoft.com/office/drawing/2014/main" id="{824A6C0C-B711-3E4B-8C3A-434E4CEA88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3178" y="3020291"/>
                <a:ext cx="8728747" cy="939629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>
                <a:norm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609600" indent="-609600" algn="l">
                  <a:lnSpc>
                    <a:spcPct val="90000"/>
                  </a:lnSpc>
                  <a:spcBef>
                    <a:spcPts val="4500"/>
                  </a:spcBef>
                  <a:buSzPct val="123000"/>
                  <a:buChar char="•"/>
                  <a:defRPr sz="3600" b="1">
                    <a:solidFill>
                      <a:srgbClr val="000000"/>
                    </a:solidFill>
                  </a:defRPr>
                </a:lvl1pPr>
                <a:lvl2pPr marL="1219200" lvl="1" indent="-609600" algn="l">
                  <a:lnSpc>
                    <a:spcPct val="90000"/>
                  </a:lnSpc>
                  <a:spcBef>
                    <a:spcPts val="4500"/>
                  </a:spcBef>
                  <a:buSzPct val="123000"/>
                  <a:buChar char="•"/>
                  <a:defRPr sz="3600" b="1">
                    <a:solidFill>
                      <a:srgbClr val="000000"/>
                    </a:solidFill>
                  </a:defRPr>
                </a:lvl2pPr>
                <a:lvl3pPr marL="1828800" lvl="2" indent="-609600" algn="l">
                  <a:lnSpc>
                    <a:spcPct val="90000"/>
                  </a:lnSpc>
                  <a:spcBef>
                    <a:spcPts val="4500"/>
                  </a:spcBef>
                  <a:buSzPct val="123000"/>
                  <a:buChar char="•"/>
                  <a:defRPr sz="3600">
                    <a:solidFill>
                      <a:srgbClr val="000000"/>
                    </a:solidFill>
                  </a:defRPr>
                </a:lvl3pPr>
                <a:lvl4pPr marL="2438400" lvl="3" indent="-609600" algn="l">
                  <a:lnSpc>
                    <a:spcPct val="90000"/>
                  </a:lnSpc>
                  <a:spcBef>
                    <a:spcPts val="4500"/>
                  </a:spcBef>
                  <a:buSzPct val="123000"/>
                  <a:buChar char="•"/>
                  <a:defRPr sz="4800">
                    <a:solidFill>
                      <a:srgbClr val="000000"/>
                    </a:solidFill>
                  </a:defRPr>
                </a:lvl4pPr>
                <a:lvl5pPr marL="3048000" indent="-609600" algn="l">
                  <a:lnSpc>
                    <a:spcPct val="90000"/>
                  </a:lnSpc>
                  <a:spcBef>
                    <a:spcPts val="4500"/>
                  </a:spcBef>
                  <a:buSzPct val="123000"/>
                  <a:buChar char="•"/>
                  <a:defRPr sz="4800">
                    <a:solidFill>
                      <a:srgbClr val="000000"/>
                    </a:solidFill>
                  </a:defRPr>
                </a:lvl5pPr>
                <a:lvl6pPr marL="3657600" indent="-609600" algn="l">
                  <a:lnSpc>
                    <a:spcPct val="90000"/>
                  </a:lnSpc>
                  <a:spcBef>
                    <a:spcPts val="4500"/>
                  </a:spcBef>
                  <a:buSzPct val="123000"/>
                  <a:buChar char="•"/>
                  <a:defRPr sz="4800">
                    <a:solidFill>
                      <a:srgbClr val="000000"/>
                    </a:solidFill>
                  </a:defRPr>
                </a:lvl6pPr>
                <a:lvl7pPr marL="4267200" indent="-609600" algn="l">
                  <a:lnSpc>
                    <a:spcPct val="90000"/>
                  </a:lnSpc>
                  <a:spcBef>
                    <a:spcPts val="4500"/>
                  </a:spcBef>
                  <a:buSzPct val="123000"/>
                  <a:buChar char="•"/>
                  <a:defRPr sz="4800">
                    <a:solidFill>
                      <a:srgbClr val="000000"/>
                    </a:solidFill>
                  </a:defRPr>
                </a:lvl7pPr>
                <a:lvl8pPr marL="4876800" indent="-609600" algn="l">
                  <a:lnSpc>
                    <a:spcPct val="90000"/>
                  </a:lnSpc>
                  <a:spcBef>
                    <a:spcPts val="4500"/>
                  </a:spcBef>
                  <a:buSzPct val="123000"/>
                  <a:buChar char="•"/>
                  <a:defRPr sz="4800">
                    <a:solidFill>
                      <a:srgbClr val="000000"/>
                    </a:solidFill>
                  </a:defRPr>
                </a:lvl8pPr>
                <a:lvl9pPr marL="5486400" indent="-609600" algn="l">
                  <a:lnSpc>
                    <a:spcPct val="90000"/>
                  </a:lnSpc>
                  <a:spcBef>
                    <a:spcPts val="4500"/>
                  </a:spcBef>
                  <a:buSzPct val="123000"/>
                  <a:buChar char="•"/>
                  <a:defRPr sz="4800">
                    <a:solidFill>
                      <a:srgbClr val="000000"/>
                    </a:solidFill>
                  </a:defRPr>
                </a:lvl9pPr>
              </a:lstStyle>
              <a:p>
                <a:pPr marL="609600" lvl="1" indent="0">
                  <a:buNone/>
                </a:pPr>
                <a:r>
                  <a:rPr lang="en-US"/>
                  <a:t>EV size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𝑤𝑎𝑦𝑠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/>
              </a:p>
              <a:p>
                <a:pPr lvl="2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𝐿𝐶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𝑤𝑎𝑦𝑠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𝐿𝐿𝐶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𝑠𝑒𝑡</m:t>
                    </m:r>
                  </m:oMath>
                </a14:m>
                <a:endParaRPr lang="en-US"/>
              </a:p>
              <a:p>
                <a:pPr lvl="2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𝑠𝑖𝑧𝑒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+2∗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𝐿𝐿𝐶</m:t>
                        </m:r>
                      </m:sub>
                    </m:sSub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124" name="Probe…">
                <a:extLst>
                  <a:ext uri="{FF2B5EF4-FFF2-40B4-BE49-F238E27FC236}">
                    <a16:creationId xmlns:a16="http://schemas.microsoft.com/office/drawing/2014/main" id="{824A6C0C-B711-3E4B-8C3A-434E4CEA8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178" y="3020291"/>
                <a:ext cx="8728747" cy="9396298"/>
              </a:xfrm>
              <a:prstGeom prst="rect">
                <a:avLst/>
              </a:prstGeom>
              <a:blipFill>
                <a:blip r:embed="rId6"/>
                <a:stretch>
                  <a:fillRect t="-1350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hreat Model">
            <a:extLst>
              <a:ext uri="{FF2B5EF4-FFF2-40B4-BE49-F238E27FC236}">
                <a16:creationId xmlns:a16="http://schemas.microsoft.com/office/drawing/2014/main" id="{53A9193C-C8D6-AD44-8123-65FBEA337059}"/>
              </a:ext>
            </a:extLst>
          </p:cNvPr>
          <p:cNvSpPr txBox="1">
            <a:spLocks/>
          </p:cNvSpPr>
          <p:nvPr/>
        </p:nvSpPr>
        <p:spPr>
          <a:xfrm>
            <a:off x="1358900" y="12319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4572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9144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13716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18288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22860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27432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32004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36576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hangingPunct="1"/>
            <a:r>
              <a:rPr lang="en-US"/>
              <a:t>Probe: </a:t>
            </a:r>
            <a:r>
              <a:rPr lang="en-US" err="1"/>
              <a:t>Cacheline</a:t>
            </a:r>
            <a:r>
              <a:rPr lang="en-US"/>
              <a:t> Eviction</a:t>
            </a:r>
          </a:p>
        </p:txBody>
      </p:sp>
      <p:grpSp>
        <p:nvGrpSpPr>
          <p:cNvPr id="28" name="成组">
            <a:extLst>
              <a:ext uri="{FF2B5EF4-FFF2-40B4-BE49-F238E27FC236}">
                <a16:creationId xmlns:a16="http://schemas.microsoft.com/office/drawing/2014/main" id="{D5AEED7C-3A37-D867-FE31-99936647585A}"/>
              </a:ext>
            </a:extLst>
          </p:cNvPr>
          <p:cNvGrpSpPr/>
          <p:nvPr/>
        </p:nvGrpSpPr>
        <p:grpSpPr>
          <a:xfrm>
            <a:off x="-391489" y="12773806"/>
            <a:ext cx="25166978" cy="1646668"/>
            <a:chOff x="0" y="0"/>
            <a:chExt cx="25166977" cy="984245"/>
          </a:xfrm>
        </p:grpSpPr>
        <p:sp>
          <p:nvSpPr>
            <p:cNvPr id="30" name="矩形">
              <a:extLst>
                <a:ext uri="{FF2B5EF4-FFF2-40B4-BE49-F238E27FC236}">
                  <a16:creationId xmlns:a16="http://schemas.microsoft.com/office/drawing/2014/main" id="{4DAE2FC3-F0F5-38E7-B0A5-D836543B0BB7}"/>
                </a:ext>
              </a:extLst>
            </p:cNvPr>
            <p:cNvSpPr/>
            <p:nvPr/>
          </p:nvSpPr>
          <p:spPr>
            <a:xfrm>
              <a:off x="122501" y="9791"/>
              <a:ext cx="25044477" cy="974455"/>
            </a:xfrm>
            <a:prstGeom prst="rect">
              <a:avLst/>
            </a:prstGeom>
            <a:solidFill>
              <a:srgbClr val="2C81C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" name="矩形">
              <a:extLst>
                <a:ext uri="{FF2B5EF4-FFF2-40B4-BE49-F238E27FC236}">
                  <a16:creationId xmlns:a16="http://schemas.microsoft.com/office/drawing/2014/main" id="{AF881AD8-5D6F-5861-C866-7B4E701589CB}"/>
                </a:ext>
              </a:extLst>
            </p:cNvPr>
            <p:cNvSpPr/>
            <p:nvPr/>
          </p:nvSpPr>
          <p:spPr>
            <a:xfrm>
              <a:off x="0" y="0"/>
              <a:ext cx="25044476" cy="63500"/>
            </a:xfrm>
            <a:prstGeom prst="rect">
              <a:avLst/>
            </a:prstGeom>
            <a:solidFill>
              <a:srgbClr val="FEAD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7A39ABB0-928E-B3BD-10A0-ECD30DA79C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419858"/>
              </p:ext>
            </p:extLst>
          </p:nvPr>
        </p:nvGraphicFramePr>
        <p:xfrm>
          <a:off x="5419882" y="9755537"/>
          <a:ext cx="13004800" cy="28956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251200">
                  <a:extLst>
                    <a:ext uri="{9D8B030D-6E8A-4147-A177-3AD203B41FA5}">
                      <a16:colId xmlns:a16="http://schemas.microsoft.com/office/drawing/2014/main" val="1847744781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3346523145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985478197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753402523"/>
                    </a:ext>
                  </a:extLst>
                </a:gridCol>
              </a:tblGrid>
              <a:tr h="450836">
                <a:tc gridSpan="4">
                  <a:txBody>
                    <a:bodyPr/>
                    <a:lstStyle/>
                    <a:p>
                      <a:r>
                        <a:rPr lang="en-CN" sz="3200"/>
                        <a:t>Pyhsical Memory Address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764337"/>
                  </a:ext>
                </a:extLst>
              </a:tr>
              <a:tr h="450836">
                <a:tc>
                  <a:txBody>
                    <a:bodyPr/>
                    <a:lstStyle/>
                    <a:p>
                      <a:r>
                        <a:rPr lang="en-US" altLang="zh-CN" sz="3200"/>
                        <a:t>63:17</a:t>
                      </a:r>
                      <a:endParaRPr lang="en-CN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/>
                        <a:t>16</a:t>
                      </a:r>
                      <a:endParaRPr lang="en-CN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/>
                        <a:t>15:6</a:t>
                      </a:r>
                      <a:endParaRPr lang="en-CN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/>
                        <a:t>5:0</a:t>
                      </a:r>
                      <a:endParaRPr lang="en-CN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04744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CN" sz="3200"/>
                        <a:t>L2</a:t>
                      </a:r>
                      <a:r>
                        <a:rPr lang="zh-CN" altLang="en-US" sz="3200"/>
                        <a:t> </a:t>
                      </a:r>
                      <a:r>
                        <a:rPr lang="en-US" altLang="zh-CN" sz="3200"/>
                        <a:t>Tag</a:t>
                      </a:r>
                      <a:endParaRPr lang="en-CN" sz="3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3200"/>
                        <a:t>L2 set index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CN" sz="3200"/>
                        <a:t>Offset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897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sz="3200"/>
                        <a:t>LLC Tag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CN" sz="3200"/>
                        <a:t>LLC</a:t>
                      </a:r>
                      <a:r>
                        <a:rPr lang="zh-CN" altLang="en-US" sz="3200"/>
                        <a:t> </a:t>
                      </a:r>
                      <a:r>
                        <a:rPr lang="en-US" altLang="zh-CN" sz="3200"/>
                        <a:t>set</a:t>
                      </a:r>
                      <a:r>
                        <a:rPr lang="zh-CN" altLang="en-US" sz="3200"/>
                        <a:t> </a:t>
                      </a:r>
                      <a:r>
                        <a:rPr lang="en-US" altLang="zh-CN" sz="3200"/>
                        <a:t>index</a:t>
                      </a:r>
                      <a:endParaRPr lang="en-CN" sz="3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5077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CN" sz="3200"/>
                        <a:t>Hash to LLC slice ID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 sz="3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170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193582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Invisible Probe: Timing Attacks with PCIe Congestion Side-channel"/>
          <p:cNvSpPr txBox="1">
            <a:spLocks noGrp="1"/>
          </p:cNvSpPr>
          <p:nvPr>
            <p:ph type="ctrTitle"/>
          </p:nvPr>
        </p:nvSpPr>
        <p:spPr>
          <a:xfrm>
            <a:off x="6690343" y="4607791"/>
            <a:ext cx="12318094" cy="289313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500" spc="-190"/>
            </a:lvl1pPr>
          </a:lstStyle>
          <a:p>
            <a:r>
              <a:rPr lang="en" altLang="zh-CN" sz="12400"/>
              <a:t>Background</a:t>
            </a:r>
          </a:p>
        </p:txBody>
      </p:sp>
      <p:sp>
        <p:nvSpPr>
          <p:cNvPr id="155" name="文本"/>
          <p:cNvSpPr txBox="1"/>
          <p:nvPr/>
        </p:nvSpPr>
        <p:spPr>
          <a:xfrm>
            <a:off x="4616784" y="10156166"/>
            <a:ext cx="1270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spcBef>
                <a:spcPts val="1200"/>
              </a:spcBef>
              <a:defRPr sz="1066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endParaRPr sz="1200"/>
          </a:p>
        </p:txBody>
      </p:sp>
      <p:grpSp>
        <p:nvGrpSpPr>
          <p:cNvPr id="9" name="成组">
            <a:extLst>
              <a:ext uri="{FF2B5EF4-FFF2-40B4-BE49-F238E27FC236}">
                <a16:creationId xmlns:a16="http://schemas.microsoft.com/office/drawing/2014/main" id="{5F80EBDB-436B-96B0-D7AD-C3B2B0678DC4}"/>
              </a:ext>
            </a:extLst>
          </p:cNvPr>
          <p:cNvGrpSpPr/>
          <p:nvPr/>
        </p:nvGrpSpPr>
        <p:grpSpPr>
          <a:xfrm>
            <a:off x="-391489" y="12773806"/>
            <a:ext cx="25166978" cy="1646668"/>
            <a:chOff x="0" y="0"/>
            <a:chExt cx="25166977" cy="984245"/>
          </a:xfrm>
        </p:grpSpPr>
        <p:sp>
          <p:nvSpPr>
            <p:cNvPr id="10" name="矩形">
              <a:extLst>
                <a:ext uri="{FF2B5EF4-FFF2-40B4-BE49-F238E27FC236}">
                  <a16:creationId xmlns:a16="http://schemas.microsoft.com/office/drawing/2014/main" id="{A3153789-A92D-5A4A-721F-EFEF8BD1D4B9}"/>
                </a:ext>
              </a:extLst>
            </p:cNvPr>
            <p:cNvSpPr/>
            <p:nvPr/>
          </p:nvSpPr>
          <p:spPr>
            <a:xfrm>
              <a:off x="122501" y="9791"/>
              <a:ext cx="25044477" cy="974455"/>
            </a:xfrm>
            <a:prstGeom prst="rect">
              <a:avLst/>
            </a:prstGeom>
            <a:solidFill>
              <a:srgbClr val="2C81C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1" name="矩形">
              <a:extLst>
                <a:ext uri="{FF2B5EF4-FFF2-40B4-BE49-F238E27FC236}">
                  <a16:creationId xmlns:a16="http://schemas.microsoft.com/office/drawing/2014/main" id="{C01BAD2B-43EB-1FA1-4839-BC7CA69DCD5F}"/>
                </a:ext>
              </a:extLst>
            </p:cNvPr>
            <p:cNvSpPr/>
            <p:nvPr/>
          </p:nvSpPr>
          <p:spPr>
            <a:xfrm>
              <a:off x="0" y="0"/>
              <a:ext cx="25044476" cy="63500"/>
            </a:xfrm>
            <a:prstGeom prst="rect">
              <a:avLst/>
            </a:prstGeom>
            <a:solidFill>
              <a:srgbClr val="FEAD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73117745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5CA272BD-A796-2140-AE15-4B17B52D9C68}"/>
              </a:ext>
            </a:extLst>
          </p:cNvPr>
          <p:cNvSpPr/>
          <p:nvPr/>
        </p:nvSpPr>
        <p:spPr>
          <a:xfrm>
            <a:off x="9874270" y="2512663"/>
            <a:ext cx="4618766" cy="2628707"/>
          </a:xfrm>
          <a:prstGeom prst="rect">
            <a:avLst/>
          </a:prstGeom>
          <a:solidFill>
            <a:schemeClr val="bg2">
              <a:lumMod val="75000"/>
            </a:schemeClr>
          </a:solidFill>
          <a:ln w="3175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200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3CF5A5F-091A-DB42-9107-01D04BEF4A3C}"/>
              </a:ext>
            </a:extLst>
          </p:cNvPr>
          <p:cNvSpPr/>
          <p:nvPr/>
        </p:nvSpPr>
        <p:spPr>
          <a:xfrm>
            <a:off x="9883881" y="5169364"/>
            <a:ext cx="4618766" cy="2628707"/>
          </a:xfrm>
          <a:prstGeom prst="rect">
            <a:avLst/>
          </a:prstGeom>
          <a:solidFill>
            <a:srgbClr val="9577FF"/>
          </a:solidFill>
          <a:ln w="31750" cap="flat">
            <a:solidFill>
              <a:schemeClr val="bg2">
                <a:lumMod val="1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200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graphicFrame>
        <p:nvGraphicFramePr>
          <p:cNvPr id="43" name="Table 117">
            <a:extLst>
              <a:ext uri="{FF2B5EF4-FFF2-40B4-BE49-F238E27FC236}">
                <a16:creationId xmlns:a16="http://schemas.microsoft.com/office/drawing/2014/main" id="{9B487C7D-7898-6047-A1FE-002F0059EAFC}"/>
              </a:ext>
            </a:extLst>
          </p:cNvPr>
          <p:cNvGraphicFramePr>
            <a:graphicFrameLocks noGrp="1"/>
          </p:cNvGraphicFramePr>
          <p:nvPr/>
        </p:nvGraphicFramePr>
        <p:xfrm>
          <a:off x="10347928" y="2766855"/>
          <a:ext cx="2681955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6391">
                  <a:extLst>
                    <a:ext uri="{9D8B030D-6E8A-4147-A177-3AD203B41FA5}">
                      <a16:colId xmlns:a16="http://schemas.microsoft.com/office/drawing/2014/main" val="1328618536"/>
                    </a:ext>
                  </a:extLst>
                </a:gridCol>
                <a:gridCol w="536391">
                  <a:extLst>
                    <a:ext uri="{9D8B030D-6E8A-4147-A177-3AD203B41FA5}">
                      <a16:colId xmlns:a16="http://schemas.microsoft.com/office/drawing/2014/main" val="3897734213"/>
                    </a:ext>
                  </a:extLst>
                </a:gridCol>
                <a:gridCol w="536391">
                  <a:extLst>
                    <a:ext uri="{9D8B030D-6E8A-4147-A177-3AD203B41FA5}">
                      <a16:colId xmlns:a16="http://schemas.microsoft.com/office/drawing/2014/main" val="218456354"/>
                    </a:ext>
                  </a:extLst>
                </a:gridCol>
                <a:gridCol w="536391">
                  <a:extLst>
                    <a:ext uri="{9D8B030D-6E8A-4147-A177-3AD203B41FA5}">
                      <a16:colId xmlns:a16="http://schemas.microsoft.com/office/drawing/2014/main" val="1068100450"/>
                    </a:ext>
                  </a:extLst>
                </a:gridCol>
                <a:gridCol w="536391">
                  <a:extLst>
                    <a:ext uri="{9D8B030D-6E8A-4147-A177-3AD203B41FA5}">
                      <a16:colId xmlns:a16="http://schemas.microsoft.com/office/drawing/2014/main" val="2211555094"/>
                    </a:ext>
                  </a:extLst>
                </a:gridCol>
              </a:tblGrid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231771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002382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812328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037757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773234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757109"/>
                  </a:ext>
                </a:extLst>
              </a:tr>
            </a:tbl>
          </a:graphicData>
        </a:graphic>
      </p:graphicFrame>
      <p:sp>
        <p:nvSpPr>
          <p:cNvPr id="130" name="TextBox 129">
            <a:extLst>
              <a:ext uri="{FF2B5EF4-FFF2-40B4-BE49-F238E27FC236}">
                <a16:creationId xmlns:a16="http://schemas.microsoft.com/office/drawing/2014/main" id="{7F9F647D-1A83-F74C-9B51-99762C96E505}"/>
              </a:ext>
            </a:extLst>
          </p:cNvPr>
          <p:cNvSpPr txBox="1"/>
          <p:nvPr/>
        </p:nvSpPr>
        <p:spPr>
          <a:xfrm>
            <a:off x="11295756" y="8066284"/>
            <a:ext cx="1606209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N" sz="4400" b="1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Tile A</a:t>
            </a:r>
          </a:p>
        </p:txBody>
      </p:sp>
      <p:graphicFrame>
        <p:nvGraphicFramePr>
          <p:cNvPr id="129" name="Table 117">
            <a:extLst>
              <a:ext uri="{FF2B5EF4-FFF2-40B4-BE49-F238E27FC236}">
                <a16:creationId xmlns:a16="http://schemas.microsoft.com/office/drawing/2014/main" id="{25F76488-C97B-6149-B8A2-60B0DD3D4B11}"/>
              </a:ext>
            </a:extLst>
          </p:cNvPr>
          <p:cNvGraphicFramePr>
            <a:graphicFrameLocks noGrp="1"/>
          </p:cNvGraphicFramePr>
          <p:nvPr/>
        </p:nvGraphicFramePr>
        <p:xfrm>
          <a:off x="10223425" y="5994712"/>
          <a:ext cx="3750873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839">
                  <a:extLst>
                    <a:ext uri="{9D8B030D-6E8A-4147-A177-3AD203B41FA5}">
                      <a16:colId xmlns:a16="http://schemas.microsoft.com/office/drawing/2014/main" val="1328618536"/>
                    </a:ext>
                  </a:extLst>
                </a:gridCol>
                <a:gridCol w="535839">
                  <a:extLst>
                    <a:ext uri="{9D8B030D-6E8A-4147-A177-3AD203B41FA5}">
                      <a16:colId xmlns:a16="http://schemas.microsoft.com/office/drawing/2014/main" val="3897734213"/>
                    </a:ext>
                  </a:extLst>
                </a:gridCol>
                <a:gridCol w="535839">
                  <a:extLst>
                    <a:ext uri="{9D8B030D-6E8A-4147-A177-3AD203B41FA5}">
                      <a16:colId xmlns:a16="http://schemas.microsoft.com/office/drawing/2014/main" val="218456354"/>
                    </a:ext>
                  </a:extLst>
                </a:gridCol>
                <a:gridCol w="535839">
                  <a:extLst>
                    <a:ext uri="{9D8B030D-6E8A-4147-A177-3AD203B41FA5}">
                      <a16:colId xmlns:a16="http://schemas.microsoft.com/office/drawing/2014/main" val="1068100450"/>
                    </a:ext>
                  </a:extLst>
                </a:gridCol>
                <a:gridCol w="535839">
                  <a:extLst>
                    <a:ext uri="{9D8B030D-6E8A-4147-A177-3AD203B41FA5}">
                      <a16:colId xmlns:a16="http://schemas.microsoft.com/office/drawing/2014/main" val="2211555094"/>
                    </a:ext>
                  </a:extLst>
                </a:gridCol>
                <a:gridCol w="535839">
                  <a:extLst>
                    <a:ext uri="{9D8B030D-6E8A-4147-A177-3AD203B41FA5}">
                      <a16:colId xmlns:a16="http://schemas.microsoft.com/office/drawing/2014/main" val="2265486488"/>
                    </a:ext>
                  </a:extLst>
                </a:gridCol>
                <a:gridCol w="535839">
                  <a:extLst>
                    <a:ext uri="{9D8B030D-6E8A-4147-A177-3AD203B41FA5}">
                      <a16:colId xmlns:a16="http://schemas.microsoft.com/office/drawing/2014/main" val="991700338"/>
                    </a:ext>
                  </a:extLst>
                </a:gridCol>
              </a:tblGrid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231771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002382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812328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037757"/>
                  </a:ext>
                </a:extLst>
              </a:tr>
            </a:tbl>
          </a:graphicData>
        </a:graphic>
      </p:graphicFrame>
      <p:sp>
        <p:nvSpPr>
          <p:cNvPr id="131" name="TextBox 130">
            <a:extLst>
              <a:ext uri="{FF2B5EF4-FFF2-40B4-BE49-F238E27FC236}">
                <a16:creationId xmlns:a16="http://schemas.microsoft.com/office/drawing/2014/main" id="{F1032BBE-1248-194A-BCF8-3D80C85CB06F}"/>
              </a:ext>
            </a:extLst>
          </p:cNvPr>
          <p:cNvSpPr txBox="1"/>
          <p:nvPr/>
        </p:nvSpPr>
        <p:spPr>
          <a:xfrm>
            <a:off x="10352389" y="5467111"/>
            <a:ext cx="142987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CN" b="1">
                <a:solidFill>
                  <a:schemeClr val="bg1"/>
                </a:solidFill>
                <a:highlight>
                  <a:srgbClr val="000000"/>
                </a:highlight>
              </a:rPr>
              <a:t>L2 cache</a:t>
            </a:r>
            <a:endParaRPr kumimoji="0" lang="en-CN" sz="2400" b="1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highlight>
                <a:srgbClr val="000000"/>
              </a:highlight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2099C98-65B2-3947-91A4-A37A316FC64F}"/>
              </a:ext>
            </a:extLst>
          </p:cNvPr>
          <p:cNvSpPr txBox="1"/>
          <p:nvPr/>
        </p:nvSpPr>
        <p:spPr>
          <a:xfrm>
            <a:off x="13266225" y="2785339"/>
            <a:ext cx="6957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CN" b="1">
                <a:solidFill>
                  <a:schemeClr val="bg1"/>
                </a:solidFill>
                <a:highlight>
                  <a:srgbClr val="000000"/>
                </a:highlight>
              </a:rPr>
              <a:t>LLC</a:t>
            </a:r>
            <a:endParaRPr kumimoji="0" lang="en-CN" sz="2400" b="1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highlight>
                <a:srgbClr val="000000"/>
              </a:highlight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A73BFE7-C8DE-AF4D-99ED-E576DE3C22A1}"/>
              </a:ext>
            </a:extLst>
          </p:cNvPr>
          <p:cNvSpPr/>
          <p:nvPr/>
        </p:nvSpPr>
        <p:spPr>
          <a:xfrm>
            <a:off x="18782445" y="2512663"/>
            <a:ext cx="4618766" cy="2628707"/>
          </a:xfrm>
          <a:prstGeom prst="rect">
            <a:avLst/>
          </a:prstGeom>
          <a:solidFill>
            <a:schemeClr val="bg2">
              <a:lumMod val="75000"/>
            </a:schemeClr>
          </a:solidFill>
          <a:ln w="3175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200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7833CAB-4F8B-8448-A6C1-0BBAE2A605BB}"/>
              </a:ext>
            </a:extLst>
          </p:cNvPr>
          <p:cNvSpPr/>
          <p:nvPr/>
        </p:nvSpPr>
        <p:spPr>
          <a:xfrm>
            <a:off x="18792056" y="5169364"/>
            <a:ext cx="4618766" cy="2628707"/>
          </a:xfrm>
          <a:prstGeom prst="rect">
            <a:avLst/>
          </a:prstGeom>
          <a:solidFill>
            <a:srgbClr val="9577FF"/>
          </a:solidFill>
          <a:ln w="31750" cap="flat">
            <a:solidFill>
              <a:schemeClr val="bg2">
                <a:lumMod val="1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200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graphicFrame>
        <p:nvGraphicFramePr>
          <p:cNvPr id="142" name="Table 117">
            <a:extLst>
              <a:ext uri="{FF2B5EF4-FFF2-40B4-BE49-F238E27FC236}">
                <a16:creationId xmlns:a16="http://schemas.microsoft.com/office/drawing/2014/main" id="{022C00A7-EAFF-7345-AE86-B4B43735007B}"/>
              </a:ext>
            </a:extLst>
          </p:cNvPr>
          <p:cNvGraphicFramePr>
            <a:graphicFrameLocks noGrp="1"/>
          </p:cNvGraphicFramePr>
          <p:nvPr/>
        </p:nvGraphicFramePr>
        <p:xfrm>
          <a:off x="19256103" y="2766855"/>
          <a:ext cx="2681955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6391">
                  <a:extLst>
                    <a:ext uri="{9D8B030D-6E8A-4147-A177-3AD203B41FA5}">
                      <a16:colId xmlns:a16="http://schemas.microsoft.com/office/drawing/2014/main" val="1328618536"/>
                    </a:ext>
                  </a:extLst>
                </a:gridCol>
                <a:gridCol w="536391">
                  <a:extLst>
                    <a:ext uri="{9D8B030D-6E8A-4147-A177-3AD203B41FA5}">
                      <a16:colId xmlns:a16="http://schemas.microsoft.com/office/drawing/2014/main" val="3897734213"/>
                    </a:ext>
                  </a:extLst>
                </a:gridCol>
                <a:gridCol w="536391">
                  <a:extLst>
                    <a:ext uri="{9D8B030D-6E8A-4147-A177-3AD203B41FA5}">
                      <a16:colId xmlns:a16="http://schemas.microsoft.com/office/drawing/2014/main" val="218456354"/>
                    </a:ext>
                  </a:extLst>
                </a:gridCol>
                <a:gridCol w="536391">
                  <a:extLst>
                    <a:ext uri="{9D8B030D-6E8A-4147-A177-3AD203B41FA5}">
                      <a16:colId xmlns:a16="http://schemas.microsoft.com/office/drawing/2014/main" val="1068100450"/>
                    </a:ext>
                  </a:extLst>
                </a:gridCol>
                <a:gridCol w="536391">
                  <a:extLst>
                    <a:ext uri="{9D8B030D-6E8A-4147-A177-3AD203B41FA5}">
                      <a16:colId xmlns:a16="http://schemas.microsoft.com/office/drawing/2014/main" val="2211555094"/>
                    </a:ext>
                  </a:extLst>
                </a:gridCol>
              </a:tblGrid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231771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002382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812328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037757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773234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757109"/>
                  </a:ext>
                </a:extLst>
              </a:tr>
            </a:tbl>
          </a:graphicData>
        </a:graphic>
      </p:graphicFrame>
      <p:sp>
        <p:nvSpPr>
          <p:cNvPr id="143" name="TextBox 142">
            <a:extLst>
              <a:ext uri="{FF2B5EF4-FFF2-40B4-BE49-F238E27FC236}">
                <a16:creationId xmlns:a16="http://schemas.microsoft.com/office/drawing/2014/main" id="{F4EA26A8-2FCF-7D4A-AD4D-8A71AC6C4183}"/>
              </a:ext>
            </a:extLst>
          </p:cNvPr>
          <p:cNvSpPr txBox="1"/>
          <p:nvPr/>
        </p:nvSpPr>
        <p:spPr>
          <a:xfrm>
            <a:off x="20320628" y="8095818"/>
            <a:ext cx="1617430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N" sz="4400" b="1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Tile B</a:t>
            </a:r>
          </a:p>
        </p:txBody>
      </p:sp>
      <p:graphicFrame>
        <p:nvGraphicFramePr>
          <p:cNvPr id="144" name="Table 117">
            <a:extLst>
              <a:ext uri="{FF2B5EF4-FFF2-40B4-BE49-F238E27FC236}">
                <a16:creationId xmlns:a16="http://schemas.microsoft.com/office/drawing/2014/main" id="{32D08E9F-D5BB-434C-9834-48A354E36FAE}"/>
              </a:ext>
            </a:extLst>
          </p:cNvPr>
          <p:cNvGraphicFramePr>
            <a:graphicFrameLocks noGrp="1"/>
          </p:cNvGraphicFramePr>
          <p:nvPr/>
        </p:nvGraphicFramePr>
        <p:xfrm>
          <a:off x="19131598" y="6028908"/>
          <a:ext cx="3750873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839">
                  <a:extLst>
                    <a:ext uri="{9D8B030D-6E8A-4147-A177-3AD203B41FA5}">
                      <a16:colId xmlns:a16="http://schemas.microsoft.com/office/drawing/2014/main" val="1328618536"/>
                    </a:ext>
                  </a:extLst>
                </a:gridCol>
                <a:gridCol w="535839">
                  <a:extLst>
                    <a:ext uri="{9D8B030D-6E8A-4147-A177-3AD203B41FA5}">
                      <a16:colId xmlns:a16="http://schemas.microsoft.com/office/drawing/2014/main" val="3897734213"/>
                    </a:ext>
                  </a:extLst>
                </a:gridCol>
                <a:gridCol w="535839">
                  <a:extLst>
                    <a:ext uri="{9D8B030D-6E8A-4147-A177-3AD203B41FA5}">
                      <a16:colId xmlns:a16="http://schemas.microsoft.com/office/drawing/2014/main" val="218456354"/>
                    </a:ext>
                  </a:extLst>
                </a:gridCol>
                <a:gridCol w="535839">
                  <a:extLst>
                    <a:ext uri="{9D8B030D-6E8A-4147-A177-3AD203B41FA5}">
                      <a16:colId xmlns:a16="http://schemas.microsoft.com/office/drawing/2014/main" val="1068100450"/>
                    </a:ext>
                  </a:extLst>
                </a:gridCol>
                <a:gridCol w="535839">
                  <a:extLst>
                    <a:ext uri="{9D8B030D-6E8A-4147-A177-3AD203B41FA5}">
                      <a16:colId xmlns:a16="http://schemas.microsoft.com/office/drawing/2014/main" val="2211555094"/>
                    </a:ext>
                  </a:extLst>
                </a:gridCol>
                <a:gridCol w="535839">
                  <a:extLst>
                    <a:ext uri="{9D8B030D-6E8A-4147-A177-3AD203B41FA5}">
                      <a16:colId xmlns:a16="http://schemas.microsoft.com/office/drawing/2014/main" val="2265486488"/>
                    </a:ext>
                  </a:extLst>
                </a:gridCol>
                <a:gridCol w="535839">
                  <a:extLst>
                    <a:ext uri="{9D8B030D-6E8A-4147-A177-3AD203B41FA5}">
                      <a16:colId xmlns:a16="http://schemas.microsoft.com/office/drawing/2014/main" val="991700338"/>
                    </a:ext>
                  </a:extLst>
                </a:gridCol>
              </a:tblGrid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231771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002382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812328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037757"/>
                  </a:ext>
                </a:extLst>
              </a:tr>
            </a:tbl>
          </a:graphicData>
        </a:graphic>
      </p:graphicFrame>
      <p:sp>
        <p:nvSpPr>
          <p:cNvPr id="145" name="TextBox 144">
            <a:extLst>
              <a:ext uri="{FF2B5EF4-FFF2-40B4-BE49-F238E27FC236}">
                <a16:creationId xmlns:a16="http://schemas.microsoft.com/office/drawing/2014/main" id="{1E837AB7-49D7-184D-831C-91F47E5F8BCD}"/>
              </a:ext>
            </a:extLst>
          </p:cNvPr>
          <p:cNvSpPr txBox="1"/>
          <p:nvPr/>
        </p:nvSpPr>
        <p:spPr>
          <a:xfrm>
            <a:off x="19260564" y="5467111"/>
            <a:ext cx="142987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CN" b="1">
                <a:solidFill>
                  <a:schemeClr val="bg1"/>
                </a:solidFill>
                <a:highlight>
                  <a:srgbClr val="000000"/>
                </a:highlight>
              </a:rPr>
              <a:t>L2 cache</a:t>
            </a:r>
            <a:endParaRPr kumimoji="0" lang="en-CN" sz="2400" b="1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highlight>
                <a:srgbClr val="000000"/>
              </a:highlight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E7BAD03-6DDF-DA4D-8478-3F4DAF7AE6A0}"/>
              </a:ext>
            </a:extLst>
          </p:cNvPr>
          <p:cNvSpPr txBox="1"/>
          <p:nvPr/>
        </p:nvSpPr>
        <p:spPr>
          <a:xfrm>
            <a:off x="22174400" y="2785339"/>
            <a:ext cx="6957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CN" b="1">
                <a:solidFill>
                  <a:schemeClr val="bg1"/>
                </a:solidFill>
                <a:highlight>
                  <a:srgbClr val="000000"/>
                </a:highlight>
              </a:rPr>
              <a:t>LLC</a:t>
            </a:r>
            <a:endParaRPr kumimoji="0" lang="en-CN" sz="2400" b="1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highlight>
                <a:srgbClr val="000000"/>
              </a:highlight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7AE09358-8803-ED42-8C02-C8A2AD38D429}"/>
              </a:ext>
            </a:extLst>
          </p:cNvPr>
          <p:cNvCxnSpPr>
            <a:cxnSpLocks/>
          </p:cNvCxnSpPr>
          <p:nvPr/>
        </p:nvCxnSpPr>
        <p:spPr>
          <a:xfrm>
            <a:off x="14442838" y="6609234"/>
            <a:ext cx="4339607" cy="0"/>
          </a:xfrm>
          <a:prstGeom prst="line">
            <a:avLst/>
          </a:prstGeom>
          <a:noFill/>
          <a:ln w="152400" cap="flat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D483440-E1C2-3D4A-A00E-3C609FDA7403}"/>
              </a:ext>
            </a:extLst>
          </p:cNvPr>
          <p:cNvCxnSpPr>
            <a:cxnSpLocks/>
          </p:cNvCxnSpPr>
          <p:nvPr/>
        </p:nvCxnSpPr>
        <p:spPr>
          <a:xfrm>
            <a:off x="14433227" y="4007691"/>
            <a:ext cx="4349218" cy="0"/>
          </a:xfrm>
          <a:prstGeom prst="line">
            <a:avLst/>
          </a:prstGeom>
          <a:noFill/>
          <a:ln w="152400" cap="flat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Cloud 3">
            <a:extLst>
              <a:ext uri="{FF2B5EF4-FFF2-40B4-BE49-F238E27FC236}">
                <a16:creationId xmlns:a16="http://schemas.microsoft.com/office/drawing/2014/main" id="{5DD16F51-3116-EC4B-A62A-C8AB3F0D0F8F}"/>
              </a:ext>
            </a:extLst>
          </p:cNvPr>
          <p:cNvSpPr/>
          <p:nvPr/>
        </p:nvSpPr>
        <p:spPr>
          <a:xfrm>
            <a:off x="14681850" y="2997850"/>
            <a:ext cx="3918640" cy="4494098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N" sz="3200" b="0" i="0" u="none" strike="noStrike" cap="none" spc="0" normalizeH="0" baseline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Mesh Interconnect</a:t>
            </a:r>
          </a:p>
        </p:txBody>
      </p:sp>
      <p:pic>
        <p:nvPicPr>
          <p:cNvPr id="122" name="cropped-best-pranks-e1479573181768.png" descr="cropped-best-pranks-e1479573181768.png">
            <a:extLst>
              <a:ext uri="{FF2B5EF4-FFF2-40B4-BE49-F238E27FC236}">
                <a16:creationId xmlns:a16="http://schemas.microsoft.com/office/drawing/2014/main" id="{1391B36D-3F52-E14E-BEDE-6736FF1D8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1387" y="7766445"/>
            <a:ext cx="1774349" cy="1774349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Probe…">
            <a:extLst>
              <a:ext uri="{FF2B5EF4-FFF2-40B4-BE49-F238E27FC236}">
                <a16:creationId xmlns:a16="http://schemas.microsoft.com/office/drawing/2014/main" id="{824A6C0C-B711-3E4B-8C3A-434E4CEA8825}"/>
              </a:ext>
            </a:extLst>
          </p:cNvPr>
          <p:cNvSpPr txBox="1">
            <a:spLocks/>
          </p:cNvSpPr>
          <p:nvPr/>
        </p:nvSpPr>
        <p:spPr>
          <a:xfrm>
            <a:off x="973178" y="3020291"/>
            <a:ext cx="8437045" cy="65205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3600" b="1">
                <a:solidFill>
                  <a:srgbClr val="000000"/>
                </a:solidFill>
              </a:defRPr>
            </a:lvl1pPr>
            <a:lvl2pPr marL="1219200" lvl="1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3600" b="1">
                <a:solidFill>
                  <a:srgbClr val="000000"/>
                </a:solidFill>
              </a:defRPr>
            </a:lvl2pPr>
            <a:lvl3pPr marL="1828800" lvl="2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3600">
                <a:solidFill>
                  <a:srgbClr val="000000"/>
                </a:solidFill>
              </a:defRPr>
            </a:lvl3pPr>
            <a:lvl4pPr marL="2438400" lvl="3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lvl4pPr>
            <a:lvl5pPr marL="30480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lvl5pPr>
            <a:lvl6pPr marL="3657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lvl6pPr>
            <a:lvl7pPr marL="42672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lvl7pPr>
            <a:lvl8pPr marL="48768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lvl8pPr>
            <a:lvl9pPr marL="54864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lvl9pPr>
          </a:lstStyle>
          <a:p>
            <a:pPr marL="609600" lvl="1" indent="0">
              <a:buNone/>
            </a:pPr>
            <a:r>
              <a:rPr lang="en-US" sz="3900" dirty="0"/>
              <a:t>How to Construct an EV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One Tile A L2 set 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3200" dirty="0" err="1"/>
              <a:t>Cachelines</a:t>
            </a:r>
            <a:r>
              <a:rPr lang="en-US" sz="3200" dirty="0"/>
              <a:t> with same 15:6 bits physical address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Tile B’s LLC slice</a:t>
            </a:r>
          </a:p>
          <a:p>
            <a:pPr lvl="3">
              <a:spcBef>
                <a:spcPts val="4000"/>
              </a:spcBef>
              <a:buFont typeface="Courier New" panose="02070309020205020404" pitchFamily="49" charset="0"/>
              <a:buChar char="o"/>
            </a:pPr>
            <a:r>
              <a:rPr lang="en-US" sz="3200" dirty="0"/>
              <a:t>Performance Monitors [</a:t>
            </a:r>
            <a:r>
              <a:rPr lang="en-US" altLang="zh-CN" sz="3200" dirty="0"/>
              <a:t>4</a:t>
            </a:r>
            <a:r>
              <a:rPr lang="en-US" sz="3200" dirty="0"/>
              <a:t>]</a:t>
            </a:r>
          </a:p>
          <a:p>
            <a:pPr lvl="3">
              <a:spcBef>
                <a:spcPts val="4000"/>
              </a:spcBef>
              <a:buFont typeface="Courier New" panose="02070309020205020404" pitchFamily="49" charset="0"/>
              <a:buChar char="o"/>
            </a:pPr>
            <a:r>
              <a:rPr lang="en-US" sz="3200" dirty="0"/>
              <a:t>Attack Directory [5]</a:t>
            </a:r>
          </a:p>
          <a:p>
            <a:pPr lvl="3"/>
            <a:endParaRPr lang="en-US" dirty="0"/>
          </a:p>
        </p:txBody>
      </p:sp>
      <p:sp>
        <p:nvSpPr>
          <p:cNvPr id="30" name="Threat Model">
            <a:extLst>
              <a:ext uri="{FF2B5EF4-FFF2-40B4-BE49-F238E27FC236}">
                <a16:creationId xmlns:a16="http://schemas.microsoft.com/office/drawing/2014/main" id="{26DB641C-3372-267F-FEBA-D0FB969FAEA5}"/>
              </a:ext>
            </a:extLst>
          </p:cNvPr>
          <p:cNvSpPr txBox="1">
            <a:spLocks/>
          </p:cNvSpPr>
          <p:nvPr/>
        </p:nvSpPr>
        <p:spPr>
          <a:xfrm>
            <a:off x="1358900" y="12319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4572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9144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13716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18288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22860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27432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32004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36576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hangingPunct="1"/>
            <a:r>
              <a:rPr lang="en-US"/>
              <a:t>Probe: </a:t>
            </a:r>
            <a:r>
              <a:rPr lang="en-US" err="1"/>
              <a:t>Cacheline</a:t>
            </a:r>
            <a:r>
              <a:rPr lang="en-US"/>
              <a:t> Eviction</a:t>
            </a:r>
          </a:p>
        </p:txBody>
      </p:sp>
      <p:grpSp>
        <p:nvGrpSpPr>
          <p:cNvPr id="31" name="成组">
            <a:extLst>
              <a:ext uri="{FF2B5EF4-FFF2-40B4-BE49-F238E27FC236}">
                <a16:creationId xmlns:a16="http://schemas.microsoft.com/office/drawing/2014/main" id="{22D45132-4AB5-3BA1-1F54-78349E84DE2E}"/>
              </a:ext>
            </a:extLst>
          </p:cNvPr>
          <p:cNvGrpSpPr/>
          <p:nvPr/>
        </p:nvGrpSpPr>
        <p:grpSpPr>
          <a:xfrm>
            <a:off x="-391489" y="12773806"/>
            <a:ext cx="25166978" cy="1646668"/>
            <a:chOff x="0" y="0"/>
            <a:chExt cx="25166977" cy="984245"/>
          </a:xfrm>
        </p:grpSpPr>
        <p:sp>
          <p:nvSpPr>
            <p:cNvPr id="32" name="矩形">
              <a:extLst>
                <a:ext uri="{FF2B5EF4-FFF2-40B4-BE49-F238E27FC236}">
                  <a16:creationId xmlns:a16="http://schemas.microsoft.com/office/drawing/2014/main" id="{97549C4D-F6CE-88F6-3E15-BC0D8CCC7EC5}"/>
                </a:ext>
              </a:extLst>
            </p:cNvPr>
            <p:cNvSpPr/>
            <p:nvPr/>
          </p:nvSpPr>
          <p:spPr>
            <a:xfrm>
              <a:off x="122501" y="9791"/>
              <a:ext cx="25044477" cy="974455"/>
            </a:xfrm>
            <a:prstGeom prst="rect">
              <a:avLst/>
            </a:prstGeom>
            <a:solidFill>
              <a:srgbClr val="2C81C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" name="矩形">
              <a:extLst>
                <a:ext uri="{FF2B5EF4-FFF2-40B4-BE49-F238E27FC236}">
                  <a16:creationId xmlns:a16="http://schemas.microsoft.com/office/drawing/2014/main" id="{D2C4C874-75E3-431C-19F6-82644926E7D0}"/>
                </a:ext>
              </a:extLst>
            </p:cNvPr>
            <p:cNvSpPr/>
            <p:nvPr/>
          </p:nvSpPr>
          <p:spPr>
            <a:xfrm>
              <a:off x="0" y="0"/>
              <a:ext cx="25044476" cy="63500"/>
            </a:xfrm>
            <a:prstGeom prst="rect">
              <a:avLst/>
            </a:prstGeom>
            <a:solidFill>
              <a:srgbClr val="FEAD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4BC45A8D-EAEE-03F3-6BD9-85FCBCFC9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121544"/>
              </p:ext>
            </p:extLst>
          </p:nvPr>
        </p:nvGraphicFramePr>
        <p:xfrm>
          <a:off x="5419882" y="9755537"/>
          <a:ext cx="13004800" cy="28956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251200">
                  <a:extLst>
                    <a:ext uri="{9D8B030D-6E8A-4147-A177-3AD203B41FA5}">
                      <a16:colId xmlns:a16="http://schemas.microsoft.com/office/drawing/2014/main" val="1847744781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3346523145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985478197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753402523"/>
                    </a:ext>
                  </a:extLst>
                </a:gridCol>
              </a:tblGrid>
              <a:tr h="450836">
                <a:tc gridSpan="4">
                  <a:txBody>
                    <a:bodyPr/>
                    <a:lstStyle/>
                    <a:p>
                      <a:r>
                        <a:rPr lang="en-CN" sz="3200"/>
                        <a:t>Pyhsical Memory Address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764337"/>
                  </a:ext>
                </a:extLst>
              </a:tr>
              <a:tr h="450836">
                <a:tc>
                  <a:txBody>
                    <a:bodyPr/>
                    <a:lstStyle/>
                    <a:p>
                      <a:r>
                        <a:rPr lang="en-US" altLang="zh-CN" sz="3200"/>
                        <a:t>63:17</a:t>
                      </a:r>
                      <a:endParaRPr lang="en-CN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/>
                        <a:t>16</a:t>
                      </a:r>
                      <a:endParaRPr lang="en-CN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/>
                        <a:t>15:6</a:t>
                      </a:r>
                      <a:endParaRPr lang="en-CN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/>
                        <a:t>5:0</a:t>
                      </a:r>
                      <a:endParaRPr lang="en-CN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04744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CN" sz="3200"/>
                        <a:t>L2</a:t>
                      </a:r>
                      <a:r>
                        <a:rPr lang="zh-CN" altLang="en-US" sz="3200"/>
                        <a:t> </a:t>
                      </a:r>
                      <a:r>
                        <a:rPr lang="en-US" altLang="zh-CN" sz="3200"/>
                        <a:t>Tag</a:t>
                      </a:r>
                      <a:endParaRPr lang="en-CN" sz="3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3200"/>
                        <a:t>L2 set index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CN" sz="3200"/>
                        <a:t>Offset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897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sz="3200"/>
                        <a:t>LLC Tag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CN" sz="3200"/>
                        <a:t>LLC</a:t>
                      </a:r>
                      <a:r>
                        <a:rPr lang="zh-CN" altLang="en-US" sz="3200"/>
                        <a:t> </a:t>
                      </a:r>
                      <a:r>
                        <a:rPr lang="en-US" altLang="zh-CN" sz="3200"/>
                        <a:t>set</a:t>
                      </a:r>
                      <a:r>
                        <a:rPr lang="zh-CN" altLang="en-US" sz="3200"/>
                        <a:t> </a:t>
                      </a:r>
                      <a:r>
                        <a:rPr lang="en-US" altLang="zh-CN" sz="3200"/>
                        <a:t>index</a:t>
                      </a:r>
                      <a:endParaRPr lang="en-CN" sz="3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5077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CN" sz="3200" dirty="0"/>
                        <a:t>Hash to LLC slice ID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 sz="3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170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462497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Box 118">
            <a:extLst>
              <a:ext uri="{FF2B5EF4-FFF2-40B4-BE49-F238E27FC236}">
                <a16:creationId xmlns:a16="http://schemas.microsoft.com/office/drawing/2014/main" id="{2A18A9AF-CB6E-1B4A-91B4-86F9DFF02DED}"/>
              </a:ext>
            </a:extLst>
          </p:cNvPr>
          <p:cNvSpPr txBox="1"/>
          <p:nvPr/>
        </p:nvSpPr>
        <p:spPr>
          <a:xfrm>
            <a:off x="16442918" y="9923736"/>
            <a:ext cx="1617430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N" sz="4400" b="1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Tile B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A62620C-E412-1148-BB12-AC1A6FFCDA14}"/>
              </a:ext>
            </a:extLst>
          </p:cNvPr>
          <p:cNvGrpSpPr/>
          <p:nvPr/>
        </p:nvGrpSpPr>
        <p:grpSpPr>
          <a:xfrm>
            <a:off x="12646549" y="565876"/>
            <a:ext cx="11035071" cy="9480785"/>
            <a:chOff x="12611380" y="2901093"/>
            <a:chExt cx="11035071" cy="9480785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1443A98-1721-EA41-B7FD-BF603CBDB528}"/>
                </a:ext>
              </a:extLst>
            </p:cNvPr>
            <p:cNvCxnSpPr>
              <a:cxnSpLocks/>
            </p:cNvCxnSpPr>
            <p:nvPr/>
          </p:nvCxnSpPr>
          <p:spPr>
            <a:xfrm>
              <a:off x="13990520" y="3340791"/>
              <a:ext cx="8207266" cy="0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7607B91-A555-2F46-9453-EB1121E3AF91}"/>
                </a:ext>
              </a:extLst>
            </p:cNvPr>
            <p:cNvCxnSpPr>
              <a:cxnSpLocks/>
            </p:cNvCxnSpPr>
            <p:nvPr/>
          </p:nvCxnSpPr>
          <p:spPr>
            <a:xfrm>
              <a:off x="13990520" y="3804576"/>
              <a:ext cx="8234180" cy="32547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24CC705-733F-E74F-A3D9-7D12F419EFFC}"/>
                </a:ext>
              </a:extLst>
            </p:cNvPr>
            <p:cNvCxnSpPr>
              <a:cxnSpLocks/>
            </p:cNvCxnSpPr>
            <p:nvPr/>
          </p:nvCxnSpPr>
          <p:spPr>
            <a:xfrm>
              <a:off x="13963606" y="6064349"/>
              <a:ext cx="8207266" cy="0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B0644FA-3F3E-CE4B-AE55-744904E621BA}"/>
                </a:ext>
              </a:extLst>
            </p:cNvPr>
            <p:cNvCxnSpPr>
              <a:cxnSpLocks/>
            </p:cNvCxnSpPr>
            <p:nvPr/>
          </p:nvCxnSpPr>
          <p:spPr>
            <a:xfrm>
              <a:off x="13963606" y="6528134"/>
              <a:ext cx="8234180" cy="32547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A8408E3-7901-8A43-8B13-F23A5F2892E0}"/>
                </a:ext>
              </a:extLst>
            </p:cNvPr>
            <p:cNvCxnSpPr>
              <a:cxnSpLocks/>
            </p:cNvCxnSpPr>
            <p:nvPr/>
          </p:nvCxnSpPr>
          <p:spPr>
            <a:xfrm>
              <a:off x="14096219" y="8787907"/>
              <a:ext cx="8207266" cy="0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B2303B6-9418-7145-9BD4-9148A661C284}"/>
                </a:ext>
              </a:extLst>
            </p:cNvPr>
            <p:cNvCxnSpPr>
              <a:cxnSpLocks/>
            </p:cNvCxnSpPr>
            <p:nvPr/>
          </p:nvCxnSpPr>
          <p:spPr>
            <a:xfrm>
              <a:off x="14096219" y="9251692"/>
              <a:ext cx="8234180" cy="32547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8BC712D-1C4F-2142-BF05-2CA9572D8837}"/>
                </a:ext>
              </a:extLst>
            </p:cNvPr>
            <p:cNvCxnSpPr>
              <a:cxnSpLocks/>
            </p:cNvCxnSpPr>
            <p:nvPr/>
          </p:nvCxnSpPr>
          <p:spPr>
            <a:xfrm>
              <a:off x="14096219" y="11547248"/>
              <a:ext cx="8207266" cy="0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DC6F4E6-07F4-2243-A0FB-8846587970BF}"/>
                </a:ext>
              </a:extLst>
            </p:cNvPr>
            <p:cNvCxnSpPr>
              <a:cxnSpLocks/>
            </p:cNvCxnSpPr>
            <p:nvPr/>
          </p:nvCxnSpPr>
          <p:spPr>
            <a:xfrm>
              <a:off x="14096219" y="12011033"/>
              <a:ext cx="8234180" cy="32547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5EFB95D-08D6-6140-9360-653C489A6C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70701" y="4108399"/>
              <a:ext cx="7293" cy="7121225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5BB2876-ACBF-F44D-9819-709812FF8E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583460" y="4108399"/>
              <a:ext cx="0" cy="7121225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91CCCA6-F84D-944B-BDB7-9253114E72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26088" y="4091174"/>
              <a:ext cx="7293" cy="7121225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FFBA699-7AF6-174B-B4F5-2DADF625B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38847" y="4091174"/>
              <a:ext cx="0" cy="7121225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BA6A92A-6C16-D34F-B68A-41F13BA4D3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12038" y="4095178"/>
              <a:ext cx="7293" cy="7121225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51950C7-4DFF-4046-8210-75F7472AEF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924797" y="4095178"/>
              <a:ext cx="0" cy="7121225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2425DAA-6AB1-6140-9CB0-2E3077B265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7547" y="4095178"/>
              <a:ext cx="7293" cy="7121225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B4B2A3D-C31F-D44E-B23A-C1083DBDAB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0306" y="4095178"/>
              <a:ext cx="0" cy="7121225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61" name="Group">
              <a:extLst>
                <a:ext uri="{FF2B5EF4-FFF2-40B4-BE49-F238E27FC236}">
                  <a16:creationId xmlns:a16="http://schemas.microsoft.com/office/drawing/2014/main" id="{5F029330-6CC1-CE43-916B-1AD98E29BB87}"/>
                </a:ext>
              </a:extLst>
            </p:cNvPr>
            <p:cNvGrpSpPr/>
            <p:nvPr/>
          </p:nvGrpSpPr>
          <p:grpSpPr>
            <a:xfrm>
              <a:off x="12611380" y="2901093"/>
              <a:ext cx="11035071" cy="9480785"/>
              <a:chOff x="0" y="0"/>
              <a:chExt cx="11035069" cy="9480784"/>
            </a:xfrm>
          </p:grpSpPr>
          <p:sp>
            <p:nvSpPr>
              <p:cNvPr id="65" name="IMC">
                <a:extLst>
                  <a:ext uri="{FF2B5EF4-FFF2-40B4-BE49-F238E27FC236}">
                    <a16:creationId xmlns:a16="http://schemas.microsoft.com/office/drawing/2014/main" id="{F886EA99-DED0-EF41-AF46-0C83CE00E540}"/>
                  </a:ext>
                </a:extLst>
              </p:cNvPr>
              <p:cNvSpPr/>
              <p:nvPr/>
            </p:nvSpPr>
            <p:spPr>
              <a:xfrm>
                <a:off x="0" y="2768865"/>
                <a:ext cx="1379140" cy="1174188"/>
              </a:xfrm>
              <a:prstGeom prst="rect">
                <a:avLst/>
              </a:prstGeom>
              <a:solidFill>
                <a:srgbClr val="FFAB3B"/>
              </a:solidFill>
              <a:ln w="12700" cap="flat">
                <a:solidFill>
                  <a:schemeClr val="accent1"/>
                </a:solidFill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 spc="0">
                    <a:solidFill>
                      <a:srgbClr val="000000"/>
                    </a:solidFill>
                  </a:defRPr>
                </a:lvl1pPr>
              </a:lstStyle>
              <a:p>
                <a:r>
                  <a:t>IMC</a:t>
                </a:r>
              </a:p>
            </p:txBody>
          </p:sp>
          <p:grpSp>
            <p:nvGrpSpPr>
              <p:cNvPr id="66" name="Group">
                <a:extLst>
                  <a:ext uri="{FF2B5EF4-FFF2-40B4-BE49-F238E27FC236}">
                    <a16:creationId xmlns:a16="http://schemas.microsoft.com/office/drawing/2014/main" id="{757A2EAC-E360-934F-A521-52E1C1F67EF9}"/>
                  </a:ext>
                </a:extLst>
              </p:cNvPr>
              <p:cNvGrpSpPr/>
              <p:nvPr/>
            </p:nvGrpSpPr>
            <p:grpSpPr>
              <a:xfrm>
                <a:off x="221244" y="0"/>
                <a:ext cx="4447007" cy="1174188"/>
                <a:chOff x="61717" y="0"/>
                <a:chExt cx="4447003" cy="1174187"/>
              </a:xfrm>
            </p:grpSpPr>
            <p:sp>
              <p:nvSpPr>
                <p:cNvPr id="113" name="Rectangle">
                  <a:extLst>
                    <a:ext uri="{FF2B5EF4-FFF2-40B4-BE49-F238E27FC236}">
                      <a16:creationId xmlns:a16="http://schemas.microsoft.com/office/drawing/2014/main" id="{29F8E0A8-0291-F345-82BB-190282324E50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14" name="Core">
                  <a:extLst>
                    <a:ext uri="{FF2B5EF4-FFF2-40B4-BE49-F238E27FC236}">
                      <a16:creationId xmlns:a16="http://schemas.microsoft.com/office/drawing/2014/main" id="{C3E77BE9-D642-7B49-AE95-FA2DC2E11C5C}"/>
                    </a:ext>
                  </a:extLst>
                </p:cNvPr>
                <p:cNvSpPr/>
                <p:nvPr/>
              </p:nvSpPr>
              <p:spPr>
                <a:xfrm>
                  <a:off x="3183408" y="463219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Core</a:t>
                  </a:r>
                </a:p>
              </p:txBody>
            </p:sp>
            <p:sp>
              <p:nvSpPr>
                <p:cNvPr id="115" name="CHA/LLC">
                  <a:extLst>
                    <a:ext uri="{FF2B5EF4-FFF2-40B4-BE49-F238E27FC236}">
                      <a16:creationId xmlns:a16="http://schemas.microsoft.com/office/drawing/2014/main" id="{9F5D75FF-4281-284A-9441-CC07AAC7613B}"/>
                    </a:ext>
                  </a:extLst>
                </p:cNvPr>
                <p:cNvSpPr/>
                <p:nvPr/>
              </p:nvSpPr>
              <p:spPr>
                <a:xfrm>
                  <a:off x="3183407" y="20110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CHA/LLC</a:t>
                  </a:r>
                </a:p>
              </p:txBody>
            </p:sp>
          </p:grpSp>
          <p:sp>
            <p:nvSpPr>
              <p:cNvPr id="67" name="Rectangle">
                <a:extLst>
                  <a:ext uri="{FF2B5EF4-FFF2-40B4-BE49-F238E27FC236}">
                    <a16:creationId xmlns:a16="http://schemas.microsoft.com/office/drawing/2014/main" id="{A90A4CB2-C234-A747-987D-21723FA823E4}"/>
                  </a:ext>
                </a:extLst>
              </p:cNvPr>
              <p:cNvSpPr/>
              <p:nvPr/>
            </p:nvSpPr>
            <p:spPr>
              <a:xfrm>
                <a:off x="6588064" y="0"/>
                <a:ext cx="1201878" cy="11741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 spc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68" name="Group">
                <a:extLst>
                  <a:ext uri="{FF2B5EF4-FFF2-40B4-BE49-F238E27FC236}">
                    <a16:creationId xmlns:a16="http://schemas.microsoft.com/office/drawing/2014/main" id="{47A5569B-0E84-EB4F-8F7F-9AD22AA3E35A}"/>
                  </a:ext>
                </a:extLst>
              </p:cNvPr>
              <p:cNvGrpSpPr/>
              <p:nvPr/>
            </p:nvGrpSpPr>
            <p:grpSpPr>
              <a:xfrm>
                <a:off x="9613318" y="0"/>
                <a:ext cx="1325312" cy="1174187"/>
                <a:chOff x="0" y="0"/>
                <a:chExt cx="1325311" cy="1174186"/>
              </a:xfrm>
            </p:grpSpPr>
            <p:sp>
              <p:nvSpPr>
                <p:cNvPr id="110" name="Rectangle">
                  <a:extLst>
                    <a:ext uri="{FF2B5EF4-FFF2-40B4-BE49-F238E27FC236}">
                      <a16:creationId xmlns:a16="http://schemas.microsoft.com/office/drawing/2014/main" id="{E73E05E3-82A4-A142-A411-0C20964A5975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11" name="Core">
                  <a:extLst>
                    <a:ext uri="{FF2B5EF4-FFF2-40B4-BE49-F238E27FC236}">
                      <a16:creationId xmlns:a16="http://schemas.microsoft.com/office/drawing/2014/main" id="{5BB6AA0D-86D9-5440-B499-565633167F82}"/>
                    </a:ext>
                  </a:extLst>
                </p:cNvPr>
                <p:cNvSpPr/>
                <p:nvPr/>
              </p:nvSpPr>
              <p:spPr>
                <a:xfrm>
                  <a:off x="0" y="465044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Core</a:t>
                  </a:r>
                </a:p>
              </p:txBody>
            </p:sp>
            <p:sp>
              <p:nvSpPr>
                <p:cNvPr id="112" name="CHA/LLC">
                  <a:extLst>
                    <a:ext uri="{FF2B5EF4-FFF2-40B4-BE49-F238E27FC236}">
                      <a16:creationId xmlns:a16="http://schemas.microsoft.com/office/drawing/2014/main" id="{9128A8B5-2CCE-FD46-8349-0DFF3EEEDD36}"/>
                    </a:ext>
                  </a:extLst>
                </p:cNvPr>
                <p:cNvSpPr/>
                <p:nvPr/>
              </p:nvSpPr>
              <p:spPr>
                <a:xfrm>
                  <a:off x="0" y="21934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CHA/LLC</a:t>
                  </a:r>
                </a:p>
              </p:txBody>
            </p:sp>
          </p:grpSp>
          <p:grpSp>
            <p:nvGrpSpPr>
              <p:cNvPr id="69" name="Group">
                <a:extLst>
                  <a:ext uri="{FF2B5EF4-FFF2-40B4-BE49-F238E27FC236}">
                    <a16:creationId xmlns:a16="http://schemas.microsoft.com/office/drawing/2014/main" id="{AC2EC44A-C1DD-704B-B654-A30A9AFDD1C7}"/>
                  </a:ext>
                </a:extLst>
              </p:cNvPr>
              <p:cNvGrpSpPr/>
              <p:nvPr/>
            </p:nvGrpSpPr>
            <p:grpSpPr>
              <a:xfrm>
                <a:off x="3342937" y="2768865"/>
                <a:ext cx="1325312" cy="1174188"/>
                <a:chOff x="0" y="0"/>
                <a:chExt cx="1325311" cy="1174186"/>
              </a:xfrm>
            </p:grpSpPr>
            <p:sp>
              <p:nvSpPr>
                <p:cNvPr id="107" name="Rectangle">
                  <a:extLst>
                    <a:ext uri="{FF2B5EF4-FFF2-40B4-BE49-F238E27FC236}">
                      <a16:creationId xmlns:a16="http://schemas.microsoft.com/office/drawing/2014/main" id="{C05DF9AB-471E-DC46-85DA-4DE1BD00EC83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08" name="Core">
                  <a:extLst>
                    <a:ext uri="{FF2B5EF4-FFF2-40B4-BE49-F238E27FC236}">
                      <a16:creationId xmlns:a16="http://schemas.microsoft.com/office/drawing/2014/main" id="{CDFE8B37-7C89-DF4B-AA99-D9A00CD65DC1}"/>
                    </a:ext>
                  </a:extLst>
                </p:cNvPr>
                <p:cNvSpPr/>
                <p:nvPr/>
              </p:nvSpPr>
              <p:spPr>
                <a:xfrm>
                  <a:off x="0" y="465044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Core</a:t>
                  </a:r>
                </a:p>
              </p:txBody>
            </p:sp>
            <p:sp>
              <p:nvSpPr>
                <p:cNvPr id="109" name="CHA/LLC">
                  <a:extLst>
                    <a:ext uri="{FF2B5EF4-FFF2-40B4-BE49-F238E27FC236}">
                      <a16:creationId xmlns:a16="http://schemas.microsoft.com/office/drawing/2014/main" id="{40F146C1-7611-3042-970A-0EF90542064B}"/>
                    </a:ext>
                  </a:extLst>
                </p:cNvPr>
                <p:cNvSpPr/>
                <p:nvPr/>
              </p:nvSpPr>
              <p:spPr>
                <a:xfrm>
                  <a:off x="0" y="21934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CHA/LLC</a:t>
                  </a:r>
                </a:p>
              </p:txBody>
            </p:sp>
          </p:grpSp>
          <p:sp>
            <p:nvSpPr>
              <p:cNvPr id="70" name="IMC">
                <a:extLst>
                  <a:ext uri="{FF2B5EF4-FFF2-40B4-BE49-F238E27FC236}">
                    <a16:creationId xmlns:a16="http://schemas.microsoft.com/office/drawing/2014/main" id="{3A0AE508-9A36-8F4D-B97F-DFED40EC65CB}"/>
                  </a:ext>
                </a:extLst>
              </p:cNvPr>
              <p:cNvSpPr/>
              <p:nvPr/>
            </p:nvSpPr>
            <p:spPr>
              <a:xfrm>
                <a:off x="9586404" y="2768865"/>
                <a:ext cx="1379140" cy="1174188"/>
              </a:xfrm>
              <a:prstGeom prst="rect">
                <a:avLst/>
              </a:prstGeom>
              <a:solidFill>
                <a:srgbClr val="FFAB3B"/>
              </a:solidFill>
              <a:ln w="12700" cap="flat">
                <a:solidFill>
                  <a:schemeClr val="accent1"/>
                </a:solidFill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 spc="0">
                    <a:solidFill>
                      <a:srgbClr val="000000"/>
                    </a:solidFill>
                  </a:defRPr>
                </a:lvl1pPr>
              </a:lstStyle>
              <a:p>
                <a:r>
                  <a:t>IMC</a:t>
                </a:r>
              </a:p>
            </p:txBody>
          </p:sp>
          <p:grpSp>
            <p:nvGrpSpPr>
              <p:cNvPr id="71" name="Group">
                <a:extLst>
                  <a:ext uri="{FF2B5EF4-FFF2-40B4-BE49-F238E27FC236}">
                    <a16:creationId xmlns:a16="http://schemas.microsoft.com/office/drawing/2014/main" id="{F8F4AFC8-EEF9-704C-99AA-21A15607397A}"/>
                  </a:ext>
                </a:extLst>
              </p:cNvPr>
              <p:cNvGrpSpPr/>
              <p:nvPr/>
            </p:nvGrpSpPr>
            <p:grpSpPr>
              <a:xfrm>
                <a:off x="6464670" y="2768865"/>
                <a:ext cx="1325312" cy="1174188"/>
                <a:chOff x="0" y="0"/>
                <a:chExt cx="1325311" cy="1174186"/>
              </a:xfrm>
            </p:grpSpPr>
            <p:sp>
              <p:nvSpPr>
                <p:cNvPr id="104" name="Rectangle">
                  <a:extLst>
                    <a:ext uri="{FF2B5EF4-FFF2-40B4-BE49-F238E27FC236}">
                      <a16:creationId xmlns:a16="http://schemas.microsoft.com/office/drawing/2014/main" id="{C899C6F0-C828-8A40-BC94-FDABC72CF142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05" name="Core">
                  <a:extLst>
                    <a:ext uri="{FF2B5EF4-FFF2-40B4-BE49-F238E27FC236}">
                      <a16:creationId xmlns:a16="http://schemas.microsoft.com/office/drawing/2014/main" id="{DAB52C69-8625-3B47-899B-77F9F4012C64}"/>
                    </a:ext>
                  </a:extLst>
                </p:cNvPr>
                <p:cNvSpPr/>
                <p:nvPr/>
              </p:nvSpPr>
              <p:spPr>
                <a:xfrm>
                  <a:off x="0" y="465044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Core</a:t>
                  </a:r>
                </a:p>
              </p:txBody>
            </p:sp>
            <p:sp>
              <p:nvSpPr>
                <p:cNvPr id="106" name="CHA/LLC">
                  <a:extLst>
                    <a:ext uri="{FF2B5EF4-FFF2-40B4-BE49-F238E27FC236}">
                      <a16:creationId xmlns:a16="http://schemas.microsoft.com/office/drawing/2014/main" id="{A5B78829-F4F6-024C-AE70-0FBD6A92CC09}"/>
                    </a:ext>
                  </a:extLst>
                </p:cNvPr>
                <p:cNvSpPr/>
                <p:nvPr/>
              </p:nvSpPr>
              <p:spPr>
                <a:xfrm>
                  <a:off x="0" y="21934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CHA/LLC</a:t>
                  </a:r>
                </a:p>
              </p:txBody>
            </p:sp>
          </p:grpSp>
          <p:grpSp>
            <p:nvGrpSpPr>
              <p:cNvPr id="72" name="Group">
                <a:extLst>
                  <a:ext uri="{FF2B5EF4-FFF2-40B4-BE49-F238E27FC236}">
                    <a16:creationId xmlns:a16="http://schemas.microsoft.com/office/drawing/2014/main" id="{B49EB7B1-1907-8B43-805B-A03392714F90}"/>
                  </a:ext>
                </a:extLst>
              </p:cNvPr>
              <p:cNvGrpSpPr/>
              <p:nvPr/>
            </p:nvGrpSpPr>
            <p:grpSpPr>
              <a:xfrm>
                <a:off x="159527" y="5537730"/>
                <a:ext cx="1325312" cy="1174188"/>
                <a:chOff x="0" y="0"/>
                <a:chExt cx="1325311" cy="1174186"/>
              </a:xfrm>
            </p:grpSpPr>
            <p:sp>
              <p:nvSpPr>
                <p:cNvPr id="101" name="Rectangle">
                  <a:extLst>
                    <a:ext uri="{FF2B5EF4-FFF2-40B4-BE49-F238E27FC236}">
                      <a16:creationId xmlns:a16="http://schemas.microsoft.com/office/drawing/2014/main" id="{EDA7144C-4328-A941-B6E8-9885BC2B927C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02" name="Core">
                  <a:extLst>
                    <a:ext uri="{FF2B5EF4-FFF2-40B4-BE49-F238E27FC236}">
                      <a16:creationId xmlns:a16="http://schemas.microsoft.com/office/drawing/2014/main" id="{BCDADECC-9F33-4B4A-A9FB-4EA089655563}"/>
                    </a:ext>
                  </a:extLst>
                </p:cNvPr>
                <p:cNvSpPr/>
                <p:nvPr/>
              </p:nvSpPr>
              <p:spPr>
                <a:xfrm>
                  <a:off x="0" y="465044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Core</a:t>
                  </a:r>
                </a:p>
              </p:txBody>
            </p:sp>
            <p:sp>
              <p:nvSpPr>
                <p:cNvPr id="103" name="CHA/LLC">
                  <a:extLst>
                    <a:ext uri="{FF2B5EF4-FFF2-40B4-BE49-F238E27FC236}">
                      <a16:creationId xmlns:a16="http://schemas.microsoft.com/office/drawing/2014/main" id="{EF8087BF-3C16-0249-8BFB-EAFB7924E2EF}"/>
                    </a:ext>
                  </a:extLst>
                </p:cNvPr>
                <p:cNvSpPr/>
                <p:nvPr/>
              </p:nvSpPr>
              <p:spPr>
                <a:xfrm>
                  <a:off x="0" y="21934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CHA/LLC</a:t>
                  </a:r>
                </a:p>
              </p:txBody>
            </p:sp>
          </p:grpSp>
          <p:grpSp>
            <p:nvGrpSpPr>
              <p:cNvPr id="73" name="Group">
                <a:extLst>
                  <a:ext uri="{FF2B5EF4-FFF2-40B4-BE49-F238E27FC236}">
                    <a16:creationId xmlns:a16="http://schemas.microsoft.com/office/drawing/2014/main" id="{83B81AB2-3094-2C4E-BB5C-953519206C7C}"/>
                  </a:ext>
                </a:extLst>
              </p:cNvPr>
              <p:cNvGrpSpPr/>
              <p:nvPr/>
            </p:nvGrpSpPr>
            <p:grpSpPr>
              <a:xfrm>
                <a:off x="3342937" y="5537730"/>
                <a:ext cx="1325312" cy="1174188"/>
                <a:chOff x="0" y="0"/>
                <a:chExt cx="1325311" cy="1174186"/>
              </a:xfrm>
            </p:grpSpPr>
            <p:sp>
              <p:nvSpPr>
                <p:cNvPr id="98" name="Rectangle">
                  <a:extLst>
                    <a:ext uri="{FF2B5EF4-FFF2-40B4-BE49-F238E27FC236}">
                      <a16:creationId xmlns:a16="http://schemas.microsoft.com/office/drawing/2014/main" id="{36941FE6-CD62-E34D-9FA3-6AFE233D2628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99" name="Core">
                  <a:extLst>
                    <a:ext uri="{FF2B5EF4-FFF2-40B4-BE49-F238E27FC236}">
                      <a16:creationId xmlns:a16="http://schemas.microsoft.com/office/drawing/2014/main" id="{6C842DC8-B7D3-674F-BB2B-D475FE408956}"/>
                    </a:ext>
                  </a:extLst>
                </p:cNvPr>
                <p:cNvSpPr/>
                <p:nvPr/>
              </p:nvSpPr>
              <p:spPr>
                <a:xfrm>
                  <a:off x="0" y="465044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Core</a:t>
                  </a:r>
                </a:p>
              </p:txBody>
            </p:sp>
            <p:sp>
              <p:nvSpPr>
                <p:cNvPr id="100" name="CHA/LLC">
                  <a:extLst>
                    <a:ext uri="{FF2B5EF4-FFF2-40B4-BE49-F238E27FC236}">
                      <a16:creationId xmlns:a16="http://schemas.microsoft.com/office/drawing/2014/main" id="{A510B2B2-1DCF-1048-AFEB-2036D34BFC6E}"/>
                    </a:ext>
                  </a:extLst>
                </p:cNvPr>
                <p:cNvSpPr/>
                <p:nvPr/>
              </p:nvSpPr>
              <p:spPr>
                <a:xfrm>
                  <a:off x="0" y="21934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CHA/LLC</a:t>
                  </a:r>
                </a:p>
              </p:txBody>
            </p:sp>
          </p:grpSp>
          <p:grpSp>
            <p:nvGrpSpPr>
              <p:cNvPr id="74" name="Group">
                <a:extLst>
                  <a:ext uri="{FF2B5EF4-FFF2-40B4-BE49-F238E27FC236}">
                    <a16:creationId xmlns:a16="http://schemas.microsoft.com/office/drawing/2014/main" id="{0A32DB50-ABB6-CC4D-A9B0-09090E57FA8C}"/>
                  </a:ext>
                </a:extLst>
              </p:cNvPr>
              <p:cNvGrpSpPr/>
              <p:nvPr/>
            </p:nvGrpSpPr>
            <p:grpSpPr>
              <a:xfrm>
                <a:off x="6526347" y="5537730"/>
                <a:ext cx="1325312" cy="1174188"/>
                <a:chOff x="0" y="0"/>
                <a:chExt cx="1325311" cy="1174186"/>
              </a:xfrm>
            </p:grpSpPr>
            <p:sp>
              <p:nvSpPr>
                <p:cNvPr id="95" name="Rectangle">
                  <a:extLst>
                    <a:ext uri="{FF2B5EF4-FFF2-40B4-BE49-F238E27FC236}">
                      <a16:creationId xmlns:a16="http://schemas.microsoft.com/office/drawing/2014/main" id="{DDAF2DB0-678C-D14D-97CC-25354E80B967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96" name="Core">
                  <a:extLst>
                    <a:ext uri="{FF2B5EF4-FFF2-40B4-BE49-F238E27FC236}">
                      <a16:creationId xmlns:a16="http://schemas.microsoft.com/office/drawing/2014/main" id="{DA574D6F-2633-A94E-8991-D3FD89E38BF0}"/>
                    </a:ext>
                  </a:extLst>
                </p:cNvPr>
                <p:cNvSpPr/>
                <p:nvPr/>
              </p:nvSpPr>
              <p:spPr>
                <a:xfrm>
                  <a:off x="0" y="465044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Core</a:t>
                  </a:r>
                </a:p>
              </p:txBody>
            </p:sp>
            <p:sp>
              <p:nvSpPr>
                <p:cNvPr id="97" name="CHA/LLC">
                  <a:extLst>
                    <a:ext uri="{FF2B5EF4-FFF2-40B4-BE49-F238E27FC236}">
                      <a16:creationId xmlns:a16="http://schemas.microsoft.com/office/drawing/2014/main" id="{E7A38326-EF89-BA40-AE57-FB1F88C04A22}"/>
                    </a:ext>
                  </a:extLst>
                </p:cNvPr>
                <p:cNvSpPr/>
                <p:nvPr/>
              </p:nvSpPr>
              <p:spPr>
                <a:xfrm>
                  <a:off x="0" y="21934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CHA/LLC</a:t>
                  </a:r>
                </a:p>
              </p:txBody>
            </p:sp>
          </p:grpSp>
          <p:grpSp>
            <p:nvGrpSpPr>
              <p:cNvPr id="75" name="Group">
                <a:extLst>
                  <a:ext uri="{FF2B5EF4-FFF2-40B4-BE49-F238E27FC236}">
                    <a16:creationId xmlns:a16="http://schemas.microsoft.com/office/drawing/2014/main" id="{ADFDCE02-9FC3-9849-90AE-290DAAAE7644}"/>
                  </a:ext>
                </a:extLst>
              </p:cNvPr>
              <p:cNvGrpSpPr/>
              <p:nvPr/>
            </p:nvGrpSpPr>
            <p:grpSpPr>
              <a:xfrm>
                <a:off x="9709757" y="5537730"/>
                <a:ext cx="1325312" cy="1174188"/>
                <a:chOff x="0" y="0"/>
                <a:chExt cx="1325311" cy="1174186"/>
              </a:xfrm>
            </p:grpSpPr>
            <p:sp>
              <p:nvSpPr>
                <p:cNvPr id="92" name="Rectangle">
                  <a:extLst>
                    <a:ext uri="{FF2B5EF4-FFF2-40B4-BE49-F238E27FC236}">
                      <a16:creationId xmlns:a16="http://schemas.microsoft.com/office/drawing/2014/main" id="{F5272514-9BD7-3144-AE11-6E826742D390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93" name="Core">
                  <a:extLst>
                    <a:ext uri="{FF2B5EF4-FFF2-40B4-BE49-F238E27FC236}">
                      <a16:creationId xmlns:a16="http://schemas.microsoft.com/office/drawing/2014/main" id="{7B50EC11-E2A4-C844-8857-8AD5078A1270}"/>
                    </a:ext>
                  </a:extLst>
                </p:cNvPr>
                <p:cNvSpPr/>
                <p:nvPr/>
              </p:nvSpPr>
              <p:spPr>
                <a:xfrm>
                  <a:off x="0" y="465044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Core</a:t>
                  </a:r>
                </a:p>
              </p:txBody>
            </p:sp>
            <p:sp>
              <p:nvSpPr>
                <p:cNvPr id="94" name="CHA/LLC">
                  <a:extLst>
                    <a:ext uri="{FF2B5EF4-FFF2-40B4-BE49-F238E27FC236}">
                      <a16:creationId xmlns:a16="http://schemas.microsoft.com/office/drawing/2014/main" id="{A0DCACA2-BD8B-2147-8EA3-6BC5F8D2C3E7}"/>
                    </a:ext>
                  </a:extLst>
                </p:cNvPr>
                <p:cNvSpPr/>
                <p:nvPr/>
              </p:nvSpPr>
              <p:spPr>
                <a:xfrm>
                  <a:off x="0" y="21934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CHA/LLC</a:t>
                  </a:r>
                </a:p>
              </p:txBody>
            </p:sp>
          </p:grpSp>
          <p:grpSp>
            <p:nvGrpSpPr>
              <p:cNvPr id="76" name="Group">
                <a:extLst>
                  <a:ext uri="{FF2B5EF4-FFF2-40B4-BE49-F238E27FC236}">
                    <a16:creationId xmlns:a16="http://schemas.microsoft.com/office/drawing/2014/main" id="{402C8CA5-5F1D-9E49-BFC2-635559E5034A}"/>
                  </a:ext>
                </a:extLst>
              </p:cNvPr>
              <p:cNvGrpSpPr/>
              <p:nvPr/>
            </p:nvGrpSpPr>
            <p:grpSpPr>
              <a:xfrm>
                <a:off x="159527" y="8306596"/>
                <a:ext cx="1325312" cy="1174188"/>
                <a:chOff x="0" y="0"/>
                <a:chExt cx="1325311" cy="1174186"/>
              </a:xfrm>
            </p:grpSpPr>
            <p:sp>
              <p:nvSpPr>
                <p:cNvPr id="89" name="Rectangle">
                  <a:extLst>
                    <a:ext uri="{FF2B5EF4-FFF2-40B4-BE49-F238E27FC236}">
                      <a16:creationId xmlns:a16="http://schemas.microsoft.com/office/drawing/2014/main" id="{17FDC64F-6947-084E-9546-9796C6CF1ECE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90" name="Core">
                  <a:extLst>
                    <a:ext uri="{FF2B5EF4-FFF2-40B4-BE49-F238E27FC236}">
                      <a16:creationId xmlns:a16="http://schemas.microsoft.com/office/drawing/2014/main" id="{B8DCDA1D-66BF-564D-B513-3914ADE3E2C6}"/>
                    </a:ext>
                  </a:extLst>
                </p:cNvPr>
                <p:cNvSpPr/>
                <p:nvPr/>
              </p:nvSpPr>
              <p:spPr>
                <a:xfrm>
                  <a:off x="0" y="465044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Core</a:t>
                  </a:r>
                </a:p>
              </p:txBody>
            </p:sp>
            <p:sp>
              <p:nvSpPr>
                <p:cNvPr id="91" name="CHA/LLC">
                  <a:extLst>
                    <a:ext uri="{FF2B5EF4-FFF2-40B4-BE49-F238E27FC236}">
                      <a16:creationId xmlns:a16="http://schemas.microsoft.com/office/drawing/2014/main" id="{4390B03A-A0DC-434A-8448-65E93B6D9A1C}"/>
                    </a:ext>
                  </a:extLst>
                </p:cNvPr>
                <p:cNvSpPr/>
                <p:nvPr/>
              </p:nvSpPr>
              <p:spPr>
                <a:xfrm>
                  <a:off x="0" y="21934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CHA/LLC</a:t>
                  </a:r>
                </a:p>
              </p:txBody>
            </p:sp>
          </p:grpSp>
          <p:grpSp>
            <p:nvGrpSpPr>
              <p:cNvPr id="77" name="Group">
                <a:extLst>
                  <a:ext uri="{FF2B5EF4-FFF2-40B4-BE49-F238E27FC236}">
                    <a16:creationId xmlns:a16="http://schemas.microsoft.com/office/drawing/2014/main" id="{DA605AB4-1ADB-8043-AB00-377561AFD8CE}"/>
                  </a:ext>
                </a:extLst>
              </p:cNvPr>
              <p:cNvGrpSpPr/>
              <p:nvPr/>
            </p:nvGrpSpPr>
            <p:grpSpPr>
              <a:xfrm>
                <a:off x="3342937" y="8306596"/>
                <a:ext cx="1325312" cy="1174188"/>
                <a:chOff x="0" y="0"/>
                <a:chExt cx="1325311" cy="1174186"/>
              </a:xfrm>
            </p:grpSpPr>
            <p:sp>
              <p:nvSpPr>
                <p:cNvPr id="86" name="Rectangle">
                  <a:extLst>
                    <a:ext uri="{FF2B5EF4-FFF2-40B4-BE49-F238E27FC236}">
                      <a16:creationId xmlns:a16="http://schemas.microsoft.com/office/drawing/2014/main" id="{C25F3552-D3B7-544C-AC61-A24516459BF8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87" name="Core">
                  <a:extLst>
                    <a:ext uri="{FF2B5EF4-FFF2-40B4-BE49-F238E27FC236}">
                      <a16:creationId xmlns:a16="http://schemas.microsoft.com/office/drawing/2014/main" id="{89847416-B680-4A41-8435-CFB79F1BABC2}"/>
                    </a:ext>
                  </a:extLst>
                </p:cNvPr>
                <p:cNvSpPr/>
                <p:nvPr/>
              </p:nvSpPr>
              <p:spPr>
                <a:xfrm>
                  <a:off x="0" y="465044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Core</a:t>
                  </a:r>
                </a:p>
              </p:txBody>
            </p:sp>
            <p:sp>
              <p:nvSpPr>
                <p:cNvPr id="88" name="CHA/LLC">
                  <a:extLst>
                    <a:ext uri="{FF2B5EF4-FFF2-40B4-BE49-F238E27FC236}">
                      <a16:creationId xmlns:a16="http://schemas.microsoft.com/office/drawing/2014/main" id="{F42070AF-804E-AF4F-A180-275B65F24B41}"/>
                    </a:ext>
                  </a:extLst>
                </p:cNvPr>
                <p:cNvSpPr/>
                <p:nvPr/>
              </p:nvSpPr>
              <p:spPr>
                <a:xfrm>
                  <a:off x="0" y="21934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CHA/LLC</a:t>
                  </a:r>
                </a:p>
              </p:txBody>
            </p:sp>
          </p:grpSp>
          <p:grpSp>
            <p:nvGrpSpPr>
              <p:cNvPr id="78" name="Group">
                <a:extLst>
                  <a:ext uri="{FF2B5EF4-FFF2-40B4-BE49-F238E27FC236}">
                    <a16:creationId xmlns:a16="http://schemas.microsoft.com/office/drawing/2014/main" id="{974E6C89-372A-6E49-A864-932E859399CD}"/>
                  </a:ext>
                </a:extLst>
              </p:cNvPr>
              <p:cNvGrpSpPr/>
              <p:nvPr/>
            </p:nvGrpSpPr>
            <p:grpSpPr>
              <a:xfrm>
                <a:off x="6526347" y="8306596"/>
                <a:ext cx="1325312" cy="1174188"/>
                <a:chOff x="0" y="0"/>
                <a:chExt cx="1325311" cy="1174186"/>
              </a:xfrm>
            </p:grpSpPr>
            <p:sp>
              <p:nvSpPr>
                <p:cNvPr id="83" name="Rectangle">
                  <a:extLst>
                    <a:ext uri="{FF2B5EF4-FFF2-40B4-BE49-F238E27FC236}">
                      <a16:creationId xmlns:a16="http://schemas.microsoft.com/office/drawing/2014/main" id="{EE239F9D-F714-F640-8203-337BE9F662E5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84" name="Core">
                  <a:extLst>
                    <a:ext uri="{FF2B5EF4-FFF2-40B4-BE49-F238E27FC236}">
                      <a16:creationId xmlns:a16="http://schemas.microsoft.com/office/drawing/2014/main" id="{3357C7A6-79E4-E64B-BF1A-B814B9F4C8FC}"/>
                    </a:ext>
                  </a:extLst>
                </p:cNvPr>
                <p:cNvSpPr/>
                <p:nvPr/>
              </p:nvSpPr>
              <p:spPr>
                <a:xfrm>
                  <a:off x="0" y="465044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Core</a:t>
                  </a:r>
                </a:p>
              </p:txBody>
            </p:sp>
            <p:sp>
              <p:nvSpPr>
                <p:cNvPr id="85" name="CHA/LLC">
                  <a:extLst>
                    <a:ext uri="{FF2B5EF4-FFF2-40B4-BE49-F238E27FC236}">
                      <a16:creationId xmlns:a16="http://schemas.microsoft.com/office/drawing/2014/main" id="{AC0BB504-7397-1444-999A-8FE8F2F129E0}"/>
                    </a:ext>
                  </a:extLst>
                </p:cNvPr>
                <p:cNvSpPr/>
                <p:nvPr/>
              </p:nvSpPr>
              <p:spPr>
                <a:xfrm>
                  <a:off x="0" y="21934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CHA/LLC</a:t>
                  </a:r>
                </a:p>
              </p:txBody>
            </p:sp>
          </p:grpSp>
          <p:grpSp>
            <p:nvGrpSpPr>
              <p:cNvPr id="79" name="Group">
                <a:extLst>
                  <a:ext uri="{FF2B5EF4-FFF2-40B4-BE49-F238E27FC236}">
                    <a16:creationId xmlns:a16="http://schemas.microsoft.com/office/drawing/2014/main" id="{BF99EFF0-5558-E94F-A8D4-EDFB0FF4EC84}"/>
                  </a:ext>
                </a:extLst>
              </p:cNvPr>
              <p:cNvGrpSpPr/>
              <p:nvPr/>
            </p:nvGrpSpPr>
            <p:grpSpPr>
              <a:xfrm>
                <a:off x="9709757" y="8306596"/>
                <a:ext cx="1325312" cy="1174188"/>
                <a:chOff x="0" y="0"/>
                <a:chExt cx="1325311" cy="1174186"/>
              </a:xfrm>
            </p:grpSpPr>
            <p:sp>
              <p:nvSpPr>
                <p:cNvPr id="80" name="Rectangle">
                  <a:extLst>
                    <a:ext uri="{FF2B5EF4-FFF2-40B4-BE49-F238E27FC236}">
                      <a16:creationId xmlns:a16="http://schemas.microsoft.com/office/drawing/2014/main" id="{C6822F69-599E-8445-9C24-2621E231F241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81" name="Core">
                  <a:extLst>
                    <a:ext uri="{FF2B5EF4-FFF2-40B4-BE49-F238E27FC236}">
                      <a16:creationId xmlns:a16="http://schemas.microsoft.com/office/drawing/2014/main" id="{AF856E63-9CF7-1A44-9FD7-EF7AD150CDF7}"/>
                    </a:ext>
                  </a:extLst>
                </p:cNvPr>
                <p:cNvSpPr/>
                <p:nvPr/>
              </p:nvSpPr>
              <p:spPr>
                <a:xfrm>
                  <a:off x="0" y="465044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Core</a:t>
                  </a:r>
                </a:p>
              </p:txBody>
            </p:sp>
            <p:sp>
              <p:nvSpPr>
                <p:cNvPr id="82" name="CHA/LLC">
                  <a:extLst>
                    <a:ext uri="{FF2B5EF4-FFF2-40B4-BE49-F238E27FC236}">
                      <a16:creationId xmlns:a16="http://schemas.microsoft.com/office/drawing/2014/main" id="{03814F9C-2F12-1941-86C3-028EA7745FAA}"/>
                    </a:ext>
                  </a:extLst>
                </p:cNvPr>
                <p:cNvSpPr/>
                <p:nvPr/>
              </p:nvSpPr>
              <p:spPr>
                <a:xfrm>
                  <a:off x="0" y="21934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CHA/LLC</a:t>
                  </a:r>
                </a:p>
              </p:txBody>
            </p:sp>
          </p:grp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43056455-CF9D-6449-930F-C749D1BF60EF}"/>
                </a:ext>
              </a:extLst>
            </p:cNvPr>
            <p:cNvGrpSpPr/>
            <p:nvPr/>
          </p:nvGrpSpPr>
          <p:grpSpPr>
            <a:xfrm>
              <a:off x="12646028" y="2936297"/>
              <a:ext cx="7693618" cy="1188564"/>
              <a:chOff x="12646028" y="2936297"/>
              <a:chExt cx="7693618" cy="1188564"/>
            </a:xfrm>
          </p:grpSpPr>
          <p:sp>
            <p:nvSpPr>
              <p:cNvPr id="63" name="IMC">
                <a:extLst>
                  <a:ext uri="{FF2B5EF4-FFF2-40B4-BE49-F238E27FC236}">
                    <a16:creationId xmlns:a16="http://schemas.microsoft.com/office/drawing/2014/main" id="{9E73AE9D-B0BD-9040-9711-74F010506A85}"/>
                  </a:ext>
                </a:extLst>
              </p:cNvPr>
              <p:cNvSpPr/>
              <p:nvPr/>
            </p:nvSpPr>
            <p:spPr>
              <a:xfrm>
                <a:off x="12646028" y="2950673"/>
                <a:ext cx="1379140" cy="117418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 cap="flat">
                <a:solidFill>
                  <a:schemeClr val="accent1"/>
                </a:solidFill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 spc="0">
                    <a:solidFill>
                      <a:srgbClr val="000000"/>
                    </a:solidFill>
                  </a:defRPr>
                </a:lvl1pPr>
              </a:lstStyle>
              <a:p>
                <a:r>
                  <a:rPr lang="en-US"/>
                  <a:t>UPI</a:t>
                </a:r>
                <a:endParaRPr/>
              </a:p>
            </p:txBody>
          </p:sp>
          <p:sp>
            <p:nvSpPr>
              <p:cNvPr id="64" name="IMC">
                <a:extLst>
                  <a:ext uri="{FF2B5EF4-FFF2-40B4-BE49-F238E27FC236}">
                    <a16:creationId xmlns:a16="http://schemas.microsoft.com/office/drawing/2014/main" id="{682EA0A9-5295-9E47-A67C-B3C578AC6A53}"/>
                  </a:ext>
                </a:extLst>
              </p:cNvPr>
              <p:cNvSpPr/>
              <p:nvPr/>
            </p:nvSpPr>
            <p:spPr>
              <a:xfrm>
                <a:off x="18960506" y="2936297"/>
                <a:ext cx="1379140" cy="117418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 cap="flat">
                <a:solidFill>
                  <a:schemeClr val="accent1"/>
                </a:solidFill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 spc="0">
                    <a:solidFill>
                      <a:srgbClr val="000000"/>
                    </a:solidFill>
                  </a:defRPr>
                </a:lvl1pPr>
              </a:lstStyle>
              <a:p>
                <a:r>
                  <a:rPr lang="en-US"/>
                  <a:t>UPI</a:t>
                </a:r>
                <a:endParaRPr/>
              </a:p>
            </p:txBody>
          </p:sp>
        </p:grpSp>
      </p:grpSp>
      <p:pic>
        <p:nvPicPr>
          <p:cNvPr id="116" name="cropped-best-pranks-e1479573181768.png" descr="cropped-best-pranks-e1479573181768.png">
            <a:extLst>
              <a:ext uri="{FF2B5EF4-FFF2-40B4-BE49-F238E27FC236}">
                <a16:creationId xmlns:a16="http://schemas.microsoft.com/office/drawing/2014/main" id="{DAB82D8B-E537-5A47-AC84-9ADFC79E5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24852" y="3075387"/>
            <a:ext cx="1774349" cy="17743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no_pic_profile.png" descr="no_pic_profile.png">
            <a:extLst>
              <a:ext uri="{FF2B5EF4-FFF2-40B4-BE49-F238E27FC236}">
                <a16:creationId xmlns:a16="http://schemas.microsoft.com/office/drawing/2014/main" id="{BD16126B-95C3-3840-B5A4-9F05DE3B84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68615" y="5719297"/>
            <a:ext cx="1769059" cy="1769059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46EE119-0552-6C4A-B438-B4DA4C561113}"/>
              </a:ext>
            </a:extLst>
          </p:cNvPr>
          <p:cNvSpPr txBox="1"/>
          <p:nvPr/>
        </p:nvSpPr>
        <p:spPr>
          <a:xfrm>
            <a:off x="19977498" y="4444786"/>
            <a:ext cx="1606209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N" sz="4400" b="1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Tile A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64BA50D-2E5E-83F4-8D43-0C3BA7D017D8}"/>
              </a:ext>
            </a:extLst>
          </p:cNvPr>
          <p:cNvGrpSpPr/>
          <p:nvPr/>
        </p:nvGrpSpPr>
        <p:grpSpPr>
          <a:xfrm>
            <a:off x="15249240" y="2446876"/>
            <a:ext cx="4649008" cy="7015581"/>
            <a:chOff x="15249240" y="2446876"/>
            <a:chExt cx="4649008" cy="7015581"/>
          </a:xfrm>
        </p:grpSpPr>
        <p:pic>
          <p:nvPicPr>
            <p:cNvPr id="118" name="Line Line" descr="Line Line">
              <a:extLst>
                <a:ext uri="{FF2B5EF4-FFF2-40B4-BE49-F238E27FC236}">
                  <a16:creationId xmlns:a16="http://schemas.microsoft.com/office/drawing/2014/main" id="{61497F2B-470C-1C42-B2E1-B17ACC03316D}"/>
                </a:ext>
              </a:extLst>
            </p:cNvPr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6200000">
              <a:off x="12719654" y="5958009"/>
              <a:ext cx="6034034" cy="974862"/>
            </a:xfrm>
            <a:prstGeom prst="rect">
              <a:avLst/>
            </a:prstGeom>
          </p:spPr>
        </p:pic>
        <p:pic>
          <p:nvPicPr>
            <p:cNvPr id="121" name="Line Line" descr="Line Line">
              <a:extLst>
                <a:ext uri="{FF2B5EF4-FFF2-40B4-BE49-F238E27FC236}">
                  <a16:creationId xmlns:a16="http://schemas.microsoft.com/office/drawing/2014/main" id="{F02AB9CE-A509-DA42-9CDB-080EFD2E749E}"/>
                </a:ext>
              </a:extLst>
            </p:cNvPr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802332" y="2446876"/>
              <a:ext cx="4095916" cy="959613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08FF2BC-C780-826C-F300-1378CBCEFCB2}"/>
              </a:ext>
            </a:extLst>
          </p:cNvPr>
          <p:cNvGrpSpPr/>
          <p:nvPr/>
        </p:nvGrpSpPr>
        <p:grpSpPr>
          <a:xfrm>
            <a:off x="16223071" y="3293483"/>
            <a:ext cx="4956320" cy="7188966"/>
            <a:chOff x="16223071" y="3293483"/>
            <a:chExt cx="4956320" cy="7188966"/>
          </a:xfrm>
        </p:grpSpPr>
        <p:pic>
          <p:nvPicPr>
            <p:cNvPr id="122" name="Line Line" descr="Line Line">
              <a:extLst>
                <a:ext uri="{FF2B5EF4-FFF2-40B4-BE49-F238E27FC236}">
                  <a16:creationId xmlns:a16="http://schemas.microsoft.com/office/drawing/2014/main" id="{D5A105C5-B55B-1846-B4CE-C3D1028A6EC7}"/>
                </a:ext>
              </a:extLst>
            </p:cNvPr>
            <p:cNvPicPr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0800000">
              <a:off x="16223071" y="9575007"/>
              <a:ext cx="3839416" cy="907442"/>
            </a:xfrm>
            <a:prstGeom prst="rect">
              <a:avLst/>
            </a:prstGeom>
          </p:spPr>
        </p:pic>
        <p:pic>
          <p:nvPicPr>
            <p:cNvPr id="123" name="Line Line" descr="Line Line">
              <a:extLst>
                <a:ext uri="{FF2B5EF4-FFF2-40B4-BE49-F238E27FC236}">
                  <a16:creationId xmlns:a16="http://schemas.microsoft.com/office/drawing/2014/main" id="{5B2A2E87-D456-1C4A-B824-592611EC6CBA}"/>
                </a:ext>
              </a:extLst>
            </p:cNvPr>
            <p:cNvPicPr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 rot="5400000">
              <a:off x="17508506" y="5993654"/>
              <a:ext cx="6371055" cy="970714"/>
            </a:xfrm>
            <a:prstGeom prst="rect">
              <a:avLst/>
            </a:prstGeom>
          </p:spPr>
        </p:pic>
      </p:grpSp>
      <p:sp>
        <p:nvSpPr>
          <p:cNvPr id="124" name="Probe…">
            <a:extLst>
              <a:ext uri="{FF2B5EF4-FFF2-40B4-BE49-F238E27FC236}">
                <a16:creationId xmlns:a16="http://schemas.microsoft.com/office/drawing/2014/main" id="{902FAC1E-E4C5-8E40-AFD5-B7988964B376}"/>
              </a:ext>
            </a:extLst>
          </p:cNvPr>
          <p:cNvSpPr txBox="1">
            <a:spLocks/>
          </p:cNvSpPr>
          <p:nvPr/>
        </p:nvSpPr>
        <p:spPr>
          <a:xfrm>
            <a:off x="973178" y="3020291"/>
            <a:ext cx="8369984" cy="872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3600" b="1">
                <a:solidFill>
                  <a:srgbClr val="000000"/>
                </a:solidFill>
              </a:defRPr>
            </a:lvl1pPr>
            <a:lvl2pPr marL="1219200" lvl="1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3600" b="1">
                <a:solidFill>
                  <a:srgbClr val="000000"/>
                </a:solidFill>
              </a:defRPr>
            </a:lvl2pPr>
            <a:lvl3pPr marL="1828800" lvl="2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3600">
                <a:solidFill>
                  <a:srgbClr val="000000"/>
                </a:solidFill>
              </a:defRPr>
            </a:lvl3pPr>
            <a:lvl4pPr marL="2438400" lvl="3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lvl4pPr>
            <a:lvl5pPr marL="30480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lvl5pPr>
            <a:lvl6pPr marL="3657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lvl6pPr>
            <a:lvl7pPr marL="42672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lvl7pPr>
            <a:lvl8pPr marL="48768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lvl8pPr>
            <a:lvl9pPr marL="54864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lvl9pPr>
          </a:lstStyle>
          <a:p>
            <a:pPr marL="609600" lvl="1" indent="0">
              <a:buNone/>
            </a:pPr>
            <a:r>
              <a:rPr lang="en-US"/>
              <a:t>Eviction Effect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/>
              <a:t>Tile A’s L2 will load </a:t>
            </a:r>
            <a:r>
              <a:rPr lang="en-US" err="1"/>
              <a:t>cachelines</a:t>
            </a:r>
            <a:r>
              <a:rPr lang="en-US"/>
              <a:t> from Tile B’s LLC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/>
              <a:t>Tile A’s L2 will evict </a:t>
            </a:r>
            <a:r>
              <a:rPr lang="en-US" err="1"/>
              <a:t>cachelines</a:t>
            </a:r>
            <a:r>
              <a:rPr lang="en-US"/>
              <a:t> to Tile B’s LLC</a:t>
            </a:r>
          </a:p>
          <a:p>
            <a:pPr lvl="3"/>
            <a:endParaRPr lang="en-US"/>
          </a:p>
        </p:txBody>
      </p:sp>
      <p:sp>
        <p:nvSpPr>
          <p:cNvPr id="126" name="Threat Model">
            <a:extLst>
              <a:ext uri="{FF2B5EF4-FFF2-40B4-BE49-F238E27FC236}">
                <a16:creationId xmlns:a16="http://schemas.microsoft.com/office/drawing/2014/main" id="{F77DB962-DFDA-B54C-B7A6-15B2756159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spc="0"/>
            </a:lvl1pPr>
          </a:lstStyle>
          <a:p>
            <a:r>
              <a:rPr lang="en-US"/>
              <a:t>Probe: </a:t>
            </a:r>
            <a:r>
              <a:rPr lang="en-US" err="1"/>
              <a:t>Cacheline</a:t>
            </a:r>
            <a:r>
              <a:rPr lang="en-US"/>
              <a:t> Eviction</a:t>
            </a:r>
            <a:endParaRPr/>
          </a:p>
        </p:txBody>
      </p:sp>
      <p:grpSp>
        <p:nvGrpSpPr>
          <p:cNvPr id="120" name="成组">
            <a:extLst>
              <a:ext uri="{FF2B5EF4-FFF2-40B4-BE49-F238E27FC236}">
                <a16:creationId xmlns:a16="http://schemas.microsoft.com/office/drawing/2014/main" id="{18D9487E-0DBE-C705-795A-ACD5D1DA62A0}"/>
              </a:ext>
            </a:extLst>
          </p:cNvPr>
          <p:cNvGrpSpPr/>
          <p:nvPr/>
        </p:nvGrpSpPr>
        <p:grpSpPr>
          <a:xfrm>
            <a:off x="-391489" y="12773806"/>
            <a:ext cx="25166978" cy="1646668"/>
            <a:chOff x="0" y="0"/>
            <a:chExt cx="25166977" cy="984245"/>
          </a:xfrm>
        </p:grpSpPr>
        <p:sp>
          <p:nvSpPr>
            <p:cNvPr id="125" name="矩形">
              <a:extLst>
                <a:ext uri="{FF2B5EF4-FFF2-40B4-BE49-F238E27FC236}">
                  <a16:creationId xmlns:a16="http://schemas.microsoft.com/office/drawing/2014/main" id="{39D1A565-BD68-1ECE-716E-02A6CB48AC64}"/>
                </a:ext>
              </a:extLst>
            </p:cNvPr>
            <p:cNvSpPr/>
            <p:nvPr/>
          </p:nvSpPr>
          <p:spPr>
            <a:xfrm>
              <a:off x="122501" y="9791"/>
              <a:ext cx="25044477" cy="974455"/>
            </a:xfrm>
            <a:prstGeom prst="rect">
              <a:avLst/>
            </a:prstGeom>
            <a:solidFill>
              <a:srgbClr val="2C81C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27" name="矩形">
              <a:extLst>
                <a:ext uri="{FF2B5EF4-FFF2-40B4-BE49-F238E27FC236}">
                  <a16:creationId xmlns:a16="http://schemas.microsoft.com/office/drawing/2014/main" id="{1A7D7462-40C7-EC6C-C168-E18C9B082123}"/>
                </a:ext>
              </a:extLst>
            </p:cNvPr>
            <p:cNvSpPr/>
            <p:nvPr/>
          </p:nvSpPr>
          <p:spPr>
            <a:xfrm>
              <a:off x="0" y="0"/>
              <a:ext cx="25044476" cy="63500"/>
            </a:xfrm>
            <a:prstGeom prst="rect">
              <a:avLst/>
            </a:prstGeom>
            <a:solidFill>
              <a:srgbClr val="FEAD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060867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hreat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spc="0"/>
            </a:lvl1pPr>
          </a:lstStyle>
          <a:p>
            <a:r>
              <a:rPr lang="en-US" altLang="zh-CN"/>
              <a:t>Evaluation </a:t>
            </a:r>
            <a:endParaRPr/>
          </a:p>
        </p:txBody>
      </p:sp>
      <p:sp>
        <p:nvSpPr>
          <p:cNvPr id="17" name="Probe…">
            <a:extLst>
              <a:ext uri="{FF2B5EF4-FFF2-40B4-BE49-F238E27FC236}">
                <a16:creationId xmlns:a16="http://schemas.microsoft.com/office/drawing/2014/main" id="{037713FD-A6E1-B64E-9EE2-577ED2D41AD5}"/>
              </a:ext>
            </a:extLst>
          </p:cNvPr>
          <p:cNvSpPr txBox="1">
            <a:spLocks/>
          </p:cNvSpPr>
          <p:nvPr/>
        </p:nvSpPr>
        <p:spPr>
          <a:xfrm>
            <a:off x="1206500" y="3020290"/>
            <a:ext cx="17772023" cy="6830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3600" b="1">
                <a:solidFill>
                  <a:srgbClr val="000000"/>
                </a:solidFill>
              </a:defRPr>
            </a:lvl1pPr>
            <a:lvl2pPr marL="609600" lvl="1" indent="0" algn="l">
              <a:lnSpc>
                <a:spcPct val="90000"/>
              </a:lnSpc>
              <a:spcBef>
                <a:spcPts val="4500"/>
              </a:spcBef>
              <a:buSzPct val="123000"/>
              <a:defRPr sz="3600" b="1">
                <a:solidFill>
                  <a:srgbClr val="000000"/>
                </a:solidFill>
              </a:defRPr>
            </a:lvl2pPr>
            <a:lvl3pPr marL="1828800" lvl="2" indent="-609600" algn="l">
              <a:lnSpc>
                <a:spcPct val="90000"/>
              </a:lnSpc>
              <a:spcBef>
                <a:spcPts val="4500"/>
              </a:spcBef>
              <a:buSzPct val="123000"/>
              <a:buFont typeface="Courier New" panose="02070309020205020404" pitchFamily="49" charset="0"/>
              <a:buChar char="o"/>
              <a:defRPr sz="3600">
                <a:solidFill>
                  <a:srgbClr val="000000"/>
                </a:solidFill>
              </a:defRPr>
            </a:lvl3pPr>
            <a:lvl4pPr marL="2438400" lvl="3" indent="-609600" algn="l">
              <a:lnSpc>
                <a:spcPct val="90000"/>
              </a:lnSpc>
              <a:spcBef>
                <a:spcPts val="4500"/>
              </a:spcBef>
              <a:buSzPct val="123000"/>
              <a:buFont typeface="Courier New" panose="02070309020205020404" pitchFamily="49" charset="0"/>
              <a:buChar char="o"/>
              <a:defRPr sz="3200">
                <a:solidFill>
                  <a:srgbClr val="000000"/>
                </a:solidFill>
              </a:defRPr>
            </a:lvl4pPr>
            <a:lvl5pPr marL="30480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lvl5pPr>
            <a:lvl6pPr marL="3657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lvl6pPr>
            <a:lvl7pPr marL="42672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lvl7pPr>
            <a:lvl8pPr marL="48768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lvl8pPr>
            <a:lvl9pPr marL="54864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lvl9pPr>
          </a:lstStyle>
          <a:p>
            <a:pPr marL="0" indent="0">
              <a:buNone/>
            </a:pPr>
            <a:r>
              <a:rPr lang="en-US" dirty="0"/>
              <a:t>Target </a:t>
            </a:r>
          </a:p>
          <a:p>
            <a:pPr marL="1181100" lvl="1" indent="-571500">
              <a:buFont typeface="Courier New" panose="02070309020205020404" pitchFamily="49" charset="0"/>
              <a:buChar char="o"/>
            </a:pPr>
            <a:r>
              <a:rPr lang="en-US" b="0" dirty="0"/>
              <a:t>2048-bit RSA private key</a:t>
            </a:r>
          </a:p>
          <a:p>
            <a:pPr marL="1181100" lvl="1" indent="-571500">
              <a:buFont typeface="Courier New" panose="02070309020205020404" pitchFamily="49" charset="0"/>
              <a:buChar char="o"/>
            </a:pPr>
            <a:r>
              <a:rPr lang="en-US" b="0" dirty="0"/>
              <a:t>Java (JDK: Slide Window algorithm)</a:t>
            </a:r>
          </a:p>
          <a:p>
            <a:pPr marL="1181100" lvl="1" indent="-571500">
              <a:buFont typeface="Courier New" panose="02070309020205020404" pitchFamily="49" charset="0"/>
              <a:buChar char="o"/>
            </a:pPr>
            <a:endParaRPr lang="en-US" b="0" dirty="0"/>
          </a:p>
          <a:p>
            <a:pPr marL="0" indent="0">
              <a:buNone/>
            </a:pPr>
            <a:r>
              <a:rPr lang="en-US" dirty="0"/>
              <a:t>Results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0" dirty="0"/>
              <a:t>  Capture square or multiply operations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 </a:t>
            </a:r>
            <a:r>
              <a:rPr lang="en-US" b="0" dirty="0"/>
              <a:t>Recover ~30% keys  by SRID algorithm[</a:t>
            </a:r>
            <a:r>
              <a:rPr lang="en-US" altLang="zh-CN" b="0" dirty="0"/>
              <a:t>6</a:t>
            </a:r>
            <a:r>
              <a:rPr lang="en-US" b="0" dirty="0"/>
              <a:t>]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B37DFC-4D88-F84B-A7FC-F62CBAFCED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39" t="3182" r="3942" b="10512"/>
          <a:stretch/>
        </p:blipFill>
        <p:spPr>
          <a:xfrm>
            <a:off x="11345957" y="6325204"/>
            <a:ext cx="11831543" cy="3162598"/>
          </a:xfrm>
          <a:prstGeom prst="rect">
            <a:avLst/>
          </a:prstGeom>
        </p:spPr>
      </p:pic>
      <p:grpSp>
        <p:nvGrpSpPr>
          <p:cNvPr id="10" name="成组">
            <a:extLst>
              <a:ext uri="{FF2B5EF4-FFF2-40B4-BE49-F238E27FC236}">
                <a16:creationId xmlns:a16="http://schemas.microsoft.com/office/drawing/2014/main" id="{CE2BCB66-CE7B-197B-6F85-9DC8C427005D}"/>
              </a:ext>
            </a:extLst>
          </p:cNvPr>
          <p:cNvGrpSpPr/>
          <p:nvPr/>
        </p:nvGrpSpPr>
        <p:grpSpPr>
          <a:xfrm>
            <a:off x="-391489" y="12773806"/>
            <a:ext cx="25166978" cy="1646668"/>
            <a:chOff x="0" y="0"/>
            <a:chExt cx="25166977" cy="984245"/>
          </a:xfrm>
        </p:grpSpPr>
        <p:sp>
          <p:nvSpPr>
            <p:cNvPr id="11" name="矩形">
              <a:extLst>
                <a:ext uri="{FF2B5EF4-FFF2-40B4-BE49-F238E27FC236}">
                  <a16:creationId xmlns:a16="http://schemas.microsoft.com/office/drawing/2014/main" id="{EA09A9D6-153E-3FC0-53A5-19E3D572ED72}"/>
                </a:ext>
              </a:extLst>
            </p:cNvPr>
            <p:cNvSpPr/>
            <p:nvPr/>
          </p:nvSpPr>
          <p:spPr>
            <a:xfrm>
              <a:off x="122501" y="9791"/>
              <a:ext cx="25044477" cy="974455"/>
            </a:xfrm>
            <a:prstGeom prst="rect">
              <a:avLst/>
            </a:prstGeom>
            <a:solidFill>
              <a:srgbClr val="2C81C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2" name="矩形">
              <a:extLst>
                <a:ext uri="{FF2B5EF4-FFF2-40B4-BE49-F238E27FC236}">
                  <a16:creationId xmlns:a16="http://schemas.microsoft.com/office/drawing/2014/main" id="{E5C74645-CC6B-2DFA-19AE-5CFFBB12D726}"/>
                </a:ext>
              </a:extLst>
            </p:cNvPr>
            <p:cNvSpPr/>
            <p:nvPr/>
          </p:nvSpPr>
          <p:spPr>
            <a:xfrm>
              <a:off x="0" y="0"/>
              <a:ext cx="25044476" cy="63500"/>
            </a:xfrm>
            <a:prstGeom prst="rect">
              <a:avLst/>
            </a:prstGeom>
            <a:solidFill>
              <a:srgbClr val="FEAD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14" name="Group">
            <a:extLst>
              <a:ext uri="{FF2B5EF4-FFF2-40B4-BE49-F238E27FC236}">
                <a16:creationId xmlns:a16="http://schemas.microsoft.com/office/drawing/2014/main" id="{EFCFF5DE-FBBD-DD7A-1BA7-17E0B59A30B1}"/>
              </a:ext>
            </a:extLst>
          </p:cNvPr>
          <p:cNvGrpSpPr/>
          <p:nvPr/>
        </p:nvGrpSpPr>
        <p:grpSpPr>
          <a:xfrm>
            <a:off x="11215798" y="760268"/>
            <a:ext cx="11116915" cy="4698794"/>
            <a:chOff x="-772704" y="276822"/>
            <a:chExt cx="11116914" cy="4698793"/>
          </a:xfrm>
        </p:grpSpPr>
        <p:sp>
          <p:nvSpPr>
            <p:cNvPr id="15" name="Line">
              <a:extLst>
                <a:ext uri="{FF2B5EF4-FFF2-40B4-BE49-F238E27FC236}">
                  <a16:creationId xmlns:a16="http://schemas.microsoft.com/office/drawing/2014/main" id="{818B9944-4611-80E2-3533-12BF9241FCF8}"/>
                </a:ext>
              </a:extLst>
            </p:cNvPr>
            <p:cNvSpPr/>
            <p:nvPr/>
          </p:nvSpPr>
          <p:spPr>
            <a:xfrm>
              <a:off x="841288" y="3935486"/>
              <a:ext cx="9502922" cy="1"/>
            </a:xfrm>
            <a:prstGeom prst="line">
              <a:avLst/>
            </a:prstGeom>
            <a:noFill/>
            <a:ln w="152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defRPr sz="2400" spc="0">
                  <a:solidFill>
                    <a:srgbClr val="5E5E5E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endParaRPr/>
            </a:p>
          </p:txBody>
        </p:sp>
        <p:sp>
          <p:nvSpPr>
            <p:cNvPr id="16" name="Line">
              <a:extLst>
                <a:ext uri="{FF2B5EF4-FFF2-40B4-BE49-F238E27FC236}">
                  <a16:creationId xmlns:a16="http://schemas.microsoft.com/office/drawing/2014/main" id="{083BD6BF-2DBB-A86F-4389-C13366608B28}"/>
                </a:ext>
              </a:extLst>
            </p:cNvPr>
            <p:cNvSpPr/>
            <p:nvPr/>
          </p:nvSpPr>
          <p:spPr>
            <a:xfrm flipV="1">
              <a:off x="919673" y="1020933"/>
              <a:ext cx="1" cy="2920585"/>
            </a:xfrm>
            <a:prstGeom prst="line">
              <a:avLst/>
            </a:prstGeom>
            <a:noFill/>
            <a:ln w="152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defRPr sz="2400" spc="0">
                  <a:solidFill>
                    <a:srgbClr val="5E5E5E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endParaRPr/>
            </a:p>
          </p:txBody>
        </p:sp>
        <p:sp>
          <p:nvSpPr>
            <p:cNvPr id="18" name="rdtscp timestamp ID">
              <a:extLst>
                <a:ext uri="{FF2B5EF4-FFF2-40B4-BE49-F238E27FC236}">
                  <a16:creationId xmlns:a16="http://schemas.microsoft.com/office/drawing/2014/main" id="{932E7ED1-E972-2B68-966D-26E645EC7073}"/>
                </a:ext>
              </a:extLst>
            </p:cNvPr>
            <p:cNvSpPr txBox="1"/>
            <p:nvPr/>
          </p:nvSpPr>
          <p:spPr>
            <a:xfrm>
              <a:off x="4973345" y="4349803"/>
              <a:ext cx="1550104" cy="6258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2438338">
                <a:defRPr sz="3400" b="1" spc="0">
                  <a:solidFill>
                    <a:srgbClr val="5E5E5E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rPr lang="en-US"/>
                <a:t>TSC </a:t>
              </a:r>
              <a:r>
                <a:t>ID</a:t>
              </a:r>
            </a:p>
          </p:txBody>
        </p:sp>
        <p:sp>
          <p:nvSpPr>
            <p:cNvPr id="19" name="Rectangle">
              <a:extLst>
                <a:ext uri="{FF2B5EF4-FFF2-40B4-BE49-F238E27FC236}">
                  <a16:creationId xmlns:a16="http://schemas.microsoft.com/office/drawing/2014/main" id="{A5D91A54-EC57-6B9E-7539-3CA222E8D08F}"/>
                </a:ext>
              </a:extLst>
            </p:cNvPr>
            <p:cNvSpPr/>
            <p:nvPr/>
          </p:nvSpPr>
          <p:spPr>
            <a:xfrm>
              <a:off x="8961735" y="2945338"/>
              <a:ext cx="269122" cy="896494"/>
            </a:xfrm>
            <a:prstGeom prst="rect">
              <a:avLst/>
            </a:prstGeom>
            <a:solidFill>
              <a:srgbClr val="60D93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 spc="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" name="Latency/cpu cycles">
              <a:extLst>
                <a:ext uri="{FF2B5EF4-FFF2-40B4-BE49-F238E27FC236}">
                  <a16:creationId xmlns:a16="http://schemas.microsoft.com/office/drawing/2014/main" id="{04891923-E309-53A3-3546-71758FDF4D5D}"/>
                </a:ext>
              </a:extLst>
            </p:cNvPr>
            <p:cNvSpPr txBox="1"/>
            <p:nvPr/>
          </p:nvSpPr>
          <p:spPr>
            <a:xfrm>
              <a:off x="-772704" y="276822"/>
              <a:ext cx="3384754" cy="6258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2438338">
                <a:defRPr sz="3400" b="1" spc="0">
                  <a:solidFill>
                    <a:srgbClr val="5E5E5E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t>Latency</a:t>
              </a:r>
            </a:p>
          </p:txBody>
        </p:sp>
        <p:sp>
          <p:nvSpPr>
            <p:cNvPr id="21" name="Rectangle">
              <a:extLst>
                <a:ext uri="{FF2B5EF4-FFF2-40B4-BE49-F238E27FC236}">
                  <a16:creationId xmlns:a16="http://schemas.microsoft.com/office/drawing/2014/main" id="{6548B4AE-2B6E-8CBC-7447-C975B8944376}"/>
                </a:ext>
              </a:extLst>
            </p:cNvPr>
            <p:cNvSpPr/>
            <p:nvPr/>
          </p:nvSpPr>
          <p:spPr>
            <a:xfrm>
              <a:off x="4758528" y="2945338"/>
              <a:ext cx="269123" cy="896494"/>
            </a:xfrm>
            <a:prstGeom prst="rect">
              <a:avLst/>
            </a:prstGeom>
            <a:solidFill>
              <a:srgbClr val="60D93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 spc="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" name="Rectangle">
              <a:extLst>
                <a:ext uri="{FF2B5EF4-FFF2-40B4-BE49-F238E27FC236}">
                  <a16:creationId xmlns:a16="http://schemas.microsoft.com/office/drawing/2014/main" id="{DFB08674-9E7D-4DF5-8272-7AFB4A3BC23A}"/>
                </a:ext>
              </a:extLst>
            </p:cNvPr>
            <p:cNvSpPr/>
            <p:nvPr/>
          </p:nvSpPr>
          <p:spPr>
            <a:xfrm>
              <a:off x="3935010" y="2945338"/>
              <a:ext cx="269122" cy="896494"/>
            </a:xfrm>
            <a:prstGeom prst="rect">
              <a:avLst/>
            </a:prstGeom>
            <a:solidFill>
              <a:srgbClr val="60D93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 spc="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3" name="Rectangle">
              <a:extLst>
                <a:ext uri="{FF2B5EF4-FFF2-40B4-BE49-F238E27FC236}">
                  <a16:creationId xmlns:a16="http://schemas.microsoft.com/office/drawing/2014/main" id="{E1A4F436-0870-A171-4D0E-3E6E090E16E5}"/>
                </a:ext>
              </a:extLst>
            </p:cNvPr>
            <p:cNvSpPr/>
            <p:nvPr/>
          </p:nvSpPr>
          <p:spPr>
            <a:xfrm>
              <a:off x="1464455" y="2945338"/>
              <a:ext cx="269123" cy="896494"/>
            </a:xfrm>
            <a:prstGeom prst="rect">
              <a:avLst/>
            </a:prstGeom>
            <a:solidFill>
              <a:srgbClr val="60D93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 spc="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4" name="Rectangle">
              <a:extLst>
                <a:ext uri="{FF2B5EF4-FFF2-40B4-BE49-F238E27FC236}">
                  <a16:creationId xmlns:a16="http://schemas.microsoft.com/office/drawing/2014/main" id="{98601E91-99FB-380B-D8B9-7574E9BCB57B}"/>
                </a:ext>
              </a:extLst>
            </p:cNvPr>
            <p:cNvSpPr/>
            <p:nvPr/>
          </p:nvSpPr>
          <p:spPr>
            <a:xfrm>
              <a:off x="7229083" y="2945338"/>
              <a:ext cx="269123" cy="896494"/>
            </a:xfrm>
            <a:prstGeom prst="rect">
              <a:avLst/>
            </a:prstGeom>
            <a:solidFill>
              <a:srgbClr val="60D93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 spc="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5" name="Rectangle">
              <a:extLst>
                <a:ext uri="{FF2B5EF4-FFF2-40B4-BE49-F238E27FC236}">
                  <a16:creationId xmlns:a16="http://schemas.microsoft.com/office/drawing/2014/main" id="{AE43085F-53CF-0036-9633-36E2A59AC535}"/>
                </a:ext>
              </a:extLst>
            </p:cNvPr>
            <p:cNvSpPr/>
            <p:nvPr/>
          </p:nvSpPr>
          <p:spPr>
            <a:xfrm>
              <a:off x="8095408" y="2945338"/>
              <a:ext cx="269123" cy="896494"/>
            </a:xfrm>
            <a:prstGeom prst="rect">
              <a:avLst/>
            </a:prstGeom>
            <a:solidFill>
              <a:srgbClr val="60D93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 spc="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6" name="Rectangle">
              <a:extLst>
                <a:ext uri="{FF2B5EF4-FFF2-40B4-BE49-F238E27FC236}">
                  <a16:creationId xmlns:a16="http://schemas.microsoft.com/office/drawing/2014/main" id="{0550C9BC-CD2F-B096-34F9-12FF49306E42}"/>
                </a:ext>
              </a:extLst>
            </p:cNvPr>
            <p:cNvSpPr/>
            <p:nvPr/>
          </p:nvSpPr>
          <p:spPr>
            <a:xfrm>
              <a:off x="2277272" y="1865744"/>
              <a:ext cx="269122" cy="1965087"/>
            </a:xfrm>
            <a:prstGeom prst="rect">
              <a:avLst/>
            </a:prstGeom>
            <a:solidFill>
              <a:srgbClr val="188B1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 spc="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7" name="Rectangle">
              <a:extLst>
                <a:ext uri="{FF2B5EF4-FFF2-40B4-BE49-F238E27FC236}">
                  <a16:creationId xmlns:a16="http://schemas.microsoft.com/office/drawing/2014/main" id="{0B45D5C6-C644-9239-73DF-27E091D4FDD4}"/>
                </a:ext>
              </a:extLst>
            </p:cNvPr>
            <p:cNvSpPr/>
            <p:nvPr/>
          </p:nvSpPr>
          <p:spPr>
            <a:xfrm>
              <a:off x="3111492" y="1865744"/>
              <a:ext cx="269123" cy="1965087"/>
            </a:xfrm>
            <a:prstGeom prst="rect">
              <a:avLst/>
            </a:prstGeom>
            <a:solidFill>
              <a:srgbClr val="188B1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 spc="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8" name="Rectangle">
              <a:extLst>
                <a:ext uri="{FF2B5EF4-FFF2-40B4-BE49-F238E27FC236}">
                  <a16:creationId xmlns:a16="http://schemas.microsoft.com/office/drawing/2014/main" id="{A4109C8A-3EAE-78AA-42B2-93BFB14ED5F2}"/>
                </a:ext>
              </a:extLst>
            </p:cNvPr>
            <p:cNvSpPr/>
            <p:nvPr/>
          </p:nvSpPr>
          <p:spPr>
            <a:xfrm>
              <a:off x="5582046" y="1865744"/>
              <a:ext cx="269123" cy="1965087"/>
            </a:xfrm>
            <a:prstGeom prst="rect">
              <a:avLst/>
            </a:prstGeom>
            <a:solidFill>
              <a:srgbClr val="188B1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 spc="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9" name="Rectangle">
              <a:extLst>
                <a:ext uri="{FF2B5EF4-FFF2-40B4-BE49-F238E27FC236}">
                  <a16:creationId xmlns:a16="http://schemas.microsoft.com/office/drawing/2014/main" id="{5267DEFE-5CBC-A57C-6928-19804462BFC3}"/>
                </a:ext>
              </a:extLst>
            </p:cNvPr>
            <p:cNvSpPr/>
            <p:nvPr/>
          </p:nvSpPr>
          <p:spPr>
            <a:xfrm>
              <a:off x="6405564" y="1865744"/>
              <a:ext cx="269123" cy="1965087"/>
            </a:xfrm>
            <a:prstGeom prst="rect">
              <a:avLst/>
            </a:prstGeom>
            <a:solidFill>
              <a:srgbClr val="188B1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 spc="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C24F886-A951-B1EC-E62C-9548757E3050}"/>
              </a:ext>
            </a:extLst>
          </p:cNvPr>
          <p:cNvGrpSpPr/>
          <p:nvPr/>
        </p:nvGrpSpPr>
        <p:grpSpPr>
          <a:xfrm>
            <a:off x="13722080" y="1796081"/>
            <a:ext cx="2201432" cy="7479637"/>
            <a:chOff x="13722080" y="1796081"/>
            <a:chExt cx="2201432" cy="7479637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AD193B6-09D8-F7A6-AEC7-D9A4D18E6523}"/>
                </a:ext>
              </a:extLst>
            </p:cNvPr>
            <p:cNvCxnSpPr>
              <a:cxnSpLocks/>
            </p:cNvCxnSpPr>
            <p:nvPr/>
          </p:nvCxnSpPr>
          <p:spPr>
            <a:xfrm>
              <a:off x="13994606" y="3869341"/>
              <a:ext cx="530423" cy="4490277"/>
            </a:xfrm>
            <a:prstGeom prst="line">
              <a:avLst/>
            </a:prstGeom>
            <a:noFill/>
            <a:ln w="130175" cap="flat">
              <a:solidFill>
                <a:schemeClr val="bg2">
                  <a:lumMod val="10000"/>
                </a:schemeClr>
              </a:solidFill>
              <a:prstDash val="sysDot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F46AB3-4EDD-ADC0-63BA-B2D3368115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423076" y="3869341"/>
              <a:ext cx="119551" cy="4381684"/>
            </a:xfrm>
            <a:prstGeom prst="line">
              <a:avLst/>
            </a:prstGeom>
            <a:noFill/>
            <a:ln w="130175" cap="flat">
              <a:solidFill>
                <a:schemeClr val="bg2">
                  <a:lumMod val="10000"/>
                </a:schemeClr>
              </a:solidFill>
              <a:prstDash val="sysDot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1" name="Cloud 30">
              <a:extLst>
                <a:ext uri="{FF2B5EF4-FFF2-40B4-BE49-F238E27FC236}">
                  <a16:creationId xmlns:a16="http://schemas.microsoft.com/office/drawing/2014/main" id="{4BBC1896-C325-784B-CF7B-0CAAA91E73D9}"/>
                </a:ext>
              </a:extLst>
            </p:cNvPr>
            <p:cNvSpPr/>
            <p:nvPr/>
          </p:nvSpPr>
          <p:spPr>
            <a:xfrm>
              <a:off x="13722080" y="1796081"/>
              <a:ext cx="2201432" cy="3350075"/>
            </a:xfrm>
            <a:prstGeom prst="cloud">
              <a:avLst/>
            </a:prstGeom>
            <a:solidFill>
              <a:schemeClr val="accent1">
                <a:lumMod val="60000"/>
                <a:lumOff val="40000"/>
                <a:alpha val="31577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CN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37" name="Cloud 36">
              <a:extLst>
                <a:ext uri="{FF2B5EF4-FFF2-40B4-BE49-F238E27FC236}">
                  <a16:creationId xmlns:a16="http://schemas.microsoft.com/office/drawing/2014/main" id="{AA3004F5-1C9C-080B-D1DE-DC03DA9B3CD9}"/>
                </a:ext>
              </a:extLst>
            </p:cNvPr>
            <p:cNvSpPr/>
            <p:nvPr/>
          </p:nvSpPr>
          <p:spPr>
            <a:xfrm>
              <a:off x="14427929" y="7226331"/>
              <a:ext cx="1040422" cy="2049387"/>
            </a:xfrm>
            <a:prstGeom prst="cloud">
              <a:avLst/>
            </a:prstGeom>
            <a:solidFill>
              <a:schemeClr val="accent5">
                <a:lumMod val="75000"/>
                <a:alpha val="55188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CN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48041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Invisible Probe: Timing Attacks with PCIe Congestion Side-channel"/>
          <p:cNvSpPr txBox="1">
            <a:spLocks noGrp="1"/>
          </p:cNvSpPr>
          <p:nvPr>
            <p:ph type="ctrTitle"/>
          </p:nvPr>
        </p:nvSpPr>
        <p:spPr>
          <a:xfrm>
            <a:off x="4977003" y="4663209"/>
            <a:ext cx="17134851" cy="289313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500" spc="-190"/>
            </a:lvl1pPr>
          </a:lstStyle>
          <a:p>
            <a:r>
              <a:rPr lang="en" altLang="zh-CN" sz="12400"/>
              <a:t>Cross</a:t>
            </a:r>
            <a:r>
              <a:rPr lang="en-US" altLang="zh-CN" sz="12400"/>
              <a:t>-CPU</a:t>
            </a:r>
            <a:r>
              <a:rPr lang="zh-CN" altLang="en-US" sz="12400"/>
              <a:t> </a:t>
            </a:r>
            <a:r>
              <a:rPr lang="en-US" altLang="zh-CN" sz="12400"/>
              <a:t>Attack</a:t>
            </a:r>
            <a:endParaRPr lang="en" altLang="zh-CN" sz="12400"/>
          </a:p>
        </p:txBody>
      </p:sp>
      <p:sp>
        <p:nvSpPr>
          <p:cNvPr id="155" name="文本"/>
          <p:cNvSpPr txBox="1"/>
          <p:nvPr/>
        </p:nvSpPr>
        <p:spPr>
          <a:xfrm>
            <a:off x="4616784" y="10156166"/>
            <a:ext cx="1270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Roman"/>
              <a:sym typeface="Times Roman"/>
            </a:endParaRPr>
          </a:p>
        </p:txBody>
      </p:sp>
      <p:grpSp>
        <p:nvGrpSpPr>
          <p:cNvPr id="9" name="成组">
            <a:extLst>
              <a:ext uri="{FF2B5EF4-FFF2-40B4-BE49-F238E27FC236}">
                <a16:creationId xmlns:a16="http://schemas.microsoft.com/office/drawing/2014/main" id="{6C4ACDA6-A8EB-D733-7021-28A85BB296EA}"/>
              </a:ext>
            </a:extLst>
          </p:cNvPr>
          <p:cNvGrpSpPr/>
          <p:nvPr/>
        </p:nvGrpSpPr>
        <p:grpSpPr>
          <a:xfrm>
            <a:off x="-391489" y="12773806"/>
            <a:ext cx="25166978" cy="1646668"/>
            <a:chOff x="0" y="0"/>
            <a:chExt cx="25166977" cy="984245"/>
          </a:xfrm>
        </p:grpSpPr>
        <p:sp>
          <p:nvSpPr>
            <p:cNvPr id="10" name="矩形">
              <a:extLst>
                <a:ext uri="{FF2B5EF4-FFF2-40B4-BE49-F238E27FC236}">
                  <a16:creationId xmlns:a16="http://schemas.microsoft.com/office/drawing/2014/main" id="{4475742A-6984-0420-85C4-73DAAC66EC01}"/>
                </a:ext>
              </a:extLst>
            </p:cNvPr>
            <p:cNvSpPr/>
            <p:nvPr/>
          </p:nvSpPr>
          <p:spPr>
            <a:xfrm>
              <a:off x="122501" y="9791"/>
              <a:ext cx="25044477" cy="974455"/>
            </a:xfrm>
            <a:prstGeom prst="rect">
              <a:avLst/>
            </a:prstGeom>
            <a:solidFill>
              <a:srgbClr val="2C81C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1" name="矩形">
              <a:extLst>
                <a:ext uri="{FF2B5EF4-FFF2-40B4-BE49-F238E27FC236}">
                  <a16:creationId xmlns:a16="http://schemas.microsoft.com/office/drawing/2014/main" id="{13E3A9D5-29E6-162D-CE69-A59D199C2673}"/>
                </a:ext>
              </a:extLst>
            </p:cNvPr>
            <p:cNvSpPr/>
            <p:nvPr/>
          </p:nvSpPr>
          <p:spPr>
            <a:xfrm>
              <a:off x="0" y="0"/>
              <a:ext cx="25044476" cy="63500"/>
            </a:xfrm>
            <a:prstGeom prst="rect">
              <a:avLst/>
            </a:prstGeom>
            <a:solidFill>
              <a:srgbClr val="FEAD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2988399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hreat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spc="0"/>
            </a:lvl1pPr>
          </a:lstStyle>
          <a:p>
            <a:r>
              <a:rPr lang="en-US" altLang="zh-CN"/>
              <a:t>UPI interconnect</a:t>
            </a:r>
            <a:endParaRPr/>
          </a:p>
        </p:txBody>
      </p:sp>
      <p:sp>
        <p:nvSpPr>
          <p:cNvPr id="17" name="Probe…">
            <a:extLst>
              <a:ext uri="{FF2B5EF4-FFF2-40B4-BE49-F238E27FC236}">
                <a16:creationId xmlns:a16="http://schemas.microsoft.com/office/drawing/2014/main" id="{037713FD-A6E1-B64E-9EE2-577ED2D41AD5}"/>
              </a:ext>
            </a:extLst>
          </p:cNvPr>
          <p:cNvSpPr txBox="1">
            <a:spLocks/>
          </p:cNvSpPr>
          <p:nvPr/>
        </p:nvSpPr>
        <p:spPr>
          <a:xfrm>
            <a:off x="973178" y="3020290"/>
            <a:ext cx="13736725" cy="9341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3600" b="1">
                <a:solidFill>
                  <a:srgbClr val="000000"/>
                </a:solidFill>
              </a:defRPr>
            </a:lvl1pPr>
            <a:lvl2pPr marL="1219200" lvl="1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3600">
                <a:solidFill>
                  <a:srgbClr val="000000"/>
                </a:solidFill>
              </a:defRPr>
            </a:lvl2pPr>
            <a:lvl3pPr marL="18288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lvl3pPr>
            <a:lvl4pPr marL="24384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lvl4pPr>
            <a:lvl5pPr marL="30480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lvl5pPr>
            <a:lvl6pPr marL="3657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lvl6pPr>
            <a:lvl7pPr marL="42672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lvl7pPr>
            <a:lvl8pPr marL="48768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lvl8pPr>
            <a:lvl9pPr marL="54864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lvl9pPr>
          </a:lstStyle>
          <a:p>
            <a:pPr marL="0" indent="0">
              <a:buNone/>
            </a:pPr>
            <a:r>
              <a:rPr lang="en-US" dirty="0"/>
              <a:t>Settings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Attacker controls one core on each CPU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Victim accesses remote memory</a:t>
            </a:r>
          </a:p>
          <a:p>
            <a:pPr marL="0" indent="0">
              <a:buNone/>
            </a:pPr>
            <a:r>
              <a:rPr lang="en-US" dirty="0"/>
              <a:t>UPI feature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Contains complex traffic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Hard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evict</a:t>
            </a:r>
            <a:r>
              <a:rPr lang="en-US" dirty="0"/>
              <a:t> </a:t>
            </a:r>
            <a:r>
              <a:rPr lang="en-US" dirty="0" err="1"/>
              <a:t>cachelines</a:t>
            </a:r>
            <a:r>
              <a:rPr lang="en-US" dirty="0"/>
              <a:t> to LLC on remote CPU</a:t>
            </a:r>
          </a:p>
          <a:p>
            <a:pPr marL="609600" lvl="1" indent="0">
              <a:buNone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 lvl="1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678ABC2-AF2F-2949-9C93-654657E620AA}"/>
              </a:ext>
            </a:extLst>
          </p:cNvPr>
          <p:cNvGrpSpPr/>
          <p:nvPr/>
        </p:nvGrpSpPr>
        <p:grpSpPr>
          <a:xfrm>
            <a:off x="15497468" y="5827895"/>
            <a:ext cx="6713887" cy="3913651"/>
            <a:chOff x="12611380" y="2901093"/>
            <a:chExt cx="11035071" cy="948078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C843879-8F04-5144-80D9-210EAC12C923}"/>
                </a:ext>
              </a:extLst>
            </p:cNvPr>
            <p:cNvCxnSpPr>
              <a:cxnSpLocks/>
            </p:cNvCxnSpPr>
            <p:nvPr/>
          </p:nvCxnSpPr>
          <p:spPr>
            <a:xfrm>
              <a:off x="13990520" y="3340791"/>
              <a:ext cx="8207266" cy="0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8EC9C91-E666-D14F-A645-D3D196C7746E}"/>
                </a:ext>
              </a:extLst>
            </p:cNvPr>
            <p:cNvCxnSpPr>
              <a:cxnSpLocks/>
            </p:cNvCxnSpPr>
            <p:nvPr/>
          </p:nvCxnSpPr>
          <p:spPr>
            <a:xfrm>
              <a:off x="13990520" y="3804576"/>
              <a:ext cx="8234180" cy="32547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0E2DD59-81B0-1249-A926-4DF63DA6CA16}"/>
                </a:ext>
              </a:extLst>
            </p:cNvPr>
            <p:cNvCxnSpPr>
              <a:cxnSpLocks/>
            </p:cNvCxnSpPr>
            <p:nvPr/>
          </p:nvCxnSpPr>
          <p:spPr>
            <a:xfrm>
              <a:off x="13963606" y="6064349"/>
              <a:ext cx="8207266" cy="0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46A31BC-6C66-744A-A5C1-31FCD26CB089}"/>
                </a:ext>
              </a:extLst>
            </p:cNvPr>
            <p:cNvCxnSpPr>
              <a:cxnSpLocks/>
            </p:cNvCxnSpPr>
            <p:nvPr/>
          </p:nvCxnSpPr>
          <p:spPr>
            <a:xfrm>
              <a:off x="13963606" y="6528134"/>
              <a:ext cx="8234180" cy="32547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179CBDC-7ABA-7F43-8479-90807185162B}"/>
                </a:ext>
              </a:extLst>
            </p:cNvPr>
            <p:cNvCxnSpPr>
              <a:cxnSpLocks/>
            </p:cNvCxnSpPr>
            <p:nvPr/>
          </p:nvCxnSpPr>
          <p:spPr>
            <a:xfrm>
              <a:off x="14096219" y="8787907"/>
              <a:ext cx="8207266" cy="0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CC9F823-0440-E445-B1F1-CEFD42F57E22}"/>
                </a:ext>
              </a:extLst>
            </p:cNvPr>
            <p:cNvCxnSpPr>
              <a:cxnSpLocks/>
            </p:cNvCxnSpPr>
            <p:nvPr/>
          </p:nvCxnSpPr>
          <p:spPr>
            <a:xfrm>
              <a:off x="14096219" y="9251692"/>
              <a:ext cx="8234180" cy="32547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E41E0D6-AEA3-964E-9759-E795EA1179AD}"/>
                </a:ext>
              </a:extLst>
            </p:cNvPr>
            <p:cNvCxnSpPr>
              <a:cxnSpLocks/>
            </p:cNvCxnSpPr>
            <p:nvPr/>
          </p:nvCxnSpPr>
          <p:spPr>
            <a:xfrm>
              <a:off x="14096219" y="11547248"/>
              <a:ext cx="8207266" cy="0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D05836A-F28E-3042-B7AE-2E7930B1A5CE}"/>
                </a:ext>
              </a:extLst>
            </p:cNvPr>
            <p:cNvCxnSpPr>
              <a:cxnSpLocks/>
            </p:cNvCxnSpPr>
            <p:nvPr/>
          </p:nvCxnSpPr>
          <p:spPr>
            <a:xfrm>
              <a:off x="14096219" y="12011033"/>
              <a:ext cx="8234180" cy="32547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7375457-93D8-E640-910D-C30B5AA861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70701" y="4108399"/>
              <a:ext cx="7293" cy="7121225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4FD7B6B-15FA-F54B-9F4E-CD50D4B58D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583460" y="4108399"/>
              <a:ext cx="0" cy="7121225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B02DBE4-D7E0-814E-9B9A-BD39047F44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26088" y="4091174"/>
              <a:ext cx="7293" cy="7121225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E1A3B2C-CE73-5944-9B9E-3EA8916C1A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38847" y="4091174"/>
              <a:ext cx="0" cy="7121225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80AA46B-DB88-B945-AC25-52F4E89246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12038" y="4095178"/>
              <a:ext cx="7293" cy="7121225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6856E46-8EE6-264C-B39D-5064848CAC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924797" y="4095178"/>
              <a:ext cx="0" cy="7121225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C2C2D59-45C8-4C4F-B600-D8D2BC01EE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7547" y="4095178"/>
              <a:ext cx="7293" cy="7121225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414AE36-ABF3-0A4B-8DAE-AB6158B90C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0306" y="4095178"/>
              <a:ext cx="0" cy="7121225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25" name="Group">
              <a:extLst>
                <a:ext uri="{FF2B5EF4-FFF2-40B4-BE49-F238E27FC236}">
                  <a16:creationId xmlns:a16="http://schemas.microsoft.com/office/drawing/2014/main" id="{5AB09CAD-9E8E-9043-925F-87DEAABB524B}"/>
                </a:ext>
              </a:extLst>
            </p:cNvPr>
            <p:cNvGrpSpPr/>
            <p:nvPr/>
          </p:nvGrpSpPr>
          <p:grpSpPr>
            <a:xfrm>
              <a:off x="12611380" y="2901093"/>
              <a:ext cx="11035071" cy="9480785"/>
              <a:chOff x="0" y="0"/>
              <a:chExt cx="11035069" cy="9480784"/>
            </a:xfrm>
          </p:grpSpPr>
          <p:sp>
            <p:nvSpPr>
              <p:cNvPr id="29" name="IMC">
                <a:extLst>
                  <a:ext uri="{FF2B5EF4-FFF2-40B4-BE49-F238E27FC236}">
                    <a16:creationId xmlns:a16="http://schemas.microsoft.com/office/drawing/2014/main" id="{167A9BCC-5D80-144B-8FEB-2EBD283CCF12}"/>
                  </a:ext>
                </a:extLst>
              </p:cNvPr>
              <p:cNvSpPr/>
              <p:nvPr/>
            </p:nvSpPr>
            <p:spPr>
              <a:xfrm>
                <a:off x="0" y="2768865"/>
                <a:ext cx="1379140" cy="1174188"/>
              </a:xfrm>
              <a:prstGeom prst="rect">
                <a:avLst/>
              </a:prstGeom>
              <a:solidFill>
                <a:srgbClr val="FFAB3B"/>
              </a:solidFill>
              <a:ln w="12700" cap="flat">
                <a:solidFill>
                  <a:schemeClr val="accent1"/>
                </a:solidFill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 spc="0">
                    <a:solidFill>
                      <a:srgbClr val="000000"/>
                    </a:solidFill>
                  </a:defRPr>
                </a:lvl1pPr>
              </a:lstStyle>
              <a:p>
                <a:r>
                  <a:rPr sz="1200"/>
                  <a:t>IMC</a:t>
                </a:r>
              </a:p>
            </p:txBody>
          </p:sp>
          <p:grpSp>
            <p:nvGrpSpPr>
              <p:cNvPr id="30" name="Group">
                <a:extLst>
                  <a:ext uri="{FF2B5EF4-FFF2-40B4-BE49-F238E27FC236}">
                    <a16:creationId xmlns:a16="http://schemas.microsoft.com/office/drawing/2014/main" id="{27D3D5F8-CF93-3944-BF35-A3C918B7F9D6}"/>
                  </a:ext>
                </a:extLst>
              </p:cNvPr>
              <p:cNvGrpSpPr/>
              <p:nvPr/>
            </p:nvGrpSpPr>
            <p:grpSpPr>
              <a:xfrm>
                <a:off x="221244" y="0"/>
                <a:ext cx="4447007" cy="1174188"/>
                <a:chOff x="61717" y="0"/>
                <a:chExt cx="4447003" cy="1174187"/>
              </a:xfrm>
            </p:grpSpPr>
            <p:sp>
              <p:nvSpPr>
                <p:cNvPr id="77" name="Rectangle">
                  <a:extLst>
                    <a:ext uri="{FF2B5EF4-FFF2-40B4-BE49-F238E27FC236}">
                      <a16:creationId xmlns:a16="http://schemas.microsoft.com/office/drawing/2014/main" id="{EBFF0AE7-1F63-884D-B06F-3B72EBB4A2A1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 sz="2800"/>
                </a:p>
              </p:txBody>
            </p:sp>
            <p:sp>
              <p:nvSpPr>
                <p:cNvPr id="78" name="Core">
                  <a:extLst>
                    <a:ext uri="{FF2B5EF4-FFF2-40B4-BE49-F238E27FC236}">
                      <a16:creationId xmlns:a16="http://schemas.microsoft.com/office/drawing/2014/main" id="{88874A3B-526D-6744-868E-685012D9041F}"/>
                    </a:ext>
                  </a:extLst>
                </p:cNvPr>
                <p:cNvSpPr/>
                <p:nvPr/>
              </p:nvSpPr>
              <p:spPr>
                <a:xfrm>
                  <a:off x="3183408" y="463219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000"/>
                    <a:t>Core</a:t>
                  </a:r>
                </a:p>
              </p:txBody>
            </p:sp>
            <p:sp>
              <p:nvSpPr>
                <p:cNvPr id="79" name="CHA/LLC">
                  <a:extLst>
                    <a:ext uri="{FF2B5EF4-FFF2-40B4-BE49-F238E27FC236}">
                      <a16:creationId xmlns:a16="http://schemas.microsoft.com/office/drawing/2014/main" id="{00FBEB55-6DDB-EA4D-AB6B-52A34C1AF996}"/>
                    </a:ext>
                  </a:extLst>
                </p:cNvPr>
                <p:cNvSpPr/>
                <p:nvPr/>
              </p:nvSpPr>
              <p:spPr>
                <a:xfrm>
                  <a:off x="3183407" y="20110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000"/>
                    <a:t>CHA/LLC</a:t>
                  </a:r>
                </a:p>
              </p:txBody>
            </p:sp>
          </p:grpSp>
          <p:sp>
            <p:nvSpPr>
              <p:cNvPr id="31" name="Rectangle">
                <a:extLst>
                  <a:ext uri="{FF2B5EF4-FFF2-40B4-BE49-F238E27FC236}">
                    <a16:creationId xmlns:a16="http://schemas.microsoft.com/office/drawing/2014/main" id="{E76F0B2B-C8A1-1F40-BB7C-CA8B719E36F2}"/>
                  </a:ext>
                </a:extLst>
              </p:cNvPr>
              <p:cNvSpPr/>
              <p:nvPr/>
            </p:nvSpPr>
            <p:spPr>
              <a:xfrm>
                <a:off x="6588064" y="0"/>
                <a:ext cx="1201878" cy="11741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 spc="0">
                    <a:solidFill>
                      <a:srgbClr val="000000"/>
                    </a:solidFill>
                  </a:defRPr>
                </a:pPr>
                <a:endParaRPr sz="2800"/>
              </a:p>
            </p:txBody>
          </p:sp>
          <p:grpSp>
            <p:nvGrpSpPr>
              <p:cNvPr id="32" name="Group">
                <a:extLst>
                  <a:ext uri="{FF2B5EF4-FFF2-40B4-BE49-F238E27FC236}">
                    <a16:creationId xmlns:a16="http://schemas.microsoft.com/office/drawing/2014/main" id="{26363B7A-2330-3D41-AA0D-4F69FFB32CA0}"/>
                  </a:ext>
                </a:extLst>
              </p:cNvPr>
              <p:cNvGrpSpPr/>
              <p:nvPr/>
            </p:nvGrpSpPr>
            <p:grpSpPr>
              <a:xfrm>
                <a:off x="9613318" y="0"/>
                <a:ext cx="1325312" cy="1174187"/>
                <a:chOff x="0" y="0"/>
                <a:chExt cx="1325311" cy="1174186"/>
              </a:xfrm>
            </p:grpSpPr>
            <p:sp>
              <p:nvSpPr>
                <p:cNvPr id="74" name="Rectangle">
                  <a:extLst>
                    <a:ext uri="{FF2B5EF4-FFF2-40B4-BE49-F238E27FC236}">
                      <a16:creationId xmlns:a16="http://schemas.microsoft.com/office/drawing/2014/main" id="{421CC90A-5F3E-F64F-9273-3E91CECE068B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 sz="2800"/>
                </a:p>
              </p:txBody>
            </p:sp>
            <p:sp>
              <p:nvSpPr>
                <p:cNvPr id="75" name="Core">
                  <a:extLst>
                    <a:ext uri="{FF2B5EF4-FFF2-40B4-BE49-F238E27FC236}">
                      <a16:creationId xmlns:a16="http://schemas.microsoft.com/office/drawing/2014/main" id="{901B8821-C61A-EF4E-B22C-79EB1CAA753E}"/>
                    </a:ext>
                  </a:extLst>
                </p:cNvPr>
                <p:cNvSpPr/>
                <p:nvPr/>
              </p:nvSpPr>
              <p:spPr>
                <a:xfrm>
                  <a:off x="0" y="465044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000"/>
                    <a:t>Core</a:t>
                  </a:r>
                </a:p>
              </p:txBody>
            </p:sp>
            <p:sp>
              <p:nvSpPr>
                <p:cNvPr id="76" name="CHA/LLC">
                  <a:extLst>
                    <a:ext uri="{FF2B5EF4-FFF2-40B4-BE49-F238E27FC236}">
                      <a16:creationId xmlns:a16="http://schemas.microsoft.com/office/drawing/2014/main" id="{053231E7-B0BA-724A-90FA-8B14F6356688}"/>
                    </a:ext>
                  </a:extLst>
                </p:cNvPr>
                <p:cNvSpPr/>
                <p:nvPr/>
              </p:nvSpPr>
              <p:spPr>
                <a:xfrm>
                  <a:off x="0" y="21934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000"/>
                    <a:t>CHA/LLC</a:t>
                  </a:r>
                </a:p>
              </p:txBody>
            </p:sp>
          </p:grpSp>
          <p:grpSp>
            <p:nvGrpSpPr>
              <p:cNvPr id="33" name="Group">
                <a:extLst>
                  <a:ext uri="{FF2B5EF4-FFF2-40B4-BE49-F238E27FC236}">
                    <a16:creationId xmlns:a16="http://schemas.microsoft.com/office/drawing/2014/main" id="{11AAC75D-EE0A-7941-A348-B224F571D792}"/>
                  </a:ext>
                </a:extLst>
              </p:cNvPr>
              <p:cNvGrpSpPr/>
              <p:nvPr/>
            </p:nvGrpSpPr>
            <p:grpSpPr>
              <a:xfrm>
                <a:off x="3342937" y="2768865"/>
                <a:ext cx="1325312" cy="1174188"/>
                <a:chOff x="0" y="0"/>
                <a:chExt cx="1325311" cy="1174186"/>
              </a:xfrm>
            </p:grpSpPr>
            <p:sp>
              <p:nvSpPr>
                <p:cNvPr id="71" name="Rectangle">
                  <a:extLst>
                    <a:ext uri="{FF2B5EF4-FFF2-40B4-BE49-F238E27FC236}">
                      <a16:creationId xmlns:a16="http://schemas.microsoft.com/office/drawing/2014/main" id="{CD34EB9E-21F2-7541-8A35-31315681E4EE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 sz="2800"/>
                </a:p>
              </p:txBody>
            </p:sp>
            <p:sp>
              <p:nvSpPr>
                <p:cNvPr id="72" name="Core">
                  <a:extLst>
                    <a:ext uri="{FF2B5EF4-FFF2-40B4-BE49-F238E27FC236}">
                      <a16:creationId xmlns:a16="http://schemas.microsoft.com/office/drawing/2014/main" id="{C94FA330-C2BA-F34C-A2D6-5C82D00B5E7D}"/>
                    </a:ext>
                  </a:extLst>
                </p:cNvPr>
                <p:cNvSpPr/>
                <p:nvPr/>
              </p:nvSpPr>
              <p:spPr>
                <a:xfrm>
                  <a:off x="0" y="465044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000"/>
                    <a:t>Core</a:t>
                  </a:r>
                </a:p>
              </p:txBody>
            </p:sp>
            <p:sp>
              <p:nvSpPr>
                <p:cNvPr id="73" name="CHA/LLC">
                  <a:extLst>
                    <a:ext uri="{FF2B5EF4-FFF2-40B4-BE49-F238E27FC236}">
                      <a16:creationId xmlns:a16="http://schemas.microsoft.com/office/drawing/2014/main" id="{D3C8661F-929F-C143-A09E-2608BE1073AB}"/>
                    </a:ext>
                  </a:extLst>
                </p:cNvPr>
                <p:cNvSpPr/>
                <p:nvPr/>
              </p:nvSpPr>
              <p:spPr>
                <a:xfrm>
                  <a:off x="0" y="21934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000"/>
                    <a:t>CHA/LLC</a:t>
                  </a:r>
                </a:p>
              </p:txBody>
            </p:sp>
          </p:grpSp>
          <p:sp>
            <p:nvSpPr>
              <p:cNvPr id="34" name="IMC">
                <a:extLst>
                  <a:ext uri="{FF2B5EF4-FFF2-40B4-BE49-F238E27FC236}">
                    <a16:creationId xmlns:a16="http://schemas.microsoft.com/office/drawing/2014/main" id="{3DB33B41-273E-A548-AA34-E48A25F79600}"/>
                  </a:ext>
                </a:extLst>
              </p:cNvPr>
              <p:cNvSpPr/>
              <p:nvPr/>
            </p:nvSpPr>
            <p:spPr>
              <a:xfrm>
                <a:off x="9586404" y="2768865"/>
                <a:ext cx="1379140" cy="1174188"/>
              </a:xfrm>
              <a:prstGeom prst="rect">
                <a:avLst/>
              </a:prstGeom>
              <a:solidFill>
                <a:srgbClr val="FFAB3B"/>
              </a:solidFill>
              <a:ln w="12700" cap="flat">
                <a:solidFill>
                  <a:schemeClr val="accent1"/>
                </a:solidFill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 spc="0">
                    <a:solidFill>
                      <a:srgbClr val="000000"/>
                    </a:solidFill>
                  </a:defRPr>
                </a:lvl1pPr>
              </a:lstStyle>
              <a:p>
                <a:r>
                  <a:rPr sz="1200"/>
                  <a:t>IMC</a:t>
                </a:r>
              </a:p>
            </p:txBody>
          </p:sp>
          <p:grpSp>
            <p:nvGrpSpPr>
              <p:cNvPr id="35" name="Group">
                <a:extLst>
                  <a:ext uri="{FF2B5EF4-FFF2-40B4-BE49-F238E27FC236}">
                    <a16:creationId xmlns:a16="http://schemas.microsoft.com/office/drawing/2014/main" id="{DA6C5840-A7BC-B14C-A3EF-C04C1BC4B874}"/>
                  </a:ext>
                </a:extLst>
              </p:cNvPr>
              <p:cNvGrpSpPr/>
              <p:nvPr/>
            </p:nvGrpSpPr>
            <p:grpSpPr>
              <a:xfrm>
                <a:off x="6464670" y="2768865"/>
                <a:ext cx="1325312" cy="1174188"/>
                <a:chOff x="0" y="0"/>
                <a:chExt cx="1325311" cy="1174186"/>
              </a:xfrm>
            </p:grpSpPr>
            <p:sp>
              <p:nvSpPr>
                <p:cNvPr id="68" name="Rectangle">
                  <a:extLst>
                    <a:ext uri="{FF2B5EF4-FFF2-40B4-BE49-F238E27FC236}">
                      <a16:creationId xmlns:a16="http://schemas.microsoft.com/office/drawing/2014/main" id="{61773B46-0F9F-6548-ACCD-B5370C01ACA9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 sz="2800"/>
                </a:p>
              </p:txBody>
            </p:sp>
            <p:sp>
              <p:nvSpPr>
                <p:cNvPr id="69" name="Core">
                  <a:extLst>
                    <a:ext uri="{FF2B5EF4-FFF2-40B4-BE49-F238E27FC236}">
                      <a16:creationId xmlns:a16="http://schemas.microsoft.com/office/drawing/2014/main" id="{41028DC3-C758-134B-9F71-8DA825EB7394}"/>
                    </a:ext>
                  </a:extLst>
                </p:cNvPr>
                <p:cNvSpPr/>
                <p:nvPr/>
              </p:nvSpPr>
              <p:spPr>
                <a:xfrm>
                  <a:off x="0" y="465044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000"/>
                    <a:t>Core</a:t>
                  </a:r>
                </a:p>
              </p:txBody>
            </p:sp>
            <p:sp>
              <p:nvSpPr>
                <p:cNvPr id="70" name="CHA/LLC">
                  <a:extLst>
                    <a:ext uri="{FF2B5EF4-FFF2-40B4-BE49-F238E27FC236}">
                      <a16:creationId xmlns:a16="http://schemas.microsoft.com/office/drawing/2014/main" id="{28CFD98A-C89D-7944-9A60-8B1B16AD222D}"/>
                    </a:ext>
                  </a:extLst>
                </p:cNvPr>
                <p:cNvSpPr/>
                <p:nvPr/>
              </p:nvSpPr>
              <p:spPr>
                <a:xfrm>
                  <a:off x="0" y="21934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000"/>
                    <a:t>CHA/LLC</a:t>
                  </a:r>
                </a:p>
              </p:txBody>
            </p:sp>
          </p:grpSp>
          <p:grpSp>
            <p:nvGrpSpPr>
              <p:cNvPr id="36" name="Group">
                <a:extLst>
                  <a:ext uri="{FF2B5EF4-FFF2-40B4-BE49-F238E27FC236}">
                    <a16:creationId xmlns:a16="http://schemas.microsoft.com/office/drawing/2014/main" id="{15394242-767C-B24E-81B8-18E08FDBE234}"/>
                  </a:ext>
                </a:extLst>
              </p:cNvPr>
              <p:cNvGrpSpPr/>
              <p:nvPr/>
            </p:nvGrpSpPr>
            <p:grpSpPr>
              <a:xfrm>
                <a:off x="159527" y="5537730"/>
                <a:ext cx="1325312" cy="1174188"/>
                <a:chOff x="0" y="0"/>
                <a:chExt cx="1325311" cy="1174186"/>
              </a:xfrm>
            </p:grpSpPr>
            <p:sp>
              <p:nvSpPr>
                <p:cNvPr id="65" name="Rectangle">
                  <a:extLst>
                    <a:ext uri="{FF2B5EF4-FFF2-40B4-BE49-F238E27FC236}">
                      <a16:creationId xmlns:a16="http://schemas.microsoft.com/office/drawing/2014/main" id="{FFDE0BB9-AA17-E74C-9F41-663A58A84365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 sz="2800"/>
                </a:p>
              </p:txBody>
            </p:sp>
            <p:sp>
              <p:nvSpPr>
                <p:cNvPr id="66" name="Core">
                  <a:extLst>
                    <a:ext uri="{FF2B5EF4-FFF2-40B4-BE49-F238E27FC236}">
                      <a16:creationId xmlns:a16="http://schemas.microsoft.com/office/drawing/2014/main" id="{561A96DC-F7F1-624B-87E5-BADCEADB3267}"/>
                    </a:ext>
                  </a:extLst>
                </p:cNvPr>
                <p:cNvSpPr/>
                <p:nvPr/>
              </p:nvSpPr>
              <p:spPr>
                <a:xfrm>
                  <a:off x="0" y="465044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000"/>
                    <a:t>Core</a:t>
                  </a:r>
                </a:p>
              </p:txBody>
            </p:sp>
            <p:sp>
              <p:nvSpPr>
                <p:cNvPr id="67" name="CHA/LLC">
                  <a:extLst>
                    <a:ext uri="{FF2B5EF4-FFF2-40B4-BE49-F238E27FC236}">
                      <a16:creationId xmlns:a16="http://schemas.microsoft.com/office/drawing/2014/main" id="{3591D745-7898-5041-A47E-16EAC0B67B08}"/>
                    </a:ext>
                  </a:extLst>
                </p:cNvPr>
                <p:cNvSpPr/>
                <p:nvPr/>
              </p:nvSpPr>
              <p:spPr>
                <a:xfrm>
                  <a:off x="0" y="21934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000"/>
                    <a:t>CHA/LLC</a:t>
                  </a:r>
                </a:p>
              </p:txBody>
            </p:sp>
          </p:grpSp>
          <p:grpSp>
            <p:nvGrpSpPr>
              <p:cNvPr id="37" name="Group">
                <a:extLst>
                  <a:ext uri="{FF2B5EF4-FFF2-40B4-BE49-F238E27FC236}">
                    <a16:creationId xmlns:a16="http://schemas.microsoft.com/office/drawing/2014/main" id="{C5216C34-739D-BB41-B632-2E801A50CD05}"/>
                  </a:ext>
                </a:extLst>
              </p:cNvPr>
              <p:cNvGrpSpPr/>
              <p:nvPr/>
            </p:nvGrpSpPr>
            <p:grpSpPr>
              <a:xfrm>
                <a:off x="3342937" y="5537730"/>
                <a:ext cx="1325312" cy="1174188"/>
                <a:chOff x="0" y="0"/>
                <a:chExt cx="1325311" cy="1174186"/>
              </a:xfrm>
            </p:grpSpPr>
            <p:sp>
              <p:nvSpPr>
                <p:cNvPr id="62" name="Rectangle">
                  <a:extLst>
                    <a:ext uri="{FF2B5EF4-FFF2-40B4-BE49-F238E27FC236}">
                      <a16:creationId xmlns:a16="http://schemas.microsoft.com/office/drawing/2014/main" id="{166B3C1C-B094-C047-B36D-CDEDF65D9286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 sz="2800"/>
                </a:p>
              </p:txBody>
            </p:sp>
            <p:sp>
              <p:nvSpPr>
                <p:cNvPr id="63" name="Core">
                  <a:extLst>
                    <a:ext uri="{FF2B5EF4-FFF2-40B4-BE49-F238E27FC236}">
                      <a16:creationId xmlns:a16="http://schemas.microsoft.com/office/drawing/2014/main" id="{EEC6829E-F2E1-DA4C-9A0D-2AFA96178C50}"/>
                    </a:ext>
                  </a:extLst>
                </p:cNvPr>
                <p:cNvSpPr/>
                <p:nvPr/>
              </p:nvSpPr>
              <p:spPr>
                <a:xfrm>
                  <a:off x="0" y="465044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000"/>
                    <a:t>Core</a:t>
                  </a:r>
                </a:p>
              </p:txBody>
            </p:sp>
            <p:sp>
              <p:nvSpPr>
                <p:cNvPr id="64" name="CHA/LLC">
                  <a:extLst>
                    <a:ext uri="{FF2B5EF4-FFF2-40B4-BE49-F238E27FC236}">
                      <a16:creationId xmlns:a16="http://schemas.microsoft.com/office/drawing/2014/main" id="{99C2EF73-5FE6-5844-9834-1C6D80F36D37}"/>
                    </a:ext>
                  </a:extLst>
                </p:cNvPr>
                <p:cNvSpPr/>
                <p:nvPr/>
              </p:nvSpPr>
              <p:spPr>
                <a:xfrm>
                  <a:off x="0" y="21934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000"/>
                    <a:t>CHA/LLC</a:t>
                  </a:r>
                </a:p>
              </p:txBody>
            </p:sp>
          </p:grpSp>
          <p:grpSp>
            <p:nvGrpSpPr>
              <p:cNvPr id="38" name="Group">
                <a:extLst>
                  <a:ext uri="{FF2B5EF4-FFF2-40B4-BE49-F238E27FC236}">
                    <a16:creationId xmlns:a16="http://schemas.microsoft.com/office/drawing/2014/main" id="{6C70AAAC-0DCC-AA4C-85FB-1C01EAD91029}"/>
                  </a:ext>
                </a:extLst>
              </p:cNvPr>
              <p:cNvGrpSpPr/>
              <p:nvPr/>
            </p:nvGrpSpPr>
            <p:grpSpPr>
              <a:xfrm>
                <a:off x="6526347" y="5537730"/>
                <a:ext cx="1325312" cy="1174188"/>
                <a:chOff x="0" y="0"/>
                <a:chExt cx="1325311" cy="1174186"/>
              </a:xfrm>
            </p:grpSpPr>
            <p:sp>
              <p:nvSpPr>
                <p:cNvPr id="59" name="Rectangle">
                  <a:extLst>
                    <a:ext uri="{FF2B5EF4-FFF2-40B4-BE49-F238E27FC236}">
                      <a16:creationId xmlns:a16="http://schemas.microsoft.com/office/drawing/2014/main" id="{E45F2FB8-3302-6341-A4BA-579F14B1703D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 sz="2800"/>
                </a:p>
              </p:txBody>
            </p:sp>
            <p:sp>
              <p:nvSpPr>
                <p:cNvPr id="60" name="Core">
                  <a:extLst>
                    <a:ext uri="{FF2B5EF4-FFF2-40B4-BE49-F238E27FC236}">
                      <a16:creationId xmlns:a16="http://schemas.microsoft.com/office/drawing/2014/main" id="{28C5501F-0F0F-EB41-A806-FC5C33E4ABDA}"/>
                    </a:ext>
                  </a:extLst>
                </p:cNvPr>
                <p:cNvSpPr/>
                <p:nvPr/>
              </p:nvSpPr>
              <p:spPr>
                <a:xfrm>
                  <a:off x="0" y="465044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000"/>
                    <a:t>Core</a:t>
                  </a:r>
                </a:p>
              </p:txBody>
            </p:sp>
            <p:sp>
              <p:nvSpPr>
                <p:cNvPr id="61" name="CHA/LLC">
                  <a:extLst>
                    <a:ext uri="{FF2B5EF4-FFF2-40B4-BE49-F238E27FC236}">
                      <a16:creationId xmlns:a16="http://schemas.microsoft.com/office/drawing/2014/main" id="{E555997B-AD03-ED4D-BC1F-87FF0B07100C}"/>
                    </a:ext>
                  </a:extLst>
                </p:cNvPr>
                <p:cNvSpPr/>
                <p:nvPr/>
              </p:nvSpPr>
              <p:spPr>
                <a:xfrm>
                  <a:off x="0" y="21934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000"/>
                    <a:t>CHA/LLC</a:t>
                  </a:r>
                </a:p>
              </p:txBody>
            </p:sp>
          </p:grpSp>
          <p:grpSp>
            <p:nvGrpSpPr>
              <p:cNvPr id="39" name="Group">
                <a:extLst>
                  <a:ext uri="{FF2B5EF4-FFF2-40B4-BE49-F238E27FC236}">
                    <a16:creationId xmlns:a16="http://schemas.microsoft.com/office/drawing/2014/main" id="{3E9A9154-1C04-A044-B9D8-D9027BF02652}"/>
                  </a:ext>
                </a:extLst>
              </p:cNvPr>
              <p:cNvGrpSpPr/>
              <p:nvPr/>
            </p:nvGrpSpPr>
            <p:grpSpPr>
              <a:xfrm>
                <a:off x="9709757" y="5537730"/>
                <a:ext cx="1325312" cy="1174188"/>
                <a:chOff x="0" y="0"/>
                <a:chExt cx="1325311" cy="1174186"/>
              </a:xfrm>
            </p:grpSpPr>
            <p:sp>
              <p:nvSpPr>
                <p:cNvPr id="56" name="Rectangle">
                  <a:extLst>
                    <a:ext uri="{FF2B5EF4-FFF2-40B4-BE49-F238E27FC236}">
                      <a16:creationId xmlns:a16="http://schemas.microsoft.com/office/drawing/2014/main" id="{4EC88214-8A9D-F245-BB38-D29887A92227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 sz="2800"/>
                </a:p>
              </p:txBody>
            </p:sp>
            <p:sp>
              <p:nvSpPr>
                <p:cNvPr id="57" name="Core">
                  <a:extLst>
                    <a:ext uri="{FF2B5EF4-FFF2-40B4-BE49-F238E27FC236}">
                      <a16:creationId xmlns:a16="http://schemas.microsoft.com/office/drawing/2014/main" id="{782E4F13-9D1A-BF48-BD54-B1DAB45877E0}"/>
                    </a:ext>
                  </a:extLst>
                </p:cNvPr>
                <p:cNvSpPr/>
                <p:nvPr/>
              </p:nvSpPr>
              <p:spPr>
                <a:xfrm>
                  <a:off x="0" y="465044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000"/>
                    <a:t>Core</a:t>
                  </a:r>
                </a:p>
              </p:txBody>
            </p:sp>
            <p:sp>
              <p:nvSpPr>
                <p:cNvPr id="58" name="CHA/LLC">
                  <a:extLst>
                    <a:ext uri="{FF2B5EF4-FFF2-40B4-BE49-F238E27FC236}">
                      <a16:creationId xmlns:a16="http://schemas.microsoft.com/office/drawing/2014/main" id="{E034CE9D-6E9E-2F43-990A-E70D571BCB5C}"/>
                    </a:ext>
                  </a:extLst>
                </p:cNvPr>
                <p:cNvSpPr/>
                <p:nvPr/>
              </p:nvSpPr>
              <p:spPr>
                <a:xfrm>
                  <a:off x="0" y="21934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000"/>
                    <a:t>CHA/LLC</a:t>
                  </a:r>
                </a:p>
              </p:txBody>
            </p:sp>
          </p:grpSp>
          <p:grpSp>
            <p:nvGrpSpPr>
              <p:cNvPr id="40" name="Group">
                <a:extLst>
                  <a:ext uri="{FF2B5EF4-FFF2-40B4-BE49-F238E27FC236}">
                    <a16:creationId xmlns:a16="http://schemas.microsoft.com/office/drawing/2014/main" id="{3CC8879E-06CA-4746-9F08-E4E8D3915ADD}"/>
                  </a:ext>
                </a:extLst>
              </p:cNvPr>
              <p:cNvGrpSpPr/>
              <p:nvPr/>
            </p:nvGrpSpPr>
            <p:grpSpPr>
              <a:xfrm>
                <a:off x="159527" y="8306596"/>
                <a:ext cx="1325312" cy="1174188"/>
                <a:chOff x="0" y="0"/>
                <a:chExt cx="1325311" cy="1174186"/>
              </a:xfrm>
            </p:grpSpPr>
            <p:sp>
              <p:nvSpPr>
                <p:cNvPr id="53" name="Rectangle">
                  <a:extLst>
                    <a:ext uri="{FF2B5EF4-FFF2-40B4-BE49-F238E27FC236}">
                      <a16:creationId xmlns:a16="http://schemas.microsoft.com/office/drawing/2014/main" id="{1A2E15F2-AACF-7F48-8CA0-DC19B6396E58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 sz="2800"/>
                </a:p>
              </p:txBody>
            </p:sp>
            <p:sp>
              <p:nvSpPr>
                <p:cNvPr id="54" name="Core">
                  <a:extLst>
                    <a:ext uri="{FF2B5EF4-FFF2-40B4-BE49-F238E27FC236}">
                      <a16:creationId xmlns:a16="http://schemas.microsoft.com/office/drawing/2014/main" id="{C1642B60-B5B4-5C45-8AEA-5C39EBC8EA2B}"/>
                    </a:ext>
                  </a:extLst>
                </p:cNvPr>
                <p:cNvSpPr/>
                <p:nvPr/>
              </p:nvSpPr>
              <p:spPr>
                <a:xfrm>
                  <a:off x="0" y="465044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000"/>
                    <a:t>Core</a:t>
                  </a:r>
                </a:p>
              </p:txBody>
            </p:sp>
            <p:sp>
              <p:nvSpPr>
                <p:cNvPr id="55" name="CHA/LLC">
                  <a:extLst>
                    <a:ext uri="{FF2B5EF4-FFF2-40B4-BE49-F238E27FC236}">
                      <a16:creationId xmlns:a16="http://schemas.microsoft.com/office/drawing/2014/main" id="{9BC5715B-6DF2-FF40-B70D-8A8821628E88}"/>
                    </a:ext>
                  </a:extLst>
                </p:cNvPr>
                <p:cNvSpPr/>
                <p:nvPr/>
              </p:nvSpPr>
              <p:spPr>
                <a:xfrm>
                  <a:off x="0" y="21934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000"/>
                    <a:t>CHA/LLC</a:t>
                  </a:r>
                </a:p>
              </p:txBody>
            </p:sp>
          </p:grpSp>
          <p:grpSp>
            <p:nvGrpSpPr>
              <p:cNvPr id="41" name="Group">
                <a:extLst>
                  <a:ext uri="{FF2B5EF4-FFF2-40B4-BE49-F238E27FC236}">
                    <a16:creationId xmlns:a16="http://schemas.microsoft.com/office/drawing/2014/main" id="{B5B381DB-2EE9-5E4E-9589-6DE669AF0259}"/>
                  </a:ext>
                </a:extLst>
              </p:cNvPr>
              <p:cNvGrpSpPr/>
              <p:nvPr/>
            </p:nvGrpSpPr>
            <p:grpSpPr>
              <a:xfrm>
                <a:off x="3342937" y="8306596"/>
                <a:ext cx="1325312" cy="1174188"/>
                <a:chOff x="0" y="0"/>
                <a:chExt cx="1325311" cy="1174186"/>
              </a:xfrm>
            </p:grpSpPr>
            <p:sp>
              <p:nvSpPr>
                <p:cNvPr id="50" name="Rectangle">
                  <a:extLst>
                    <a:ext uri="{FF2B5EF4-FFF2-40B4-BE49-F238E27FC236}">
                      <a16:creationId xmlns:a16="http://schemas.microsoft.com/office/drawing/2014/main" id="{02DCD760-DCAB-5547-B518-42E277E0C35F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 sz="2800"/>
                </a:p>
              </p:txBody>
            </p:sp>
            <p:sp>
              <p:nvSpPr>
                <p:cNvPr id="51" name="Core">
                  <a:extLst>
                    <a:ext uri="{FF2B5EF4-FFF2-40B4-BE49-F238E27FC236}">
                      <a16:creationId xmlns:a16="http://schemas.microsoft.com/office/drawing/2014/main" id="{307F65D0-2957-654A-9438-62AD97D333DE}"/>
                    </a:ext>
                  </a:extLst>
                </p:cNvPr>
                <p:cNvSpPr/>
                <p:nvPr/>
              </p:nvSpPr>
              <p:spPr>
                <a:xfrm>
                  <a:off x="0" y="465044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000"/>
                    <a:t>Core</a:t>
                  </a:r>
                </a:p>
              </p:txBody>
            </p:sp>
            <p:sp>
              <p:nvSpPr>
                <p:cNvPr id="52" name="CHA/LLC">
                  <a:extLst>
                    <a:ext uri="{FF2B5EF4-FFF2-40B4-BE49-F238E27FC236}">
                      <a16:creationId xmlns:a16="http://schemas.microsoft.com/office/drawing/2014/main" id="{0A3E574F-8848-EB40-B4F9-CF2695FE50B3}"/>
                    </a:ext>
                  </a:extLst>
                </p:cNvPr>
                <p:cNvSpPr/>
                <p:nvPr/>
              </p:nvSpPr>
              <p:spPr>
                <a:xfrm>
                  <a:off x="0" y="21934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000"/>
                    <a:t>CHA/LLC</a:t>
                  </a:r>
                </a:p>
              </p:txBody>
            </p:sp>
          </p:grpSp>
          <p:grpSp>
            <p:nvGrpSpPr>
              <p:cNvPr id="42" name="Group">
                <a:extLst>
                  <a:ext uri="{FF2B5EF4-FFF2-40B4-BE49-F238E27FC236}">
                    <a16:creationId xmlns:a16="http://schemas.microsoft.com/office/drawing/2014/main" id="{CC97A43D-7792-9042-9B5F-FDA247042433}"/>
                  </a:ext>
                </a:extLst>
              </p:cNvPr>
              <p:cNvGrpSpPr/>
              <p:nvPr/>
            </p:nvGrpSpPr>
            <p:grpSpPr>
              <a:xfrm>
                <a:off x="6526347" y="8306596"/>
                <a:ext cx="1325312" cy="1174188"/>
                <a:chOff x="0" y="0"/>
                <a:chExt cx="1325311" cy="1174186"/>
              </a:xfrm>
            </p:grpSpPr>
            <p:sp>
              <p:nvSpPr>
                <p:cNvPr id="47" name="Rectangle">
                  <a:extLst>
                    <a:ext uri="{FF2B5EF4-FFF2-40B4-BE49-F238E27FC236}">
                      <a16:creationId xmlns:a16="http://schemas.microsoft.com/office/drawing/2014/main" id="{DB2607F9-7972-5049-8267-A989762FE76E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 sz="2800"/>
                </a:p>
              </p:txBody>
            </p:sp>
            <p:sp>
              <p:nvSpPr>
                <p:cNvPr id="48" name="Core">
                  <a:extLst>
                    <a:ext uri="{FF2B5EF4-FFF2-40B4-BE49-F238E27FC236}">
                      <a16:creationId xmlns:a16="http://schemas.microsoft.com/office/drawing/2014/main" id="{9CC4067B-95E6-7E43-ADF7-3E8E83250F61}"/>
                    </a:ext>
                  </a:extLst>
                </p:cNvPr>
                <p:cNvSpPr/>
                <p:nvPr/>
              </p:nvSpPr>
              <p:spPr>
                <a:xfrm>
                  <a:off x="0" y="465044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000"/>
                    <a:t>Core</a:t>
                  </a:r>
                </a:p>
              </p:txBody>
            </p:sp>
            <p:sp>
              <p:nvSpPr>
                <p:cNvPr id="49" name="CHA/LLC">
                  <a:extLst>
                    <a:ext uri="{FF2B5EF4-FFF2-40B4-BE49-F238E27FC236}">
                      <a16:creationId xmlns:a16="http://schemas.microsoft.com/office/drawing/2014/main" id="{F37119FD-7C1E-C749-A568-FDF286DD0391}"/>
                    </a:ext>
                  </a:extLst>
                </p:cNvPr>
                <p:cNvSpPr/>
                <p:nvPr/>
              </p:nvSpPr>
              <p:spPr>
                <a:xfrm>
                  <a:off x="0" y="21934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000"/>
                    <a:t>CHA/LLC</a:t>
                  </a:r>
                </a:p>
              </p:txBody>
            </p:sp>
          </p:grpSp>
          <p:grpSp>
            <p:nvGrpSpPr>
              <p:cNvPr id="43" name="Group">
                <a:extLst>
                  <a:ext uri="{FF2B5EF4-FFF2-40B4-BE49-F238E27FC236}">
                    <a16:creationId xmlns:a16="http://schemas.microsoft.com/office/drawing/2014/main" id="{3EA54131-1F55-914F-A9B7-86E69890782F}"/>
                  </a:ext>
                </a:extLst>
              </p:cNvPr>
              <p:cNvGrpSpPr/>
              <p:nvPr/>
            </p:nvGrpSpPr>
            <p:grpSpPr>
              <a:xfrm>
                <a:off x="9709757" y="8306596"/>
                <a:ext cx="1325312" cy="1174188"/>
                <a:chOff x="0" y="0"/>
                <a:chExt cx="1325311" cy="1174186"/>
              </a:xfrm>
            </p:grpSpPr>
            <p:sp>
              <p:nvSpPr>
                <p:cNvPr id="44" name="Rectangle">
                  <a:extLst>
                    <a:ext uri="{FF2B5EF4-FFF2-40B4-BE49-F238E27FC236}">
                      <a16:creationId xmlns:a16="http://schemas.microsoft.com/office/drawing/2014/main" id="{4C8339F8-E529-4741-B82B-35DE9FFB6CDD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 sz="2800"/>
                </a:p>
              </p:txBody>
            </p:sp>
            <p:sp>
              <p:nvSpPr>
                <p:cNvPr id="45" name="Core">
                  <a:extLst>
                    <a:ext uri="{FF2B5EF4-FFF2-40B4-BE49-F238E27FC236}">
                      <a16:creationId xmlns:a16="http://schemas.microsoft.com/office/drawing/2014/main" id="{DB81FB94-88C7-A94C-B54B-7147B20747F0}"/>
                    </a:ext>
                  </a:extLst>
                </p:cNvPr>
                <p:cNvSpPr/>
                <p:nvPr/>
              </p:nvSpPr>
              <p:spPr>
                <a:xfrm>
                  <a:off x="0" y="465044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000"/>
                    <a:t>Core</a:t>
                  </a:r>
                </a:p>
              </p:txBody>
            </p:sp>
            <p:sp>
              <p:nvSpPr>
                <p:cNvPr id="46" name="CHA/LLC">
                  <a:extLst>
                    <a:ext uri="{FF2B5EF4-FFF2-40B4-BE49-F238E27FC236}">
                      <a16:creationId xmlns:a16="http://schemas.microsoft.com/office/drawing/2014/main" id="{6FBEC623-A153-7340-8A58-DBE61E4B88CE}"/>
                    </a:ext>
                  </a:extLst>
                </p:cNvPr>
                <p:cNvSpPr/>
                <p:nvPr/>
              </p:nvSpPr>
              <p:spPr>
                <a:xfrm>
                  <a:off x="0" y="21934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000"/>
                    <a:t>CHA/LLC</a:t>
                  </a:r>
                </a:p>
              </p:txBody>
            </p:sp>
          </p:grp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31DE40E-9BFF-664E-9853-BED68FDAD911}"/>
                </a:ext>
              </a:extLst>
            </p:cNvPr>
            <p:cNvGrpSpPr/>
            <p:nvPr/>
          </p:nvGrpSpPr>
          <p:grpSpPr>
            <a:xfrm>
              <a:off x="12646028" y="2936297"/>
              <a:ext cx="7693618" cy="1188564"/>
              <a:chOff x="12646028" y="2936297"/>
              <a:chExt cx="7693618" cy="1188564"/>
            </a:xfrm>
          </p:grpSpPr>
          <p:sp>
            <p:nvSpPr>
              <p:cNvPr id="27" name="IMC">
                <a:extLst>
                  <a:ext uri="{FF2B5EF4-FFF2-40B4-BE49-F238E27FC236}">
                    <a16:creationId xmlns:a16="http://schemas.microsoft.com/office/drawing/2014/main" id="{222A64A2-751A-F640-9037-81FAD1D98CFB}"/>
                  </a:ext>
                </a:extLst>
              </p:cNvPr>
              <p:cNvSpPr/>
              <p:nvPr/>
            </p:nvSpPr>
            <p:spPr>
              <a:xfrm>
                <a:off x="12646028" y="2950673"/>
                <a:ext cx="1379140" cy="117418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 cap="flat">
                <a:solidFill>
                  <a:schemeClr val="accent1"/>
                </a:solidFill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 spc="0">
                    <a:solidFill>
                      <a:srgbClr val="000000"/>
                    </a:solidFill>
                  </a:defRPr>
                </a:lvl1pPr>
              </a:lstStyle>
              <a:p>
                <a:r>
                  <a:rPr lang="en-US" sz="1200"/>
                  <a:t>UPI</a:t>
                </a:r>
                <a:endParaRPr sz="1200"/>
              </a:p>
            </p:txBody>
          </p:sp>
          <p:sp>
            <p:nvSpPr>
              <p:cNvPr id="28" name="IMC">
                <a:extLst>
                  <a:ext uri="{FF2B5EF4-FFF2-40B4-BE49-F238E27FC236}">
                    <a16:creationId xmlns:a16="http://schemas.microsoft.com/office/drawing/2014/main" id="{20F912B9-3165-0F4F-8C23-C0D934255FAF}"/>
                  </a:ext>
                </a:extLst>
              </p:cNvPr>
              <p:cNvSpPr/>
              <p:nvPr/>
            </p:nvSpPr>
            <p:spPr>
              <a:xfrm>
                <a:off x="18960506" y="2936297"/>
                <a:ext cx="1379140" cy="117418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 cap="flat">
                <a:solidFill>
                  <a:schemeClr val="accent1"/>
                </a:solidFill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 spc="0">
                    <a:solidFill>
                      <a:srgbClr val="000000"/>
                    </a:solidFill>
                  </a:defRPr>
                </a:lvl1pPr>
              </a:lstStyle>
              <a:p>
                <a:r>
                  <a:rPr lang="en-US" sz="1200"/>
                  <a:t>UPI</a:t>
                </a:r>
                <a:endParaRPr sz="1200"/>
              </a:p>
            </p:txBody>
          </p:sp>
        </p:grp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1ABC8D8-C382-3F49-8E6A-0EC475634DF8}"/>
              </a:ext>
            </a:extLst>
          </p:cNvPr>
          <p:cNvGrpSpPr/>
          <p:nvPr/>
        </p:nvGrpSpPr>
        <p:grpSpPr>
          <a:xfrm rot="10800000" flipH="1">
            <a:off x="15468132" y="565876"/>
            <a:ext cx="6713887" cy="3913651"/>
            <a:chOff x="12611380" y="2901093"/>
            <a:chExt cx="11035071" cy="9480785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FE2A774-91B5-F540-9C5B-A09CE817C20B}"/>
                </a:ext>
              </a:extLst>
            </p:cNvPr>
            <p:cNvCxnSpPr>
              <a:cxnSpLocks/>
            </p:cNvCxnSpPr>
            <p:nvPr/>
          </p:nvCxnSpPr>
          <p:spPr>
            <a:xfrm>
              <a:off x="13990520" y="3340791"/>
              <a:ext cx="8207266" cy="0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0729BB8-40D8-7C49-A137-6F4816FD8430}"/>
                </a:ext>
              </a:extLst>
            </p:cNvPr>
            <p:cNvCxnSpPr>
              <a:cxnSpLocks/>
            </p:cNvCxnSpPr>
            <p:nvPr/>
          </p:nvCxnSpPr>
          <p:spPr>
            <a:xfrm>
              <a:off x="13990520" y="3804576"/>
              <a:ext cx="8234180" cy="32547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923D2F0-900A-DA41-9019-6C8837E0A7DE}"/>
                </a:ext>
              </a:extLst>
            </p:cNvPr>
            <p:cNvCxnSpPr>
              <a:cxnSpLocks/>
            </p:cNvCxnSpPr>
            <p:nvPr/>
          </p:nvCxnSpPr>
          <p:spPr>
            <a:xfrm>
              <a:off x="13963606" y="6064349"/>
              <a:ext cx="8207266" cy="0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9224ED6-EF0C-1440-81A9-5F343EAC1387}"/>
                </a:ext>
              </a:extLst>
            </p:cNvPr>
            <p:cNvCxnSpPr>
              <a:cxnSpLocks/>
            </p:cNvCxnSpPr>
            <p:nvPr/>
          </p:nvCxnSpPr>
          <p:spPr>
            <a:xfrm>
              <a:off x="13963606" y="6528134"/>
              <a:ext cx="8234180" cy="32547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7D05F3-72C8-324B-BB71-3C2D32AE15B4}"/>
                </a:ext>
              </a:extLst>
            </p:cNvPr>
            <p:cNvCxnSpPr>
              <a:cxnSpLocks/>
            </p:cNvCxnSpPr>
            <p:nvPr/>
          </p:nvCxnSpPr>
          <p:spPr>
            <a:xfrm>
              <a:off x="14096219" y="8787907"/>
              <a:ext cx="8207266" cy="0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7133C19-06D0-144F-AF2E-7811F200A034}"/>
                </a:ext>
              </a:extLst>
            </p:cNvPr>
            <p:cNvCxnSpPr>
              <a:cxnSpLocks/>
            </p:cNvCxnSpPr>
            <p:nvPr/>
          </p:nvCxnSpPr>
          <p:spPr>
            <a:xfrm>
              <a:off x="14096219" y="9251692"/>
              <a:ext cx="8234180" cy="32547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55134FE-663D-8943-B49A-52BE17D0B991}"/>
                </a:ext>
              </a:extLst>
            </p:cNvPr>
            <p:cNvCxnSpPr>
              <a:cxnSpLocks/>
            </p:cNvCxnSpPr>
            <p:nvPr/>
          </p:nvCxnSpPr>
          <p:spPr>
            <a:xfrm>
              <a:off x="14096219" y="11547248"/>
              <a:ext cx="8207266" cy="0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0E3AD1B-2411-8147-8216-382006C65A69}"/>
                </a:ext>
              </a:extLst>
            </p:cNvPr>
            <p:cNvCxnSpPr>
              <a:cxnSpLocks/>
            </p:cNvCxnSpPr>
            <p:nvPr/>
          </p:nvCxnSpPr>
          <p:spPr>
            <a:xfrm>
              <a:off x="14096219" y="12011033"/>
              <a:ext cx="8234180" cy="32547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BECAE44-1C6F-A24B-85E6-846E3FCA8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70701" y="4108399"/>
              <a:ext cx="7293" cy="7121225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F42C71E-8A8C-574D-8A53-B74013A965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583460" y="4108399"/>
              <a:ext cx="0" cy="7121225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DA687913-7C4D-2746-B2C6-4635809144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26088" y="4091174"/>
              <a:ext cx="7293" cy="7121225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A3CCA07-66A4-CC4E-BF61-DAAD1613B5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38847" y="4091174"/>
              <a:ext cx="0" cy="7121225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BEAB48A-0108-2848-AE6D-310BAE558C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12038" y="4095178"/>
              <a:ext cx="7293" cy="7121225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AE766EE-F4A6-2342-BA89-9A07953772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924797" y="4095178"/>
              <a:ext cx="0" cy="7121225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9C4EEE5-D3CC-394A-94EF-8250C45C02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7547" y="4095178"/>
              <a:ext cx="7293" cy="7121225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D1EF82A-0D03-6947-B51D-5E703B5423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0306" y="4095178"/>
              <a:ext cx="0" cy="7121225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97" name="Group">
              <a:extLst>
                <a:ext uri="{FF2B5EF4-FFF2-40B4-BE49-F238E27FC236}">
                  <a16:creationId xmlns:a16="http://schemas.microsoft.com/office/drawing/2014/main" id="{A0E1D426-2B2B-0845-9B93-823D6343C927}"/>
                </a:ext>
              </a:extLst>
            </p:cNvPr>
            <p:cNvGrpSpPr/>
            <p:nvPr/>
          </p:nvGrpSpPr>
          <p:grpSpPr>
            <a:xfrm>
              <a:off x="12611380" y="2901093"/>
              <a:ext cx="11035071" cy="9480785"/>
              <a:chOff x="0" y="0"/>
              <a:chExt cx="11035069" cy="9480784"/>
            </a:xfrm>
          </p:grpSpPr>
          <p:sp>
            <p:nvSpPr>
              <p:cNvPr id="101" name="IMC">
                <a:extLst>
                  <a:ext uri="{FF2B5EF4-FFF2-40B4-BE49-F238E27FC236}">
                    <a16:creationId xmlns:a16="http://schemas.microsoft.com/office/drawing/2014/main" id="{3EEF19FE-1DC1-3444-99B7-1F102D5975C9}"/>
                  </a:ext>
                </a:extLst>
              </p:cNvPr>
              <p:cNvSpPr/>
              <p:nvPr/>
            </p:nvSpPr>
            <p:spPr>
              <a:xfrm>
                <a:off x="0" y="2768865"/>
                <a:ext cx="1379140" cy="1174188"/>
              </a:xfrm>
              <a:prstGeom prst="rect">
                <a:avLst/>
              </a:prstGeom>
              <a:solidFill>
                <a:srgbClr val="FFAB3B"/>
              </a:solidFill>
              <a:ln w="12700" cap="flat">
                <a:solidFill>
                  <a:schemeClr val="accent1"/>
                </a:solidFill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 spc="0">
                    <a:solidFill>
                      <a:srgbClr val="000000"/>
                    </a:solidFill>
                  </a:defRPr>
                </a:lvl1pPr>
              </a:lstStyle>
              <a:p>
                <a:r>
                  <a:rPr sz="1200"/>
                  <a:t>IMC</a:t>
                </a:r>
              </a:p>
            </p:txBody>
          </p:sp>
          <p:grpSp>
            <p:nvGrpSpPr>
              <p:cNvPr id="102" name="Group">
                <a:extLst>
                  <a:ext uri="{FF2B5EF4-FFF2-40B4-BE49-F238E27FC236}">
                    <a16:creationId xmlns:a16="http://schemas.microsoft.com/office/drawing/2014/main" id="{3552D1B9-DA96-AB47-93D8-F222607100BE}"/>
                  </a:ext>
                </a:extLst>
              </p:cNvPr>
              <p:cNvGrpSpPr/>
              <p:nvPr/>
            </p:nvGrpSpPr>
            <p:grpSpPr>
              <a:xfrm>
                <a:off x="221244" y="0"/>
                <a:ext cx="4447007" cy="1174188"/>
                <a:chOff x="61717" y="0"/>
                <a:chExt cx="4447003" cy="1174187"/>
              </a:xfrm>
            </p:grpSpPr>
            <p:sp>
              <p:nvSpPr>
                <p:cNvPr id="149" name="Rectangle">
                  <a:extLst>
                    <a:ext uri="{FF2B5EF4-FFF2-40B4-BE49-F238E27FC236}">
                      <a16:creationId xmlns:a16="http://schemas.microsoft.com/office/drawing/2014/main" id="{ADF1F635-4AFD-B145-AB6C-D16791BD2F12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 sz="2800"/>
                </a:p>
              </p:txBody>
            </p:sp>
            <p:sp>
              <p:nvSpPr>
                <p:cNvPr id="150" name="Core">
                  <a:extLst>
                    <a:ext uri="{FF2B5EF4-FFF2-40B4-BE49-F238E27FC236}">
                      <a16:creationId xmlns:a16="http://schemas.microsoft.com/office/drawing/2014/main" id="{BBB971EE-2CAA-E54C-9573-67C96EDB2F4D}"/>
                    </a:ext>
                  </a:extLst>
                </p:cNvPr>
                <p:cNvSpPr/>
                <p:nvPr/>
              </p:nvSpPr>
              <p:spPr>
                <a:xfrm>
                  <a:off x="3183408" y="463219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000"/>
                    <a:t>Core</a:t>
                  </a:r>
                </a:p>
              </p:txBody>
            </p:sp>
            <p:sp>
              <p:nvSpPr>
                <p:cNvPr id="151" name="CHA/LLC">
                  <a:extLst>
                    <a:ext uri="{FF2B5EF4-FFF2-40B4-BE49-F238E27FC236}">
                      <a16:creationId xmlns:a16="http://schemas.microsoft.com/office/drawing/2014/main" id="{3F9683F9-7165-B843-96E2-469B3B47AEB7}"/>
                    </a:ext>
                  </a:extLst>
                </p:cNvPr>
                <p:cNvSpPr/>
                <p:nvPr/>
              </p:nvSpPr>
              <p:spPr>
                <a:xfrm>
                  <a:off x="3183407" y="20110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000"/>
                    <a:t>CHA/LLC</a:t>
                  </a:r>
                </a:p>
              </p:txBody>
            </p:sp>
          </p:grpSp>
          <p:sp>
            <p:nvSpPr>
              <p:cNvPr id="103" name="Rectangle">
                <a:extLst>
                  <a:ext uri="{FF2B5EF4-FFF2-40B4-BE49-F238E27FC236}">
                    <a16:creationId xmlns:a16="http://schemas.microsoft.com/office/drawing/2014/main" id="{073D3639-812A-114F-9F2B-36F6EF6BCC07}"/>
                  </a:ext>
                </a:extLst>
              </p:cNvPr>
              <p:cNvSpPr/>
              <p:nvPr/>
            </p:nvSpPr>
            <p:spPr>
              <a:xfrm>
                <a:off x="6588064" y="0"/>
                <a:ext cx="1201878" cy="11741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 spc="0">
                    <a:solidFill>
                      <a:srgbClr val="000000"/>
                    </a:solidFill>
                  </a:defRPr>
                </a:pPr>
                <a:endParaRPr sz="2800"/>
              </a:p>
            </p:txBody>
          </p:sp>
          <p:grpSp>
            <p:nvGrpSpPr>
              <p:cNvPr id="104" name="Group">
                <a:extLst>
                  <a:ext uri="{FF2B5EF4-FFF2-40B4-BE49-F238E27FC236}">
                    <a16:creationId xmlns:a16="http://schemas.microsoft.com/office/drawing/2014/main" id="{AFA892B2-2DC2-9049-8832-2CDE335D0228}"/>
                  </a:ext>
                </a:extLst>
              </p:cNvPr>
              <p:cNvGrpSpPr/>
              <p:nvPr/>
            </p:nvGrpSpPr>
            <p:grpSpPr>
              <a:xfrm>
                <a:off x="9613318" y="0"/>
                <a:ext cx="1325312" cy="1174187"/>
                <a:chOff x="0" y="0"/>
                <a:chExt cx="1325311" cy="1174186"/>
              </a:xfrm>
            </p:grpSpPr>
            <p:sp>
              <p:nvSpPr>
                <p:cNvPr id="146" name="Rectangle">
                  <a:extLst>
                    <a:ext uri="{FF2B5EF4-FFF2-40B4-BE49-F238E27FC236}">
                      <a16:creationId xmlns:a16="http://schemas.microsoft.com/office/drawing/2014/main" id="{A0439DB5-29C7-7F49-8695-614E98EA42FD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 sz="2800"/>
                </a:p>
              </p:txBody>
            </p:sp>
            <p:sp>
              <p:nvSpPr>
                <p:cNvPr id="147" name="Core">
                  <a:extLst>
                    <a:ext uri="{FF2B5EF4-FFF2-40B4-BE49-F238E27FC236}">
                      <a16:creationId xmlns:a16="http://schemas.microsoft.com/office/drawing/2014/main" id="{AC052DE5-7D8A-A648-A823-10159CDFC953}"/>
                    </a:ext>
                  </a:extLst>
                </p:cNvPr>
                <p:cNvSpPr/>
                <p:nvPr/>
              </p:nvSpPr>
              <p:spPr>
                <a:xfrm>
                  <a:off x="0" y="465044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000"/>
                    <a:t>Core</a:t>
                  </a:r>
                </a:p>
              </p:txBody>
            </p:sp>
            <p:sp>
              <p:nvSpPr>
                <p:cNvPr id="148" name="CHA/LLC">
                  <a:extLst>
                    <a:ext uri="{FF2B5EF4-FFF2-40B4-BE49-F238E27FC236}">
                      <a16:creationId xmlns:a16="http://schemas.microsoft.com/office/drawing/2014/main" id="{4C5F0612-485B-E54E-B244-4437FCB2BC12}"/>
                    </a:ext>
                  </a:extLst>
                </p:cNvPr>
                <p:cNvSpPr/>
                <p:nvPr/>
              </p:nvSpPr>
              <p:spPr>
                <a:xfrm>
                  <a:off x="0" y="21934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000"/>
                    <a:t>CHA/LLC</a:t>
                  </a:r>
                </a:p>
              </p:txBody>
            </p:sp>
          </p:grpSp>
          <p:grpSp>
            <p:nvGrpSpPr>
              <p:cNvPr id="105" name="Group">
                <a:extLst>
                  <a:ext uri="{FF2B5EF4-FFF2-40B4-BE49-F238E27FC236}">
                    <a16:creationId xmlns:a16="http://schemas.microsoft.com/office/drawing/2014/main" id="{B9CDF102-6671-444B-B9E9-4B645197A6FA}"/>
                  </a:ext>
                </a:extLst>
              </p:cNvPr>
              <p:cNvGrpSpPr/>
              <p:nvPr/>
            </p:nvGrpSpPr>
            <p:grpSpPr>
              <a:xfrm>
                <a:off x="3342937" y="2768865"/>
                <a:ext cx="1325312" cy="1174188"/>
                <a:chOff x="0" y="0"/>
                <a:chExt cx="1325311" cy="1174186"/>
              </a:xfrm>
            </p:grpSpPr>
            <p:sp>
              <p:nvSpPr>
                <p:cNvPr id="143" name="Rectangle">
                  <a:extLst>
                    <a:ext uri="{FF2B5EF4-FFF2-40B4-BE49-F238E27FC236}">
                      <a16:creationId xmlns:a16="http://schemas.microsoft.com/office/drawing/2014/main" id="{A431BE97-82B3-4B46-918F-CEE30133DB95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 sz="2800"/>
                </a:p>
              </p:txBody>
            </p:sp>
            <p:sp>
              <p:nvSpPr>
                <p:cNvPr id="144" name="Core">
                  <a:extLst>
                    <a:ext uri="{FF2B5EF4-FFF2-40B4-BE49-F238E27FC236}">
                      <a16:creationId xmlns:a16="http://schemas.microsoft.com/office/drawing/2014/main" id="{27CD2895-B0EA-6B48-9760-6865D83CDAF6}"/>
                    </a:ext>
                  </a:extLst>
                </p:cNvPr>
                <p:cNvSpPr/>
                <p:nvPr/>
              </p:nvSpPr>
              <p:spPr>
                <a:xfrm>
                  <a:off x="0" y="465044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000"/>
                    <a:t>Core</a:t>
                  </a:r>
                </a:p>
              </p:txBody>
            </p:sp>
            <p:sp>
              <p:nvSpPr>
                <p:cNvPr id="145" name="CHA/LLC">
                  <a:extLst>
                    <a:ext uri="{FF2B5EF4-FFF2-40B4-BE49-F238E27FC236}">
                      <a16:creationId xmlns:a16="http://schemas.microsoft.com/office/drawing/2014/main" id="{3E71BC23-0700-EA4A-80A6-76231D1DA16E}"/>
                    </a:ext>
                  </a:extLst>
                </p:cNvPr>
                <p:cNvSpPr/>
                <p:nvPr/>
              </p:nvSpPr>
              <p:spPr>
                <a:xfrm>
                  <a:off x="0" y="21934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000"/>
                    <a:t>CHA/LLC</a:t>
                  </a:r>
                </a:p>
              </p:txBody>
            </p:sp>
          </p:grpSp>
          <p:sp>
            <p:nvSpPr>
              <p:cNvPr id="106" name="IMC">
                <a:extLst>
                  <a:ext uri="{FF2B5EF4-FFF2-40B4-BE49-F238E27FC236}">
                    <a16:creationId xmlns:a16="http://schemas.microsoft.com/office/drawing/2014/main" id="{381139C1-64FD-E24E-B7E5-2FCD9A7DA8C5}"/>
                  </a:ext>
                </a:extLst>
              </p:cNvPr>
              <p:cNvSpPr/>
              <p:nvPr/>
            </p:nvSpPr>
            <p:spPr>
              <a:xfrm>
                <a:off x="9586404" y="2768865"/>
                <a:ext cx="1379140" cy="1174188"/>
              </a:xfrm>
              <a:prstGeom prst="rect">
                <a:avLst/>
              </a:prstGeom>
              <a:solidFill>
                <a:srgbClr val="FFAB3B"/>
              </a:solidFill>
              <a:ln w="12700" cap="flat">
                <a:solidFill>
                  <a:schemeClr val="accent1"/>
                </a:solidFill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 spc="0">
                    <a:solidFill>
                      <a:srgbClr val="000000"/>
                    </a:solidFill>
                  </a:defRPr>
                </a:lvl1pPr>
              </a:lstStyle>
              <a:p>
                <a:r>
                  <a:rPr sz="1200"/>
                  <a:t>IMC</a:t>
                </a:r>
              </a:p>
            </p:txBody>
          </p:sp>
          <p:grpSp>
            <p:nvGrpSpPr>
              <p:cNvPr id="107" name="Group">
                <a:extLst>
                  <a:ext uri="{FF2B5EF4-FFF2-40B4-BE49-F238E27FC236}">
                    <a16:creationId xmlns:a16="http://schemas.microsoft.com/office/drawing/2014/main" id="{F4B3434C-FDE5-F34E-A9C7-AF2C0C3C9E4F}"/>
                  </a:ext>
                </a:extLst>
              </p:cNvPr>
              <p:cNvGrpSpPr/>
              <p:nvPr/>
            </p:nvGrpSpPr>
            <p:grpSpPr>
              <a:xfrm>
                <a:off x="6464670" y="2768865"/>
                <a:ext cx="1325312" cy="1174188"/>
                <a:chOff x="0" y="0"/>
                <a:chExt cx="1325311" cy="1174186"/>
              </a:xfrm>
            </p:grpSpPr>
            <p:sp>
              <p:nvSpPr>
                <p:cNvPr id="140" name="Rectangle">
                  <a:extLst>
                    <a:ext uri="{FF2B5EF4-FFF2-40B4-BE49-F238E27FC236}">
                      <a16:creationId xmlns:a16="http://schemas.microsoft.com/office/drawing/2014/main" id="{27D3855F-91DF-C944-9621-4CCD95E0EA16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 sz="2800"/>
                </a:p>
              </p:txBody>
            </p:sp>
            <p:sp>
              <p:nvSpPr>
                <p:cNvPr id="141" name="Core">
                  <a:extLst>
                    <a:ext uri="{FF2B5EF4-FFF2-40B4-BE49-F238E27FC236}">
                      <a16:creationId xmlns:a16="http://schemas.microsoft.com/office/drawing/2014/main" id="{A8CB28F4-2A59-EA41-8B3D-37F4723FDFDA}"/>
                    </a:ext>
                  </a:extLst>
                </p:cNvPr>
                <p:cNvSpPr/>
                <p:nvPr/>
              </p:nvSpPr>
              <p:spPr>
                <a:xfrm>
                  <a:off x="0" y="465044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000"/>
                    <a:t>Core</a:t>
                  </a:r>
                </a:p>
              </p:txBody>
            </p:sp>
            <p:sp>
              <p:nvSpPr>
                <p:cNvPr id="142" name="CHA/LLC">
                  <a:extLst>
                    <a:ext uri="{FF2B5EF4-FFF2-40B4-BE49-F238E27FC236}">
                      <a16:creationId xmlns:a16="http://schemas.microsoft.com/office/drawing/2014/main" id="{EE8E00C8-BCDF-1D4C-B5A9-CED900CC2217}"/>
                    </a:ext>
                  </a:extLst>
                </p:cNvPr>
                <p:cNvSpPr/>
                <p:nvPr/>
              </p:nvSpPr>
              <p:spPr>
                <a:xfrm>
                  <a:off x="0" y="21934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000"/>
                    <a:t>CHA/LLC</a:t>
                  </a:r>
                </a:p>
              </p:txBody>
            </p:sp>
          </p:grpSp>
          <p:grpSp>
            <p:nvGrpSpPr>
              <p:cNvPr id="108" name="Group">
                <a:extLst>
                  <a:ext uri="{FF2B5EF4-FFF2-40B4-BE49-F238E27FC236}">
                    <a16:creationId xmlns:a16="http://schemas.microsoft.com/office/drawing/2014/main" id="{2B42DFE7-BCB1-AE41-81D3-30DC65DFBBC3}"/>
                  </a:ext>
                </a:extLst>
              </p:cNvPr>
              <p:cNvGrpSpPr/>
              <p:nvPr/>
            </p:nvGrpSpPr>
            <p:grpSpPr>
              <a:xfrm>
                <a:off x="159527" y="5537730"/>
                <a:ext cx="1325312" cy="1174188"/>
                <a:chOff x="0" y="0"/>
                <a:chExt cx="1325311" cy="1174186"/>
              </a:xfrm>
            </p:grpSpPr>
            <p:sp>
              <p:nvSpPr>
                <p:cNvPr id="137" name="Rectangle">
                  <a:extLst>
                    <a:ext uri="{FF2B5EF4-FFF2-40B4-BE49-F238E27FC236}">
                      <a16:creationId xmlns:a16="http://schemas.microsoft.com/office/drawing/2014/main" id="{444D6E22-2D86-934C-BC0A-9DB91820FF6E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 sz="2800"/>
                </a:p>
              </p:txBody>
            </p:sp>
            <p:sp>
              <p:nvSpPr>
                <p:cNvPr id="138" name="Core">
                  <a:extLst>
                    <a:ext uri="{FF2B5EF4-FFF2-40B4-BE49-F238E27FC236}">
                      <a16:creationId xmlns:a16="http://schemas.microsoft.com/office/drawing/2014/main" id="{F58ECA23-AC18-2A42-B729-A969A2536589}"/>
                    </a:ext>
                  </a:extLst>
                </p:cNvPr>
                <p:cNvSpPr/>
                <p:nvPr/>
              </p:nvSpPr>
              <p:spPr>
                <a:xfrm>
                  <a:off x="0" y="465044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000"/>
                    <a:t>Core</a:t>
                  </a:r>
                </a:p>
              </p:txBody>
            </p:sp>
            <p:sp>
              <p:nvSpPr>
                <p:cNvPr id="139" name="CHA/LLC">
                  <a:extLst>
                    <a:ext uri="{FF2B5EF4-FFF2-40B4-BE49-F238E27FC236}">
                      <a16:creationId xmlns:a16="http://schemas.microsoft.com/office/drawing/2014/main" id="{CC568DD8-E551-B541-95C7-C5F83131DB1E}"/>
                    </a:ext>
                  </a:extLst>
                </p:cNvPr>
                <p:cNvSpPr/>
                <p:nvPr/>
              </p:nvSpPr>
              <p:spPr>
                <a:xfrm>
                  <a:off x="0" y="21934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000"/>
                    <a:t>CHA/LLC</a:t>
                  </a:r>
                </a:p>
              </p:txBody>
            </p:sp>
          </p:grpSp>
          <p:grpSp>
            <p:nvGrpSpPr>
              <p:cNvPr id="109" name="Group">
                <a:extLst>
                  <a:ext uri="{FF2B5EF4-FFF2-40B4-BE49-F238E27FC236}">
                    <a16:creationId xmlns:a16="http://schemas.microsoft.com/office/drawing/2014/main" id="{640AE861-4715-DA45-98E5-EF3F135568BB}"/>
                  </a:ext>
                </a:extLst>
              </p:cNvPr>
              <p:cNvGrpSpPr/>
              <p:nvPr/>
            </p:nvGrpSpPr>
            <p:grpSpPr>
              <a:xfrm>
                <a:off x="3342937" y="5537730"/>
                <a:ext cx="1325312" cy="1174188"/>
                <a:chOff x="0" y="0"/>
                <a:chExt cx="1325311" cy="1174186"/>
              </a:xfrm>
            </p:grpSpPr>
            <p:sp>
              <p:nvSpPr>
                <p:cNvPr id="134" name="Rectangle">
                  <a:extLst>
                    <a:ext uri="{FF2B5EF4-FFF2-40B4-BE49-F238E27FC236}">
                      <a16:creationId xmlns:a16="http://schemas.microsoft.com/office/drawing/2014/main" id="{2DAB4822-8225-E34B-A88B-D6D8FDD28DA3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 sz="2800"/>
                </a:p>
              </p:txBody>
            </p:sp>
            <p:sp>
              <p:nvSpPr>
                <p:cNvPr id="135" name="Core">
                  <a:extLst>
                    <a:ext uri="{FF2B5EF4-FFF2-40B4-BE49-F238E27FC236}">
                      <a16:creationId xmlns:a16="http://schemas.microsoft.com/office/drawing/2014/main" id="{2BF0FC13-90A7-8B43-91E6-E12BEB36994C}"/>
                    </a:ext>
                  </a:extLst>
                </p:cNvPr>
                <p:cNvSpPr/>
                <p:nvPr/>
              </p:nvSpPr>
              <p:spPr>
                <a:xfrm>
                  <a:off x="0" y="465044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000"/>
                    <a:t>Core</a:t>
                  </a:r>
                </a:p>
              </p:txBody>
            </p:sp>
            <p:sp>
              <p:nvSpPr>
                <p:cNvPr id="136" name="CHA/LLC">
                  <a:extLst>
                    <a:ext uri="{FF2B5EF4-FFF2-40B4-BE49-F238E27FC236}">
                      <a16:creationId xmlns:a16="http://schemas.microsoft.com/office/drawing/2014/main" id="{55039CEE-4A7E-FE49-8124-5165C529F139}"/>
                    </a:ext>
                  </a:extLst>
                </p:cNvPr>
                <p:cNvSpPr/>
                <p:nvPr/>
              </p:nvSpPr>
              <p:spPr>
                <a:xfrm>
                  <a:off x="0" y="21934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000"/>
                    <a:t>CHA/LLC</a:t>
                  </a:r>
                </a:p>
              </p:txBody>
            </p:sp>
          </p:grpSp>
          <p:grpSp>
            <p:nvGrpSpPr>
              <p:cNvPr id="110" name="Group">
                <a:extLst>
                  <a:ext uri="{FF2B5EF4-FFF2-40B4-BE49-F238E27FC236}">
                    <a16:creationId xmlns:a16="http://schemas.microsoft.com/office/drawing/2014/main" id="{C715D95B-5C34-0A4E-B6F2-46A5D8A3BEA1}"/>
                  </a:ext>
                </a:extLst>
              </p:cNvPr>
              <p:cNvGrpSpPr/>
              <p:nvPr/>
            </p:nvGrpSpPr>
            <p:grpSpPr>
              <a:xfrm>
                <a:off x="6526347" y="5537730"/>
                <a:ext cx="1325312" cy="1174188"/>
                <a:chOff x="0" y="0"/>
                <a:chExt cx="1325311" cy="1174186"/>
              </a:xfrm>
            </p:grpSpPr>
            <p:sp>
              <p:nvSpPr>
                <p:cNvPr id="131" name="Rectangle">
                  <a:extLst>
                    <a:ext uri="{FF2B5EF4-FFF2-40B4-BE49-F238E27FC236}">
                      <a16:creationId xmlns:a16="http://schemas.microsoft.com/office/drawing/2014/main" id="{41CB61C8-B0A4-A74E-B73E-88B270A18FB1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 sz="2800"/>
                </a:p>
              </p:txBody>
            </p:sp>
            <p:sp>
              <p:nvSpPr>
                <p:cNvPr id="132" name="Core">
                  <a:extLst>
                    <a:ext uri="{FF2B5EF4-FFF2-40B4-BE49-F238E27FC236}">
                      <a16:creationId xmlns:a16="http://schemas.microsoft.com/office/drawing/2014/main" id="{4CAA9B53-FF3B-CB41-9A4C-32C61CE8389C}"/>
                    </a:ext>
                  </a:extLst>
                </p:cNvPr>
                <p:cNvSpPr/>
                <p:nvPr/>
              </p:nvSpPr>
              <p:spPr>
                <a:xfrm>
                  <a:off x="0" y="465044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000"/>
                    <a:t>Core</a:t>
                  </a:r>
                </a:p>
              </p:txBody>
            </p:sp>
            <p:sp>
              <p:nvSpPr>
                <p:cNvPr id="133" name="CHA/LLC">
                  <a:extLst>
                    <a:ext uri="{FF2B5EF4-FFF2-40B4-BE49-F238E27FC236}">
                      <a16:creationId xmlns:a16="http://schemas.microsoft.com/office/drawing/2014/main" id="{FE4043F8-937F-534A-8D03-60E140B6FB35}"/>
                    </a:ext>
                  </a:extLst>
                </p:cNvPr>
                <p:cNvSpPr/>
                <p:nvPr/>
              </p:nvSpPr>
              <p:spPr>
                <a:xfrm>
                  <a:off x="0" y="21934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000"/>
                    <a:t>CHA/LLC</a:t>
                  </a:r>
                </a:p>
              </p:txBody>
            </p:sp>
          </p:grpSp>
          <p:grpSp>
            <p:nvGrpSpPr>
              <p:cNvPr id="111" name="Group">
                <a:extLst>
                  <a:ext uri="{FF2B5EF4-FFF2-40B4-BE49-F238E27FC236}">
                    <a16:creationId xmlns:a16="http://schemas.microsoft.com/office/drawing/2014/main" id="{08AFA66F-4BB7-9B43-AFA5-3BAB39FFB64B}"/>
                  </a:ext>
                </a:extLst>
              </p:cNvPr>
              <p:cNvGrpSpPr/>
              <p:nvPr/>
            </p:nvGrpSpPr>
            <p:grpSpPr>
              <a:xfrm>
                <a:off x="9709757" y="5537730"/>
                <a:ext cx="1325312" cy="1174188"/>
                <a:chOff x="0" y="0"/>
                <a:chExt cx="1325311" cy="1174186"/>
              </a:xfrm>
            </p:grpSpPr>
            <p:sp>
              <p:nvSpPr>
                <p:cNvPr id="128" name="Rectangle">
                  <a:extLst>
                    <a:ext uri="{FF2B5EF4-FFF2-40B4-BE49-F238E27FC236}">
                      <a16:creationId xmlns:a16="http://schemas.microsoft.com/office/drawing/2014/main" id="{99945C1D-0299-2C4B-B498-D9A7074FA733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 sz="2800"/>
                </a:p>
              </p:txBody>
            </p:sp>
            <p:sp>
              <p:nvSpPr>
                <p:cNvPr id="129" name="Core">
                  <a:extLst>
                    <a:ext uri="{FF2B5EF4-FFF2-40B4-BE49-F238E27FC236}">
                      <a16:creationId xmlns:a16="http://schemas.microsoft.com/office/drawing/2014/main" id="{F0BFD818-0445-2140-8FC0-B7489BD4FFEA}"/>
                    </a:ext>
                  </a:extLst>
                </p:cNvPr>
                <p:cNvSpPr/>
                <p:nvPr/>
              </p:nvSpPr>
              <p:spPr>
                <a:xfrm>
                  <a:off x="0" y="465044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000"/>
                    <a:t>Core</a:t>
                  </a:r>
                </a:p>
              </p:txBody>
            </p:sp>
            <p:sp>
              <p:nvSpPr>
                <p:cNvPr id="130" name="CHA/LLC">
                  <a:extLst>
                    <a:ext uri="{FF2B5EF4-FFF2-40B4-BE49-F238E27FC236}">
                      <a16:creationId xmlns:a16="http://schemas.microsoft.com/office/drawing/2014/main" id="{60D3D8A6-D5AE-7F40-B97F-9ACC19330CBE}"/>
                    </a:ext>
                  </a:extLst>
                </p:cNvPr>
                <p:cNvSpPr/>
                <p:nvPr/>
              </p:nvSpPr>
              <p:spPr>
                <a:xfrm>
                  <a:off x="0" y="21934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000"/>
                    <a:t>CHA/LLC</a:t>
                  </a:r>
                </a:p>
              </p:txBody>
            </p:sp>
          </p:grpSp>
          <p:grpSp>
            <p:nvGrpSpPr>
              <p:cNvPr id="112" name="Group">
                <a:extLst>
                  <a:ext uri="{FF2B5EF4-FFF2-40B4-BE49-F238E27FC236}">
                    <a16:creationId xmlns:a16="http://schemas.microsoft.com/office/drawing/2014/main" id="{5BC3836B-591B-494C-BAA6-C393D3D91261}"/>
                  </a:ext>
                </a:extLst>
              </p:cNvPr>
              <p:cNvGrpSpPr/>
              <p:nvPr/>
            </p:nvGrpSpPr>
            <p:grpSpPr>
              <a:xfrm>
                <a:off x="159527" y="8306596"/>
                <a:ext cx="1325312" cy="1174188"/>
                <a:chOff x="0" y="0"/>
                <a:chExt cx="1325311" cy="1174186"/>
              </a:xfrm>
            </p:grpSpPr>
            <p:sp>
              <p:nvSpPr>
                <p:cNvPr id="125" name="Rectangle">
                  <a:extLst>
                    <a:ext uri="{FF2B5EF4-FFF2-40B4-BE49-F238E27FC236}">
                      <a16:creationId xmlns:a16="http://schemas.microsoft.com/office/drawing/2014/main" id="{E27776C4-0C6C-0747-819E-2A2B975B4B44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 sz="2800"/>
                </a:p>
              </p:txBody>
            </p:sp>
            <p:sp>
              <p:nvSpPr>
                <p:cNvPr id="126" name="Core">
                  <a:extLst>
                    <a:ext uri="{FF2B5EF4-FFF2-40B4-BE49-F238E27FC236}">
                      <a16:creationId xmlns:a16="http://schemas.microsoft.com/office/drawing/2014/main" id="{E9E9A1DA-500E-D645-AA57-C0523E0AFB2F}"/>
                    </a:ext>
                  </a:extLst>
                </p:cNvPr>
                <p:cNvSpPr/>
                <p:nvPr/>
              </p:nvSpPr>
              <p:spPr>
                <a:xfrm>
                  <a:off x="0" y="465044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000"/>
                    <a:t>Core</a:t>
                  </a:r>
                </a:p>
              </p:txBody>
            </p:sp>
            <p:sp>
              <p:nvSpPr>
                <p:cNvPr id="127" name="CHA/LLC">
                  <a:extLst>
                    <a:ext uri="{FF2B5EF4-FFF2-40B4-BE49-F238E27FC236}">
                      <a16:creationId xmlns:a16="http://schemas.microsoft.com/office/drawing/2014/main" id="{5F670751-A989-6440-A9C4-D16779D419AF}"/>
                    </a:ext>
                  </a:extLst>
                </p:cNvPr>
                <p:cNvSpPr/>
                <p:nvPr/>
              </p:nvSpPr>
              <p:spPr>
                <a:xfrm>
                  <a:off x="0" y="21934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000"/>
                    <a:t>CHA/LLC</a:t>
                  </a:r>
                </a:p>
              </p:txBody>
            </p:sp>
          </p:grpSp>
          <p:grpSp>
            <p:nvGrpSpPr>
              <p:cNvPr id="113" name="Group">
                <a:extLst>
                  <a:ext uri="{FF2B5EF4-FFF2-40B4-BE49-F238E27FC236}">
                    <a16:creationId xmlns:a16="http://schemas.microsoft.com/office/drawing/2014/main" id="{B25C90EC-2AEB-FF4F-9ECD-A536AD490DF4}"/>
                  </a:ext>
                </a:extLst>
              </p:cNvPr>
              <p:cNvGrpSpPr/>
              <p:nvPr/>
            </p:nvGrpSpPr>
            <p:grpSpPr>
              <a:xfrm>
                <a:off x="3342937" y="8306596"/>
                <a:ext cx="1325312" cy="1174188"/>
                <a:chOff x="0" y="0"/>
                <a:chExt cx="1325311" cy="1174186"/>
              </a:xfrm>
            </p:grpSpPr>
            <p:sp>
              <p:nvSpPr>
                <p:cNvPr id="122" name="Rectangle">
                  <a:extLst>
                    <a:ext uri="{FF2B5EF4-FFF2-40B4-BE49-F238E27FC236}">
                      <a16:creationId xmlns:a16="http://schemas.microsoft.com/office/drawing/2014/main" id="{32C581ED-0FC8-DE4F-B6D1-8F762A2F5450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 sz="2800"/>
                </a:p>
              </p:txBody>
            </p:sp>
            <p:sp>
              <p:nvSpPr>
                <p:cNvPr id="123" name="Core">
                  <a:extLst>
                    <a:ext uri="{FF2B5EF4-FFF2-40B4-BE49-F238E27FC236}">
                      <a16:creationId xmlns:a16="http://schemas.microsoft.com/office/drawing/2014/main" id="{0D0AF469-203E-3541-87BE-0295E6C013E1}"/>
                    </a:ext>
                  </a:extLst>
                </p:cNvPr>
                <p:cNvSpPr/>
                <p:nvPr/>
              </p:nvSpPr>
              <p:spPr>
                <a:xfrm>
                  <a:off x="0" y="465044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000"/>
                    <a:t>Core</a:t>
                  </a:r>
                </a:p>
              </p:txBody>
            </p:sp>
            <p:sp>
              <p:nvSpPr>
                <p:cNvPr id="124" name="CHA/LLC">
                  <a:extLst>
                    <a:ext uri="{FF2B5EF4-FFF2-40B4-BE49-F238E27FC236}">
                      <a16:creationId xmlns:a16="http://schemas.microsoft.com/office/drawing/2014/main" id="{4DD10311-A3A0-1D44-9DBF-E8B94C218F0D}"/>
                    </a:ext>
                  </a:extLst>
                </p:cNvPr>
                <p:cNvSpPr/>
                <p:nvPr/>
              </p:nvSpPr>
              <p:spPr>
                <a:xfrm>
                  <a:off x="0" y="21934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000"/>
                    <a:t>CHA/LLC</a:t>
                  </a:r>
                </a:p>
              </p:txBody>
            </p:sp>
          </p:grpSp>
          <p:grpSp>
            <p:nvGrpSpPr>
              <p:cNvPr id="114" name="Group">
                <a:extLst>
                  <a:ext uri="{FF2B5EF4-FFF2-40B4-BE49-F238E27FC236}">
                    <a16:creationId xmlns:a16="http://schemas.microsoft.com/office/drawing/2014/main" id="{752F6FFE-421B-DF40-8BAD-56F2D9E66BA7}"/>
                  </a:ext>
                </a:extLst>
              </p:cNvPr>
              <p:cNvGrpSpPr/>
              <p:nvPr/>
            </p:nvGrpSpPr>
            <p:grpSpPr>
              <a:xfrm>
                <a:off x="6526347" y="8306596"/>
                <a:ext cx="1325312" cy="1174188"/>
                <a:chOff x="0" y="0"/>
                <a:chExt cx="1325311" cy="1174186"/>
              </a:xfrm>
            </p:grpSpPr>
            <p:sp>
              <p:nvSpPr>
                <p:cNvPr id="119" name="Rectangle">
                  <a:extLst>
                    <a:ext uri="{FF2B5EF4-FFF2-40B4-BE49-F238E27FC236}">
                      <a16:creationId xmlns:a16="http://schemas.microsoft.com/office/drawing/2014/main" id="{7C7074D2-1A6D-CE4C-A507-0239F936CBA4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 sz="2800"/>
                </a:p>
              </p:txBody>
            </p:sp>
            <p:sp>
              <p:nvSpPr>
                <p:cNvPr id="120" name="Core">
                  <a:extLst>
                    <a:ext uri="{FF2B5EF4-FFF2-40B4-BE49-F238E27FC236}">
                      <a16:creationId xmlns:a16="http://schemas.microsoft.com/office/drawing/2014/main" id="{06C5F1C3-A742-9D47-B62A-07D194CD8B62}"/>
                    </a:ext>
                  </a:extLst>
                </p:cNvPr>
                <p:cNvSpPr/>
                <p:nvPr/>
              </p:nvSpPr>
              <p:spPr>
                <a:xfrm>
                  <a:off x="0" y="465044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000"/>
                    <a:t>Core</a:t>
                  </a:r>
                </a:p>
              </p:txBody>
            </p:sp>
            <p:sp>
              <p:nvSpPr>
                <p:cNvPr id="121" name="CHA/LLC">
                  <a:extLst>
                    <a:ext uri="{FF2B5EF4-FFF2-40B4-BE49-F238E27FC236}">
                      <a16:creationId xmlns:a16="http://schemas.microsoft.com/office/drawing/2014/main" id="{66035838-CE00-7C4C-A32B-F03E8CD0A912}"/>
                    </a:ext>
                  </a:extLst>
                </p:cNvPr>
                <p:cNvSpPr/>
                <p:nvPr/>
              </p:nvSpPr>
              <p:spPr>
                <a:xfrm>
                  <a:off x="0" y="21934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000"/>
                    <a:t>CHA/LLC</a:t>
                  </a:r>
                </a:p>
              </p:txBody>
            </p:sp>
          </p:grpSp>
          <p:grpSp>
            <p:nvGrpSpPr>
              <p:cNvPr id="115" name="Group">
                <a:extLst>
                  <a:ext uri="{FF2B5EF4-FFF2-40B4-BE49-F238E27FC236}">
                    <a16:creationId xmlns:a16="http://schemas.microsoft.com/office/drawing/2014/main" id="{9F2EA7BE-CDF4-E648-B085-9C1F959E28E7}"/>
                  </a:ext>
                </a:extLst>
              </p:cNvPr>
              <p:cNvGrpSpPr/>
              <p:nvPr/>
            </p:nvGrpSpPr>
            <p:grpSpPr>
              <a:xfrm>
                <a:off x="9709757" y="8306596"/>
                <a:ext cx="1325312" cy="1174188"/>
                <a:chOff x="0" y="0"/>
                <a:chExt cx="1325311" cy="1174186"/>
              </a:xfrm>
            </p:grpSpPr>
            <p:sp>
              <p:nvSpPr>
                <p:cNvPr id="116" name="Rectangle">
                  <a:extLst>
                    <a:ext uri="{FF2B5EF4-FFF2-40B4-BE49-F238E27FC236}">
                      <a16:creationId xmlns:a16="http://schemas.microsoft.com/office/drawing/2014/main" id="{A6935D31-5BC4-0B4C-B1CE-4502C443BA26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 sz="2800"/>
                </a:p>
              </p:txBody>
            </p:sp>
            <p:sp>
              <p:nvSpPr>
                <p:cNvPr id="117" name="Core">
                  <a:extLst>
                    <a:ext uri="{FF2B5EF4-FFF2-40B4-BE49-F238E27FC236}">
                      <a16:creationId xmlns:a16="http://schemas.microsoft.com/office/drawing/2014/main" id="{E59A5261-F9A0-3E45-B8A7-3D6D43612DDA}"/>
                    </a:ext>
                  </a:extLst>
                </p:cNvPr>
                <p:cNvSpPr/>
                <p:nvPr/>
              </p:nvSpPr>
              <p:spPr>
                <a:xfrm>
                  <a:off x="0" y="465044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000"/>
                    <a:t>Core</a:t>
                  </a:r>
                </a:p>
              </p:txBody>
            </p:sp>
            <p:sp>
              <p:nvSpPr>
                <p:cNvPr id="118" name="CHA/LLC">
                  <a:extLst>
                    <a:ext uri="{FF2B5EF4-FFF2-40B4-BE49-F238E27FC236}">
                      <a16:creationId xmlns:a16="http://schemas.microsoft.com/office/drawing/2014/main" id="{EA5636C6-1A66-4948-999F-6CC68CA30E6C}"/>
                    </a:ext>
                  </a:extLst>
                </p:cNvPr>
                <p:cNvSpPr/>
                <p:nvPr/>
              </p:nvSpPr>
              <p:spPr>
                <a:xfrm>
                  <a:off x="0" y="21934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000"/>
                    <a:t>CHA/LLC</a:t>
                  </a:r>
                </a:p>
              </p:txBody>
            </p:sp>
          </p:grp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8EE0195-1BE9-CC41-9898-E8BF96E1669A}"/>
                </a:ext>
              </a:extLst>
            </p:cNvPr>
            <p:cNvGrpSpPr/>
            <p:nvPr/>
          </p:nvGrpSpPr>
          <p:grpSpPr>
            <a:xfrm>
              <a:off x="12646028" y="2936297"/>
              <a:ext cx="7693618" cy="1188564"/>
              <a:chOff x="12646028" y="2936297"/>
              <a:chExt cx="7693618" cy="1188564"/>
            </a:xfrm>
          </p:grpSpPr>
          <p:sp>
            <p:nvSpPr>
              <p:cNvPr id="99" name="IMC">
                <a:extLst>
                  <a:ext uri="{FF2B5EF4-FFF2-40B4-BE49-F238E27FC236}">
                    <a16:creationId xmlns:a16="http://schemas.microsoft.com/office/drawing/2014/main" id="{F8531133-95EF-1F46-95F9-387BCA99A8B7}"/>
                  </a:ext>
                </a:extLst>
              </p:cNvPr>
              <p:cNvSpPr/>
              <p:nvPr/>
            </p:nvSpPr>
            <p:spPr>
              <a:xfrm>
                <a:off x="12646028" y="2950673"/>
                <a:ext cx="1379140" cy="117418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 cap="flat">
                <a:solidFill>
                  <a:schemeClr val="accent1"/>
                </a:solidFill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 spc="0">
                    <a:solidFill>
                      <a:srgbClr val="000000"/>
                    </a:solidFill>
                  </a:defRPr>
                </a:lvl1pPr>
              </a:lstStyle>
              <a:p>
                <a:r>
                  <a:rPr lang="en-US" sz="1200"/>
                  <a:t>UPI</a:t>
                </a:r>
                <a:endParaRPr sz="1200"/>
              </a:p>
            </p:txBody>
          </p:sp>
          <p:sp>
            <p:nvSpPr>
              <p:cNvPr id="100" name="IMC">
                <a:extLst>
                  <a:ext uri="{FF2B5EF4-FFF2-40B4-BE49-F238E27FC236}">
                    <a16:creationId xmlns:a16="http://schemas.microsoft.com/office/drawing/2014/main" id="{DEA72A54-F844-E445-A85B-BE2869A4E24F}"/>
                  </a:ext>
                </a:extLst>
              </p:cNvPr>
              <p:cNvSpPr/>
              <p:nvPr/>
            </p:nvSpPr>
            <p:spPr>
              <a:xfrm>
                <a:off x="18960506" y="2936297"/>
                <a:ext cx="1379140" cy="117418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 cap="flat">
                <a:solidFill>
                  <a:schemeClr val="accent1"/>
                </a:solidFill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 spc="0">
                    <a:solidFill>
                      <a:srgbClr val="000000"/>
                    </a:solidFill>
                  </a:defRPr>
                </a:lvl1pPr>
              </a:lstStyle>
              <a:p>
                <a:r>
                  <a:rPr lang="en-US" sz="1200"/>
                  <a:t>UPI</a:t>
                </a:r>
                <a:endParaRPr sz="1200"/>
              </a:p>
            </p:txBody>
          </p:sp>
        </p:grpSp>
      </p:grp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E480273E-B041-C548-A54F-06FBA7EBB958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15938092" y="4479527"/>
            <a:ext cx="0" cy="1368834"/>
          </a:xfrm>
          <a:prstGeom prst="line">
            <a:avLst/>
          </a:prstGeom>
          <a:noFill/>
          <a:ln w="76200" cap="flat">
            <a:solidFill>
              <a:schemeClr val="tx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EB226EA-48AC-E043-ABB1-A455D1B19EDE}"/>
              </a:ext>
            </a:extLst>
          </p:cNvPr>
          <p:cNvCxnSpPr>
            <a:cxnSpLocks/>
          </p:cNvCxnSpPr>
          <p:nvPr/>
        </p:nvCxnSpPr>
        <p:spPr>
          <a:xfrm>
            <a:off x="19853050" y="4467362"/>
            <a:ext cx="0" cy="1368834"/>
          </a:xfrm>
          <a:prstGeom prst="line">
            <a:avLst/>
          </a:prstGeom>
          <a:noFill/>
          <a:ln w="76200" cap="flat">
            <a:solidFill>
              <a:schemeClr val="tx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54" name="cropped-best-pranks-e1479573181768.png" descr="cropped-best-pranks-e1479573181768.png">
            <a:extLst>
              <a:ext uri="{FF2B5EF4-FFF2-40B4-BE49-F238E27FC236}">
                <a16:creationId xmlns:a16="http://schemas.microsoft.com/office/drawing/2014/main" id="{39AAE525-C52F-8F40-AAB0-CC995332F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1026" y="2650824"/>
            <a:ext cx="968018" cy="9680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cropped-best-pranks-e1479573181768.png" descr="cropped-best-pranks-e1479573181768.png">
            <a:extLst>
              <a:ext uri="{FF2B5EF4-FFF2-40B4-BE49-F238E27FC236}">
                <a16:creationId xmlns:a16="http://schemas.microsoft.com/office/drawing/2014/main" id="{D6CA3E6E-CAE5-974C-AD6E-69EE4ADBE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6040" y="6821745"/>
            <a:ext cx="968018" cy="9680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no_pic_profile.png" descr="no_pic_profile.png">
            <a:extLst>
              <a:ext uri="{FF2B5EF4-FFF2-40B4-BE49-F238E27FC236}">
                <a16:creationId xmlns:a16="http://schemas.microsoft.com/office/drawing/2014/main" id="{75635FA3-A54D-0146-A6C0-3D31E9A209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51345" y="7746810"/>
            <a:ext cx="1046822" cy="104682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8" name="成组">
            <a:extLst>
              <a:ext uri="{FF2B5EF4-FFF2-40B4-BE49-F238E27FC236}">
                <a16:creationId xmlns:a16="http://schemas.microsoft.com/office/drawing/2014/main" id="{A9F4C220-8278-F185-B7CA-E8631BF2DA5C}"/>
              </a:ext>
            </a:extLst>
          </p:cNvPr>
          <p:cNvGrpSpPr/>
          <p:nvPr/>
        </p:nvGrpSpPr>
        <p:grpSpPr>
          <a:xfrm>
            <a:off x="-391489" y="12773806"/>
            <a:ext cx="25166978" cy="1646668"/>
            <a:chOff x="0" y="0"/>
            <a:chExt cx="25166977" cy="984245"/>
          </a:xfrm>
        </p:grpSpPr>
        <p:sp>
          <p:nvSpPr>
            <p:cNvPr id="159" name="矩形">
              <a:extLst>
                <a:ext uri="{FF2B5EF4-FFF2-40B4-BE49-F238E27FC236}">
                  <a16:creationId xmlns:a16="http://schemas.microsoft.com/office/drawing/2014/main" id="{514F8772-7371-61E1-EECC-ACA9D31C4625}"/>
                </a:ext>
              </a:extLst>
            </p:cNvPr>
            <p:cNvSpPr/>
            <p:nvPr/>
          </p:nvSpPr>
          <p:spPr>
            <a:xfrm>
              <a:off x="122501" y="9791"/>
              <a:ext cx="25044477" cy="974455"/>
            </a:xfrm>
            <a:prstGeom prst="rect">
              <a:avLst/>
            </a:prstGeom>
            <a:solidFill>
              <a:srgbClr val="2C81C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60" name="矩形">
              <a:extLst>
                <a:ext uri="{FF2B5EF4-FFF2-40B4-BE49-F238E27FC236}">
                  <a16:creationId xmlns:a16="http://schemas.microsoft.com/office/drawing/2014/main" id="{40A26C66-7376-1F37-CC23-8EC9570AE68E}"/>
                </a:ext>
              </a:extLst>
            </p:cNvPr>
            <p:cNvSpPr/>
            <p:nvPr/>
          </p:nvSpPr>
          <p:spPr>
            <a:xfrm>
              <a:off x="0" y="0"/>
              <a:ext cx="25044476" cy="63500"/>
            </a:xfrm>
            <a:prstGeom prst="rect">
              <a:avLst/>
            </a:prstGeom>
            <a:solidFill>
              <a:srgbClr val="FEAD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635A09FA-7C80-3ACD-2CD4-F0EAE7A12035}"/>
              </a:ext>
            </a:extLst>
          </p:cNvPr>
          <p:cNvSpPr txBox="1"/>
          <p:nvPr/>
        </p:nvSpPr>
        <p:spPr>
          <a:xfrm>
            <a:off x="19752346" y="3339715"/>
            <a:ext cx="207102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CN" sz="2800" b="1"/>
              <a:t>Core</a:t>
            </a:r>
            <a:r>
              <a:rPr kumimoji="0" lang="en-CN" sz="2800" b="1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A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1FB390E2-C70D-B016-520F-7FB13BE3299A}"/>
              </a:ext>
            </a:extLst>
          </p:cNvPr>
          <p:cNvSpPr txBox="1"/>
          <p:nvPr/>
        </p:nvSpPr>
        <p:spPr>
          <a:xfrm>
            <a:off x="19762973" y="7482501"/>
            <a:ext cx="207102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CN" sz="2800" b="1"/>
              <a:t>Core</a:t>
            </a:r>
            <a:r>
              <a:rPr kumimoji="0" lang="en-CN" sz="2800" b="1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379453412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hreat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defTabSz="825500">
              <a:lnSpc>
                <a:spcPct val="100000"/>
              </a:lnSpc>
              <a:defRPr sz="5500" spc="0"/>
            </a:lvl1pPr>
          </a:lstStyle>
          <a:p>
            <a:r>
              <a:rPr lang="en-US"/>
              <a:t>Probe: False</a:t>
            </a:r>
            <a:r>
              <a:rPr lang="zh-CN" altLang="en-US"/>
              <a:t> </a:t>
            </a:r>
            <a:r>
              <a:rPr lang="en-US" altLang="zh-CN"/>
              <a:t>Sharing</a:t>
            </a:r>
            <a:endParaRPr/>
          </a:p>
        </p:txBody>
      </p:sp>
      <p:sp>
        <p:nvSpPr>
          <p:cNvPr id="17" name="Probe…">
            <a:extLst>
              <a:ext uri="{FF2B5EF4-FFF2-40B4-BE49-F238E27FC236}">
                <a16:creationId xmlns:a16="http://schemas.microsoft.com/office/drawing/2014/main" id="{037713FD-A6E1-B64E-9EE2-577ED2D41AD5}"/>
              </a:ext>
            </a:extLst>
          </p:cNvPr>
          <p:cNvSpPr txBox="1">
            <a:spLocks/>
          </p:cNvSpPr>
          <p:nvPr/>
        </p:nvSpPr>
        <p:spPr>
          <a:xfrm>
            <a:off x="973177" y="3020291"/>
            <a:ext cx="21665150" cy="4677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3600" b="1">
                <a:solidFill>
                  <a:srgbClr val="000000"/>
                </a:solidFill>
              </a:defRPr>
            </a:lvl1pPr>
            <a:lvl2pPr marL="1219200" lvl="1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3600">
                <a:solidFill>
                  <a:srgbClr val="000000"/>
                </a:solidFill>
              </a:defRPr>
            </a:lvl2pPr>
            <a:lvl3pPr marL="18288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lvl3pPr>
            <a:lvl4pPr marL="24384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lvl4pPr>
            <a:lvl5pPr marL="30480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lvl5pPr>
            <a:lvl6pPr marL="3657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lvl6pPr>
            <a:lvl7pPr marL="42672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lvl7pPr>
            <a:lvl8pPr marL="48768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lvl8pPr>
            <a:lvl9pPr marL="54864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lvl9pPr>
          </a:lstStyle>
          <a:p>
            <a:pPr marL="0" indent="0">
              <a:buNone/>
            </a:pPr>
            <a:r>
              <a:rPr lang="en-US" dirty="0"/>
              <a:t>Core A and Core B are on different CPU socket</a:t>
            </a:r>
          </a:p>
          <a:p>
            <a:pPr lvl="1">
              <a:spcBef>
                <a:spcPts val="4000"/>
              </a:spcBef>
              <a:buFont typeface="Courier New" panose="02070309020205020404" pitchFamily="49" charset="0"/>
              <a:buChar char="o"/>
            </a:pPr>
            <a:r>
              <a:rPr lang="en-US" dirty="0"/>
              <a:t>Write same </a:t>
            </a:r>
            <a:r>
              <a:rPr lang="en-US" dirty="0" err="1"/>
              <a:t>cachelines</a:t>
            </a:r>
            <a:r>
              <a:rPr lang="en-US" dirty="0"/>
              <a:t>(set S)</a:t>
            </a:r>
          </a:p>
          <a:p>
            <a:pPr lvl="1">
              <a:spcBef>
                <a:spcPts val="4000"/>
              </a:spcBef>
              <a:buFont typeface="Courier New" panose="02070309020205020404" pitchFamily="49" charset="0"/>
              <a:buChar char="o"/>
            </a:pPr>
            <a:r>
              <a:rPr lang="en-US" dirty="0"/>
              <a:t>According to cache coherence protocol, core A and core B will compete for </a:t>
            </a:r>
            <a:r>
              <a:rPr lang="en-US" dirty="0" err="1"/>
              <a:t>cachelines</a:t>
            </a:r>
            <a:r>
              <a:rPr lang="en-US" dirty="0"/>
              <a:t>’ inclusive state to modify them</a:t>
            </a:r>
          </a:p>
          <a:p>
            <a:pPr lvl="1">
              <a:spcBef>
                <a:spcPts val="4000"/>
              </a:spcBef>
              <a:buFont typeface="Courier New" panose="02070309020205020404" pitchFamily="49" charset="0"/>
              <a:buChar char="o"/>
            </a:pPr>
            <a:r>
              <a:rPr lang="en-US" dirty="0" err="1"/>
              <a:t>Cachelines</a:t>
            </a:r>
            <a:r>
              <a:rPr lang="en-US" dirty="0"/>
              <a:t> are transferred between two CPU by UPI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C66AC4-A4B1-904F-B9DC-D43EC1AC0154}"/>
              </a:ext>
            </a:extLst>
          </p:cNvPr>
          <p:cNvGraphicFramePr>
            <a:graphicFrameLocks noGrp="1"/>
          </p:cNvGraphicFramePr>
          <p:nvPr/>
        </p:nvGraphicFramePr>
        <p:xfrm>
          <a:off x="4375128" y="10608323"/>
          <a:ext cx="1286215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6215">
                  <a:extLst>
                    <a:ext uri="{9D8B030D-6E8A-4147-A177-3AD203B41FA5}">
                      <a16:colId xmlns:a16="http://schemas.microsoft.com/office/drawing/2014/main" val="1881362080"/>
                    </a:ext>
                  </a:extLst>
                </a:gridCol>
                <a:gridCol w="1286215">
                  <a:extLst>
                    <a:ext uri="{9D8B030D-6E8A-4147-A177-3AD203B41FA5}">
                      <a16:colId xmlns:a16="http://schemas.microsoft.com/office/drawing/2014/main" val="917436898"/>
                    </a:ext>
                  </a:extLst>
                </a:gridCol>
                <a:gridCol w="1286215">
                  <a:extLst>
                    <a:ext uri="{9D8B030D-6E8A-4147-A177-3AD203B41FA5}">
                      <a16:colId xmlns:a16="http://schemas.microsoft.com/office/drawing/2014/main" val="1211705384"/>
                    </a:ext>
                  </a:extLst>
                </a:gridCol>
                <a:gridCol w="1286215">
                  <a:extLst>
                    <a:ext uri="{9D8B030D-6E8A-4147-A177-3AD203B41FA5}">
                      <a16:colId xmlns:a16="http://schemas.microsoft.com/office/drawing/2014/main" val="2300494166"/>
                    </a:ext>
                  </a:extLst>
                </a:gridCol>
                <a:gridCol w="2572430">
                  <a:extLst>
                    <a:ext uri="{9D8B030D-6E8A-4147-A177-3AD203B41FA5}">
                      <a16:colId xmlns:a16="http://schemas.microsoft.com/office/drawing/2014/main" val="3599374278"/>
                    </a:ext>
                  </a:extLst>
                </a:gridCol>
                <a:gridCol w="1286215">
                  <a:extLst>
                    <a:ext uri="{9D8B030D-6E8A-4147-A177-3AD203B41FA5}">
                      <a16:colId xmlns:a16="http://schemas.microsoft.com/office/drawing/2014/main" val="950850660"/>
                    </a:ext>
                  </a:extLst>
                </a:gridCol>
                <a:gridCol w="1286215">
                  <a:extLst>
                    <a:ext uri="{9D8B030D-6E8A-4147-A177-3AD203B41FA5}">
                      <a16:colId xmlns:a16="http://schemas.microsoft.com/office/drawing/2014/main" val="604512668"/>
                    </a:ext>
                  </a:extLst>
                </a:gridCol>
                <a:gridCol w="1286215">
                  <a:extLst>
                    <a:ext uri="{9D8B030D-6E8A-4147-A177-3AD203B41FA5}">
                      <a16:colId xmlns:a16="http://schemas.microsoft.com/office/drawing/2014/main" val="3213923702"/>
                    </a:ext>
                  </a:extLst>
                </a:gridCol>
                <a:gridCol w="1286215">
                  <a:extLst>
                    <a:ext uri="{9D8B030D-6E8A-4147-A177-3AD203B41FA5}">
                      <a16:colId xmlns:a16="http://schemas.microsoft.com/office/drawing/2014/main" val="18632528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/>
                        <a:t>……….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122886"/>
                  </a:ext>
                </a:extLst>
              </a:tr>
            </a:tbl>
          </a:graphicData>
        </a:graphic>
      </p:graphicFrame>
      <p:sp>
        <p:nvSpPr>
          <p:cNvPr id="4" name="Left Brace 3">
            <a:extLst>
              <a:ext uri="{FF2B5EF4-FFF2-40B4-BE49-F238E27FC236}">
                <a16:creationId xmlns:a16="http://schemas.microsoft.com/office/drawing/2014/main" id="{15893372-3999-8C40-BCB9-92C1731B767E}"/>
              </a:ext>
            </a:extLst>
          </p:cNvPr>
          <p:cNvSpPr/>
          <p:nvPr/>
        </p:nvSpPr>
        <p:spPr>
          <a:xfrm rot="16200000">
            <a:off x="10396786" y="5239910"/>
            <a:ext cx="659005" cy="12702322"/>
          </a:xfrm>
          <a:prstGeom prst="lef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F93E534E-AE12-A14B-9503-EF205B3E9E94}"/>
              </a:ext>
            </a:extLst>
          </p:cNvPr>
          <p:cNvSpPr txBox="1"/>
          <p:nvPr/>
        </p:nvSpPr>
        <p:spPr>
          <a:xfrm>
            <a:off x="8338747" y="12157906"/>
            <a:ext cx="520528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N" sz="2800" b="1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 Cacheline(64 by</a:t>
            </a:r>
            <a:r>
              <a:rPr lang="en-CN" sz="2800" b="1"/>
              <a:t>tes)</a:t>
            </a:r>
            <a:endParaRPr kumimoji="0" lang="en-CN" sz="2800" b="1" i="0" u="none" strike="noStrike" cap="none" spc="0" normalizeH="0" baseline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85" name="Core">
            <a:extLst>
              <a:ext uri="{FF2B5EF4-FFF2-40B4-BE49-F238E27FC236}">
                <a16:creationId xmlns:a16="http://schemas.microsoft.com/office/drawing/2014/main" id="{C5F61163-A9E3-F64A-B946-A91A653107E0}"/>
              </a:ext>
            </a:extLst>
          </p:cNvPr>
          <p:cNvSpPr/>
          <p:nvPr/>
        </p:nvSpPr>
        <p:spPr>
          <a:xfrm>
            <a:off x="5724608" y="8454264"/>
            <a:ext cx="2704060" cy="1149700"/>
          </a:xfrm>
          <a:prstGeom prst="rect">
            <a:avLst/>
          </a:prstGeom>
          <a:solidFill>
            <a:srgbClr val="9577FF"/>
          </a:solidFill>
          <a:ln w="12700" cap="flat">
            <a:solidFill>
              <a:schemeClr val="accent1"/>
            </a:solidFill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 defTabSz="825500">
              <a:defRPr sz="2000" spc="0">
                <a:solidFill>
                  <a:srgbClr val="000000"/>
                </a:solidFill>
              </a:defRPr>
            </a:lvl1pPr>
          </a:lstStyle>
          <a:p>
            <a:r>
              <a:rPr sz="4000"/>
              <a:t>Core</a:t>
            </a:r>
            <a:r>
              <a:rPr lang="en-US" sz="4000"/>
              <a:t> A</a:t>
            </a:r>
            <a:endParaRPr sz="4000"/>
          </a:p>
        </p:txBody>
      </p:sp>
      <p:sp>
        <p:nvSpPr>
          <p:cNvPr id="186" name="Core">
            <a:extLst>
              <a:ext uri="{FF2B5EF4-FFF2-40B4-BE49-F238E27FC236}">
                <a16:creationId xmlns:a16="http://schemas.microsoft.com/office/drawing/2014/main" id="{DB55AA5E-72AB-D148-9D2D-BC19D9F28458}"/>
              </a:ext>
            </a:extLst>
          </p:cNvPr>
          <p:cNvSpPr/>
          <p:nvPr/>
        </p:nvSpPr>
        <p:spPr>
          <a:xfrm>
            <a:off x="12192000" y="8422308"/>
            <a:ext cx="2704060" cy="1149700"/>
          </a:xfrm>
          <a:prstGeom prst="rect">
            <a:avLst/>
          </a:prstGeom>
          <a:solidFill>
            <a:srgbClr val="9577FF"/>
          </a:solidFill>
          <a:ln w="12700" cap="flat">
            <a:solidFill>
              <a:schemeClr val="accent1"/>
            </a:solidFill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 defTabSz="825500">
              <a:defRPr sz="2000" spc="0">
                <a:solidFill>
                  <a:srgbClr val="000000"/>
                </a:solidFill>
              </a:defRPr>
            </a:lvl1pPr>
          </a:lstStyle>
          <a:p>
            <a:r>
              <a:rPr sz="4000"/>
              <a:t>Core</a:t>
            </a:r>
            <a:r>
              <a:rPr lang="en-US" sz="4000"/>
              <a:t> B</a:t>
            </a:r>
            <a:endParaRPr sz="4000"/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19A05022-F6A5-5E49-B04D-B447C1477E6D}"/>
              </a:ext>
            </a:extLst>
          </p:cNvPr>
          <p:cNvSpPr/>
          <p:nvPr/>
        </p:nvSpPr>
        <p:spPr>
          <a:xfrm>
            <a:off x="6835219" y="9658089"/>
            <a:ext cx="503870" cy="950234"/>
          </a:xfrm>
          <a:prstGeom prst="down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3200" i="0" u="none" strike="noStrike" normalizeH="0" baseline="0">
              <a:solidFill>
                <a:srgbClr val="FFFFFF"/>
              </a:solidFill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8" name="Down Arrow 187">
            <a:extLst>
              <a:ext uri="{FF2B5EF4-FFF2-40B4-BE49-F238E27FC236}">
                <a16:creationId xmlns:a16="http://schemas.microsoft.com/office/drawing/2014/main" id="{B4CB5CE9-B850-BE45-97F9-FF0E6105D81E}"/>
              </a:ext>
            </a:extLst>
          </p:cNvPr>
          <p:cNvSpPr/>
          <p:nvPr/>
        </p:nvSpPr>
        <p:spPr>
          <a:xfrm>
            <a:off x="13292095" y="9626133"/>
            <a:ext cx="503870" cy="950234"/>
          </a:xfrm>
          <a:prstGeom prst="down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3200" i="0" u="none" strike="noStrike" normalizeH="0" baseline="0">
              <a:solidFill>
                <a:srgbClr val="FFFFFF"/>
              </a:solidFill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grpSp>
        <p:nvGrpSpPr>
          <p:cNvPr id="174" name="成组">
            <a:extLst>
              <a:ext uri="{FF2B5EF4-FFF2-40B4-BE49-F238E27FC236}">
                <a16:creationId xmlns:a16="http://schemas.microsoft.com/office/drawing/2014/main" id="{AD19DED2-6D37-57EF-08FE-2102E89259FD}"/>
              </a:ext>
            </a:extLst>
          </p:cNvPr>
          <p:cNvGrpSpPr/>
          <p:nvPr/>
        </p:nvGrpSpPr>
        <p:grpSpPr>
          <a:xfrm>
            <a:off x="-391489" y="12773806"/>
            <a:ext cx="25166978" cy="1646668"/>
            <a:chOff x="0" y="0"/>
            <a:chExt cx="25166977" cy="984245"/>
          </a:xfrm>
        </p:grpSpPr>
        <p:sp>
          <p:nvSpPr>
            <p:cNvPr id="175" name="矩形">
              <a:extLst>
                <a:ext uri="{FF2B5EF4-FFF2-40B4-BE49-F238E27FC236}">
                  <a16:creationId xmlns:a16="http://schemas.microsoft.com/office/drawing/2014/main" id="{0200D2FE-2C0A-AAFB-584B-E68C0B9A2C7B}"/>
                </a:ext>
              </a:extLst>
            </p:cNvPr>
            <p:cNvSpPr/>
            <p:nvPr/>
          </p:nvSpPr>
          <p:spPr>
            <a:xfrm>
              <a:off x="122501" y="9791"/>
              <a:ext cx="25044477" cy="974455"/>
            </a:xfrm>
            <a:prstGeom prst="rect">
              <a:avLst/>
            </a:prstGeom>
            <a:solidFill>
              <a:srgbClr val="2C81C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76" name="矩形">
              <a:extLst>
                <a:ext uri="{FF2B5EF4-FFF2-40B4-BE49-F238E27FC236}">
                  <a16:creationId xmlns:a16="http://schemas.microsoft.com/office/drawing/2014/main" id="{FE5503B5-B162-C569-B3FF-3C84C6A38963}"/>
                </a:ext>
              </a:extLst>
            </p:cNvPr>
            <p:cNvSpPr/>
            <p:nvPr/>
          </p:nvSpPr>
          <p:spPr>
            <a:xfrm>
              <a:off x="0" y="0"/>
              <a:ext cx="25044476" cy="63500"/>
            </a:xfrm>
            <a:prstGeom prst="rect">
              <a:avLst/>
            </a:prstGeom>
            <a:solidFill>
              <a:srgbClr val="FEAD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193" name="矩形">
            <a:extLst>
              <a:ext uri="{FF2B5EF4-FFF2-40B4-BE49-F238E27FC236}">
                <a16:creationId xmlns:a16="http://schemas.microsoft.com/office/drawing/2014/main" id="{8EE00871-95EE-5EBC-DFAD-35C12934336E}"/>
              </a:ext>
            </a:extLst>
          </p:cNvPr>
          <p:cNvSpPr/>
          <p:nvPr/>
        </p:nvSpPr>
        <p:spPr>
          <a:xfrm>
            <a:off x="973177" y="7239731"/>
            <a:ext cx="4314389" cy="3081107"/>
          </a:xfrm>
          <a:prstGeom prst="rect">
            <a:avLst/>
          </a:prstGeom>
          <a:solidFill>
            <a:srgbClr val="90E1FB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95" name="while True:…">
            <a:extLst>
              <a:ext uri="{FF2B5EF4-FFF2-40B4-BE49-F238E27FC236}">
                <a16:creationId xmlns:a16="http://schemas.microsoft.com/office/drawing/2014/main" id="{8E52A348-0F47-A95C-019A-CE2E0D17EFA2}"/>
              </a:ext>
            </a:extLst>
          </p:cNvPr>
          <p:cNvSpPr/>
          <p:nvPr/>
        </p:nvSpPr>
        <p:spPr>
          <a:xfrm>
            <a:off x="1206500" y="8392817"/>
            <a:ext cx="3696500" cy="1680816"/>
          </a:xfrm>
          <a:prstGeom prst="roundRect">
            <a:avLst>
              <a:gd name="adj" fmla="val 4815"/>
            </a:avLst>
          </a:prstGeom>
          <a:solidFill>
            <a:srgbClr val="E0F3D4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pPr algn="l">
              <a:defRPr sz="4300" b="1">
                <a:solidFill>
                  <a:srgbClr val="000000"/>
                </a:solidFill>
              </a:defRPr>
            </a:pPr>
            <a:r>
              <a:rPr sz="3200"/>
              <a:t>while True:</a:t>
            </a:r>
            <a:endParaRPr lang="en-US" sz="3200"/>
          </a:p>
          <a:p>
            <a:pPr algn="l">
              <a:defRPr sz="4300" b="1">
                <a:solidFill>
                  <a:srgbClr val="000000"/>
                </a:solidFill>
              </a:defRPr>
            </a:pPr>
            <a:r>
              <a:rPr lang="en-US" sz="3200"/>
              <a:t>         write</a:t>
            </a:r>
            <a:r>
              <a:rPr sz="3200"/>
              <a:t>(</a:t>
            </a:r>
            <a:r>
              <a:rPr lang="en-US" sz="3200"/>
              <a:t>S</a:t>
            </a:r>
            <a:r>
              <a:rPr sz="3200"/>
              <a:t>)</a:t>
            </a:r>
          </a:p>
        </p:txBody>
      </p:sp>
      <p:sp>
        <p:nvSpPr>
          <p:cNvPr id="23" name="矩形">
            <a:extLst>
              <a:ext uri="{FF2B5EF4-FFF2-40B4-BE49-F238E27FC236}">
                <a16:creationId xmlns:a16="http://schemas.microsoft.com/office/drawing/2014/main" id="{E93E075A-8015-B906-E0C8-83617EB824D6}"/>
              </a:ext>
            </a:extLst>
          </p:cNvPr>
          <p:cNvSpPr/>
          <p:nvPr/>
        </p:nvSpPr>
        <p:spPr>
          <a:xfrm>
            <a:off x="15360093" y="7209692"/>
            <a:ext cx="4791876" cy="3111146"/>
          </a:xfrm>
          <a:prstGeom prst="rect">
            <a:avLst/>
          </a:prstGeom>
          <a:solidFill>
            <a:srgbClr val="90E1FB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" name="while True:…">
            <a:extLst>
              <a:ext uri="{FF2B5EF4-FFF2-40B4-BE49-F238E27FC236}">
                <a16:creationId xmlns:a16="http://schemas.microsoft.com/office/drawing/2014/main" id="{D37A84A5-AC52-F7DC-6AC5-30F94A6F460F}"/>
              </a:ext>
            </a:extLst>
          </p:cNvPr>
          <p:cNvSpPr/>
          <p:nvPr/>
        </p:nvSpPr>
        <p:spPr>
          <a:xfrm>
            <a:off x="15625139" y="8392816"/>
            <a:ext cx="4261783" cy="1717302"/>
          </a:xfrm>
          <a:prstGeom prst="roundRect">
            <a:avLst>
              <a:gd name="adj" fmla="val 4815"/>
            </a:avLst>
          </a:prstGeom>
          <a:solidFill>
            <a:srgbClr val="E0F3D4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pPr algn="l">
              <a:defRPr sz="4300" b="1">
                <a:solidFill>
                  <a:srgbClr val="000000"/>
                </a:solidFill>
              </a:defRPr>
            </a:pPr>
            <a:r>
              <a:rPr sz="3200"/>
              <a:t>while True:</a:t>
            </a:r>
            <a:endParaRPr lang="en-US" sz="3200"/>
          </a:p>
          <a:p>
            <a:pPr algn="l">
              <a:defRPr sz="4300" b="1">
                <a:solidFill>
                  <a:srgbClr val="000000"/>
                </a:solidFill>
              </a:defRPr>
            </a:pPr>
            <a:r>
              <a:rPr lang="en-US" sz="3200"/>
              <a:t>      write</a:t>
            </a:r>
            <a:r>
              <a:rPr sz="3200"/>
              <a:t>(</a:t>
            </a:r>
            <a:r>
              <a:rPr lang="en-US" sz="3200"/>
              <a:t>S</a:t>
            </a:r>
            <a:r>
              <a:rPr sz="3200"/>
              <a:t>)</a:t>
            </a:r>
            <a:endParaRPr lang="en-US" sz="3200"/>
          </a:p>
          <a:p>
            <a:pPr algn="l">
              <a:defRPr sz="4300" b="1">
                <a:solidFill>
                  <a:srgbClr val="000000"/>
                </a:solidFill>
              </a:defRPr>
            </a:pPr>
            <a:r>
              <a:rPr lang="en-US" sz="3200"/>
              <a:t>      T = RDTSCP( )</a:t>
            </a:r>
            <a:endParaRPr sz="3200"/>
          </a:p>
        </p:txBody>
      </p:sp>
      <p:sp>
        <p:nvSpPr>
          <p:cNvPr id="25" name="Probe Pseudocode">
            <a:extLst>
              <a:ext uri="{FF2B5EF4-FFF2-40B4-BE49-F238E27FC236}">
                <a16:creationId xmlns:a16="http://schemas.microsoft.com/office/drawing/2014/main" id="{8C5EBD80-9E64-17F2-DFEF-45FBC27E05DE}"/>
              </a:ext>
            </a:extLst>
          </p:cNvPr>
          <p:cNvSpPr/>
          <p:nvPr/>
        </p:nvSpPr>
        <p:spPr>
          <a:xfrm>
            <a:off x="1182683" y="7317443"/>
            <a:ext cx="3895375" cy="734364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US"/>
              <a:t>Core A</a:t>
            </a:r>
            <a:r>
              <a:t> Pseudocode</a:t>
            </a:r>
          </a:p>
        </p:txBody>
      </p:sp>
      <p:sp>
        <p:nvSpPr>
          <p:cNvPr id="26" name="Probe Pseudocode">
            <a:extLst>
              <a:ext uri="{FF2B5EF4-FFF2-40B4-BE49-F238E27FC236}">
                <a16:creationId xmlns:a16="http://schemas.microsoft.com/office/drawing/2014/main" id="{5F55425B-51DC-1651-F9D0-7B45A0587D76}"/>
              </a:ext>
            </a:extLst>
          </p:cNvPr>
          <p:cNvSpPr/>
          <p:nvPr/>
        </p:nvSpPr>
        <p:spPr>
          <a:xfrm>
            <a:off x="15625139" y="7239731"/>
            <a:ext cx="4049343" cy="810820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US"/>
              <a:t>Core B</a:t>
            </a:r>
            <a:r>
              <a:t> Pseudocode</a:t>
            </a:r>
          </a:p>
        </p:txBody>
      </p:sp>
    </p:spTree>
    <p:extLst>
      <p:ext uri="{BB962C8B-B14F-4D97-AF65-F5344CB8AC3E}">
        <p14:creationId xmlns:p14="http://schemas.microsoft.com/office/powerpoint/2010/main" val="73049293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hreat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spc="0"/>
            </a:lvl1pPr>
          </a:lstStyle>
          <a:p>
            <a:r>
              <a:rPr lang="en-US"/>
              <a:t>Evaluation</a:t>
            </a:r>
            <a:endParaRPr/>
          </a:p>
        </p:txBody>
      </p:sp>
      <p:sp>
        <p:nvSpPr>
          <p:cNvPr id="17" name="Probe…">
            <a:extLst>
              <a:ext uri="{FF2B5EF4-FFF2-40B4-BE49-F238E27FC236}">
                <a16:creationId xmlns:a16="http://schemas.microsoft.com/office/drawing/2014/main" id="{037713FD-A6E1-B64E-9EE2-577ED2D41AD5}"/>
              </a:ext>
            </a:extLst>
          </p:cNvPr>
          <p:cNvSpPr txBox="1">
            <a:spLocks/>
          </p:cNvSpPr>
          <p:nvPr/>
        </p:nvSpPr>
        <p:spPr>
          <a:xfrm>
            <a:off x="1206500" y="3048000"/>
            <a:ext cx="17772023" cy="6830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3600" b="1">
                <a:solidFill>
                  <a:srgbClr val="000000"/>
                </a:solidFill>
              </a:defRPr>
            </a:lvl1pPr>
            <a:lvl2pPr marL="1219200" lvl="1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3600">
                <a:solidFill>
                  <a:srgbClr val="000000"/>
                </a:solidFill>
              </a:defRPr>
            </a:lvl2pPr>
            <a:lvl3pPr marL="18288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lvl3pPr>
            <a:lvl4pPr marL="24384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lvl4pPr>
            <a:lvl5pPr marL="30480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lvl5pPr>
            <a:lvl6pPr marL="3657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lvl6pPr>
            <a:lvl7pPr marL="42672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lvl7pPr>
            <a:lvl8pPr marL="48768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lvl8pPr>
            <a:lvl9pPr marL="54864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lvl9pPr>
          </a:lstStyle>
          <a:p>
            <a:pPr marL="0" indent="0">
              <a:buNone/>
            </a:pPr>
            <a:r>
              <a:rPr lang="en-US"/>
              <a:t>Target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/>
              <a:t>Applications</a:t>
            </a:r>
            <a:r>
              <a:rPr lang="zh-CN" altLang="en-US"/>
              <a:t> </a:t>
            </a:r>
            <a:r>
              <a:rPr lang="en-US" altLang="zh-CN"/>
              <a:t>Fingerprinting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zh-CN" sz="3200"/>
              <a:t>40 APPS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3200"/>
              <a:t>Classification  a</a:t>
            </a:r>
            <a:r>
              <a:rPr lang="en-US" altLang="zh-CN" sz="3200"/>
              <a:t>ccuracy: </a:t>
            </a:r>
            <a:r>
              <a:rPr lang="en-US" sz="3200"/>
              <a:t>82.27%</a:t>
            </a:r>
            <a:endParaRPr lang="en-US" altLang="zh-CN" sz="320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/>
              <a:t>Website</a:t>
            </a:r>
            <a:r>
              <a:rPr lang="zh-CN" altLang="en-US"/>
              <a:t> </a:t>
            </a:r>
            <a:r>
              <a:rPr lang="en-US" altLang="zh-CN"/>
              <a:t>Fingerprinting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zh-CN" sz="3200"/>
              <a:t>100 websites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zh-CN" sz="3200"/>
              <a:t>Classification accuracy: 82.25%</a:t>
            </a:r>
          </a:p>
          <a:p>
            <a:pPr marL="0" indent="0">
              <a:buNone/>
            </a:pPr>
            <a:endParaRPr lang="en-US"/>
          </a:p>
        </p:txBody>
      </p:sp>
      <p:grpSp>
        <p:nvGrpSpPr>
          <p:cNvPr id="9" name="成组">
            <a:extLst>
              <a:ext uri="{FF2B5EF4-FFF2-40B4-BE49-F238E27FC236}">
                <a16:creationId xmlns:a16="http://schemas.microsoft.com/office/drawing/2014/main" id="{7D867C9C-169C-6228-C366-B4D326227433}"/>
              </a:ext>
            </a:extLst>
          </p:cNvPr>
          <p:cNvGrpSpPr/>
          <p:nvPr/>
        </p:nvGrpSpPr>
        <p:grpSpPr>
          <a:xfrm>
            <a:off x="-391489" y="12773806"/>
            <a:ext cx="25166978" cy="1646668"/>
            <a:chOff x="0" y="0"/>
            <a:chExt cx="25166977" cy="984245"/>
          </a:xfrm>
        </p:grpSpPr>
        <p:sp>
          <p:nvSpPr>
            <p:cNvPr id="10" name="矩形">
              <a:extLst>
                <a:ext uri="{FF2B5EF4-FFF2-40B4-BE49-F238E27FC236}">
                  <a16:creationId xmlns:a16="http://schemas.microsoft.com/office/drawing/2014/main" id="{A2117266-8989-DFBF-E73F-744CE5326FC4}"/>
                </a:ext>
              </a:extLst>
            </p:cNvPr>
            <p:cNvSpPr/>
            <p:nvPr/>
          </p:nvSpPr>
          <p:spPr>
            <a:xfrm>
              <a:off x="122501" y="9791"/>
              <a:ext cx="25044477" cy="974455"/>
            </a:xfrm>
            <a:prstGeom prst="rect">
              <a:avLst/>
            </a:prstGeom>
            <a:solidFill>
              <a:srgbClr val="2C81C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1" name="矩形">
              <a:extLst>
                <a:ext uri="{FF2B5EF4-FFF2-40B4-BE49-F238E27FC236}">
                  <a16:creationId xmlns:a16="http://schemas.microsoft.com/office/drawing/2014/main" id="{001D4E24-BD15-1EBF-0306-FE94BAB7402E}"/>
                </a:ext>
              </a:extLst>
            </p:cNvPr>
            <p:cNvSpPr/>
            <p:nvPr/>
          </p:nvSpPr>
          <p:spPr>
            <a:xfrm>
              <a:off x="0" y="0"/>
              <a:ext cx="25044476" cy="63500"/>
            </a:xfrm>
            <a:prstGeom prst="rect">
              <a:avLst/>
            </a:prstGeom>
            <a:solidFill>
              <a:srgbClr val="FEAD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3698653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Invisible Probe: Timing Attacks with PCIe Congestion Side-channel"/>
          <p:cNvSpPr txBox="1">
            <a:spLocks noGrp="1"/>
          </p:cNvSpPr>
          <p:nvPr>
            <p:ph type="ctrTitle"/>
          </p:nvPr>
        </p:nvSpPr>
        <p:spPr>
          <a:xfrm>
            <a:off x="4977003" y="4663209"/>
            <a:ext cx="17134851" cy="289313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500" spc="-190"/>
            </a:lvl1pPr>
          </a:lstStyle>
          <a:p>
            <a:r>
              <a:rPr lang="en" altLang="zh-CN" sz="12400" err="1"/>
              <a:t>MeshUp</a:t>
            </a:r>
            <a:r>
              <a:rPr lang="zh-CN" altLang="en-US" sz="12400"/>
              <a:t> </a:t>
            </a:r>
            <a:r>
              <a:rPr lang="en-US" altLang="zh-CN" sz="12400"/>
              <a:t>Analysis</a:t>
            </a:r>
            <a:endParaRPr lang="en" altLang="zh-CN" sz="12400"/>
          </a:p>
        </p:txBody>
      </p:sp>
      <p:sp>
        <p:nvSpPr>
          <p:cNvPr id="155" name="文本"/>
          <p:cNvSpPr txBox="1"/>
          <p:nvPr/>
        </p:nvSpPr>
        <p:spPr>
          <a:xfrm>
            <a:off x="4616784" y="10156166"/>
            <a:ext cx="1270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Roman"/>
              <a:sym typeface="Times Roman"/>
            </a:endParaRPr>
          </a:p>
        </p:txBody>
      </p:sp>
      <p:grpSp>
        <p:nvGrpSpPr>
          <p:cNvPr id="9" name="成组">
            <a:extLst>
              <a:ext uri="{FF2B5EF4-FFF2-40B4-BE49-F238E27FC236}">
                <a16:creationId xmlns:a16="http://schemas.microsoft.com/office/drawing/2014/main" id="{28DED40F-48E5-7A42-EDC8-BAB141B0AE9B}"/>
              </a:ext>
            </a:extLst>
          </p:cNvPr>
          <p:cNvGrpSpPr/>
          <p:nvPr/>
        </p:nvGrpSpPr>
        <p:grpSpPr>
          <a:xfrm>
            <a:off x="-391489" y="12773806"/>
            <a:ext cx="25166978" cy="1646668"/>
            <a:chOff x="0" y="0"/>
            <a:chExt cx="25166977" cy="984245"/>
          </a:xfrm>
        </p:grpSpPr>
        <p:sp>
          <p:nvSpPr>
            <p:cNvPr id="10" name="矩形">
              <a:extLst>
                <a:ext uri="{FF2B5EF4-FFF2-40B4-BE49-F238E27FC236}">
                  <a16:creationId xmlns:a16="http://schemas.microsoft.com/office/drawing/2014/main" id="{EA3CC2F7-6340-C589-195D-7D6412F36FEE}"/>
                </a:ext>
              </a:extLst>
            </p:cNvPr>
            <p:cNvSpPr/>
            <p:nvPr/>
          </p:nvSpPr>
          <p:spPr>
            <a:xfrm>
              <a:off x="122501" y="9791"/>
              <a:ext cx="25044477" cy="974455"/>
            </a:xfrm>
            <a:prstGeom prst="rect">
              <a:avLst/>
            </a:prstGeom>
            <a:solidFill>
              <a:srgbClr val="2C81C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1" name="矩形">
              <a:extLst>
                <a:ext uri="{FF2B5EF4-FFF2-40B4-BE49-F238E27FC236}">
                  <a16:creationId xmlns:a16="http://schemas.microsoft.com/office/drawing/2014/main" id="{37053C28-BF27-3394-B9E7-468DF46460B7}"/>
                </a:ext>
              </a:extLst>
            </p:cNvPr>
            <p:cNvSpPr/>
            <p:nvPr/>
          </p:nvSpPr>
          <p:spPr>
            <a:xfrm>
              <a:off x="0" y="0"/>
              <a:ext cx="25044476" cy="63500"/>
            </a:xfrm>
            <a:prstGeom prst="rect">
              <a:avLst/>
            </a:prstGeom>
            <a:solidFill>
              <a:srgbClr val="FEAD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46366913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Potential Mitig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spc="0"/>
            </a:lvl1pPr>
          </a:lstStyle>
          <a:p>
            <a:r>
              <a:rPr lang="en-US" err="1"/>
              <a:t>MeshUp</a:t>
            </a:r>
            <a:r>
              <a:rPr lang="en-US"/>
              <a:t> Advantages &amp; Limitations </a:t>
            </a:r>
            <a:endParaRPr/>
          </a:p>
        </p:txBody>
      </p:sp>
      <p:sp>
        <p:nvSpPr>
          <p:cNvPr id="787" name="Blocking high-resolution clock instructions  (e.g. RDTSCP)…"/>
          <p:cNvSpPr txBox="1">
            <a:spLocks noGrp="1"/>
          </p:cNvSpPr>
          <p:nvPr>
            <p:ph type="body" idx="1"/>
          </p:nvPr>
        </p:nvSpPr>
        <p:spPr>
          <a:xfrm>
            <a:off x="1270000" y="3390900"/>
            <a:ext cx="21971000" cy="825601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b="1"/>
              <a:t>Advantages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sz="3600" b="1"/>
              <a:t>Stateless</a:t>
            </a:r>
            <a:r>
              <a:rPr lang="en-US" altLang="zh-CN" sz="3600"/>
              <a:t>: not depend on microarchitectural state change &amp; not require</a:t>
            </a:r>
            <a:r>
              <a:rPr lang="zh-CN" altLang="en-US" sz="3600"/>
              <a:t> </a:t>
            </a:r>
            <a:r>
              <a:rPr lang="en-US" altLang="zh-CN" sz="3600"/>
              <a:t>to know victim’s memory address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sz="3600" b="1"/>
              <a:t>Bypass current defenses</a:t>
            </a:r>
            <a:r>
              <a:rPr lang="en-US" altLang="zh-CN" sz="3600"/>
              <a:t>:  Intel CAT &amp; Page Coloring</a:t>
            </a:r>
          </a:p>
          <a:p>
            <a:pPr marL="609600" lvl="1" indent="0">
              <a:buNone/>
            </a:pPr>
            <a:endParaRPr lang="en-US" altLang="zh-CN" sz="3600" b="1"/>
          </a:p>
          <a:p>
            <a:pPr marL="0" indent="0">
              <a:buNone/>
            </a:pPr>
            <a:r>
              <a:rPr lang="en-US" altLang="zh-CN" sz="3600" b="1"/>
              <a:t>Limitations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sz="3600" b="1"/>
              <a:t>Low accuracy: </a:t>
            </a:r>
            <a:r>
              <a:rPr lang="en-US" altLang="zh-CN" sz="3600"/>
              <a:t>only infer information from CPU interconnects’ data flow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grpSp>
        <p:nvGrpSpPr>
          <p:cNvPr id="9" name="成组">
            <a:extLst>
              <a:ext uri="{FF2B5EF4-FFF2-40B4-BE49-F238E27FC236}">
                <a16:creationId xmlns:a16="http://schemas.microsoft.com/office/drawing/2014/main" id="{236153A0-6426-861D-E2D2-E881A7999769}"/>
              </a:ext>
            </a:extLst>
          </p:cNvPr>
          <p:cNvGrpSpPr/>
          <p:nvPr/>
        </p:nvGrpSpPr>
        <p:grpSpPr>
          <a:xfrm>
            <a:off x="-391489" y="12773806"/>
            <a:ext cx="25166978" cy="1646668"/>
            <a:chOff x="0" y="0"/>
            <a:chExt cx="25166977" cy="984245"/>
          </a:xfrm>
        </p:grpSpPr>
        <p:sp>
          <p:nvSpPr>
            <p:cNvPr id="10" name="矩形">
              <a:extLst>
                <a:ext uri="{FF2B5EF4-FFF2-40B4-BE49-F238E27FC236}">
                  <a16:creationId xmlns:a16="http://schemas.microsoft.com/office/drawing/2014/main" id="{349B68DD-8FFF-D9F7-F41A-30A99D766974}"/>
                </a:ext>
              </a:extLst>
            </p:cNvPr>
            <p:cNvSpPr/>
            <p:nvPr/>
          </p:nvSpPr>
          <p:spPr>
            <a:xfrm>
              <a:off x="122501" y="9791"/>
              <a:ext cx="25044477" cy="974455"/>
            </a:xfrm>
            <a:prstGeom prst="rect">
              <a:avLst/>
            </a:prstGeom>
            <a:solidFill>
              <a:srgbClr val="2C81C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1" name="矩形">
              <a:extLst>
                <a:ext uri="{FF2B5EF4-FFF2-40B4-BE49-F238E27FC236}">
                  <a16:creationId xmlns:a16="http://schemas.microsoft.com/office/drawing/2014/main" id="{E50C9058-969E-CE21-5502-CF4C6CD96A3B}"/>
                </a:ext>
              </a:extLst>
            </p:cNvPr>
            <p:cNvSpPr/>
            <p:nvPr/>
          </p:nvSpPr>
          <p:spPr>
            <a:xfrm>
              <a:off x="0" y="0"/>
              <a:ext cx="25044476" cy="63500"/>
            </a:xfrm>
            <a:prstGeom prst="rect">
              <a:avLst/>
            </a:prstGeom>
            <a:solidFill>
              <a:srgbClr val="FEAD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25383875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 171">
            <a:extLst>
              <a:ext uri="{FF2B5EF4-FFF2-40B4-BE49-F238E27FC236}">
                <a16:creationId xmlns:a16="http://schemas.microsoft.com/office/drawing/2014/main" id="{98AD5E8F-A151-EE48-895D-0BF203AD0BDE}"/>
              </a:ext>
            </a:extLst>
          </p:cNvPr>
          <p:cNvSpPr/>
          <p:nvPr/>
        </p:nvSpPr>
        <p:spPr>
          <a:xfrm>
            <a:off x="19460488" y="2599191"/>
            <a:ext cx="1636736" cy="2323304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AA962288-515E-CC4B-A5B2-A3006510E5AD}"/>
              </a:ext>
            </a:extLst>
          </p:cNvPr>
          <p:cNvSpPr/>
          <p:nvPr/>
        </p:nvSpPr>
        <p:spPr>
          <a:xfrm>
            <a:off x="19455662" y="6630060"/>
            <a:ext cx="1636736" cy="2323304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B0FC36-1DA5-CC45-82DA-9576F177531F}"/>
              </a:ext>
            </a:extLst>
          </p:cNvPr>
          <p:cNvSpPr/>
          <p:nvPr/>
        </p:nvSpPr>
        <p:spPr>
          <a:xfrm>
            <a:off x="15645831" y="7667270"/>
            <a:ext cx="3777915" cy="2352112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86" name="Potential Mitig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spc="0"/>
            </a:lvl1pPr>
          </a:lstStyle>
          <a:p>
            <a:r>
              <a:t>Potential Mitigation </a:t>
            </a:r>
          </a:p>
        </p:txBody>
      </p:sp>
      <p:sp>
        <p:nvSpPr>
          <p:cNvPr id="787" name="Blocking high-resolution clock instructions  (e.g. RDTSCP)…"/>
          <p:cNvSpPr txBox="1">
            <a:spLocks noGrp="1"/>
          </p:cNvSpPr>
          <p:nvPr>
            <p:ph type="body" idx="1"/>
          </p:nvPr>
        </p:nvSpPr>
        <p:spPr>
          <a:xfrm>
            <a:off x="1270000" y="3390900"/>
            <a:ext cx="10862028" cy="90551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N" sz="3600" b="1"/>
              <a:t>Spatial</a:t>
            </a:r>
            <a:r>
              <a:rPr lang="zh-CN" altLang="en-US" sz="3600" b="1"/>
              <a:t> </a:t>
            </a:r>
            <a:r>
              <a:rPr lang="en-US" altLang="zh-CN" sz="3600" b="1"/>
              <a:t>Isolation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sz="3600"/>
              <a:t>Deploy different VMs in different areas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zh-CN" sz="3600"/>
              <a:t>Not share LLC between areas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sz="3600"/>
              <a:t>Improve route policy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zh-CN" sz="3600"/>
              <a:t>Avoid cross-area data flows</a:t>
            </a:r>
          </a:p>
          <a:p>
            <a:pPr marL="609600" lvl="1" indent="0">
              <a:buNone/>
            </a:pPr>
            <a:endParaRPr lang="en-US" altLang="zh-CN" sz="3600"/>
          </a:p>
          <a:p>
            <a:pPr marL="0" indent="0">
              <a:buNone/>
            </a:pPr>
            <a:r>
              <a:rPr lang="en-US" sz="3600" b="1"/>
              <a:t>Cache</a:t>
            </a:r>
            <a:r>
              <a:rPr lang="zh-CN" altLang="en-US" sz="3600" b="1"/>
              <a:t> </a:t>
            </a:r>
            <a:r>
              <a:rPr lang="en-US" altLang="zh-CN" sz="3600" b="1"/>
              <a:t>Randomization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sz="3600"/>
              <a:t>Dynamic hash algorithm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3600"/>
              <a:t>increase the difficulty </a:t>
            </a:r>
            <a:r>
              <a:rPr lang="en-US" altLang="zh-CN" sz="3600"/>
              <a:t>to implement attack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264148B-2FD3-1648-95A8-0AA32552E484}"/>
              </a:ext>
            </a:extLst>
          </p:cNvPr>
          <p:cNvGrpSpPr/>
          <p:nvPr/>
        </p:nvGrpSpPr>
        <p:grpSpPr>
          <a:xfrm>
            <a:off x="15903318" y="5827895"/>
            <a:ext cx="6713887" cy="3913651"/>
            <a:chOff x="12611380" y="2901093"/>
            <a:chExt cx="11035071" cy="948078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3855D9F-4ECA-204E-BE96-07F35FDCB818}"/>
                </a:ext>
              </a:extLst>
            </p:cNvPr>
            <p:cNvCxnSpPr>
              <a:cxnSpLocks/>
            </p:cNvCxnSpPr>
            <p:nvPr/>
          </p:nvCxnSpPr>
          <p:spPr>
            <a:xfrm>
              <a:off x="13990520" y="3340791"/>
              <a:ext cx="8207266" cy="0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0300F4F-0644-EE44-9707-3AC226A5F6D3}"/>
                </a:ext>
              </a:extLst>
            </p:cNvPr>
            <p:cNvCxnSpPr>
              <a:cxnSpLocks/>
            </p:cNvCxnSpPr>
            <p:nvPr/>
          </p:nvCxnSpPr>
          <p:spPr>
            <a:xfrm>
              <a:off x="13990520" y="3804576"/>
              <a:ext cx="8234180" cy="32547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B6ABCFF-287F-D546-BAEF-0574E0B3EE85}"/>
                </a:ext>
              </a:extLst>
            </p:cNvPr>
            <p:cNvCxnSpPr>
              <a:cxnSpLocks/>
            </p:cNvCxnSpPr>
            <p:nvPr/>
          </p:nvCxnSpPr>
          <p:spPr>
            <a:xfrm>
              <a:off x="13963606" y="6064349"/>
              <a:ext cx="8207266" cy="0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5155CC7-6E7B-4847-BFEB-DC367623F1D6}"/>
                </a:ext>
              </a:extLst>
            </p:cNvPr>
            <p:cNvCxnSpPr>
              <a:cxnSpLocks/>
            </p:cNvCxnSpPr>
            <p:nvPr/>
          </p:nvCxnSpPr>
          <p:spPr>
            <a:xfrm>
              <a:off x="13963606" y="6528134"/>
              <a:ext cx="8234180" cy="32547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CB6A37C-D5AA-4548-AC7D-7E409C7C8974}"/>
                </a:ext>
              </a:extLst>
            </p:cNvPr>
            <p:cNvCxnSpPr>
              <a:cxnSpLocks/>
            </p:cNvCxnSpPr>
            <p:nvPr/>
          </p:nvCxnSpPr>
          <p:spPr>
            <a:xfrm>
              <a:off x="14096219" y="8787907"/>
              <a:ext cx="8207266" cy="0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D8070C-C5C3-694D-BC1D-8249D7AC74CD}"/>
                </a:ext>
              </a:extLst>
            </p:cNvPr>
            <p:cNvCxnSpPr>
              <a:cxnSpLocks/>
            </p:cNvCxnSpPr>
            <p:nvPr/>
          </p:nvCxnSpPr>
          <p:spPr>
            <a:xfrm>
              <a:off x="14096219" y="9251692"/>
              <a:ext cx="8234180" cy="32547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1B075CA-7673-964E-83E9-4791882AA192}"/>
                </a:ext>
              </a:extLst>
            </p:cNvPr>
            <p:cNvCxnSpPr>
              <a:cxnSpLocks/>
            </p:cNvCxnSpPr>
            <p:nvPr/>
          </p:nvCxnSpPr>
          <p:spPr>
            <a:xfrm>
              <a:off x="14096219" y="11547248"/>
              <a:ext cx="8207266" cy="0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83AB97-1174-8646-81B0-0B6B558F9561}"/>
                </a:ext>
              </a:extLst>
            </p:cNvPr>
            <p:cNvCxnSpPr>
              <a:cxnSpLocks/>
            </p:cNvCxnSpPr>
            <p:nvPr/>
          </p:nvCxnSpPr>
          <p:spPr>
            <a:xfrm>
              <a:off x="14096219" y="12011033"/>
              <a:ext cx="8234180" cy="32547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2DE1C5D-0AED-2E41-A85D-ED43C13596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70701" y="4108399"/>
              <a:ext cx="7293" cy="7121225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4C79D6D-94DE-C746-84FB-CB8D74FC65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583460" y="4108399"/>
              <a:ext cx="0" cy="7121225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35FF54-DFED-004E-A915-7ED9E47EC6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26088" y="4091174"/>
              <a:ext cx="7293" cy="7121225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853530E-BF6B-C340-BF96-BE938F2BA5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38847" y="4091174"/>
              <a:ext cx="0" cy="7121225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06EEAC4-1A72-C44A-8E43-96D4D174C3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12038" y="4095178"/>
              <a:ext cx="7293" cy="7121225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999CCFC-F9A8-8447-8A32-5EA342BCA9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924797" y="4095178"/>
              <a:ext cx="0" cy="7121225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749A9D5-F293-8649-9F85-3EBA18ECFF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7547" y="4095178"/>
              <a:ext cx="7293" cy="7121225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5F86687-7885-4D40-A43A-A35AF11740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0306" y="4095178"/>
              <a:ext cx="0" cy="7121225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24" name="Group">
              <a:extLst>
                <a:ext uri="{FF2B5EF4-FFF2-40B4-BE49-F238E27FC236}">
                  <a16:creationId xmlns:a16="http://schemas.microsoft.com/office/drawing/2014/main" id="{72C03AF4-CFFA-F148-9743-ACF0D705CAC3}"/>
                </a:ext>
              </a:extLst>
            </p:cNvPr>
            <p:cNvGrpSpPr/>
            <p:nvPr/>
          </p:nvGrpSpPr>
          <p:grpSpPr>
            <a:xfrm>
              <a:off x="12611380" y="2901093"/>
              <a:ext cx="11035071" cy="9480785"/>
              <a:chOff x="0" y="0"/>
              <a:chExt cx="11035069" cy="9480784"/>
            </a:xfrm>
          </p:grpSpPr>
          <p:sp>
            <p:nvSpPr>
              <p:cNvPr id="28" name="IMC">
                <a:extLst>
                  <a:ext uri="{FF2B5EF4-FFF2-40B4-BE49-F238E27FC236}">
                    <a16:creationId xmlns:a16="http://schemas.microsoft.com/office/drawing/2014/main" id="{2410D6A9-CF7C-C64E-8E89-EE1F1F3A5BB2}"/>
                  </a:ext>
                </a:extLst>
              </p:cNvPr>
              <p:cNvSpPr/>
              <p:nvPr/>
            </p:nvSpPr>
            <p:spPr>
              <a:xfrm>
                <a:off x="0" y="2768865"/>
                <a:ext cx="1379140" cy="1174188"/>
              </a:xfrm>
              <a:prstGeom prst="rect">
                <a:avLst/>
              </a:prstGeom>
              <a:solidFill>
                <a:srgbClr val="FFAB3B"/>
              </a:solidFill>
              <a:ln w="12700" cap="flat">
                <a:solidFill>
                  <a:schemeClr val="accent1"/>
                </a:solidFill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 spc="0">
                    <a:solidFill>
                      <a:srgbClr val="000000"/>
                    </a:solidFill>
                  </a:defRPr>
                </a:lvl1pPr>
              </a:lstStyle>
              <a:p>
                <a:r>
                  <a:rPr sz="1200"/>
                  <a:t>IMC</a:t>
                </a:r>
              </a:p>
            </p:txBody>
          </p:sp>
          <p:grpSp>
            <p:nvGrpSpPr>
              <p:cNvPr id="29" name="Group">
                <a:extLst>
                  <a:ext uri="{FF2B5EF4-FFF2-40B4-BE49-F238E27FC236}">
                    <a16:creationId xmlns:a16="http://schemas.microsoft.com/office/drawing/2014/main" id="{4C7E488A-83F3-F24B-80B1-3B50D7A693AA}"/>
                  </a:ext>
                </a:extLst>
              </p:cNvPr>
              <p:cNvGrpSpPr/>
              <p:nvPr/>
            </p:nvGrpSpPr>
            <p:grpSpPr>
              <a:xfrm>
                <a:off x="221244" y="0"/>
                <a:ext cx="4447007" cy="1174188"/>
                <a:chOff x="61717" y="0"/>
                <a:chExt cx="4447003" cy="1174187"/>
              </a:xfrm>
            </p:grpSpPr>
            <p:sp>
              <p:nvSpPr>
                <p:cNvPr id="76" name="Rectangle">
                  <a:extLst>
                    <a:ext uri="{FF2B5EF4-FFF2-40B4-BE49-F238E27FC236}">
                      <a16:creationId xmlns:a16="http://schemas.microsoft.com/office/drawing/2014/main" id="{FBF5E7AB-0314-A749-BE33-D45309CEADF1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 sz="2800"/>
                </a:p>
              </p:txBody>
            </p:sp>
            <p:sp>
              <p:nvSpPr>
                <p:cNvPr id="77" name="Core">
                  <a:extLst>
                    <a:ext uri="{FF2B5EF4-FFF2-40B4-BE49-F238E27FC236}">
                      <a16:creationId xmlns:a16="http://schemas.microsoft.com/office/drawing/2014/main" id="{AF79A11B-C5D6-FF4E-9E8E-6A3E23C13E49}"/>
                    </a:ext>
                  </a:extLst>
                </p:cNvPr>
                <p:cNvSpPr/>
                <p:nvPr/>
              </p:nvSpPr>
              <p:spPr>
                <a:xfrm>
                  <a:off x="3183408" y="463219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000"/>
                    <a:t>Core</a:t>
                  </a:r>
                </a:p>
              </p:txBody>
            </p:sp>
            <p:sp>
              <p:nvSpPr>
                <p:cNvPr id="78" name="CHA/LLC">
                  <a:extLst>
                    <a:ext uri="{FF2B5EF4-FFF2-40B4-BE49-F238E27FC236}">
                      <a16:creationId xmlns:a16="http://schemas.microsoft.com/office/drawing/2014/main" id="{5460F548-382B-304F-ADA7-6A623B027E82}"/>
                    </a:ext>
                  </a:extLst>
                </p:cNvPr>
                <p:cNvSpPr/>
                <p:nvPr/>
              </p:nvSpPr>
              <p:spPr>
                <a:xfrm>
                  <a:off x="3183407" y="20110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000"/>
                    <a:t>CHA/LLC</a:t>
                  </a:r>
                </a:p>
              </p:txBody>
            </p:sp>
          </p:grpSp>
          <p:sp>
            <p:nvSpPr>
              <p:cNvPr id="30" name="Rectangle">
                <a:extLst>
                  <a:ext uri="{FF2B5EF4-FFF2-40B4-BE49-F238E27FC236}">
                    <a16:creationId xmlns:a16="http://schemas.microsoft.com/office/drawing/2014/main" id="{04E92F78-BFDD-EC46-B8B9-8A62D4C16A75}"/>
                  </a:ext>
                </a:extLst>
              </p:cNvPr>
              <p:cNvSpPr/>
              <p:nvPr/>
            </p:nvSpPr>
            <p:spPr>
              <a:xfrm>
                <a:off x="6588064" y="0"/>
                <a:ext cx="1201878" cy="11741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 spc="0">
                    <a:solidFill>
                      <a:srgbClr val="000000"/>
                    </a:solidFill>
                  </a:defRPr>
                </a:pPr>
                <a:endParaRPr sz="2800"/>
              </a:p>
            </p:txBody>
          </p:sp>
          <p:grpSp>
            <p:nvGrpSpPr>
              <p:cNvPr id="31" name="Group">
                <a:extLst>
                  <a:ext uri="{FF2B5EF4-FFF2-40B4-BE49-F238E27FC236}">
                    <a16:creationId xmlns:a16="http://schemas.microsoft.com/office/drawing/2014/main" id="{3419D14B-9A9A-8A41-8435-1497D25CA283}"/>
                  </a:ext>
                </a:extLst>
              </p:cNvPr>
              <p:cNvGrpSpPr/>
              <p:nvPr/>
            </p:nvGrpSpPr>
            <p:grpSpPr>
              <a:xfrm>
                <a:off x="9613318" y="0"/>
                <a:ext cx="1325312" cy="1174187"/>
                <a:chOff x="0" y="0"/>
                <a:chExt cx="1325311" cy="1174186"/>
              </a:xfrm>
            </p:grpSpPr>
            <p:sp>
              <p:nvSpPr>
                <p:cNvPr id="73" name="Rectangle">
                  <a:extLst>
                    <a:ext uri="{FF2B5EF4-FFF2-40B4-BE49-F238E27FC236}">
                      <a16:creationId xmlns:a16="http://schemas.microsoft.com/office/drawing/2014/main" id="{184C3CFB-955A-8848-8B88-67295D7640E5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 sz="2800"/>
                </a:p>
              </p:txBody>
            </p:sp>
            <p:sp>
              <p:nvSpPr>
                <p:cNvPr id="74" name="Core">
                  <a:extLst>
                    <a:ext uri="{FF2B5EF4-FFF2-40B4-BE49-F238E27FC236}">
                      <a16:creationId xmlns:a16="http://schemas.microsoft.com/office/drawing/2014/main" id="{B81A4F32-4B7C-4D45-AC6B-9A7B4D3226DA}"/>
                    </a:ext>
                  </a:extLst>
                </p:cNvPr>
                <p:cNvSpPr/>
                <p:nvPr/>
              </p:nvSpPr>
              <p:spPr>
                <a:xfrm>
                  <a:off x="0" y="465044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000"/>
                    <a:t>Core</a:t>
                  </a:r>
                </a:p>
              </p:txBody>
            </p:sp>
            <p:sp>
              <p:nvSpPr>
                <p:cNvPr id="75" name="CHA/LLC">
                  <a:extLst>
                    <a:ext uri="{FF2B5EF4-FFF2-40B4-BE49-F238E27FC236}">
                      <a16:creationId xmlns:a16="http://schemas.microsoft.com/office/drawing/2014/main" id="{D5792746-934E-AA47-ACB0-E00FDBBC6645}"/>
                    </a:ext>
                  </a:extLst>
                </p:cNvPr>
                <p:cNvSpPr/>
                <p:nvPr/>
              </p:nvSpPr>
              <p:spPr>
                <a:xfrm>
                  <a:off x="0" y="21934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000"/>
                    <a:t>CHA/LLC</a:t>
                  </a:r>
                </a:p>
              </p:txBody>
            </p:sp>
          </p:grpSp>
          <p:grpSp>
            <p:nvGrpSpPr>
              <p:cNvPr id="32" name="Group">
                <a:extLst>
                  <a:ext uri="{FF2B5EF4-FFF2-40B4-BE49-F238E27FC236}">
                    <a16:creationId xmlns:a16="http://schemas.microsoft.com/office/drawing/2014/main" id="{8CFB3276-F1C6-3D45-8B1C-8C4F6AADB0C4}"/>
                  </a:ext>
                </a:extLst>
              </p:cNvPr>
              <p:cNvGrpSpPr/>
              <p:nvPr/>
            </p:nvGrpSpPr>
            <p:grpSpPr>
              <a:xfrm>
                <a:off x="3342937" y="2768865"/>
                <a:ext cx="1325312" cy="1174188"/>
                <a:chOff x="0" y="0"/>
                <a:chExt cx="1325311" cy="1174186"/>
              </a:xfrm>
            </p:grpSpPr>
            <p:sp>
              <p:nvSpPr>
                <p:cNvPr id="70" name="Rectangle">
                  <a:extLst>
                    <a:ext uri="{FF2B5EF4-FFF2-40B4-BE49-F238E27FC236}">
                      <a16:creationId xmlns:a16="http://schemas.microsoft.com/office/drawing/2014/main" id="{F5C60E91-32C8-334D-953C-43F5F1891364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 sz="2800"/>
                </a:p>
              </p:txBody>
            </p:sp>
            <p:sp>
              <p:nvSpPr>
                <p:cNvPr id="71" name="Core">
                  <a:extLst>
                    <a:ext uri="{FF2B5EF4-FFF2-40B4-BE49-F238E27FC236}">
                      <a16:creationId xmlns:a16="http://schemas.microsoft.com/office/drawing/2014/main" id="{ADE95ABD-457B-A443-A3FE-209701616F74}"/>
                    </a:ext>
                  </a:extLst>
                </p:cNvPr>
                <p:cNvSpPr/>
                <p:nvPr/>
              </p:nvSpPr>
              <p:spPr>
                <a:xfrm>
                  <a:off x="0" y="465044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000"/>
                    <a:t>Core</a:t>
                  </a:r>
                </a:p>
              </p:txBody>
            </p:sp>
            <p:sp>
              <p:nvSpPr>
                <p:cNvPr id="72" name="CHA/LLC">
                  <a:extLst>
                    <a:ext uri="{FF2B5EF4-FFF2-40B4-BE49-F238E27FC236}">
                      <a16:creationId xmlns:a16="http://schemas.microsoft.com/office/drawing/2014/main" id="{E7C0B677-F10E-E04F-8B48-EE4BD9A81525}"/>
                    </a:ext>
                  </a:extLst>
                </p:cNvPr>
                <p:cNvSpPr/>
                <p:nvPr/>
              </p:nvSpPr>
              <p:spPr>
                <a:xfrm>
                  <a:off x="0" y="21934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000"/>
                    <a:t>CHA/LLC</a:t>
                  </a:r>
                </a:p>
              </p:txBody>
            </p:sp>
          </p:grpSp>
          <p:sp>
            <p:nvSpPr>
              <p:cNvPr id="33" name="IMC">
                <a:extLst>
                  <a:ext uri="{FF2B5EF4-FFF2-40B4-BE49-F238E27FC236}">
                    <a16:creationId xmlns:a16="http://schemas.microsoft.com/office/drawing/2014/main" id="{1E91FAC0-F947-5046-B8A5-B3CA7F259E32}"/>
                  </a:ext>
                </a:extLst>
              </p:cNvPr>
              <p:cNvSpPr/>
              <p:nvPr/>
            </p:nvSpPr>
            <p:spPr>
              <a:xfrm>
                <a:off x="9586404" y="2768865"/>
                <a:ext cx="1379140" cy="1174188"/>
              </a:xfrm>
              <a:prstGeom prst="rect">
                <a:avLst/>
              </a:prstGeom>
              <a:solidFill>
                <a:srgbClr val="FFAB3B"/>
              </a:solidFill>
              <a:ln w="12700" cap="flat">
                <a:solidFill>
                  <a:schemeClr val="accent1"/>
                </a:solidFill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 spc="0">
                    <a:solidFill>
                      <a:srgbClr val="000000"/>
                    </a:solidFill>
                  </a:defRPr>
                </a:lvl1pPr>
              </a:lstStyle>
              <a:p>
                <a:r>
                  <a:rPr sz="1200"/>
                  <a:t>IMC</a:t>
                </a:r>
              </a:p>
            </p:txBody>
          </p:sp>
          <p:grpSp>
            <p:nvGrpSpPr>
              <p:cNvPr id="34" name="Group">
                <a:extLst>
                  <a:ext uri="{FF2B5EF4-FFF2-40B4-BE49-F238E27FC236}">
                    <a16:creationId xmlns:a16="http://schemas.microsoft.com/office/drawing/2014/main" id="{93554AC3-EF61-CA44-A305-EFB1E332808E}"/>
                  </a:ext>
                </a:extLst>
              </p:cNvPr>
              <p:cNvGrpSpPr/>
              <p:nvPr/>
            </p:nvGrpSpPr>
            <p:grpSpPr>
              <a:xfrm>
                <a:off x="6464670" y="2768865"/>
                <a:ext cx="1325312" cy="1174188"/>
                <a:chOff x="0" y="0"/>
                <a:chExt cx="1325311" cy="1174186"/>
              </a:xfrm>
            </p:grpSpPr>
            <p:sp>
              <p:nvSpPr>
                <p:cNvPr id="67" name="Rectangle">
                  <a:extLst>
                    <a:ext uri="{FF2B5EF4-FFF2-40B4-BE49-F238E27FC236}">
                      <a16:creationId xmlns:a16="http://schemas.microsoft.com/office/drawing/2014/main" id="{66F3B7E3-09EA-BA44-8012-E44FE1C72E7D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 sz="2800"/>
                </a:p>
              </p:txBody>
            </p:sp>
            <p:sp>
              <p:nvSpPr>
                <p:cNvPr id="68" name="Core">
                  <a:extLst>
                    <a:ext uri="{FF2B5EF4-FFF2-40B4-BE49-F238E27FC236}">
                      <a16:creationId xmlns:a16="http://schemas.microsoft.com/office/drawing/2014/main" id="{F926495E-720C-1849-B058-11E60340FA01}"/>
                    </a:ext>
                  </a:extLst>
                </p:cNvPr>
                <p:cNvSpPr/>
                <p:nvPr/>
              </p:nvSpPr>
              <p:spPr>
                <a:xfrm>
                  <a:off x="0" y="465044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000"/>
                    <a:t>Core</a:t>
                  </a:r>
                </a:p>
              </p:txBody>
            </p:sp>
            <p:sp>
              <p:nvSpPr>
                <p:cNvPr id="69" name="CHA/LLC">
                  <a:extLst>
                    <a:ext uri="{FF2B5EF4-FFF2-40B4-BE49-F238E27FC236}">
                      <a16:creationId xmlns:a16="http://schemas.microsoft.com/office/drawing/2014/main" id="{904AA45A-0563-424C-94B0-9753320372C7}"/>
                    </a:ext>
                  </a:extLst>
                </p:cNvPr>
                <p:cNvSpPr/>
                <p:nvPr/>
              </p:nvSpPr>
              <p:spPr>
                <a:xfrm>
                  <a:off x="0" y="21934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000"/>
                    <a:t>CHA/LLC</a:t>
                  </a:r>
                </a:p>
              </p:txBody>
            </p:sp>
          </p:grpSp>
          <p:grpSp>
            <p:nvGrpSpPr>
              <p:cNvPr id="35" name="Group">
                <a:extLst>
                  <a:ext uri="{FF2B5EF4-FFF2-40B4-BE49-F238E27FC236}">
                    <a16:creationId xmlns:a16="http://schemas.microsoft.com/office/drawing/2014/main" id="{A52A50ED-95A4-7E49-A9E8-5E0E3D01770C}"/>
                  </a:ext>
                </a:extLst>
              </p:cNvPr>
              <p:cNvGrpSpPr/>
              <p:nvPr/>
            </p:nvGrpSpPr>
            <p:grpSpPr>
              <a:xfrm>
                <a:off x="159527" y="5537730"/>
                <a:ext cx="1325312" cy="1174188"/>
                <a:chOff x="0" y="0"/>
                <a:chExt cx="1325311" cy="1174186"/>
              </a:xfrm>
            </p:grpSpPr>
            <p:sp>
              <p:nvSpPr>
                <p:cNvPr id="64" name="Rectangle">
                  <a:extLst>
                    <a:ext uri="{FF2B5EF4-FFF2-40B4-BE49-F238E27FC236}">
                      <a16:creationId xmlns:a16="http://schemas.microsoft.com/office/drawing/2014/main" id="{2ACB03BF-A9DA-6A4B-9582-0431E9288339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 sz="2800"/>
                </a:p>
              </p:txBody>
            </p:sp>
            <p:sp>
              <p:nvSpPr>
                <p:cNvPr id="65" name="Core">
                  <a:extLst>
                    <a:ext uri="{FF2B5EF4-FFF2-40B4-BE49-F238E27FC236}">
                      <a16:creationId xmlns:a16="http://schemas.microsoft.com/office/drawing/2014/main" id="{3FB582EC-F644-0F47-8C9C-05E9F114C554}"/>
                    </a:ext>
                  </a:extLst>
                </p:cNvPr>
                <p:cNvSpPr/>
                <p:nvPr/>
              </p:nvSpPr>
              <p:spPr>
                <a:xfrm>
                  <a:off x="0" y="465044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000"/>
                    <a:t>Core</a:t>
                  </a:r>
                </a:p>
              </p:txBody>
            </p:sp>
            <p:sp>
              <p:nvSpPr>
                <p:cNvPr id="66" name="CHA/LLC">
                  <a:extLst>
                    <a:ext uri="{FF2B5EF4-FFF2-40B4-BE49-F238E27FC236}">
                      <a16:creationId xmlns:a16="http://schemas.microsoft.com/office/drawing/2014/main" id="{A238D694-ECF0-5A46-8842-73CF0F354506}"/>
                    </a:ext>
                  </a:extLst>
                </p:cNvPr>
                <p:cNvSpPr/>
                <p:nvPr/>
              </p:nvSpPr>
              <p:spPr>
                <a:xfrm>
                  <a:off x="0" y="21934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000"/>
                    <a:t>CHA/LLC</a:t>
                  </a:r>
                </a:p>
              </p:txBody>
            </p:sp>
          </p:grpSp>
          <p:grpSp>
            <p:nvGrpSpPr>
              <p:cNvPr id="36" name="Group">
                <a:extLst>
                  <a:ext uri="{FF2B5EF4-FFF2-40B4-BE49-F238E27FC236}">
                    <a16:creationId xmlns:a16="http://schemas.microsoft.com/office/drawing/2014/main" id="{657C7425-51E9-244B-A742-6ADB149F5BA0}"/>
                  </a:ext>
                </a:extLst>
              </p:cNvPr>
              <p:cNvGrpSpPr/>
              <p:nvPr/>
            </p:nvGrpSpPr>
            <p:grpSpPr>
              <a:xfrm>
                <a:off x="3342937" y="5537730"/>
                <a:ext cx="1325312" cy="1174188"/>
                <a:chOff x="0" y="0"/>
                <a:chExt cx="1325311" cy="1174186"/>
              </a:xfrm>
            </p:grpSpPr>
            <p:sp>
              <p:nvSpPr>
                <p:cNvPr id="61" name="Rectangle">
                  <a:extLst>
                    <a:ext uri="{FF2B5EF4-FFF2-40B4-BE49-F238E27FC236}">
                      <a16:creationId xmlns:a16="http://schemas.microsoft.com/office/drawing/2014/main" id="{CA9D3428-23D9-4947-9028-B575CD1CF913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 sz="2800"/>
                </a:p>
              </p:txBody>
            </p:sp>
            <p:sp>
              <p:nvSpPr>
                <p:cNvPr id="62" name="Core">
                  <a:extLst>
                    <a:ext uri="{FF2B5EF4-FFF2-40B4-BE49-F238E27FC236}">
                      <a16:creationId xmlns:a16="http://schemas.microsoft.com/office/drawing/2014/main" id="{FA14B93B-C6D0-F34F-ADA4-C21D281C1B5B}"/>
                    </a:ext>
                  </a:extLst>
                </p:cNvPr>
                <p:cNvSpPr/>
                <p:nvPr/>
              </p:nvSpPr>
              <p:spPr>
                <a:xfrm>
                  <a:off x="0" y="465044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000"/>
                    <a:t>Core</a:t>
                  </a:r>
                </a:p>
              </p:txBody>
            </p:sp>
            <p:sp>
              <p:nvSpPr>
                <p:cNvPr id="63" name="CHA/LLC">
                  <a:extLst>
                    <a:ext uri="{FF2B5EF4-FFF2-40B4-BE49-F238E27FC236}">
                      <a16:creationId xmlns:a16="http://schemas.microsoft.com/office/drawing/2014/main" id="{29A7DC26-BF39-014C-A603-187AE7E154FE}"/>
                    </a:ext>
                  </a:extLst>
                </p:cNvPr>
                <p:cNvSpPr/>
                <p:nvPr/>
              </p:nvSpPr>
              <p:spPr>
                <a:xfrm>
                  <a:off x="0" y="21934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000"/>
                    <a:t>CHA/LLC</a:t>
                  </a:r>
                </a:p>
              </p:txBody>
            </p:sp>
          </p:grpSp>
          <p:grpSp>
            <p:nvGrpSpPr>
              <p:cNvPr id="37" name="Group">
                <a:extLst>
                  <a:ext uri="{FF2B5EF4-FFF2-40B4-BE49-F238E27FC236}">
                    <a16:creationId xmlns:a16="http://schemas.microsoft.com/office/drawing/2014/main" id="{09EF166E-B363-0A46-BF46-7D9174272510}"/>
                  </a:ext>
                </a:extLst>
              </p:cNvPr>
              <p:cNvGrpSpPr/>
              <p:nvPr/>
            </p:nvGrpSpPr>
            <p:grpSpPr>
              <a:xfrm>
                <a:off x="6526347" y="5537730"/>
                <a:ext cx="1325312" cy="1174188"/>
                <a:chOff x="0" y="0"/>
                <a:chExt cx="1325311" cy="1174186"/>
              </a:xfrm>
            </p:grpSpPr>
            <p:sp>
              <p:nvSpPr>
                <p:cNvPr id="58" name="Rectangle">
                  <a:extLst>
                    <a:ext uri="{FF2B5EF4-FFF2-40B4-BE49-F238E27FC236}">
                      <a16:creationId xmlns:a16="http://schemas.microsoft.com/office/drawing/2014/main" id="{DBCD42CF-D925-284F-A4C3-86544BA8E170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 sz="2800"/>
                </a:p>
              </p:txBody>
            </p:sp>
            <p:sp>
              <p:nvSpPr>
                <p:cNvPr id="59" name="Core">
                  <a:extLst>
                    <a:ext uri="{FF2B5EF4-FFF2-40B4-BE49-F238E27FC236}">
                      <a16:creationId xmlns:a16="http://schemas.microsoft.com/office/drawing/2014/main" id="{ABEF04F8-D512-9B44-92B0-590974EEE488}"/>
                    </a:ext>
                  </a:extLst>
                </p:cNvPr>
                <p:cNvSpPr/>
                <p:nvPr/>
              </p:nvSpPr>
              <p:spPr>
                <a:xfrm>
                  <a:off x="0" y="465044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000"/>
                    <a:t>Core</a:t>
                  </a:r>
                </a:p>
              </p:txBody>
            </p:sp>
            <p:sp>
              <p:nvSpPr>
                <p:cNvPr id="60" name="CHA/LLC">
                  <a:extLst>
                    <a:ext uri="{FF2B5EF4-FFF2-40B4-BE49-F238E27FC236}">
                      <a16:creationId xmlns:a16="http://schemas.microsoft.com/office/drawing/2014/main" id="{A83B555D-DE9A-044D-B709-CE15453DF2A0}"/>
                    </a:ext>
                  </a:extLst>
                </p:cNvPr>
                <p:cNvSpPr/>
                <p:nvPr/>
              </p:nvSpPr>
              <p:spPr>
                <a:xfrm>
                  <a:off x="0" y="21934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000"/>
                    <a:t>CHA/LLC</a:t>
                  </a:r>
                </a:p>
              </p:txBody>
            </p:sp>
          </p:grpSp>
          <p:grpSp>
            <p:nvGrpSpPr>
              <p:cNvPr id="38" name="Group">
                <a:extLst>
                  <a:ext uri="{FF2B5EF4-FFF2-40B4-BE49-F238E27FC236}">
                    <a16:creationId xmlns:a16="http://schemas.microsoft.com/office/drawing/2014/main" id="{8069FAEF-A7EC-164A-B389-B1CBBDFA880F}"/>
                  </a:ext>
                </a:extLst>
              </p:cNvPr>
              <p:cNvGrpSpPr/>
              <p:nvPr/>
            </p:nvGrpSpPr>
            <p:grpSpPr>
              <a:xfrm>
                <a:off x="9709757" y="5537730"/>
                <a:ext cx="1325312" cy="1174188"/>
                <a:chOff x="0" y="0"/>
                <a:chExt cx="1325311" cy="1174186"/>
              </a:xfrm>
            </p:grpSpPr>
            <p:sp>
              <p:nvSpPr>
                <p:cNvPr id="55" name="Rectangle">
                  <a:extLst>
                    <a:ext uri="{FF2B5EF4-FFF2-40B4-BE49-F238E27FC236}">
                      <a16:creationId xmlns:a16="http://schemas.microsoft.com/office/drawing/2014/main" id="{8F2FBC28-BB89-4543-9900-5C3263D333C6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 sz="2800"/>
                </a:p>
              </p:txBody>
            </p:sp>
            <p:sp>
              <p:nvSpPr>
                <p:cNvPr id="56" name="Core">
                  <a:extLst>
                    <a:ext uri="{FF2B5EF4-FFF2-40B4-BE49-F238E27FC236}">
                      <a16:creationId xmlns:a16="http://schemas.microsoft.com/office/drawing/2014/main" id="{DF8CAC8E-427D-AE43-9EDD-E0D3327FF05D}"/>
                    </a:ext>
                  </a:extLst>
                </p:cNvPr>
                <p:cNvSpPr/>
                <p:nvPr/>
              </p:nvSpPr>
              <p:spPr>
                <a:xfrm>
                  <a:off x="0" y="465044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000"/>
                    <a:t>Core</a:t>
                  </a:r>
                </a:p>
              </p:txBody>
            </p:sp>
            <p:sp>
              <p:nvSpPr>
                <p:cNvPr id="57" name="CHA/LLC">
                  <a:extLst>
                    <a:ext uri="{FF2B5EF4-FFF2-40B4-BE49-F238E27FC236}">
                      <a16:creationId xmlns:a16="http://schemas.microsoft.com/office/drawing/2014/main" id="{97C8E54C-0FD0-3B44-A8BF-E8231AEA15F6}"/>
                    </a:ext>
                  </a:extLst>
                </p:cNvPr>
                <p:cNvSpPr/>
                <p:nvPr/>
              </p:nvSpPr>
              <p:spPr>
                <a:xfrm>
                  <a:off x="0" y="21934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000"/>
                    <a:t>CHA/LLC</a:t>
                  </a:r>
                </a:p>
              </p:txBody>
            </p:sp>
          </p:grpSp>
          <p:grpSp>
            <p:nvGrpSpPr>
              <p:cNvPr id="39" name="Group">
                <a:extLst>
                  <a:ext uri="{FF2B5EF4-FFF2-40B4-BE49-F238E27FC236}">
                    <a16:creationId xmlns:a16="http://schemas.microsoft.com/office/drawing/2014/main" id="{0089F1B1-70FB-2645-8603-80CC9F3923D8}"/>
                  </a:ext>
                </a:extLst>
              </p:cNvPr>
              <p:cNvGrpSpPr/>
              <p:nvPr/>
            </p:nvGrpSpPr>
            <p:grpSpPr>
              <a:xfrm>
                <a:off x="159527" y="8306596"/>
                <a:ext cx="1325312" cy="1174188"/>
                <a:chOff x="0" y="0"/>
                <a:chExt cx="1325311" cy="1174186"/>
              </a:xfrm>
            </p:grpSpPr>
            <p:sp>
              <p:nvSpPr>
                <p:cNvPr id="52" name="Rectangle">
                  <a:extLst>
                    <a:ext uri="{FF2B5EF4-FFF2-40B4-BE49-F238E27FC236}">
                      <a16:creationId xmlns:a16="http://schemas.microsoft.com/office/drawing/2014/main" id="{A56DA7D1-7AE0-A243-BA68-575032C27665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 sz="2800"/>
                </a:p>
              </p:txBody>
            </p:sp>
            <p:sp>
              <p:nvSpPr>
                <p:cNvPr id="53" name="Core">
                  <a:extLst>
                    <a:ext uri="{FF2B5EF4-FFF2-40B4-BE49-F238E27FC236}">
                      <a16:creationId xmlns:a16="http://schemas.microsoft.com/office/drawing/2014/main" id="{60DC59BC-1F95-CD4B-BCEA-CE2B5D3063CE}"/>
                    </a:ext>
                  </a:extLst>
                </p:cNvPr>
                <p:cNvSpPr/>
                <p:nvPr/>
              </p:nvSpPr>
              <p:spPr>
                <a:xfrm>
                  <a:off x="0" y="465044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000"/>
                    <a:t>Core</a:t>
                  </a:r>
                </a:p>
              </p:txBody>
            </p:sp>
            <p:sp>
              <p:nvSpPr>
                <p:cNvPr id="54" name="CHA/LLC">
                  <a:extLst>
                    <a:ext uri="{FF2B5EF4-FFF2-40B4-BE49-F238E27FC236}">
                      <a16:creationId xmlns:a16="http://schemas.microsoft.com/office/drawing/2014/main" id="{76B920E7-060D-4440-B08D-0CC4FC0F721D}"/>
                    </a:ext>
                  </a:extLst>
                </p:cNvPr>
                <p:cNvSpPr/>
                <p:nvPr/>
              </p:nvSpPr>
              <p:spPr>
                <a:xfrm>
                  <a:off x="0" y="21934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000"/>
                    <a:t>CHA/LLC</a:t>
                  </a:r>
                </a:p>
              </p:txBody>
            </p:sp>
          </p:grpSp>
          <p:grpSp>
            <p:nvGrpSpPr>
              <p:cNvPr id="40" name="Group">
                <a:extLst>
                  <a:ext uri="{FF2B5EF4-FFF2-40B4-BE49-F238E27FC236}">
                    <a16:creationId xmlns:a16="http://schemas.microsoft.com/office/drawing/2014/main" id="{57557351-B575-AD4F-98FA-646302F791C6}"/>
                  </a:ext>
                </a:extLst>
              </p:cNvPr>
              <p:cNvGrpSpPr/>
              <p:nvPr/>
            </p:nvGrpSpPr>
            <p:grpSpPr>
              <a:xfrm>
                <a:off x="3342937" y="8306596"/>
                <a:ext cx="1325312" cy="1174188"/>
                <a:chOff x="0" y="0"/>
                <a:chExt cx="1325311" cy="1174186"/>
              </a:xfrm>
            </p:grpSpPr>
            <p:sp>
              <p:nvSpPr>
                <p:cNvPr id="49" name="Rectangle">
                  <a:extLst>
                    <a:ext uri="{FF2B5EF4-FFF2-40B4-BE49-F238E27FC236}">
                      <a16:creationId xmlns:a16="http://schemas.microsoft.com/office/drawing/2014/main" id="{9EC6E655-3EAE-FD4D-8F04-9CDE05CA0275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 sz="2800"/>
                </a:p>
              </p:txBody>
            </p:sp>
            <p:sp>
              <p:nvSpPr>
                <p:cNvPr id="50" name="Core">
                  <a:extLst>
                    <a:ext uri="{FF2B5EF4-FFF2-40B4-BE49-F238E27FC236}">
                      <a16:creationId xmlns:a16="http://schemas.microsoft.com/office/drawing/2014/main" id="{590DE2D9-532E-064D-81A3-2809C84E7654}"/>
                    </a:ext>
                  </a:extLst>
                </p:cNvPr>
                <p:cNvSpPr/>
                <p:nvPr/>
              </p:nvSpPr>
              <p:spPr>
                <a:xfrm>
                  <a:off x="0" y="465044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000"/>
                    <a:t>Core</a:t>
                  </a:r>
                </a:p>
              </p:txBody>
            </p:sp>
            <p:sp>
              <p:nvSpPr>
                <p:cNvPr id="51" name="CHA/LLC">
                  <a:extLst>
                    <a:ext uri="{FF2B5EF4-FFF2-40B4-BE49-F238E27FC236}">
                      <a16:creationId xmlns:a16="http://schemas.microsoft.com/office/drawing/2014/main" id="{E73D1C2F-3A05-FC45-A593-D81D3F806F52}"/>
                    </a:ext>
                  </a:extLst>
                </p:cNvPr>
                <p:cNvSpPr/>
                <p:nvPr/>
              </p:nvSpPr>
              <p:spPr>
                <a:xfrm>
                  <a:off x="0" y="21934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000"/>
                    <a:t>CHA/LLC</a:t>
                  </a:r>
                </a:p>
              </p:txBody>
            </p:sp>
          </p:grpSp>
          <p:grpSp>
            <p:nvGrpSpPr>
              <p:cNvPr id="41" name="Group">
                <a:extLst>
                  <a:ext uri="{FF2B5EF4-FFF2-40B4-BE49-F238E27FC236}">
                    <a16:creationId xmlns:a16="http://schemas.microsoft.com/office/drawing/2014/main" id="{A918F5C5-3192-C34F-B971-276A50EDFB9D}"/>
                  </a:ext>
                </a:extLst>
              </p:cNvPr>
              <p:cNvGrpSpPr/>
              <p:nvPr/>
            </p:nvGrpSpPr>
            <p:grpSpPr>
              <a:xfrm>
                <a:off x="6526347" y="8306596"/>
                <a:ext cx="1325312" cy="1174188"/>
                <a:chOff x="0" y="0"/>
                <a:chExt cx="1325311" cy="1174186"/>
              </a:xfrm>
            </p:grpSpPr>
            <p:sp>
              <p:nvSpPr>
                <p:cNvPr id="46" name="Rectangle">
                  <a:extLst>
                    <a:ext uri="{FF2B5EF4-FFF2-40B4-BE49-F238E27FC236}">
                      <a16:creationId xmlns:a16="http://schemas.microsoft.com/office/drawing/2014/main" id="{AD606D75-7056-3F4F-80F1-CB8A8F463190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 sz="2800"/>
                </a:p>
              </p:txBody>
            </p:sp>
            <p:sp>
              <p:nvSpPr>
                <p:cNvPr id="47" name="Core">
                  <a:extLst>
                    <a:ext uri="{FF2B5EF4-FFF2-40B4-BE49-F238E27FC236}">
                      <a16:creationId xmlns:a16="http://schemas.microsoft.com/office/drawing/2014/main" id="{803A68AC-5FF5-244F-8E41-3DE9FF853635}"/>
                    </a:ext>
                  </a:extLst>
                </p:cNvPr>
                <p:cNvSpPr/>
                <p:nvPr/>
              </p:nvSpPr>
              <p:spPr>
                <a:xfrm>
                  <a:off x="0" y="465044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000"/>
                    <a:t>Core</a:t>
                  </a:r>
                </a:p>
              </p:txBody>
            </p:sp>
            <p:sp>
              <p:nvSpPr>
                <p:cNvPr id="48" name="CHA/LLC">
                  <a:extLst>
                    <a:ext uri="{FF2B5EF4-FFF2-40B4-BE49-F238E27FC236}">
                      <a16:creationId xmlns:a16="http://schemas.microsoft.com/office/drawing/2014/main" id="{F7278950-D375-7C49-990D-EFAC857BCA25}"/>
                    </a:ext>
                  </a:extLst>
                </p:cNvPr>
                <p:cNvSpPr/>
                <p:nvPr/>
              </p:nvSpPr>
              <p:spPr>
                <a:xfrm>
                  <a:off x="0" y="21934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000"/>
                    <a:t>CHA/LLC</a:t>
                  </a:r>
                </a:p>
              </p:txBody>
            </p:sp>
          </p:grpSp>
          <p:grpSp>
            <p:nvGrpSpPr>
              <p:cNvPr id="42" name="Group">
                <a:extLst>
                  <a:ext uri="{FF2B5EF4-FFF2-40B4-BE49-F238E27FC236}">
                    <a16:creationId xmlns:a16="http://schemas.microsoft.com/office/drawing/2014/main" id="{D10918E7-313E-244F-B973-0CFD88979A85}"/>
                  </a:ext>
                </a:extLst>
              </p:cNvPr>
              <p:cNvGrpSpPr/>
              <p:nvPr/>
            </p:nvGrpSpPr>
            <p:grpSpPr>
              <a:xfrm>
                <a:off x="9709757" y="8306596"/>
                <a:ext cx="1325312" cy="1174188"/>
                <a:chOff x="0" y="0"/>
                <a:chExt cx="1325311" cy="1174186"/>
              </a:xfrm>
            </p:grpSpPr>
            <p:sp>
              <p:nvSpPr>
                <p:cNvPr id="43" name="Rectangle">
                  <a:extLst>
                    <a:ext uri="{FF2B5EF4-FFF2-40B4-BE49-F238E27FC236}">
                      <a16:creationId xmlns:a16="http://schemas.microsoft.com/office/drawing/2014/main" id="{D0388F27-EC54-9746-9816-A052C01ED6B1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 sz="2800"/>
                </a:p>
              </p:txBody>
            </p:sp>
            <p:sp>
              <p:nvSpPr>
                <p:cNvPr id="44" name="Core">
                  <a:extLst>
                    <a:ext uri="{FF2B5EF4-FFF2-40B4-BE49-F238E27FC236}">
                      <a16:creationId xmlns:a16="http://schemas.microsoft.com/office/drawing/2014/main" id="{F491D81E-4BE6-DE44-B6F3-4BD6A43AE92A}"/>
                    </a:ext>
                  </a:extLst>
                </p:cNvPr>
                <p:cNvSpPr/>
                <p:nvPr/>
              </p:nvSpPr>
              <p:spPr>
                <a:xfrm>
                  <a:off x="0" y="465044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000"/>
                    <a:t>Core</a:t>
                  </a:r>
                </a:p>
              </p:txBody>
            </p:sp>
            <p:sp>
              <p:nvSpPr>
                <p:cNvPr id="45" name="CHA/LLC">
                  <a:extLst>
                    <a:ext uri="{FF2B5EF4-FFF2-40B4-BE49-F238E27FC236}">
                      <a16:creationId xmlns:a16="http://schemas.microsoft.com/office/drawing/2014/main" id="{CA347FC7-FB8F-364A-8A95-8A38F626C281}"/>
                    </a:ext>
                  </a:extLst>
                </p:cNvPr>
                <p:cNvSpPr/>
                <p:nvPr/>
              </p:nvSpPr>
              <p:spPr>
                <a:xfrm>
                  <a:off x="0" y="21934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000"/>
                    <a:t>CHA/LLC</a:t>
                  </a:r>
                </a:p>
              </p:txBody>
            </p:sp>
          </p:grp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03AC7E9-8E91-D04B-A43C-93CA2814FFC5}"/>
                </a:ext>
              </a:extLst>
            </p:cNvPr>
            <p:cNvGrpSpPr/>
            <p:nvPr/>
          </p:nvGrpSpPr>
          <p:grpSpPr>
            <a:xfrm>
              <a:off x="12646028" y="2936297"/>
              <a:ext cx="7693618" cy="1188564"/>
              <a:chOff x="12646028" y="2936297"/>
              <a:chExt cx="7693618" cy="1188564"/>
            </a:xfrm>
          </p:grpSpPr>
          <p:sp>
            <p:nvSpPr>
              <p:cNvPr id="26" name="IMC">
                <a:extLst>
                  <a:ext uri="{FF2B5EF4-FFF2-40B4-BE49-F238E27FC236}">
                    <a16:creationId xmlns:a16="http://schemas.microsoft.com/office/drawing/2014/main" id="{2D6BAC05-BF9A-CA42-9749-1298B5E1C9BD}"/>
                  </a:ext>
                </a:extLst>
              </p:cNvPr>
              <p:cNvSpPr/>
              <p:nvPr/>
            </p:nvSpPr>
            <p:spPr>
              <a:xfrm>
                <a:off x="12646028" y="2950673"/>
                <a:ext cx="1379140" cy="117418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 cap="flat">
                <a:solidFill>
                  <a:schemeClr val="accent1"/>
                </a:solidFill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 spc="0">
                    <a:solidFill>
                      <a:srgbClr val="000000"/>
                    </a:solidFill>
                  </a:defRPr>
                </a:lvl1pPr>
              </a:lstStyle>
              <a:p>
                <a:r>
                  <a:rPr lang="en-US" sz="1200"/>
                  <a:t>UPI</a:t>
                </a:r>
                <a:endParaRPr sz="1200"/>
              </a:p>
            </p:txBody>
          </p:sp>
          <p:sp>
            <p:nvSpPr>
              <p:cNvPr id="27" name="IMC">
                <a:extLst>
                  <a:ext uri="{FF2B5EF4-FFF2-40B4-BE49-F238E27FC236}">
                    <a16:creationId xmlns:a16="http://schemas.microsoft.com/office/drawing/2014/main" id="{E1566AF7-24DB-E947-AEAA-DE61B0164AC9}"/>
                  </a:ext>
                </a:extLst>
              </p:cNvPr>
              <p:cNvSpPr/>
              <p:nvPr/>
            </p:nvSpPr>
            <p:spPr>
              <a:xfrm>
                <a:off x="18960506" y="2936297"/>
                <a:ext cx="1379140" cy="117418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 cap="flat">
                <a:solidFill>
                  <a:schemeClr val="accent1"/>
                </a:solidFill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 spc="0">
                    <a:solidFill>
                      <a:srgbClr val="000000"/>
                    </a:solidFill>
                  </a:defRPr>
                </a:lvl1pPr>
              </a:lstStyle>
              <a:p>
                <a:r>
                  <a:rPr lang="en-US" sz="1200"/>
                  <a:t>UPI</a:t>
                </a:r>
                <a:endParaRPr sz="1200"/>
              </a:p>
            </p:txBody>
          </p:sp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EB4506B-2A79-7F4F-B73D-1933CC25EF1F}"/>
              </a:ext>
            </a:extLst>
          </p:cNvPr>
          <p:cNvGrpSpPr/>
          <p:nvPr/>
        </p:nvGrpSpPr>
        <p:grpSpPr>
          <a:xfrm rot="10800000" flipH="1">
            <a:off x="15873982" y="565876"/>
            <a:ext cx="6713887" cy="3913651"/>
            <a:chOff x="12611380" y="2901093"/>
            <a:chExt cx="11035071" cy="9480785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DFAE96C-70A4-1747-A4BF-D8B550549482}"/>
                </a:ext>
              </a:extLst>
            </p:cNvPr>
            <p:cNvCxnSpPr>
              <a:cxnSpLocks/>
            </p:cNvCxnSpPr>
            <p:nvPr/>
          </p:nvCxnSpPr>
          <p:spPr>
            <a:xfrm>
              <a:off x="13990520" y="3340791"/>
              <a:ext cx="8207266" cy="0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FB237FD-5D2A-DE45-B95C-CD4AA64C6BFA}"/>
                </a:ext>
              </a:extLst>
            </p:cNvPr>
            <p:cNvCxnSpPr>
              <a:cxnSpLocks/>
            </p:cNvCxnSpPr>
            <p:nvPr/>
          </p:nvCxnSpPr>
          <p:spPr>
            <a:xfrm>
              <a:off x="13990520" y="3804576"/>
              <a:ext cx="8234180" cy="32547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F06E97C-E68E-A342-90CA-466F72EC88C4}"/>
                </a:ext>
              </a:extLst>
            </p:cNvPr>
            <p:cNvCxnSpPr>
              <a:cxnSpLocks/>
            </p:cNvCxnSpPr>
            <p:nvPr/>
          </p:nvCxnSpPr>
          <p:spPr>
            <a:xfrm>
              <a:off x="13963606" y="6064349"/>
              <a:ext cx="8207266" cy="0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C26BD27-CFEC-654E-BAB0-4D02B15B9CCA}"/>
                </a:ext>
              </a:extLst>
            </p:cNvPr>
            <p:cNvCxnSpPr>
              <a:cxnSpLocks/>
            </p:cNvCxnSpPr>
            <p:nvPr/>
          </p:nvCxnSpPr>
          <p:spPr>
            <a:xfrm>
              <a:off x="13963606" y="6528134"/>
              <a:ext cx="8234180" cy="32547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E7CD65B-CA7B-A341-B13E-2D359C2852D6}"/>
                </a:ext>
              </a:extLst>
            </p:cNvPr>
            <p:cNvCxnSpPr>
              <a:cxnSpLocks/>
            </p:cNvCxnSpPr>
            <p:nvPr/>
          </p:nvCxnSpPr>
          <p:spPr>
            <a:xfrm>
              <a:off x="14096219" y="8787907"/>
              <a:ext cx="8207266" cy="0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E6C2B80-5F98-DA45-BB3F-0007DE56CF97}"/>
                </a:ext>
              </a:extLst>
            </p:cNvPr>
            <p:cNvCxnSpPr>
              <a:cxnSpLocks/>
            </p:cNvCxnSpPr>
            <p:nvPr/>
          </p:nvCxnSpPr>
          <p:spPr>
            <a:xfrm>
              <a:off x="14096219" y="9251692"/>
              <a:ext cx="8234180" cy="32547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4712347-8141-C146-870B-29CA88B184A0}"/>
                </a:ext>
              </a:extLst>
            </p:cNvPr>
            <p:cNvCxnSpPr>
              <a:cxnSpLocks/>
            </p:cNvCxnSpPr>
            <p:nvPr/>
          </p:nvCxnSpPr>
          <p:spPr>
            <a:xfrm>
              <a:off x="14096219" y="11547248"/>
              <a:ext cx="8207266" cy="0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F14BC2B-87E7-6941-9EC8-12DA54A17798}"/>
                </a:ext>
              </a:extLst>
            </p:cNvPr>
            <p:cNvCxnSpPr>
              <a:cxnSpLocks/>
            </p:cNvCxnSpPr>
            <p:nvPr/>
          </p:nvCxnSpPr>
          <p:spPr>
            <a:xfrm>
              <a:off x="14096219" y="12011033"/>
              <a:ext cx="8234180" cy="32547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23B743B-6538-1C4B-9548-D8F89F62FA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70701" y="4108399"/>
              <a:ext cx="7293" cy="7121225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E9164DB-1130-ED4D-B08F-0AD8773641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583460" y="4108399"/>
              <a:ext cx="0" cy="7121225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2010945-B473-B247-B1CC-3A9AAA7188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26088" y="4091174"/>
              <a:ext cx="7293" cy="7121225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48A5534-5BFB-D04E-BFD8-02C5789950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38847" y="4091174"/>
              <a:ext cx="0" cy="7121225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C4B7257-C19A-7145-8784-1499410F87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12038" y="4095178"/>
              <a:ext cx="7293" cy="7121225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DEC4C6B-6322-6A4C-A21D-ABD2CC3002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924797" y="4095178"/>
              <a:ext cx="0" cy="7121225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63A1485-1070-9447-9710-7EFF19C790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7547" y="4095178"/>
              <a:ext cx="7293" cy="7121225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78E3E2D-A5D2-1F4E-9B8B-4143BEFAA1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0306" y="4095178"/>
              <a:ext cx="0" cy="7121225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96" name="Group">
              <a:extLst>
                <a:ext uri="{FF2B5EF4-FFF2-40B4-BE49-F238E27FC236}">
                  <a16:creationId xmlns:a16="http://schemas.microsoft.com/office/drawing/2014/main" id="{38F91151-BE1D-FA4E-8BC8-500EBD542B4C}"/>
                </a:ext>
              </a:extLst>
            </p:cNvPr>
            <p:cNvGrpSpPr/>
            <p:nvPr/>
          </p:nvGrpSpPr>
          <p:grpSpPr>
            <a:xfrm>
              <a:off x="12611380" y="2901093"/>
              <a:ext cx="11035071" cy="9480785"/>
              <a:chOff x="0" y="0"/>
              <a:chExt cx="11035069" cy="9480784"/>
            </a:xfrm>
          </p:grpSpPr>
          <p:sp>
            <p:nvSpPr>
              <p:cNvPr id="100" name="IMC">
                <a:extLst>
                  <a:ext uri="{FF2B5EF4-FFF2-40B4-BE49-F238E27FC236}">
                    <a16:creationId xmlns:a16="http://schemas.microsoft.com/office/drawing/2014/main" id="{8E6BF442-F749-FF4C-9DC3-EECA6D12A761}"/>
                  </a:ext>
                </a:extLst>
              </p:cNvPr>
              <p:cNvSpPr/>
              <p:nvPr/>
            </p:nvSpPr>
            <p:spPr>
              <a:xfrm>
                <a:off x="0" y="2768865"/>
                <a:ext cx="1379140" cy="1174188"/>
              </a:xfrm>
              <a:prstGeom prst="rect">
                <a:avLst/>
              </a:prstGeom>
              <a:solidFill>
                <a:srgbClr val="FFAB3B"/>
              </a:solidFill>
              <a:ln w="12700" cap="flat">
                <a:solidFill>
                  <a:schemeClr val="accent1"/>
                </a:solidFill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 spc="0">
                    <a:solidFill>
                      <a:srgbClr val="000000"/>
                    </a:solidFill>
                  </a:defRPr>
                </a:lvl1pPr>
              </a:lstStyle>
              <a:p>
                <a:r>
                  <a:rPr sz="1200"/>
                  <a:t>IMC</a:t>
                </a:r>
              </a:p>
            </p:txBody>
          </p:sp>
          <p:grpSp>
            <p:nvGrpSpPr>
              <p:cNvPr id="101" name="Group">
                <a:extLst>
                  <a:ext uri="{FF2B5EF4-FFF2-40B4-BE49-F238E27FC236}">
                    <a16:creationId xmlns:a16="http://schemas.microsoft.com/office/drawing/2014/main" id="{FEB96718-0233-5B41-955F-000B979835C1}"/>
                  </a:ext>
                </a:extLst>
              </p:cNvPr>
              <p:cNvGrpSpPr/>
              <p:nvPr/>
            </p:nvGrpSpPr>
            <p:grpSpPr>
              <a:xfrm>
                <a:off x="221244" y="0"/>
                <a:ext cx="4447007" cy="1174188"/>
                <a:chOff x="61717" y="0"/>
                <a:chExt cx="4447003" cy="1174187"/>
              </a:xfrm>
            </p:grpSpPr>
            <p:sp>
              <p:nvSpPr>
                <p:cNvPr id="148" name="Rectangle">
                  <a:extLst>
                    <a:ext uri="{FF2B5EF4-FFF2-40B4-BE49-F238E27FC236}">
                      <a16:creationId xmlns:a16="http://schemas.microsoft.com/office/drawing/2014/main" id="{5FB39B59-EFF5-C249-93B6-4BEF4E382CC5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 sz="2800"/>
                </a:p>
              </p:txBody>
            </p:sp>
            <p:sp>
              <p:nvSpPr>
                <p:cNvPr id="149" name="Core">
                  <a:extLst>
                    <a:ext uri="{FF2B5EF4-FFF2-40B4-BE49-F238E27FC236}">
                      <a16:creationId xmlns:a16="http://schemas.microsoft.com/office/drawing/2014/main" id="{EBFD0DF7-4C62-F049-AD0C-2DBE3AF8AE1C}"/>
                    </a:ext>
                  </a:extLst>
                </p:cNvPr>
                <p:cNvSpPr/>
                <p:nvPr/>
              </p:nvSpPr>
              <p:spPr>
                <a:xfrm>
                  <a:off x="3183408" y="463219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000"/>
                    <a:t>Core</a:t>
                  </a:r>
                </a:p>
              </p:txBody>
            </p:sp>
            <p:sp>
              <p:nvSpPr>
                <p:cNvPr id="150" name="CHA/LLC">
                  <a:extLst>
                    <a:ext uri="{FF2B5EF4-FFF2-40B4-BE49-F238E27FC236}">
                      <a16:creationId xmlns:a16="http://schemas.microsoft.com/office/drawing/2014/main" id="{4DE08DD4-22B5-864A-B351-C6AA1F9DCE15}"/>
                    </a:ext>
                  </a:extLst>
                </p:cNvPr>
                <p:cNvSpPr/>
                <p:nvPr/>
              </p:nvSpPr>
              <p:spPr>
                <a:xfrm>
                  <a:off x="3183407" y="20110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000"/>
                    <a:t>CHA/LLC</a:t>
                  </a:r>
                </a:p>
              </p:txBody>
            </p:sp>
          </p:grpSp>
          <p:sp>
            <p:nvSpPr>
              <p:cNvPr id="102" name="Rectangle">
                <a:extLst>
                  <a:ext uri="{FF2B5EF4-FFF2-40B4-BE49-F238E27FC236}">
                    <a16:creationId xmlns:a16="http://schemas.microsoft.com/office/drawing/2014/main" id="{F1A3E08A-CCE2-694A-8766-52B9A9E55413}"/>
                  </a:ext>
                </a:extLst>
              </p:cNvPr>
              <p:cNvSpPr/>
              <p:nvPr/>
            </p:nvSpPr>
            <p:spPr>
              <a:xfrm>
                <a:off x="6588064" y="0"/>
                <a:ext cx="1201878" cy="11741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 spc="0">
                    <a:solidFill>
                      <a:srgbClr val="000000"/>
                    </a:solidFill>
                  </a:defRPr>
                </a:pPr>
                <a:endParaRPr sz="2800"/>
              </a:p>
            </p:txBody>
          </p:sp>
          <p:grpSp>
            <p:nvGrpSpPr>
              <p:cNvPr id="103" name="Group">
                <a:extLst>
                  <a:ext uri="{FF2B5EF4-FFF2-40B4-BE49-F238E27FC236}">
                    <a16:creationId xmlns:a16="http://schemas.microsoft.com/office/drawing/2014/main" id="{8CB671C2-87AA-2846-863C-F8898AA4F68B}"/>
                  </a:ext>
                </a:extLst>
              </p:cNvPr>
              <p:cNvGrpSpPr/>
              <p:nvPr/>
            </p:nvGrpSpPr>
            <p:grpSpPr>
              <a:xfrm>
                <a:off x="9613318" y="0"/>
                <a:ext cx="1325312" cy="1174187"/>
                <a:chOff x="0" y="0"/>
                <a:chExt cx="1325311" cy="1174186"/>
              </a:xfrm>
            </p:grpSpPr>
            <p:sp>
              <p:nvSpPr>
                <p:cNvPr id="145" name="Rectangle">
                  <a:extLst>
                    <a:ext uri="{FF2B5EF4-FFF2-40B4-BE49-F238E27FC236}">
                      <a16:creationId xmlns:a16="http://schemas.microsoft.com/office/drawing/2014/main" id="{D0B2E2E3-5B47-F443-8018-8C10B92840DE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 sz="2800"/>
                </a:p>
              </p:txBody>
            </p:sp>
            <p:sp>
              <p:nvSpPr>
                <p:cNvPr id="146" name="Core">
                  <a:extLst>
                    <a:ext uri="{FF2B5EF4-FFF2-40B4-BE49-F238E27FC236}">
                      <a16:creationId xmlns:a16="http://schemas.microsoft.com/office/drawing/2014/main" id="{EBDA5DE9-3D52-7F4F-A9DF-C95EFFA8E40F}"/>
                    </a:ext>
                  </a:extLst>
                </p:cNvPr>
                <p:cNvSpPr/>
                <p:nvPr/>
              </p:nvSpPr>
              <p:spPr>
                <a:xfrm>
                  <a:off x="0" y="465044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000"/>
                    <a:t>Core</a:t>
                  </a:r>
                </a:p>
              </p:txBody>
            </p:sp>
            <p:sp>
              <p:nvSpPr>
                <p:cNvPr id="147" name="CHA/LLC">
                  <a:extLst>
                    <a:ext uri="{FF2B5EF4-FFF2-40B4-BE49-F238E27FC236}">
                      <a16:creationId xmlns:a16="http://schemas.microsoft.com/office/drawing/2014/main" id="{54374E03-1406-9643-92F5-31C8C14C4048}"/>
                    </a:ext>
                  </a:extLst>
                </p:cNvPr>
                <p:cNvSpPr/>
                <p:nvPr/>
              </p:nvSpPr>
              <p:spPr>
                <a:xfrm>
                  <a:off x="0" y="21934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000"/>
                    <a:t>CHA/LLC</a:t>
                  </a:r>
                </a:p>
              </p:txBody>
            </p:sp>
          </p:grpSp>
          <p:grpSp>
            <p:nvGrpSpPr>
              <p:cNvPr id="104" name="Group">
                <a:extLst>
                  <a:ext uri="{FF2B5EF4-FFF2-40B4-BE49-F238E27FC236}">
                    <a16:creationId xmlns:a16="http://schemas.microsoft.com/office/drawing/2014/main" id="{B32CDCC5-5588-6C4F-A3A7-6112753CC2B2}"/>
                  </a:ext>
                </a:extLst>
              </p:cNvPr>
              <p:cNvGrpSpPr/>
              <p:nvPr/>
            </p:nvGrpSpPr>
            <p:grpSpPr>
              <a:xfrm>
                <a:off x="3342937" y="2768865"/>
                <a:ext cx="1325312" cy="1174188"/>
                <a:chOff x="0" y="0"/>
                <a:chExt cx="1325311" cy="1174186"/>
              </a:xfrm>
            </p:grpSpPr>
            <p:sp>
              <p:nvSpPr>
                <p:cNvPr id="142" name="Rectangle">
                  <a:extLst>
                    <a:ext uri="{FF2B5EF4-FFF2-40B4-BE49-F238E27FC236}">
                      <a16:creationId xmlns:a16="http://schemas.microsoft.com/office/drawing/2014/main" id="{BA63FD85-8A95-B54B-8EE2-8806A1F1B1D2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 sz="2800"/>
                </a:p>
              </p:txBody>
            </p:sp>
            <p:sp>
              <p:nvSpPr>
                <p:cNvPr id="143" name="Core">
                  <a:extLst>
                    <a:ext uri="{FF2B5EF4-FFF2-40B4-BE49-F238E27FC236}">
                      <a16:creationId xmlns:a16="http://schemas.microsoft.com/office/drawing/2014/main" id="{22386DDF-E036-7946-83B4-CC2107CA97B4}"/>
                    </a:ext>
                  </a:extLst>
                </p:cNvPr>
                <p:cNvSpPr/>
                <p:nvPr/>
              </p:nvSpPr>
              <p:spPr>
                <a:xfrm>
                  <a:off x="0" y="465044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000"/>
                    <a:t>Core</a:t>
                  </a:r>
                </a:p>
              </p:txBody>
            </p:sp>
            <p:sp>
              <p:nvSpPr>
                <p:cNvPr id="144" name="CHA/LLC">
                  <a:extLst>
                    <a:ext uri="{FF2B5EF4-FFF2-40B4-BE49-F238E27FC236}">
                      <a16:creationId xmlns:a16="http://schemas.microsoft.com/office/drawing/2014/main" id="{3A11D8E0-906C-284B-8AA0-BB7BCE8BFD9A}"/>
                    </a:ext>
                  </a:extLst>
                </p:cNvPr>
                <p:cNvSpPr/>
                <p:nvPr/>
              </p:nvSpPr>
              <p:spPr>
                <a:xfrm>
                  <a:off x="0" y="21934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000"/>
                    <a:t>CHA/LLC</a:t>
                  </a:r>
                </a:p>
              </p:txBody>
            </p:sp>
          </p:grpSp>
          <p:sp>
            <p:nvSpPr>
              <p:cNvPr id="105" name="IMC">
                <a:extLst>
                  <a:ext uri="{FF2B5EF4-FFF2-40B4-BE49-F238E27FC236}">
                    <a16:creationId xmlns:a16="http://schemas.microsoft.com/office/drawing/2014/main" id="{50F30C27-8CF1-5D48-B242-173FD519C404}"/>
                  </a:ext>
                </a:extLst>
              </p:cNvPr>
              <p:cNvSpPr/>
              <p:nvPr/>
            </p:nvSpPr>
            <p:spPr>
              <a:xfrm>
                <a:off x="9586404" y="2768865"/>
                <a:ext cx="1379140" cy="1174188"/>
              </a:xfrm>
              <a:prstGeom prst="rect">
                <a:avLst/>
              </a:prstGeom>
              <a:solidFill>
                <a:srgbClr val="FFAB3B"/>
              </a:solidFill>
              <a:ln w="12700" cap="flat">
                <a:solidFill>
                  <a:schemeClr val="accent1"/>
                </a:solidFill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 spc="0">
                    <a:solidFill>
                      <a:srgbClr val="000000"/>
                    </a:solidFill>
                  </a:defRPr>
                </a:lvl1pPr>
              </a:lstStyle>
              <a:p>
                <a:r>
                  <a:rPr sz="1200"/>
                  <a:t>IMC</a:t>
                </a:r>
              </a:p>
            </p:txBody>
          </p:sp>
          <p:grpSp>
            <p:nvGrpSpPr>
              <p:cNvPr id="106" name="Group">
                <a:extLst>
                  <a:ext uri="{FF2B5EF4-FFF2-40B4-BE49-F238E27FC236}">
                    <a16:creationId xmlns:a16="http://schemas.microsoft.com/office/drawing/2014/main" id="{1705F6B6-A7A9-B749-9E74-52FFEBD2824A}"/>
                  </a:ext>
                </a:extLst>
              </p:cNvPr>
              <p:cNvGrpSpPr/>
              <p:nvPr/>
            </p:nvGrpSpPr>
            <p:grpSpPr>
              <a:xfrm>
                <a:off x="6464670" y="2768865"/>
                <a:ext cx="1325312" cy="1174188"/>
                <a:chOff x="0" y="0"/>
                <a:chExt cx="1325311" cy="1174186"/>
              </a:xfrm>
            </p:grpSpPr>
            <p:sp>
              <p:nvSpPr>
                <p:cNvPr id="139" name="Rectangle">
                  <a:extLst>
                    <a:ext uri="{FF2B5EF4-FFF2-40B4-BE49-F238E27FC236}">
                      <a16:creationId xmlns:a16="http://schemas.microsoft.com/office/drawing/2014/main" id="{5E9F9131-86CB-F644-9B83-A7CB2EA1EBD4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 sz="2800"/>
                </a:p>
              </p:txBody>
            </p:sp>
            <p:sp>
              <p:nvSpPr>
                <p:cNvPr id="140" name="Core">
                  <a:extLst>
                    <a:ext uri="{FF2B5EF4-FFF2-40B4-BE49-F238E27FC236}">
                      <a16:creationId xmlns:a16="http://schemas.microsoft.com/office/drawing/2014/main" id="{FB905799-F08B-9F40-A0A5-CAB2EDCAAC05}"/>
                    </a:ext>
                  </a:extLst>
                </p:cNvPr>
                <p:cNvSpPr/>
                <p:nvPr/>
              </p:nvSpPr>
              <p:spPr>
                <a:xfrm>
                  <a:off x="0" y="465044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000"/>
                    <a:t>Core</a:t>
                  </a:r>
                </a:p>
              </p:txBody>
            </p:sp>
            <p:sp>
              <p:nvSpPr>
                <p:cNvPr id="141" name="CHA/LLC">
                  <a:extLst>
                    <a:ext uri="{FF2B5EF4-FFF2-40B4-BE49-F238E27FC236}">
                      <a16:creationId xmlns:a16="http://schemas.microsoft.com/office/drawing/2014/main" id="{564E11EF-B6FA-D744-9EA6-51116B29F315}"/>
                    </a:ext>
                  </a:extLst>
                </p:cNvPr>
                <p:cNvSpPr/>
                <p:nvPr/>
              </p:nvSpPr>
              <p:spPr>
                <a:xfrm>
                  <a:off x="0" y="21934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000"/>
                    <a:t>CHA/LLC</a:t>
                  </a:r>
                </a:p>
              </p:txBody>
            </p:sp>
          </p:grpSp>
          <p:grpSp>
            <p:nvGrpSpPr>
              <p:cNvPr id="107" name="Group">
                <a:extLst>
                  <a:ext uri="{FF2B5EF4-FFF2-40B4-BE49-F238E27FC236}">
                    <a16:creationId xmlns:a16="http://schemas.microsoft.com/office/drawing/2014/main" id="{DFA04549-B33D-9E43-B45D-4C5FA9A9F033}"/>
                  </a:ext>
                </a:extLst>
              </p:cNvPr>
              <p:cNvGrpSpPr/>
              <p:nvPr/>
            </p:nvGrpSpPr>
            <p:grpSpPr>
              <a:xfrm>
                <a:off x="159527" y="5537730"/>
                <a:ext cx="1325312" cy="1174188"/>
                <a:chOff x="0" y="0"/>
                <a:chExt cx="1325311" cy="1174186"/>
              </a:xfrm>
            </p:grpSpPr>
            <p:sp>
              <p:nvSpPr>
                <p:cNvPr id="136" name="Rectangle">
                  <a:extLst>
                    <a:ext uri="{FF2B5EF4-FFF2-40B4-BE49-F238E27FC236}">
                      <a16:creationId xmlns:a16="http://schemas.microsoft.com/office/drawing/2014/main" id="{23D97047-B14A-C94E-ABB0-939EA5636E92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 sz="2800"/>
                </a:p>
              </p:txBody>
            </p:sp>
            <p:sp>
              <p:nvSpPr>
                <p:cNvPr id="137" name="Core">
                  <a:extLst>
                    <a:ext uri="{FF2B5EF4-FFF2-40B4-BE49-F238E27FC236}">
                      <a16:creationId xmlns:a16="http://schemas.microsoft.com/office/drawing/2014/main" id="{604A2FBC-A435-A54B-B63E-A4D9EBECFBC3}"/>
                    </a:ext>
                  </a:extLst>
                </p:cNvPr>
                <p:cNvSpPr/>
                <p:nvPr/>
              </p:nvSpPr>
              <p:spPr>
                <a:xfrm>
                  <a:off x="0" y="465044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000"/>
                    <a:t>Core</a:t>
                  </a:r>
                </a:p>
              </p:txBody>
            </p:sp>
            <p:sp>
              <p:nvSpPr>
                <p:cNvPr id="138" name="CHA/LLC">
                  <a:extLst>
                    <a:ext uri="{FF2B5EF4-FFF2-40B4-BE49-F238E27FC236}">
                      <a16:creationId xmlns:a16="http://schemas.microsoft.com/office/drawing/2014/main" id="{AFC360EB-A3D0-C345-9711-4B102F7343ED}"/>
                    </a:ext>
                  </a:extLst>
                </p:cNvPr>
                <p:cNvSpPr/>
                <p:nvPr/>
              </p:nvSpPr>
              <p:spPr>
                <a:xfrm>
                  <a:off x="0" y="21934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000"/>
                    <a:t>CHA/LLC</a:t>
                  </a:r>
                </a:p>
              </p:txBody>
            </p:sp>
          </p:grpSp>
          <p:grpSp>
            <p:nvGrpSpPr>
              <p:cNvPr id="108" name="Group">
                <a:extLst>
                  <a:ext uri="{FF2B5EF4-FFF2-40B4-BE49-F238E27FC236}">
                    <a16:creationId xmlns:a16="http://schemas.microsoft.com/office/drawing/2014/main" id="{A9B1E548-B744-474A-822F-51B9B5594423}"/>
                  </a:ext>
                </a:extLst>
              </p:cNvPr>
              <p:cNvGrpSpPr/>
              <p:nvPr/>
            </p:nvGrpSpPr>
            <p:grpSpPr>
              <a:xfrm>
                <a:off x="3342937" y="5537730"/>
                <a:ext cx="1325312" cy="1174188"/>
                <a:chOff x="0" y="0"/>
                <a:chExt cx="1325311" cy="1174186"/>
              </a:xfrm>
            </p:grpSpPr>
            <p:sp>
              <p:nvSpPr>
                <p:cNvPr id="133" name="Rectangle">
                  <a:extLst>
                    <a:ext uri="{FF2B5EF4-FFF2-40B4-BE49-F238E27FC236}">
                      <a16:creationId xmlns:a16="http://schemas.microsoft.com/office/drawing/2014/main" id="{0A474649-7A0B-E644-90B4-C92F1F4BD313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 sz="2800"/>
                </a:p>
              </p:txBody>
            </p:sp>
            <p:sp>
              <p:nvSpPr>
                <p:cNvPr id="134" name="Core">
                  <a:extLst>
                    <a:ext uri="{FF2B5EF4-FFF2-40B4-BE49-F238E27FC236}">
                      <a16:creationId xmlns:a16="http://schemas.microsoft.com/office/drawing/2014/main" id="{0F80F7A6-30D3-E748-99AA-38CE487A02C4}"/>
                    </a:ext>
                  </a:extLst>
                </p:cNvPr>
                <p:cNvSpPr/>
                <p:nvPr/>
              </p:nvSpPr>
              <p:spPr>
                <a:xfrm>
                  <a:off x="0" y="465044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000"/>
                    <a:t>Core</a:t>
                  </a:r>
                </a:p>
              </p:txBody>
            </p:sp>
            <p:sp>
              <p:nvSpPr>
                <p:cNvPr id="135" name="CHA/LLC">
                  <a:extLst>
                    <a:ext uri="{FF2B5EF4-FFF2-40B4-BE49-F238E27FC236}">
                      <a16:creationId xmlns:a16="http://schemas.microsoft.com/office/drawing/2014/main" id="{0A666D0F-CAFB-FE42-B1B5-B695BC423C78}"/>
                    </a:ext>
                  </a:extLst>
                </p:cNvPr>
                <p:cNvSpPr/>
                <p:nvPr/>
              </p:nvSpPr>
              <p:spPr>
                <a:xfrm>
                  <a:off x="0" y="21934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000"/>
                    <a:t>CHA/LLC</a:t>
                  </a:r>
                </a:p>
              </p:txBody>
            </p:sp>
          </p:grpSp>
          <p:grpSp>
            <p:nvGrpSpPr>
              <p:cNvPr id="109" name="Group">
                <a:extLst>
                  <a:ext uri="{FF2B5EF4-FFF2-40B4-BE49-F238E27FC236}">
                    <a16:creationId xmlns:a16="http://schemas.microsoft.com/office/drawing/2014/main" id="{89510867-94C5-294A-B1F5-11901CED40B5}"/>
                  </a:ext>
                </a:extLst>
              </p:cNvPr>
              <p:cNvGrpSpPr/>
              <p:nvPr/>
            </p:nvGrpSpPr>
            <p:grpSpPr>
              <a:xfrm>
                <a:off x="6526347" y="5537730"/>
                <a:ext cx="1325312" cy="1174188"/>
                <a:chOff x="0" y="0"/>
                <a:chExt cx="1325311" cy="1174186"/>
              </a:xfrm>
            </p:grpSpPr>
            <p:sp>
              <p:nvSpPr>
                <p:cNvPr id="130" name="Rectangle">
                  <a:extLst>
                    <a:ext uri="{FF2B5EF4-FFF2-40B4-BE49-F238E27FC236}">
                      <a16:creationId xmlns:a16="http://schemas.microsoft.com/office/drawing/2014/main" id="{890B128D-9318-DB43-809D-66397D0EB9BA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 sz="2800"/>
                </a:p>
              </p:txBody>
            </p:sp>
            <p:sp>
              <p:nvSpPr>
                <p:cNvPr id="131" name="Core">
                  <a:extLst>
                    <a:ext uri="{FF2B5EF4-FFF2-40B4-BE49-F238E27FC236}">
                      <a16:creationId xmlns:a16="http://schemas.microsoft.com/office/drawing/2014/main" id="{43C714CC-A18E-E241-81E9-EAE73134796F}"/>
                    </a:ext>
                  </a:extLst>
                </p:cNvPr>
                <p:cNvSpPr/>
                <p:nvPr/>
              </p:nvSpPr>
              <p:spPr>
                <a:xfrm>
                  <a:off x="0" y="465044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000"/>
                    <a:t>Core</a:t>
                  </a:r>
                </a:p>
              </p:txBody>
            </p:sp>
            <p:sp>
              <p:nvSpPr>
                <p:cNvPr id="132" name="CHA/LLC">
                  <a:extLst>
                    <a:ext uri="{FF2B5EF4-FFF2-40B4-BE49-F238E27FC236}">
                      <a16:creationId xmlns:a16="http://schemas.microsoft.com/office/drawing/2014/main" id="{A7713CF8-631B-C646-AE62-3486CC9E960F}"/>
                    </a:ext>
                  </a:extLst>
                </p:cNvPr>
                <p:cNvSpPr/>
                <p:nvPr/>
              </p:nvSpPr>
              <p:spPr>
                <a:xfrm>
                  <a:off x="0" y="21934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000"/>
                    <a:t>CHA/LLC</a:t>
                  </a:r>
                </a:p>
              </p:txBody>
            </p:sp>
          </p:grpSp>
          <p:grpSp>
            <p:nvGrpSpPr>
              <p:cNvPr id="110" name="Group">
                <a:extLst>
                  <a:ext uri="{FF2B5EF4-FFF2-40B4-BE49-F238E27FC236}">
                    <a16:creationId xmlns:a16="http://schemas.microsoft.com/office/drawing/2014/main" id="{93F817B5-E470-A24E-8104-1942EE81C571}"/>
                  </a:ext>
                </a:extLst>
              </p:cNvPr>
              <p:cNvGrpSpPr/>
              <p:nvPr/>
            </p:nvGrpSpPr>
            <p:grpSpPr>
              <a:xfrm>
                <a:off x="9709757" y="5537730"/>
                <a:ext cx="1325312" cy="1174188"/>
                <a:chOff x="0" y="0"/>
                <a:chExt cx="1325311" cy="1174186"/>
              </a:xfrm>
            </p:grpSpPr>
            <p:sp>
              <p:nvSpPr>
                <p:cNvPr id="127" name="Rectangle">
                  <a:extLst>
                    <a:ext uri="{FF2B5EF4-FFF2-40B4-BE49-F238E27FC236}">
                      <a16:creationId xmlns:a16="http://schemas.microsoft.com/office/drawing/2014/main" id="{6DFBDD4B-2F13-5C4F-B86E-EF10D6BA3F21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 sz="2800"/>
                </a:p>
              </p:txBody>
            </p:sp>
            <p:sp>
              <p:nvSpPr>
                <p:cNvPr id="128" name="Core">
                  <a:extLst>
                    <a:ext uri="{FF2B5EF4-FFF2-40B4-BE49-F238E27FC236}">
                      <a16:creationId xmlns:a16="http://schemas.microsoft.com/office/drawing/2014/main" id="{DBD54A8E-C67D-D64F-B8CC-B4203E68F60C}"/>
                    </a:ext>
                  </a:extLst>
                </p:cNvPr>
                <p:cNvSpPr/>
                <p:nvPr/>
              </p:nvSpPr>
              <p:spPr>
                <a:xfrm>
                  <a:off x="0" y="465044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000"/>
                    <a:t>Core</a:t>
                  </a:r>
                </a:p>
              </p:txBody>
            </p:sp>
            <p:sp>
              <p:nvSpPr>
                <p:cNvPr id="129" name="CHA/LLC">
                  <a:extLst>
                    <a:ext uri="{FF2B5EF4-FFF2-40B4-BE49-F238E27FC236}">
                      <a16:creationId xmlns:a16="http://schemas.microsoft.com/office/drawing/2014/main" id="{DFDE37D6-1B2B-314A-B859-5C9420643951}"/>
                    </a:ext>
                  </a:extLst>
                </p:cNvPr>
                <p:cNvSpPr/>
                <p:nvPr/>
              </p:nvSpPr>
              <p:spPr>
                <a:xfrm>
                  <a:off x="0" y="21934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000"/>
                    <a:t>CHA/LLC</a:t>
                  </a:r>
                </a:p>
              </p:txBody>
            </p:sp>
          </p:grpSp>
          <p:grpSp>
            <p:nvGrpSpPr>
              <p:cNvPr id="111" name="Group">
                <a:extLst>
                  <a:ext uri="{FF2B5EF4-FFF2-40B4-BE49-F238E27FC236}">
                    <a16:creationId xmlns:a16="http://schemas.microsoft.com/office/drawing/2014/main" id="{6BF79C84-B3F3-C14B-9BA4-AECC09A4022A}"/>
                  </a:ext>
                </a:extLst>
              </p:cNvPr>
              <p:cNvGrpSpPr/>
              <p:nvPr/>
            </p:nvGrpSpPr>
            <p:grpSpPr>
              <a:xfrm>
                <a:off x="159527" y="8306596"/>
                <a:ext cx="1325312" cy="1174188"/>
                <a:chOff x="0" y="0"/>
                <a:chExt cx="1325311" cy="1174186"/>
              </a:xfrm>
            </p:grpSpPr>
            <p:sp>
              <p:nvSpPr>
                <p:cNvPr id="124" name="Rectangle">
                  <a:extLst>
                    <a:ext uri="{FF2B5EF4-FFF2-40B4-BE49-F238E27FC236}">
                      <a16:creationId xmlns:a16="http://schemas.microsoft.com/office/drawing/2014/main" id="{C0E99FF0-2659-A148-9A49-BADC407ADD98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 sz="2800"/>
                </a:p>
              </p:txBody>
            </p:sp>
            <p:sp>
              <p:nvSpPr>
                <p:cNvPr id="125" name="Core">
                  <a:extLst>
                    <a:ext uri="{FF2B5EF4-FFF2-40B4-BE49-F238E27FC236}">
                      <a16:creationId xmlns:a16="http://schemas.microsoft.com/office/drawing/2014/main" id="{E503DDEE-EE36-7F4D-B611-2730CB41B836}"/>
                    </a:ext>
                  </a:extLst>
                </p:cNvPr>
                <p:cNvSpPr/>
                <p:nvPr/>
              </p:nvSpPr>
              <p:spPr>
                <a:xfrm>
                  <a:off x="0" y="465044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000"/>
                    <a:t>Core</a:t>
                  </a:r>
                </a:p>
              </p:txBody>
            </p:sp>
            <p:sp>
              <p:nvSpPr>
                <p:cNvPr id="126" name="CHA/LLC">
                  <a:extLst>
                    <a:ext uri="{FF2B5EF4-FFF2-40B4-BE49-F238E27FC236}">
                      <a16:creationId xmlns:a16="http://schemas.microsoft.com/office/drawing/2014/main" id="{AC28A404-D8E4-C343-A2F7-8F479B6498BB}"/>
                    </a:ext>
                  </a:extLst>
                </p:cNvPr>
                <p:cNvSpPr/>
                <p:nvPr/>
              </p:nvSpPr>
              <p:spPr>
                <a:xfrm>
                  <a:off x="0" y="21934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000"/>
                    <a:t>CHA/LLC</a:t>
                  </a:r>
                </a:p>
              </p:txBody>
            </p:sp>
          </p:grpSp>
          <p:grpSp>
            <p:nvGrpSpPr>
              <p:cNvPr id="112" name="Group">
                <a:extLst>
                  <a:ext uri="{FF2B5EF4-FFF2-40B4-BE49-F238E27FC236}">
                    <a16:creationId xmlns:a16="http://schemas.microsoft.com/office/drawing/2014/main" id="{4E39C98B-7EF7-D442-AB4B-78C7B31E4371}"/>
                  </a:ext>
                </a:extLst>
              </p:cNvPr>
              <p:cNvGrpSpPr/>
              <p:nvPr/>
            </p:nvGrpSpPr>
            <p:grpSpPr>
              <a:xfrm>
                <a:off x="3342937" y="8306596"/>
                <a:ext cx="1325312" cy="1174188"/>
                <a:chOff x="0" y="0"/>
                <a:chExt cx="1325311" cy="1174186"/>
              </a:xfrm>
            </p:grpSpPr>
            <p:sp>
              <p:nvSpPr>
                <p:cNvPr id="121" name="Rectangle">
                  <a:extLst>
                    <a:ext uri="{FF2B5EF4-FFF2-40B4-BE49-F238E27FC236}">
                      <a16:creationId xmlns:a16="http://schemas.microsoft.com/office/drawing/2014/main" id="{52E4852A-2ADE-DA4F-AF6C-35005AF95161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 sz="2800"/>
                </a:p>
              </p:txBody>
            </p:sp>
            <p:sp>
              <p:nvSpPr>
                <p:cNvPr id="122" name="Core">
                  <a:extLst>
                    <a:ext uri="{FF2B5EF4-FFF2-40B4-BE49-F238E27FC236}">
                      <a16:creationId xmlns:a16="http://schemas.microsoft.com/office/drawing/2014/main" id="{B6924622-DCE8-3C4D-B414-0B79EAE64CE5}"/>
                    </a:ext>
                  </a:extLst>
                </p:cNvPr>
                <p:cNvSpPr/>
                <p:nvPr/>
              </p:nvSpPr>
              <p:spPr>
                <a:xfrm>
                  <a:off x="0" y="465044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000"/>
                    <a:t>Core</a:t>
                  </a:r>
                </a:p>
              </p:txBody>
            </p:sp>
            <p:sp>
              <p:nvSpPr>
                <p:cNvPr id="123" name="CHA/LLC">
                  <a:extLst>
                    <a:ext uri="{FF2B5EF4-FFF2-40B4-BE49-F238E27FC236}">
                      <a16:creationId xmlns:a16="http://schemas.microsoft.com/office/drawing/2014/main" id="{2646181F-CC77-3E40-80DD-8858903C5D29}"/>
                    </a:ext>
                  </a:extLst>
                </p:cNvPr>
                <p:cNvSpPr/>
                <p:nvPr/>
              </p:nvSpPr>
              <p:spPr>
                <a:xfrm>
                  <a:off x="0" y="21934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000"/>
                    <a:t>CHA/LLC</a:t>
                  </a:r>
                </a:p>
              </p:txBody>
            </p:sp>
          </p:grpSp>
          <p:grpSp>
            <p:nvGrpSpPr>
              <p:cNvPr id="113" name="Group">
                <a:extLst>
                  <a:ext uri="{FF2B5EF4-FFF2-40B4-BE49-F238E27FC236}">
                    <a16:creationId xmlns:a16="http://schemas.microsoft.com/office/drawing/2014/main" id="{0013D1CC-4065-A346-9E4E-60ED11AFEFA1}"/>
                  </a:ext>
                </a:extLst>
              </p:cNvPr>
              <p:cNvGrpSpPr/>
              <p:nvPr/>
            </p:nvGrpSpPr>
            <p:grpSpPr>
              <a:xfrm>
                <a:off x="6526347" y="8306596"/>
                <a:ext cx="1325312" cy="1174188"/>
                <a:chOff x="0" y="0"/>
                <a:chExt cx="1325311" cy="1174186"/>
              </a:xfrm>
            </p:grpSpPr>
            <p:sp>
              <p:nvSpPr>
                <p:cNvPr id="118" name="Rectangle">
                  <a:extLst>
                    <a:ext uri="{FF2B5EF4-FFF2-40B4-BE49-F238E27FC236}">
                      <a16:creationId xmlns:a16="http://schemas.microsoft.com/office/drawing/2014/main" id="{958F9610-3CE3-8242-A064-6D73BEB97B4C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 sz="2800"/>
                </a:p>
              </p:txBody>
            </p:sp>
            <p:sp>
              <p:nvSpPr>
                <p:cNvPr id="119" name="Core">
                  <a:extLst>
                    <a:ext uri="{FF2B5EF4-FFF2-40B4-BE49-F238E27FC236}">
                      <a16:creationId xmlns:a16="http://schemas.microsoft.com/office/drawing/2014/main" id="{D157B78E-4075-A24F-971F-514B7830D87F}"/>
                    </a:ext>
                  </a:extLst>
                </p:cNvPr>
                <p:cNvSpPr/>
                <p:nvPr/>
              </p:nvSpPr>
              <p:spPr>
                <a:xfrm>
                  <a:off x="0" y="465044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000"/>
                    <a:t>Core</a:t>
                  </a:r>
                </a:p>
              </p:txBody>
            </p:sp>
            <p:sp>
              <p:nvSpPr>
                <p:cNvPr id="120" name="CHA/LLC">
                  <a:extLst>
                    <a:ext uri="{FF2B5EF4-FFF2-40B4-BE49-F238E27FC236}">
                      <a16:creationId xmlns:a16="http://schemas.microsoft.com/office/drawing/2014/main" id="{7AD91E43-B4A9-2F4E-9033-433B9DDCED27}"/>
                    </a:ext>
                  </a:extLst>
                </p:cNvPr>
                <p:cNvSpPr/>
                <p:nvPr/>
              </p:nvSpPr>
              <p:spPr>
                <a:xfrm>
                  <a:off x="0" y="21934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000"/>
                    <a:t>CHA/LLC</a:t>
                  </a:r>
                </a:p>
              </p:txBody>
            </p:sp>
          </p:grpSp>
          <p:grpSp>
            <p:nvGrpSpPr>
              <p:cNvPr id="114" name="Group">
                <a:extLst>
                  <a:ext uri="{FF2B5EF4-FFF2-40B4-BE49-F238E27FC236}">
                    <a16:creationId xmlns:a16="http://schemas.microsoft.com/office/drawing/2014/main" id="{B507AEAA-97F7-654A-AF4F-C74369DEB56E}"/>
                  </a:ext>
                </a:extLst>
              </p:cNvPr>
              <p:cNvGrpSpPr/>
              <p:nvPr/>
            </p:nvGrpSpPr>
            <p:grpSpPr>
              <a:xfrm>
                <a:off x="9709757" y="8306596"/>
                <a:ext cx="1325312" cy="1174188"/>
                <a:chOff x="0" y="0"/>
                <a:chExt cx="1325311" cy="1174186"/>
              </a:xfrm>
            </p:grpSpPr>
            <p:sp>
              <p:nvSpPr>
                <p:cNvPr id="115" name="Rectangle">
                  <a:extLst>
                    <a:ext uri="{FF2B5EF4-FFF2-40B4-BE49-F238E27FC236}">
                      <a16:creationId xmlns:a16="http://schemas.microsoft.com/office/drawing/2014/main" id="{D472C601-851B-E04C-8E3A-756804C412C9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 sz="2800"/>
                </a:p>
              </p:txBody>
            </p:sp>
            <p:sp>
              <p:nvSpPr>
                <p:cNvPr id="116" name="Core">
                  <a:extLst>
                    <a:ext uri="{FF2B5EF4-FFF2-40B4-BE49-F238E27FC236}">
                      <a16:creationId xmlns:a16="http://schemas.microsoft.com/office/drawing/2014/main" id="{724ECEAB-245F-D148-AD36-60A059939774}"/>
                    </a:ext>
                  </a:extLst>
                </p:cNvPr>
                <p:cNvSpPr/>
                <p:nvPr/>
              </p:nvSpPr>
              <p:spPr>
                <a:xfrm>
                  <a:off x="0" y="465044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000"/>
                    <a:t>Core</a:t>
                  </a:r>
                </a:p>
              </p:txBody>
            </p:sp>
            <p:sp>
              <p:nvSpPr>
                <p:cNvPr id="117" name="CHA/LLC">
                  <a:extLst>
                    <a:ext uri="{FF2B5EF4-FFF2-40B4-BE49-F238E27FC236}">
                      <a16:creationId xmlns:a16="http://schemas.microsoft.com/office/drawing/2014/main" id="{56D8637A-E87D-194E-AB00-B57ABCBBC2EC}"/>
                    </a:ext>
                  </a:extLst>
                </p:cNvPr>
                <p:cNvSpPr/>
                <p:nvPr/>
              </p:nvSpPr>
              <p:spPr>
                <a:xfrm>
                  <a:off x="0" y="21934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sz="1000"/>
                    <a:t>CHA/LLC</a:t>
                  </a:r>
                </a:p>
              </p:txBody>
            </p:sp>
          </p:grp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A40122B0-E3FC-354D-9EE6-FA92088DFA55}"/>
                </a:ext>
              </a:extLst>
            </p:cNvPr>
            <p:cNvGrpSpPr/>
            <p:nvPr/>
          </p:nvGrpSpPr>
          <p:grpSpPr>
            <a:xfrm>
              <a:off x="12646028" y="2936297"/>
              <a:ext cx="7693618" cy="1188564"/>
              <a:chOff x="12646028" y="2936297"/>
              <a:chExt cx="7693618" cy="1188564"/>
            </a:xfrm>
          </p:grpSpPr>
          <p:sp>
            <p:nvSpPr>
              <p:cNvPr id="98" name="IMC">
                <a:extLst>
                  <a:ext uri="{FF2B5EF4-FFF2-40B4-BE49-F238E27FC236}">
                    <a16:creationId xmlns:a16="http://schemas.microsoft.com/office/drawing/2014/main" id="{87A1D43F-7617-854A-8D9C-3170F826EE9E}"/>
                  </a:ext>
                </a:extLst>
              </p:cNvPr>
              <p:cNvSpPr/>
              <p:nvPr/>
            </p:nvSpPr>
            <p:spPr>
              <a:xfrm>
                <a:off x="12646028" y="2950673"/>
                <a:ext cx="1379140" cy="117418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 cap="flat">
                <a:solidFill>
                  <a:schemeClr val="accent1"/>
                </a:solidFill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 spc="0">
                    <a:solidFill>
                      <a:srgbClr val="000000"/>
                    </a:solidFill>
                  </a:defRPr>
                </a:lvl1pPr>
              </a:lstStyle>
              <a:p>
                <a:r>
                  <a:rPr lang="en-US" sz="1200"/>
                  <a:t>UPI</a:t>
                </a:r>
                <a:endParaRPr sz="1200"/>
              </a:p>
            </p:txBody>
          </p:sp>
          <p:sp>
            <p:nvSpPr>
              <p:cNvPr id="99" name="IMC">
                <a:extLst>
                  <a:ext uri="{FF2B5EF4-FFF2-40B4-BE49-F238E27FC236}">
                    <a16:creationId xmlns:a16="http://schemas.microsoft.com/office/drawing/2014/main" id="{BD07432C-D90E-674D-83B7-B80C7A764379}"/>
                  </a:ext>
                </a:extLst>
              </p:cNvPr>
              <p:cNvSpPr/>
              <p:nvPr/>
            </p:nvSpPr>
            <p:spPr>
              <a:xfrm>
                <a:off x="18960506" y="2936297"/>
                <a:ext cx="1379140" cy="117418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 cap="flat">
                <a:solidFill>
                  <a:schemeClr val="accent1"/>
                </a:solidFill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 spc="0">
                    <a:solidFill>
                      <a:srgbClr val="000000"/>
                    </a:solidFill>
                  </a:defRPr>
                </a:lvl1pPr>
              </a:lstStyle>
              <a:p>
                <a:r>
                  <a:rPr lang="en-US" sz="1200"/>
                  <a:t>UPI</a:t>
                </a:r>
                <a:endParaRPr sz="1200"/>
              </a:p>
            </p:txBody>
          </p:sp>
        </p:grpSp>
      </p:grp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4C548500-2734-9548-BB44-1E30E2E86802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16343942" y="4479527"/>
            <a:ext cx="0" cy="1368834"/>
          </a:xfrm>
          <a:prstGeom prst="line">
            <a:avLst/>
          </a:prstGeom>
          <a:noFill/>
          <a:ln w="76200" cap="flat">
            <a:solidFill>
              <a:schemeClr val="tx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88E6A89A-6417-354D-9253-136C1C99ADE1}"/>
              </a:ext>
            </a:extLst>
          </p:cNvPr>
          <p:cNvCxnSpPr>
            <a:cxnSpLocks/>
          </p:cNvCxnSpPr>
          <p:nvPr/>
        </p:nvCxnSpPr>
        <p:spPr>
          <a:xfrm>
            <a:off x="20258900" y="4467362"/>
            <a:ext cx="0" cy="1368834"/>
          </a:xfrm>
          <a:prstGeom prst="line">
            <a:avLst/>
          </a:prstGeom>
          <a:noFill/>
          <a:ln w="76200" cap="flat">
            <a:solidFill>
              <a:schemeClr val="tx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53" name="cropped-best-pranks-e1479573181768.png" descr="cropped-best-pranks-e1479573181768.png">
            <a:extLst>
              <a:ext uri="{FF2B5EF4-FFF2-40B4-BE49-F238E27FC236}">
                <a16:creationId xmlns:a16="http://schemas.microsoft.com/office/drawing/2014/main" id="{AAE84E1D-8D3A-C54A-82A9-1EC3C76EF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6876" y="2650824"/>
            <a:ext cx="968018" cy="9680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2F8817D8-1237-A64D-9549-990C472AFC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857290" y="2042678"/>
            <a:ext cx="2057175" cy="2057175"/>
          </a:xfrm>
          <a:prstGeom prst="rect">
            <a:avLst/>
          </a:prstGeom>
        </p:spPr>
      </p:pic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7C74DC39-ACA6-8341-A4D4-204B4B2AE85F}"/>
              </a:ext>
            </a:extLst>
          </p:cNvPr>
          <p:cNvCxnSpPr>
            <a:cxnSpLocks/>
            <a:endCxn id="100" idx="1"/>
          </p:cNvCxnSpPr>
          <p:nvPr/>
        </p:nvCxnSpPr>
        <p:spPr>
          <a:xfrm flipV="1">
            <a:off x="14715668" y="3094193"/>
            <a:ext cx="1158314" cy="9718"/>
          </a:xfrm>
          <a:prstGeom prst="line">
            <a:avLst/>
          </a:prstGeom>
          <a:noFill/>
          <a:ln w="76200" cap="flat">
            <a:solidFill>
              <a:schemeClr val="tx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56" name="Picture 155">
            <a:extLst>
              <a:ext uri="{FF2B5EF4-FFF2-40B4-BE49-F238E27FC236}">
                <a16:creationId xmlns:a16="http://schemas.microsoft.com/office/drawing/2014/main" id="{C2E4ED6A-741D-B34C-BDAC-E5CBCD57A2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890283" y="6084477"/>
            <a:ext cx="2057175" cy="2057175"/>
          </a:xfrm>
          <a:prstGeom prst="rect">
            <a:avLst/>
          </a:prstGeom>
        </p:spPr>
      </p:pic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E0BF0FB0-A78D-224A-8A3A-BDBB252B9120}"/>
              </a:ext>
            </a:extLst>
          </p:cNvPr>
          <p:cNvCxnSpPr>
            <a:cxnSpLocks/>
          </p:cNvCxnSpPr>
          <p:nvPr/>
        </p:nvCxnSpPr>
        <p:spPr>
          <a:xfrm flipV="1">
            <a:off x="14746556" y="7214985"/>
            <a:ext cx="1158314" cy="9718"/>
          </a:xfrm>
          <a:prstGeom prst="line">
            <a:avLst/>
          </a:prstGeom>
          <a:noFill/>
          <a:ln w="76200" cap="flat">
            <a:solidFill>
              <a:schemeClr val="tx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68" name="cropped-best-pranks-e1479573181768.png" descr="cropped-best-pranks-e1479573181768.png">
            <a:extLst>
              <a:ext uri="{FF2B5EF4-FFF2-40B4-BE49-F238E27FC236}">
                <a16:creationId xmlns:a16="http://schemas.microsoft.com/office/drawing/2014/main" id="{7C3087DA-27F6-FD4D-894D-F662A8F2C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1890" y="6821745"/>
            <a:ext cx="968018" cy="9680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no_pic_profile.png" descr="no_pic_profile.png">
            <a:extLst>
              <a:ext uri="{FF2B5EF4-FFF2-40B4-BE49-F238E27FC236}">
                <a16:creationId xmlns:a16="http://schemas.microsoft.com/office/drawing/2014/main" id="{FF635F49-7D46-5E43-8960-610D9D036E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57195" y="7746810"/>
            <a:ext cx="1046822" cy="104682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5" name="成组">
            <a:extLst>
              <a:ext uri="{FF2B5EF4-FFF2-40B4-BE49-F238E27FC236}">
                <a16:creationId xmlns:a16="http://schemas.microsoft.com/office/drawing/2014/main" id="{9517BE15-CF03-6053-DC81-7A2A6BDDDC75}"/>
              </a:ext>
            </a:extLst>
          </p:cNvPr>
          <p:cNvGrpSpPr/>
          <p:nvPr/>
        </p:nvGrpSpPr>
        <p:grpSpPr>
          <a:xfrm>
            <a:off x="-391489" y="12773806"/>
            <a:ext cx="25166978" cy="1646668"/>
            <a:chOff x="0" y="0"/>
            <a:chExt cx="25166977" cy="984245"/>
          </a:xfrm>
        </p:grpSpPr>
        <p:sp>
          <p:nvSpPr>
            <p:cNvPr id="166" name="矩形">
              <a:extLst>
                <a:ext uri="{FF2B5EF4-FFF2-40B4-BE49-F238E27FC236}">
                  <a16:creationId xmlns:a16="http://schemas.microsoft.com/office/drawing/2014/main" id="{8045F613-7E07-6D4A-3B3A-926EF24A41A8}"/>
                </a:ext>
              </a:extLst>
            </p:cNvPr>
            <p:cNvSpPr/>
            <p:nvPr/>
          </p:nvSpPr>
          <p:spPr>
            <a:xfrm>
              <a:off x="122501" y="9791"/>
              <a:ext cx="25044477" cy="974455"/>
            </a:xfrm>
            <a:prstGeom prst="rect">
              <a:avLst/>
            </a:prstGeom>
            <a:solidFill>
              <a:srgbClr val="2C81C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67" name="矩形">
              <a:extLst>
                <a:ext uri="{FF2B5EF4-FFF2-40B4-BE49-F238E27FC236}">
                  <a16:creationId xmlns:a16="http://schemas.microsoft.com/office/drawing/2014/main" id="{5DB06792-6CA8-8F71-3945-635F798351A9}"/>
                </a:ext>
              </a:extLst>
            </p:cNvPr>
            <p:cNvSpPr/>
            <p:nvPr/>
          </p:nvSpPr>
          <p:spPr>
            <a:xfrm>
              <a:off x="0" y="0"/>
              <a:ext cx="25044476" cy="63500"/>
            </a:xfrm>
            <a:prstGeom prst="rect">
              <a:avLst/>
            </a:prstGeom>
            <a:solidFill>
              <a:srgbClr val="FEAD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1861221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CIe protoco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spc="0"/>
            </a:lvl1pPr>
          </a:lstStyle>
          <a:p>
            <a:r>
              <a:rPr lang="en-US"/>
              <a:t>Cause of Cache Timing Attack</a:t>
            </a:r>
          </a:p>
        </p:txBody>
      </p:sp>
      <p:sp>
        <p:nvSpPr>
          <p:cNvPr id="162" name="De facto protocol to connect CPU and peripheral devices…"/>
          <p:cNvSpPr txBox="1">
            <a:spLocks noGrp="1"/>
          </p:cNvSpPr>
          <p:nvPr>
            <p:ph type="body" idx="1"/>
          </p:nvPr>
        </p:nvSpPr>
        <p:spPr>
          <a:xfrm>
            <a:off x="1270000" y="3390900"/>
            <a:ext cx="21971000" cy="8647976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Hardware Resource Sharing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3900" b="1" dirty="0"/>
              <a:t>Such</a:t>
            </a:r>
            <a:r>
              <a:rPr lang="zh-CN" altLang="en-US" sz="3900" b="1" dirty="0"/>
              <a:t> </a:t>
            </a:r>
            <a:r>
              <a:rPr lang="en-US" altLang="zh-CN" sz="3900" b="1" dirty="0"/>
              <a:t>as</a:t>
            </a:r>
            <a:r>
              <a:rPr lang="en-US" sz="3900" b="1" dirty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900" dirty="0"/>
              <a:t>L1/L2/LLC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900" dirty="0"/>
              <a:t>MMU/TLB</a:t>
            </a:r>
            <a:endParaRPr lang="en-US" sz="3900" b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900" dirty="0"/>
              <a:t>I/O buses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900" dirty="0"/>
              <a:t>CPU execution ports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900" dirty="0"/>
              <a:t>Cache directory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900" b="1" dirty="0"/>
              <a:t>CPU interconnect:  </a:t>
            </a:r>
            <a:r>
              <a:rPr lang="en-US" sz="3900" b="1" dirty="0" err="1">
                <a:solidFill>
                  <a:srgbClr val="FF0000"/>
                </a:solidFill>
              </a:rPr>
              <a:t>MeshUp</a:t>
            </a:r>
            <a:r>
              <a:rPr lang="en-US" sz="3900" b="1" dirty="0"/>
              <a:t>, </a:t>
            </a:r>
            <a:r>
              <a:rPr lang="en-US" sz="3900" b="1" dirty="0" err="1"/>
              <a:t>LoR</a:t>
            </a:r>
            <a:endParaRPr lang="en-US" sz="3900" dirty="0">
              <a:solidFill>
                <a:srgbClr val="FF0000"/>
              </a:solidFill>
            </a:endParaRPr>
          </a:p>
        </p:txBody>
      </p:sp>
      <p:grpSp>
        <p:nvGrpSpPr>
          <p:cNvPr id="9" name="成组">
            <a:extLst>
              <a:ext uri="{FF2B5EF4-FFF2-40B4-BE49-F238E27FC236}">
                <a16:creationId xmlns:a16="http://schemas.microsoft.com/office/drawing/2014/main" id="{4154CD0C-F778-B48D-D650-7626D8DF6E0D}"/>
              </a:ext>
            </a:extLst>
          </p:cNvPr>
          <p:cNvGrpSpPr/>
          <p:nvPr/>
        </p:nvGrpSpPr>
        <p:grpSpPr>
          <a:xfrm>
            <a:off x="-391489" y="12773806"/>
            <a:ext cx="25166978" cy="1646668"/>
            <a:chOff x="0" y="0"/>
            <a:chExt cx="25166977" cy="984245"/>
          </a:xfrm>
        </p:grpSpPr>
        <p:sp>
          <p:nvSpPr>
            <p:cNvPr id="10" name="矩形">
              <a:extLst>
                <a:ext uri="{FF2B5EF4-FFF2-40B4-BE49-F238E27FC236}">
                  <a16:creationId xmlns:a16="http://schemas.microsoft.com/office/drawing/2014/main" id="{BADCCC70-ACB2-CFEF-A9CC-758FCD82E136}"/>
                </a:ext>
              </a:extLst>
            </p:cNvPr>
            <p:cNvSpPr/>
            <p:nvPr/>
          </p:nvSpPr>
          <p:spPr>
            <a:xfrm>
              <a:off x="122501" y="9791"/>
              <a:ext cx="25044477" cy="974455"/>
            </a:xfrm>
            <a:prstGeom prst="rect">
              <a:avLst/>
            </a:prstGeom>
            <a:solidFill>
              <a:srgbClr val="2C81C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1" name="矩形">
              <a:extLst>
                <a:ext uri="{FF2B5EF4-FFF2-40B4-BE49-F238E27FC236}">
                  <a16:creationId xmlns:a16="http://schemas.microsoft.com/office/drawing/2014/main" id="{8CB14997-3356-ECDB-5A84-FEF78AF8C6E2}"/>
                </a:ext>
              </a:extLst>
            </p:cNvPr>
            <p:cNvSpPr/>
            <p:nvPr/>
          </p:nvSpPr>
          <p:spPr>
            <a:xfrm>
              <a:off x="0" y="0"/>
              <a:ext cx="25044476" cy="63500"/>
            </a:xfrm>
            <a:prstGeom prst="rect">
              <a:avLst/>
            </a:prstGeom>
            <a:solidFill>
              <a:srgbClr val="FEAD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35807432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ontribu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spc="0"/>
            </a:lvl1pPr>
          </a:lstStyle>
          <a:p>
            <a:r>
              <a:rPr lang="en-US"/>
              <a:t>Summary</a:t>
            </a:r>
            <a:endParaRPr/>
          </a:p>
        </p:txBody>
      </p:sp>
      <p:sp>
        <p:nvSpPr>
          <p:cNvPr id="229" name="Indicate the problems of sharing PCIe devices…"/>
          <p:cNvSpPr txBox="1">
            <a:spLocks noGrp="1"/>
          </p:cNvSpPr>
          <p:nvPr>
            <p:ph type="body" idx="1"/>
          </p:nvPr>
        </p:nvSpPr>
        <p:spPr>
          <a:xfrm>
            <a:off x="1270000" y="3390900"/>
            <a:ext cx="16900769" cy="825601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Identify new security implication of CPU interconnects</a:t>
            </a:r>
          </a:p>
          <a:p>
            <a:pPr marL="0" indent="0">
              <a:buNone/>
            </a:pPr>
            <a:r>
              <a:rPr lang="en-US" sz="3600" b="1" dirty="0"/>
              <a:t>Develop </a:t>
            </a:r>
            <a:r>
              <a:rPr lang="en-US" sz="3600" b="1" dirty="0" err="1"/>
              <a:t>MeshUp</a:t>
            </a:r>
            <a:r>
              <a:rPr lang="en-US" sz="3600" b="1" dirty="0"/>
              <a:t> to conduct cross-core and cross-CPU attacks through CPU interconnects</a:t>
            </a:r>
          </a:p>
          <a:p>
            <a:pPr marL="0" indent="0">
              <a:buNone/>
            </a:pPr>
            <a:r>
              <a:rPr lang="en-US" sz="3600" b="1" dirty="0"/>
              <a:t>Systematically analyze </a:t>
            </a:r>
            <a:r>
              <a:rPr lang="en-US" sz="3600" b="1" dirty="0" err="1"/>
              <a:t>MeshUp</a:t>
            </a:r>
            <a:r>
              <a:rPr lang="en-US" sz="3600" b="1" dirty="0"/>
              <a:t> and evaluate it against RSA key recovery and </a:t>
            </a:r>
            <a:r>
              <a:rPr lang="en-US" sz="3600" b="1" dirty="0" err="1"/>
              <a:t>application&amp;website</a:t>
            </a:r>
            <a:r>
              <a:rPr lang="en-US" sz="3600" b="1" dirty="0"/>
              <a:t> ﬁngerprinting</a:t>
            </a:r>
            <a:endParaRPr sz="3600" b="1" dirty="0"/>
          </a:p>
        </p:txBody>
      </p:sp>
      <p:grpSp>
        <p:nvGrpSpPr>
          <p:cNvPr id="9" name="成组">
            <a:extLst>
              <a:ext uri="{FF2B5EF4-FFF2-40B4-BE49-F238E27FC236}">
                <a16:creationId xmlns:a16="http://schemas.microsoft.com/office/drawing/2014/main" id="{859F227B-AC27-D22B-8477-05B4F6E7FE81}"/>
              </a:ext>
            </a:extLst>
          </p:cNvPr>
          <p:cNvGrpSpPr/>
          <p:nvPr/>
        </p:nvGrpSpPr>
        <p:grpSpPr>
          <a:xfrm>
            <a:off x="-391489" y="12773806"/>
            <a:ext cx="25166978" cy="1646668"/>
            <a:chOff x="0" y="0"/>
            <a:chExt cx="25166977" cy="984245"/>
          </a:xfrm>
        </p:grpSpPr>
        <p:sp>
          <p:nvSpPr>
            <p:cNvPr id="10" name="矩形">
              <a:extLst>
                <a:ext uri="{FF2B5EF4-FFF2-40B4-BE49-F238E27FC236}">
                  <a16:creationId xmlns:a16="http://schemas.microsoft.com/office/drawing/2014/main" id="{DA0E6B6F-A04B-DA74-B5A5-00C0C4B42593}"/>
                </a:ext>
              </a:extLst>
            </p:cNvPr>
            <p:cNvSpPr/>
            <p:nvPr/>
          </p:nvSpPr>
          <p:spPr>
            <a:xfrm>
              <a:off x="122501" y="9791"/>
              <a:ext cx="25044477" cy="974455"/>
            </a:xfrm>
            <a:prstGeom prst="rect">
              <a:avLst/>
            </a:prstGeom>
            <a:solidFill>
              <a:srgbClr val="2C81C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1" name="矩形">
              <a:extLst>
                <a:ext uri="{FF2B5EF4-FFF2-40B4-BE49-F238E27FC236}">
                  <a16:creationId xmlns:a16="http://schemas.microsoft.com/office/drawing/2014/main" id="{7D79F8EF-2828-4DC0-72DA-929F580DBFFD}"/>
                </a:ext>
              </a:extLst>
            </p:cNvPr>
            <p:cNvSpPr/>
            <p:nvPr/>
          </p:nvSpPr>
          <p:spPr>
            <a:xfrm>
              <a:off x="0" y="0"/>
              <a:ext cx="25044476" cy="63500"/>
            </a:xfrm>
            <a:prstGeom prst="rect">
              <a:avLst/>
            </a:prstGeom>
            <a:solidFill>
              <a:srgbClr val="FEAD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8453398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Thank you for listening!…"/>
          <p:cNvSpPr txBox="1">
            <a:spLocks noGrp="1"/>
          </p:cNvSpPr>
          <p:nvPr>
            <p:ph type="ctrTitle"/>
          </p:nvPr>
        </p:nvSpPr>
        <p:spPr>
          <a:xfrm>
            <a:off x="790860" y="2602701"/>
            <a:ext cx="21971004" cy="46482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8500" spc="-170"/>
            </a:pPr>
            <a:r>
              <a:rPr lang="en-US" sz="16600"/>
              <a:t>Q&amp;A</a:t>
            </a:r>
            <a:endParaRPr sz="16600"/>
          </a:p>
        </p:txBody>
      </p:sp>
      <p:grpSp>
        <p:nvGrpSpPr>
          <p:cNvPr id="8" name="成组">
            <a:extLst>
              <a:ext uri="{FF2B5EF4-FFF2-40B4-BE49-F238E27FC236}">
                <a16:creationId xmlns:a16="http://schemas.microsoft.com/office/drawing/2014/main" id="{91871CC0-B7BB-D7A1-3441-0EB81CE65A22}"/>
              </a:ext>
            </a:extLst>
          </p:cNvPr>
          <p:cNvGrpSpPr/>
          <p:nvPr/>
        </p:nvGrpSpPr>
        <p:grpSpPr>
          <a:xfrm>
            <a:off x="-391489" y="12773806"/>
            <a:ext cx="25166978" cy="1646668"/>
            <a:chOff x="0" y="0"/>
            <a:chExt cx="25166977" cy="984245"/>
          </a:xfrm>
        </p:grpSpPr>
        <p:sp>
          <p:nvSpPr>
            <p:cNvPr id="9" name="矩形">
              <a:extLst>
                <a:ext uri="{FF2B5EF4-FFF2-40B4-BE49-F238E27FC236}">
                  <a16:creationId xmlns:a16="http://schemas.microsoft.com/office/drawing/2014/main" id="{51A6B4D8-7A7D-47B5-5EDC-7246EF29D005}"/>
                </a:ext>
              </a:extLst>
            </p:cNvPr>
            <p:cNvSpPr/>
            <p:nvPr/>
          </p:nvSpPr>
          <p:spPr>
            <a:xfrm>
              <a:off x="122501" y="9791"/>
              <a:ext cx="25044477" cy="974455"/>
            </a:xfrm>
            <a:prstGeom prst="rect">
              <a:avLst/>
            </a:prstGeom>
            <a:solidFill>
              <a:srgbClr val="2C81C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0" name="矩形">
              <a:extLst>
                <a:ext uri="{FF2B5EF4-FFF2-40B4-BE49-F238E27FC236}">
                  <a16:creationId xmlns:a16="http://schemas.microsoft.com/office/drawing/2014/main" id="{16C2E251-332C-160E-1346-E76F33F76023}"/>
                </a:ext>
              </a:extLst>
            </p:cNvPr>
            <p:cNvSpPr/>
            <p:nvPr/>
          </p:nvSpPr>
          <p:spPr>
            <a:xfrm>
              <a:off x="0" y="0"/>
              <a:ext cx="25044476" cy="63500"/>
            </a:xfrm>
            <a:prstGeom prst="rect">
              <a:avLst/>
            </a:prstGeom>
            <a:solidFill>
              <a:srgbClr val="FEAD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51EE512-74C5-AD7A-5380-59F8C700200D}"/>
              </a:ext>
            </a:extLst>
          </p:cNvPr>
          <p:cNvSpPr txBox="1"/>
          <p:nvPr/>
        </p:nvSpPr>
        <p:spPr>
          <a:xfrm>
            <a:off x="7719963" y="7631268"/>
            <a:ext cx="8112798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N" sz="4400" b="1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Email: jpwan19@fudan.edu.cn</a:t>
            </a:r>
          </a:p>
        </p:txBody>
      </p:sp>
    </p:spTree>
    <p:extLst>
      <p:ext uri="{BB962C8B-B14F-4D97-AF65-F5344CB8AC3E}">
        <p14:creationId xmlns:p14="http://schemas.microsoft.com/office/powerpoint/2010/main" val="2925555711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Referen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References</a:t>
            </a:r>
          </a:p>
        </p:txBody>
      </p:sp>
      <p:sp>
        <p:nvSpPr>
          <p:cNvPr id="808" name="幻灯片副标题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09" name="[1]  D.X.Song,D.A.Wagner,and X.Tian,“Timing analysis of keystrokes and timing attacks on ssh.” in USENIX Security Symposium, vol. 2001, 2001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spcBef>
                <a:spcPts val="2000"/>
              </a:spcBef>
              <a:buSzTx/>
              <a:buNone/>
            </a:pPr>
            <a:r>
              <a:t>[1]  </a:t>
            </a:r>
            <a:r>
              <a:rPr lang="en-US">
                <a:hlinkClick r:id="rId3"/>
              </a:rPr>
              <a:t>https://en.wikipedia.org/wiki/Side-channel_attack</a:t>
            </a:r>
            <a:endParaRPr lang="en-US"/>
          </a:p>
          <a:p>
            <a:pPr marL="0" indent="0">
              <a:buNone/>
            </a:pPr>
            <a:r>
              <a:rPr lang="en-US"/>
              <a:t>[2] </a:t>
            </a:r>
            <a:r>
              <a:rPr lang="en-US">
                <a:hlinkClick r:id="rId4"/>
              </a:rPr>
              <a:t>Lord of the Ring(s): Side Channel Attacks on the CPU On-Chip Ring Interconnect Are Practical</a:t>
            </a:r>
            <a:endParaRPr lang="en-US"/>
          </a:p>
          <a:p>
            <a:pPr marL="0" indent="0">
              <a:buNone/>
            </a:pPr>
            <a:r>
              <a:rPr lang="en-US"/>
              <a:t>[3]</a:t>
            </a:r>
            <a:r>
              <a:rPr lang="en-US">
                <a:hlinkClick r:id="rId5"/>
              </a:rPr>
              <a:t> Intel® Xeon® Processor Scalable Memory Family Uncore Performance Monitoring</a:t>
            </a:r>
            <a:r>
              <a:rPr lang="en-US"/>
              <a:t> </a:t>
            </a:r>
          </a:p>
          <a:p>
            <a:pPr marL="0" indent="0">
              <a:buNone/>
            </a:pPr>
            <a:r>
              <a:rPr lang="en-US"/>
              <a:t>[4] </a:t>
            </a:r>
            <a:r>
              <a:rPr lang="en-US">
                <a:hlinkClick r:id="rId6"/>
              </a:rPr>
              <a:t>SKX_SF_Conflicts</a:t>
            </a:r>
            <a:endParaRPr lang="en-US"/>
          </a:p>
          <a:p>
            <a:pPr marL="0" indent="0">
              <a:buNone/>
            </a:pPr>
            <a:r>
              <a:rPr lang="en-US"/>
              <a:t>[5] </a:t>
            </a:r>
            <a:r>
              <a:rPr lang="en-US">
                <a:hlinkClick r:id="rId7"/>
              </a:rPr>
              <a:t>Attack Directories, Not Caches: Side-Channel Attacks in a Non-Inclusive World</a:t>
            </a:r>
            <a:endParaRPr lang="en-US"/>
          </a:p>
          <a:p>
            <a:pPr marL="0" indent="0">
              <a:buNone/>
            </a:pPr>
            <a:r>
              <a:rPr lang="en-US"/>
              <a:t>[6]</a:t>
            </a:r>
            <a:r>
              <a:rPr lang="en-US" u="sng">
                <a:hlinkClick r:id="rId8"/>
              </a:rPr>
              <a:t> Sliding right into disaster: Left-to-right sliding windows leak</a:t>
            </a:r>
            <a:endParaRPr lang="en-US" u="sng"/>
          </a:p>
          <a:p>
            <a:pPr marL="0" indent="0">
              <a:buNone/>
            </a:pPr>
            <a:endParaRPr lang="en-US"/>
          </a:p>
        </p:txBody>
      </p:sp>
      <p:grpSp>
        <p:nvGrpSpPr>
          <p:cNvPr id="8" name="成组">
            <a:extLst>
              <a:ext uri="{FF2B5EF4-FFF2-40B4-BE49-F238E27FC236}">
                <a16:creationId xmlns:a16="http://schemas.microsoft.com/office/drawing/2014/main" id="{F1BE8373-A69B-6AEF-097A-5F46E37776AB}"/>
              </a:ext>
            </a:extLst>
          </p:cNvPr>
          <p:cNvGrpSpPr/>
          <p:nvPr/>
        </p:nvGrpSpPr>
        <p:grpSpPr>
          <a:xfrm>
            <a:off x="-391489" y="12773806"/>
            <a:ext cx="25166978" cy="1646668"/>
            <a:chOff x="0" y="0"/>
            <a:chExt cx="25166977" cy="984245"/>
          </a:xfrm>
        </p:grpSpPr>
        <p:sp>
          <p:nvSpPr>
            <p:cNvPr id="9" name="矩形">
              <a:extLst>
                <a:ext uri="{FF2B5EF4-FFF2-40B4-BE49-F238E27FC236}">
                  <a16:creationId xmlns:a16="http://schemas.microsoft.com/office/drawing/2014/main" id="{CFCCBD3D-03A9-B0E2-4D0A-3FA1BBC1E251}"/>
                </a:ext>
              </a:extLst>
            </p:cNvPr>
            <p:cNvSpPr/>
            <p:nvPr/>
          </p:nvSpPr>
          <p:spPr>
            <a:xfrm>
              <a:off x="122501" y="9791"/>
              <a:ext cx="25044477" cy="974455"/>
            </a:xfrm>
            <a:prstGeom prst="rect">
              <a:avLst/>
            </a:prstGeom>
            <a:solidFill>
              <a:srgbClr val="2C81C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3" name="矩形">
              <a:extLst>
                <a:ext uri="{FF2B5EF4-FFF2-40B4-BE49-F238E27FC236}">
                  <a16:creationId xmlns:a16="http://schemas.microsoft.com/office/drawing/2014/main" id="{55BFB703-BF53-304B-3D08-6A5BD71D4C67}"/>
                </a:ext>
              </a:extLst>
            </p:cNvPr>
            <p:cNvSpPr/>
            <p:nvPr/>
          </p:nvSpPr>
          <p:spPr>
            <a:xfrm>
              <a:off x="0" y="0"/>
              <a:ext cx="25044476" cy="63500"/>
            </a:xfrm>
            <a:prstGeom prst="rect">
              <a:avLst/>
            </a:prstGeom>
            <a:solidFill>
              <a:srgbClr val="FEAD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93584922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CIe protoco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spc="0"/>
            </a:lvl1pPr>
          </a:lstStyle>
          <a:p>
            <a:r>
              <a:rPr lang="en-US"/>
              <a:t>Mesh Interconnect(3)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083033-D4D5-564D-B2DF-429894B72057}"/>
              </a:ext>
            </a:extLst>
          </p:cNvPr>
          <p:cNvSpPr/>
          <p:nvPr/>
        </p:nvSpPr>
        <p:spPr>
          <a:xfrm>
            <a:off x="1512000" y="3438000"/>
            <a:ext cx="9799200" cy="95508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Autofit/>
          </a:bodyPr>
          <a:lstStyle/>
          <a:p>
            <a:pPr algn="l" hangingPunct="1">
              <a:lnSpc>
                <a:spcPct val="90000"/>
              </a:lnSpc>
              <a:spcBef>
                <a:spcPts val="4500"/>
              </a:spcBef>
              <a:buSzPct val="123000"/>
            </a:pPr>
            <a:r>
              <a:rPr lang="en-US" altLang="zh-CN" sz="3600" b="1">
                <a:solidFill>
                  <a:srgbClr val="000000"/>
                </a:solidFill>
                <a:sym typeface="Wingdings" pitchFamily="2" charset="2"/>
              </a:rPr>
              <a:t>ID Mappings by Reverse Engineering</a:t>
            </a:r>
          </a:p>
          <a:p>
            <a:pPr marL="1219200" lvl="1" indent="-609600" algn="l" hangingPunct="1">
              <a:lnSpc>
                <a:spcPct val="90000"/>
              </a:lnSpc>
              <a:spcBef>
                <a:spcPts val="4500"/>
              </a:spcBef>
              <a:buSzPct val="123000"/>
              <a:buFont typeface="Courier New" panose="02070309020205020404" pitchFamily="49" charset="0"/>
              <a:buChar char="o"/>
            </a:pPr>
            <a:r>
              <a:rPr lang="en-US" altLang="zh-CN" sz="3600">
                <a:solidFill>
                  <a:srgbClr val="000000"/>
                </a:solidFill>
                <a:sym typeface="Wingdings" pitchFamily="2" charset="2"/>
              </a:rPr>
              <a:t>CAPID6 register to find disabled tiles</a:t>
            </a:r>
            <a:endParaRPr lang="en-US" altLang="zh-CN" sz="3200">
              <a:solidFill>
                <a:srgbClr val="000000"/>
              </a:solidFill>
              <a:sym typeface="Wingdings" pitchFamily="2" charset="2"/>
            </a:endParaRPr>
          </a:p>
          <a:p>
            <a:pPr marL="1219200" lvl="1" indent="-609600" algn="l" hangingPunct="1">
              <a:lnSpc>
                <a:spcPct val="90000"/>
              </a:lnSpc>
              <a:spcBef>
                <a:spcPts val="4500"/>
              </a:spcBef>
              <a:buSzPct val="123000"/>
              <a:buFont typeface="Courier New" panose="02070309020205020404" pitchFamily="49" charset="0"/>
              <a:buChar char="o"/>
            </a:pPr>
            <a:r>
              <a:rPr lang="en-US" sz="3600">
                <a:solidFill>
                  <a:srgbClr val="000000"/>
                </a:solidFill>
                <a:sym typeface="Wingdings" pitchFamily="2" charset="2"/>
              </a:rPr>
              <a:t>Core ID to CHA ID Map</a:t>
            </a:r>
          </a:p>
          <a:p>
            <a:pPr marL="1828800" lvl="2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</a:pPr>
            <a:r>
              <a:rPr lang="en-US" sz="3200" err="1">
                <a:solidFill>
                  <a:srgbClr val="000000"/>
                </a:solidFill>
                <a:sym typeface="Wingdings" pitchFamily="2" charset="2"/>
              </a:rPr>
              <a:t>Uncore</a:t>
            </a:r>
            <a:r>
              <a:rPr lang="en-US" sz="3200">
                <a:solidFill>
                  <a:srgbClr val="000000"/>
                </a:solidFill>
                <a:sym typeface="Wingdings" pitchFamily="2" charset="2"/>
              </a:rPr>
              <a:t> performance counters</a:t>
            </a:r>
            <a:r>
              <a:rPr lang="zh-CN" altLang="en-US" sz="3200">
                <a:solidFill>
                  <a:srgbClr val="000000"/>
                </a:solidFill>
                <a:sym typeface="Wingdings" pitchFamily="2" charset="2"/>
              </a:rPr>
              <a:t> </a:t>
            </a:r>
            <a:r>
              <a:rPr lang="en-US" altLang="zh-CN" sz="3200">
                <a:solidFill>
                  <a:srgbClr val="000000"/>
                </a:solidFill>
                <a:sym typeface="Wingdings" pitchFamily="2" charset="2"/>
              </a:rPr>
              <a:t>related</a:t>
            </a:r>
            <a:r>
              <a:rPr lang="zh-CN" altLang="en-US" sz="3200">
                <a:solidFill>
                  <a:srgbClr val="000000"/>
                </a:solidFill>
                <a:sym typeface="Wingdings" pitchFamily="2" charset="2"/>
              </a:rPr>
              <a:t> </a:t>
            </a:r>
            <a:r>
              <a:rPr lang="en-US" altLang="zh-CN" sz="3200">
                <a:solidFill>
                  <a:srgbClr val="000000"/>
                </a:solidFill>
                <a:sym typeface="Wingdings" pitchFamily="2" charset="2"/>
              </a:rPr>
              <a:t>to</a:t>
            </a:r>
            <a:r>
              <a:rPr lang="zh-CN" altLang="en-US" sz="3200">
                <a:solidFill>
                  <a:srgbClr val="000000"/>
                </a:solidFill>
                <a:sym typeface="Wingdings" pitchFamily="2" charset="2"/>
              </a:rPr>
              <a:t> </a:t>
            </a:r>
            <a:r>
              <a:rPr lang="en-US" altLang="zh-CN" sz="3200">
                <a:solidFill>
                  <a:srgbClr val="000000"/>
                </a:solidFill>
                <a:sym typeface="Wingdings" pitchFamily="2" charset="2"/>
              </a:rPr>
              <a:t>power</a:t>
            </a:r>
            <a:r>
              <a:rPr lang="zh-CN" altLang="en-US" sz="3200">
                <a:solidFill>
                  <a:srgbClr val="000000"/>
                </a:solidFill>
                <a:sym typeface="Wingdings" pitchFamily="2" charset="2"/>
              </a:rPr>
              <a:t> </a:t>
            </a:r>
            <a:r>
              <a:rPr lang="en-US" altLang="zh-CN" sz="3200">
                <a:solidFill>
                  <a:srgbClr val="000000"/>
                </a:solidFill>
                <a:sym typeface="Wingdings" pitchFamily="2" charset="2"/>
              </a:rPr>
              <a:t>management</a:t>
            </a:r>
          </a:p>
          <a:p>
            <a:pPr marL="1828800" lvl="2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</a:pPr>
            <a:r>
              <a:rPr lang="en-US" sz="3200">
                <a:solidFill>
                  <a:srgbClr val="000000"/>
                </a:solidFill>
                <a:sym typeface="Wingdings" pitchFamily="2" charset="2"/>
              </a:rPr>
              <a:t>Monitor same event on each CHA and keep a core active </a:t>
            </a:r>
          </a:p>
          <a:p>
            <a:pPr marL="1828800" lvl="2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</a:pPr>
            <a:r>
              <a:rPr lang="en-US" sz="3200">
                <a:solidFill>
                  <a:srgbClr val="000000"/>
                </a:solidFill>
                <a:sym typeface="Wingdings" pitchFamily="2" charset="2"/>
              </a:rPr>
              <a:t>Map the active core to CHA with highest event counts </a:t>
            </a:r>
            <a:endParaRPr lang="en-US" sz="3200">
              <a:solidFill>
                <a:srgbClr val="000000"/>
              </a:solidFill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110DBA5A-8FB0-CC4E-6B35-0A3C729D3CAC}"/>
              </a:ext>
            </a:extLst>
          </p:cNvPr>
          <p:cNvGrpSpPr/>
          <p:nvPr/>
        </p:nvGrpSpPr>
        <p:grpSpPr>
          <a:xfrm>
            <a:off x="12611380" y="757370"/>
            <a:ext cx="11035071" cy="9480785"/>
            <a:chOff x="12611380" y="2901093"/>
            <a:chExt cx="11035071" cy="9480785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D94D8F2-3100-45ED-26CC-45A26A740A25}"/>
                </a:ext>
              </a:extLst>
            </p:cNvPr>
            <p:cNvCxnSpPr>
              <a:cxnSpLocks/>
            </p:cNvCxnSpPr>
            <p:nvPr/>
          </p:nvCxnSpPr>
          <p:spPr>
            <a:xfrm>
              <a:off x="13990520" y="3340791"/>
              <a:ext cx="8207266" cy="0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8DBA26C-8502-731E-83FE-E0585D726CD0}"/>
                </a:ext>
              </a:extLst>
            </p:cNvPr>
            <p:cNvCxnSpPr>
              <a:cxnSpLocks/>
            </p:cNvCxnSpPr>
            <p:nvPr/>
          </p:nvCxnSpPr>
          <p:spPr>
            <a:xfrm>
              <a:off x="13990520" y="3804576"/>
              <a:ext cx="8234180" cy="32547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56B9A89-5995-5537-0881-3C5AC7C917B7}"/>
                </a:ext>
              </a:extLst>
            </p:cNvPr>
            <p:cNvCxnSpPr>
              <a:cxnSpLocks/>
            </p:cNvCxnSpPr>
            <p:nvPr/>
          </p:nvCxnSpPr>
          <p:spPr>
            <a:xfrm>
              <a:off x="13963606" y="6064349"/>
              <a:ext cx="8207266" cy="0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1280045-8D91-6B83-59D1-801F257A5F8C}"/>
                </a:ext>
              </a:extLst>
            </p:cNvPr>
            <p:cNvCxnSpPr>
              <a:cxnSpLocks/>
            </p:cNvCxnSpPr>
            <p:nvPr/>
          </p:nvCxnSpPr>
          <p:spPr>
            <a:xfrm>
              <a:off x="13963606" y="6528134"/>
              <a:ext cx="8234180" cy="32547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BD9E021-7724-0BF7-EEA7-E4C487D75B6D}"/>
                </a:ext>
              </a:extLst>
            </p:cNvPr>
            <p:cNvCxnSpPr>
              <a:cxnSpLocks/>
            </p:cNvCxnSpPr>
            <p:nvPr/>
          </p:nvCxnSpPr>
          <p:spPr>
            <a:xfrm>
              <a:off x="14096219" y="8787907"/>
              <a:ext cx="8207266" cy="0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6BB7868-F74F-167B-236A-B57CCF5C0165}"/>
                </a:ext>
              </a:extLst>
            </p:cNvPr>
            <p:cNvCxnSpPr>
              <a:cxnSpLocks/>
            </p:cNvCxnSpPr>
            <p:nvPr/>
          </p:nvCxnSpPr>
          <p:spPr>
            <a:xfrm>
              <a:off x="14096219" y="9251692"/>
              <a:ext cx="8234180" cy="32547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73E27A8-D2EA-C00A-7C13-A0AB87F5B184}"/>
                </a:ext>
              </a:extLst>
            </p:cNvPr>
            <p:cNvCxnSpPr>
              <a:cxnSpLocks/>
            </p:cNvCxnSpPr>
            <p:nvPr/>
          </p:nvCxnSpPr>
          <p:spPr>
            <a:xfrm>
              <a:off x="14096219" y="11547248"/>
              <a:ext cx="8207266" cy="0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02EA61E-6DF0-9362-1A3D-E4DBA2232624}"/>
                </a:ext>
              </a:extLst>
            </p:cNvPr>
            <p:cNvCxnSpPr>
              <a:cxnSpLocks/>
            </p:cNvCxnSpPr>
            <p:nvPr/>
          </p:nvCxnSpPr>
          <p:spPr>
            <a:xfrm>
              <a:off x="14096219" y="12011033"/>
              <a:ext cx="8234180" cy="32547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097C242-D035-7207-30D2-B4D8C6F52A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70701" y="4108399"/>
              <a:ext cx="7293" cy="7121225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756BCAB-C5AF-CB81-8140-A56D3AF8D3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583460" y="4108399"/>
              <a:ext cx="0" cy="7121225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FB9EBB3-4240-E5E0-ED02-D323974A9B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26088" y="4091174"/>
              <a:ext cx="7293" cy="7121225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AA0262D-3E93-4FDC-F8EB-DDDA0C5F7F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38847" y="4091174"/>
              <a:ext cx="0" cy="7121225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3EBFA17B-BC54-530A-6F5C-78EBAE1E7A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12038" y="4095178"/>
              <a:ext cx="7293" cy="7121225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39D8EB4-732C-5189-EB3A-1C9397E959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924797" y="4095178"/>
              <a:ext cx="0" cy="7121225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807E7B0-1322-61ED-631C-8B6C67C92B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7547" y="4095178"/>
              <a:ext cx="7293" cy="7121225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1322AA7-FA1E-203B-1191-D0473B0DF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0306" y="4095178"/>
              <a:ext cx="0" cy="7121225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02" name="Group">
              <a:extLst>
                <a:ext uri="{FF2B5EF4-FFF2-40B4-BE49-F238E27FC236}">
                  <a16:creationId xmlns:a16="http://schemas.microsoft.com/office/drawing/2014/main" id="{E01AD1A8-DF51-64CF-AAD2-6C4B866F6C63}"/>
                </a:ext>
              </a:extLst>
            </p:cNvPr>
            <p:cNvGrpSpPr/>
            <p:nvPr/>
          </p:nvGrpSpPr>
          <p:grpSpPr>
            <a:xfrm>
              <a:off x="12611380" y="2901093"/>
              <a:ext cx="11035071" cy="9480785"/>
              <a:chOff x="0" y="0"/>
              <a:chExt cx="11035069" cy="9480784"/>
            </a:xfrm>
          </p:grpSpPr>
          <p:sp>
            <p:nvSpPr>
              <p:cNvPr id="106" name="IMC">
                <a:extLst>
                  <a:ext uri="{FF2B5EF4-FFF2-40B4-BE49-F238E27FC236}">
                    <a16:creationId xmlns:a16="http://schemas.microsoft.com/office/drawing/2014/main" id="{A968EEB8-A1E8-B2BB-9274-D297B529538B}"/>
                  </a:ext>
                </a:extLst>
              </p:cNvPr>
              <p:cNvSpPr/>
              <p:nvPr/>
            </p:nvSpPr>
            <p:spPr>
              <a:xfrm>
                <a:off x="0" y="2768865"/>
                <a:ext cx="1379140" cy="1174188"/>
              </a:xfrm>
              <a:prstGeom prst="rect">
                <a:avLst/>
              </a:prstGeom>
              <a:solidFill>
                <a:srgbClr val="FFAB3B"/>
              </a:solidFill>
              <a:ln w="12700" cap="flat">
                <a:solidFill>
                  <a:schemeClr val="accent1"/>
                </a:solidFill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 spc="0">
                    <a:solidFill>
                      <a:srgbClr val="000000"/>
                    </a:solidFill>
                  </a:defRPr>
                </a:lvl1pPr>
              </a:lstStyle>
              <a:p>
                <a:r>
                  <a:t>IMC</a:t>
                </a:r>
              </a:p>
            </p:txBody>
          </p:sp>
          <p:grpSp>
            <p:nvGrpSpPr>
              <p:cNvPr id="107" name="Group">
                <a:extLst>
                  <a:ext uri="{FF2B5EF4-FFF2-40B4-BE49-F238E27FC236}">
                    <a16:creationId xmlns:a16="http://schemas.microsoft.com/office/drawing/2014/main" id="{5675068C-0F8B-2293-3FEF-E94D368C59C1}"/>
                  </a:ext>
                </a:extLst>
              </p:cNvPr>
              <p:cNvGrpSpPr/>
              <p:nvPr/>
            </p:nvGrpSpPr>
            <p:grpSpPr>
              <a:xfrm>
                <a:off x="221244" y="0"/>
                <a:ext cx="4447007" cy="1174188"/>
                <a:chOff x="61717" y="0"/>
                <a:chExt cx="4447003" cy="1174187"/>
              </a:xfrm>
            </p:grpSpPr>
            <p:sp>
              <p:nvSpPr>
                <p:cNvPr id="154" name="Rectangle">
                  <a:extLst>
                    <a:ext uri="{FF2B5EF4-FFF2-40B4-BE49-F238E27FC236}">
                      <a16:creationId xmlns:a16="http://schemas.microsoft.com/office/drawing/2014/main" id="{84B58621-FD05-7290-0191-97DD3FDAB08E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55" name="Core">
                  <a:extLst>
                    <a:ext uri="{FF2B5EF4-FFF2-40B4-BE49-F238E27FC236}">
                      <a16:creationId xmlns:a16="http://schemas.microsoft.com/office/drawing/2014/main" id="{EAC00ED3-B2F8-B7F1-585C-2FC248532D30}"/>
                    </a:ext>
                  </a:extLst>
                </p:cNvPr>
                <p:cNvSpPr/>
                <p:nvPr/>
              </p:nvSpPr>
              <p:spPr>
                <a:xfrm>
                  <a:off x="3183408" y="463219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Core</a:t>
                  </a:r>
                </a:p>
              </p:txBody>
            </p:sp>
            <p:sp>
              <p:nvSpPr>
                <p:cNvPr id="156" name="CHA/LLC">
                  <a:extLst>
                    <a:ext uri="{FF2B5EF4-FFF2-40B4-BE49-F238E27FC236}">
                      <a16:creationId xmlns:a16="http://schemas.microsoft.com/office/drawing/2014/main" id="{C88410D6-F1DD-1D30-8C4B-8D56124C8C95}"/>
                    </a:ext>
                  </a:extLst>
                </p:cNvPr>
                <p:cNvSpPr/>
                <p:nvPr/>
              </p:nvSpPr>
              <p:spPr>
                <a:xfrm>
                  <a:off x="3183407" y="20110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CHA/LLC</a:t>
                  </a:r>
                </a:p>
              </p:txBody>
            </p:sp>
          </p:grpSp>
          <p:sp>
            <p:nvSpPr>
              <p:cNvPr id="108" name="Rectangle">
                <a:extLst>
                  <a:ext uri="{FF2B5EF4-FFF2-40B4-BE49-F238E27FC236}">
                    <a16:creationId xmlns:a16="http://schemas.microsoft.com/office/drawing/2014/main" id="{8A41C7CC-B556-E604-21CB-DA4B6857C06F}"/>
                  </a:ext>
                </a:extLst>
              </p:cNvPr>
              <p:cNvSpPr/>
              <p:nvPr/>
            </p:nvSpPr>
            <p:spPr>
              <a:xfrm>
                <a:off x="6588064" y="0"/>
                <a:ext cx="1201878" cy="11741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 spc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109" name="Group">
                <a:extLst>
                  <a:ext uri="{FF2B5EF4-FFF2-40B4-BE49-F238E27FC236}">
                    <a16:creationId xmlns:a16="http://schemas.microsoft.com/office/drawing/2014/main" id="{CF51FC14-97C7-8A88-14C6-3F54382774DB}"/>
                  </a:ext>
                </a:extLst>
              </p:cNvPr>
              <p:cNvGrpSpPr/>
              <p:nvPr/>
            </p:nvGrpSpPr>
            <p:grpSpPr>
              <a:xfrm>
                <a:off x="9613318" y="0"/>
                <a:ext cx="1325312" cy="1174187"/>
                <a:chOff x="0" y="0"/>
                <a:chExt cx="1325311" cy="1174186"/>
              </a:xfrm>
            </p:grpSpPr>
            <p:sp>
              <p:nvSpPr>
                <p:cNvPr id="151" name="Rectangle">
                  <a:extLst>
                    <a:ext uri="{FF2B5EF4-FFF2-40B4-BE49-F238E27FC236}">
                      <a16:creationId xmlns:a16="http://schemas.microsoft.com/office/drawing/2014/main" id="{485B712A-9C39-335D-64F9-AD8717104ABE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52" name="Core">
                  <a:extLst>
                    <a:ext uri="{FF2B5EF4-FFF2-40B4-BE49-F238E27FC236}">
                      <a16:creationId xmlns:a16="http://schemas.microsoft.com/office/drawing/2014/main" id="{A58B5644-8780-4340-DEE4-E9D222516D6D}"/>
                    </a:ext>
                  </a:extLst>
                </p:cNvPr>
                <p:cNvSpPr/>
                <p:nvPr/>
              </p:nvSpPr>
              <p:spPr>
                <a:xfrm>
                  <a:off x="0" y="465044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Core</a:t>
                  </a:r>
                </a:p>
              </p:txBody>
            </p:sp>
            <p:sp>
              <p:nvSpPr>
                <p:cNvPr id="153" name="CHA/LLC">
                  <a:extLst>
                    <a:ext uri="{FF2B5EF4-FFF2-40B4-BE49-F238E27FC236}">
                      <a16:creationId xmlns:a16="http://schemas.microsoft.com/office/drawing/2014/main" id="{B836E16D-D191-0DE5-FF31-9CD3FCBF34A7}"/>
                    </a:ext>
                  </a:extLst>
                </p:cNvPr>
                <p:cNvSpPr/>
                <p:nvPr/>
              </p:nvSpPr>
              <p:spPr>
                <a:xfrm>
                  <a:off x="0" y="21934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CHA/LLC</a:t>
                  </a:r>
                </a:p>
              </p:txBody>
            </p:sp>
          </p:grpSp>
          <p:grpSp>
            <p:nvGrpSpPr>
              <p:cNvPr id="110" name="Group">
                <a:extLst>
                  <a:ext uri="{FF2B5EF4-FFF2-40B4-BE49-F238E27FC236}">
                    <a16:creationId xmlns:a16="http://schemas.microsoft.com/office/drawing/2014/main" id="{AC46CA50-BDF3-E199-A197-B5CD1618767D}"/>
                  </a:ext>
                </a:extLst>
              </p:cNvPr>
              <p:cNvGrpSpPr/>
              <p:nvPr/>
            </p:nvGrpSpPr>
            <p:grpSpPr>
              <a:xfrm>
                <a:off x="3342937" y="2768865"/>
                <a:ext cx="1325312" cy="1174188"/>
                <a:chOff x="0" y="0"/>
                <a:chExt cx="1325311" cy="1174186"/>
              </a:xfrm>
            </p:grpSpPr>
            <p:sp>
              <p:nvSpPr>
                <p:cNvPr id="148" name="Rectangle">
                  <a:extLst>
                    <a:ext uri="{FF2B5EF4-FFF2-40B4-BE49-F238E27FC236}">
                      <a16:creationId xmlns:a16="http://schemas.microsoft.com/office/drawing/2014/main" id="{655EC94D-993C-5E14-948B-FC17ED245A3A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49" name="Core">
                  <a:extLst>
                    <a:ext uri="{FF2B5EF4-FFF2-40B4-BE49-F238E27FC236}">
                      <a16:creationId xmlns:a16="http://schemas.microsoft.com/office/drawing/2014/main" id="{40F6A7D5-C09C-D80F-2E1B-34D0E8A72FA5}"/>
                    </a:ext>
                  </a:extLst>
                </p:cNvPr>
                <p:cNvSpPr/>
                <p:nvPr/>
              </p:nvSpPr>
              <p:spPr>
                <a:xfrm>
                  <a:off x="0" y="465044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Core</a:t>
                  </a:r>
                </a:p>
              </p:txBody>
            </p:sp>
            <p:sp>
              <p:nvSpPr>
                <p:cNvPr id="150" name="CHA/LLC">
                  <a:extLst>
                    <a:ext uri="{FF2B5EF4-FFF2-40B4-BE49-F238E27FC236}">
                      <a16:creationId xmlns:a16="http://schemas.microsoft.com/office/drawing/2014/main" id="{B313A151-AF76-C8A2-7E9D-7AD8D5D69B61}"/>
                    </a:ext>
                  </a:extLst>
                </p:cNvPr>
                <p:cNvSpPr/>
                <p:nvPr/>
              </p:nvSpPr>
              <p:spPr>
                <a:xfrm>
                  <a:off x="0" y="21934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CHA/LLC</a:t>
                  </a:r>
                </a:p>
              </p:txBody>
            </p:sp>
          </p:grpSp>
          <p:sp>
            <p:nvSpPr>
              <p:cNvPr id="111" name="IMC">
                <a:extLst>
                  <a:ext uri="{FF2B5EF4-FFF2-40B4-BE49-F238E27FC236}">
                    <a16:creationId xmlns:a16="http://schemas.microsoft.com/office/drawing/2014/main" id="{0C2AB1BF-8C17-32D3-AB94-A60157911A9D}"/>
                  </a:ext>
                </a:extLst>
              </p:cNvPr>
              <p:cNvSpPr/>
              <p:nvPr/>
            </p:nvSpPr>
            <p:spPr>
              <a:xfrm>
                <a:off x="9586404" y="2768865"/>
                <a:ext cx="1379140" cy="1174188"/>
              </a:xfrm>
              <a:prstGeom prst="rect">
                <a:avLst/>
              </a:prstGeom>
              <a:solidFill>
                <a:srgbClr val="FFAB3B"/>
              </a:solidFill>
              <a:ln w="12700" cap="flat">
                <a:solidFill>
                  <a:schemeClr val="accent1"/>
                </a:solidFill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 spc="0">
                    <a:solidFill>
                      <a:srgbClr val="000000"/>
                    </a:solidFill>
                  </a:defRPr>
                </a:lvl1pPr>
              </a:lstStyle>
              <a:p>
                <a:r>
                  <a:t>IMC</a:t>
                </a:r>
              </a:p>
            </p:txBody>
          </p:sp>
          <p:grpSp>
            <p:nvGrpSpPr>
              <p:cNvPr id="112" name="Group">
                <a:extLst>
                  <a:ext uri="{FF2B5EF4-FFF2-40B4-BE49-F238E27FC236}">
                    <a16:creationId xmlns:a16="http://schemas.microsoft.com/office/drawing/2014/main" id="{3A7F05BB-52AB-9B9E-E62C-109875D63C47}"/>
                  </a:ext>
                </a:extLst>
              </p:cNvPr>
              <p:cNvGrpSpPr/>
              <p:nvPr/>
            </p:nvGrpSpPr>
            <p:grpSpPr>
              <a:xfrm>
                <a:off x="6464670" y="2768865"/>
                <a:ext cx="1325312" cy="1174188"/>
                <a:chOff x="0" y="0"/>
                <a:chExt cx="1325311" cy="1174186"/>
              </a:xfrm>
            </p:grpSpPr>
            <p:sp>
              <p:nvSpPr>
                <p:cNvPr id="145" name="Rectangle">
                  <a:extLst>
                    <a:ext uri="{FF2B5EF4-FFF2-40B4-BE49-F238E27FC236}">
                      <a16:creationId xmlns:a16="http://schemas.microsoft.com/office/drawing/2014/main" id="{2BE2B555-F966-BFE8-969F-2BE72BC0B006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46" name="Core">
                  <a:extLst>
                    <a:ext uri="{FF2B5EF4-FFF2-40B4-BE49-F238E27FC236}">
                      <a16:creationId xmlns:a16="http://schemas.microsoft.com/office/drawing/2014/main" id="{478E9D8F-E7F9-1AF9-571F-3934F8256876}"/>
                    </a:ext>
                  </a:extLst>
                </p:cNvPr>
                <p:cNvSpPr/>
                <p:nvPr/>
              </p:nvSpPr>
              <p:spPr>
                <a:xfrm>
                  <a:off x="0" y="465044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Core</a:t>
                  </a:r>
                </a:p>
              </p:txBody>
            </p:sp>
            <p:sp>
              <p:nvSpPr>
                <p:cNvPr id="147" name="CHA/LLC">
                  <a:extLst>
                    <a:ext uri="{FF2B5EF4-FFF2-40B4-BE49-F238E27FC236}">
                      <a16:creationId xmlns:a16="http://schemas.microsoft.com/office/drawing/2014/main" id="{77CB541C-D3D2-5F60-58C2-831E1A5A84FB}"/>
                    </a:ext>
                  </a:extLst>
                </p:cNvPr>
                <p:cNvSpPr/>
                <p:nvPr/>
              </p:nvSpPr>
              <p:spPr>
                <a:xfrm>
                  <a:off x="0" y="21934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CHA/LLC</a:t>
                  </a:r>
                </a:p>
              </p:txBody>
            </p:sp>
          </p:grpSp>
          <p:grpSp>
            <p:nvGrpSpPr>
              <p:cNvPr id="113" name="Group">
                <a:extLst>
                  <a:ext uri="{FF2B5EF4-FFF2-40B4-BE49-F238E27FC236}">
                    <a16:creationId xmlns:a16="http://schemas.microsoft.com/office/drawing/2014/main" id="{A10DF9E3-7201-D94C-CE66-94B23DF7F6B6}"/>
                  </a:ext>
                </a:extLst>
              </p:cNvPr>
              <p:cNvGrpSpPr/>
              <p:nvPr/>
            </p:nvGrpSpPr>
            <p:grpSpPr>
              <a:xfrm>
                <a:off x="159527" y="5537730"/>
                <a:ext cx="1325312" cy="1174188"/>
                <a:chOff x="0" y="0"/>
                <a:chExt cx="1325311" cy="1174186"/>
              </a:xfrm>
            </p:grpSpPr>
            <p:sp>
              <p:nvSpPr>
                <p:cNvPr id="142" name="Rectangle">
                  <a:extLst>
                    <a:ext uri="{FF2B5EF4-FFF2-40B4-BE49-F238E27FC236}">
                      <a16:creationId xmlns:a16="http://schemas.microsoft.com/office/drawing/2014/main" id="{EB04F9F2-5371-C052-2F26-3DD3D308E924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43" name="Core">
                  <a:extLst>
                    <a:ext uri="{FF2B5EF4-FFF2-40B4-BE49-F238E27FC236}">
                      <a16:creationId xmlns:a16="http://schemas.microsoft.com/office/drawing/2014/main" id="{7528DDCF-66B2-7CBF-82D2-9EDF187740B4}"/>
                    </a:ext>
                  </a:extLst>
                </p:cNvPr>
                <p:cNvSpPr/>
                <p:nvPr/>
              </p:nvSpPr>
              <p:spPr>
                <a:xfrm>
                  <a:off x="0" y="465044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Core</a:t>
                  </a:r>
                </a:p>
              </p:txBody>
            </p:sp>
            <p:sp>
              <p:nvSpPr>
                <p:cNvPr id="144" name="CHA/LLC">
                  <a:extLst>
                    <a:ext uri="{FF2B5EF4-FFF2-40B4-BE49-F238E27FC236}">
                      <a16:creationId xmlns:a16="http://schemas.microsoft.com/office/drawing/2014/main" id="{D9F6F440-75B0-8EC5-AAF4-88C56D41BD06}"/>
                    </a:ext>
                  </a:extLst>
                </p:cNvPr>
                <p:cNvSpPr/>
                <p:nvPr/>
              </p:nvSpPr>
              <p:spPr>
                <a:xfrm>
                  <a:off x="0" y="21934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CHA/LLC</a:t>
                  </a:r>
                </a:p>
              </p:txBody>
            </p:sp>
          </p:grpSp>
          <p:grpSp>
            <p:nvGrpSpPr>
              <p:cNvPr id="114" name="Group">
                <a:extLst>
                  <a:ext uri="{FF2B5EF4-FFF2-40B4-BE49-F238E27FC236}">
                    <a16:creationId xmlns:a16="http://schemas.microsoft.com/office/drawing/2014/main" id="{2E68D5BD-8216-E30E-A3FA-285B677E911F}"/>
                  </a:ext>
                </a:extLst>
              </p:cNvPr>
              <p:cNvGrpSpPr/>
              <p:nvPr/>
            </p:nvGrpSpPr>
            <p:grpSpPr>
              <a:xfrm>
                <a:off x="3342937" y="5537730"/>
                <a:ext cx="1325312" cy="1174188"/>
                <a:chOff x="0" y="0"/>
                <a:chExt cx="1325311" cy="1174186"/>
              </a:xfrm>
            </p:grpSpPr>
            <p:sp>
              <p:nvSpPr>
                <p:cNvPr id="139" name="Rectangle">
                  <a:extLst>
                    <a:ext uri="{FF2B5EF4-FFF2-40B4-BE49-F238E27FC236}">
                      <a16:creationId xmlns:a16="http://schemas.microsoft.com/office/drawing/2014/main" id="{041D287C-6291-1D87-A979-88864467A60F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40" name="Core">
                  <a:extLst>
                    <a:ext uri="{FF2B5EF4-FFF2-40B4-BE49-F238E27FC236}">
                      <a16:creationId xmlns:a16="http://schemas.microsoft.com/office/drawing/2014/main" id="{79BF2DF9-2EBB-A3C8-97B3-51571944C64E}"/>
                    </a:ext>
                  </a:extLst>
                </p:cNvPr>
                <p:cNvSpPr/>
                <p:nvPr/>
              </p:nvSpPr>
              <p:spPr>
                <a:xfrm>
                  <a:off x="0" y="465044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Core</a:t>
                  </a:r>
                </a:p>
              </p:txBody>
            </p:sp>
            <p:sp>
              <p:nvSpPr>
                <p:cNvPr id="141" name="CHA/LLC">
                  <a:extLst>
                    <a:ext uri="{FF2B5EF4-FFF2-40B4-BE49-F238E27FC236}">
                      <a16:creationId xmlns:a16="http://schemas.microsoft.com/office/drawing/2014/main" id="{0FB9FC0A-72BE-764B-A5A9-4089395A4542}"/>
                    </a:ext>
                  </a:extLst>
                </p:cNvPr>
                <p:cNvSpPr/>
                <p:nvPr/>
              </p:nvSpPr>
              <p:spPr>
                <a:xfrm>
                  <a:off x="0" y="21934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CHA/LLC</a:t>
                  </a:r>
                </a:p>
              </p:txBody>
            </p:sp>
          </p:grpSp>
          <p:grpSp>
            <p:nvGrpSpPr>
              <p:cNvPr id="115" name="Group">
                <a:extLst>
                  <a:ext uri="{FF2B5EF4-FFF2-40B4-BE49-F238E27FC236}">
                    <a16:creationId xmlns:a16="http://schemas.microsoft.com/office/drawing/2014/main" id="{C60CB7BF-51A5-4AE6-1DD1-36837AC56CF1}"/>
                  </a:ext>
                </a:extLst>
              </p:cNvPr>
              <p:cNvGrpSpPr/>
              <p:nvPr/>
            </p:nvGrpSpPr>
            <p:grpSpPr>
              <a:xfrm>
                <a:off x="6526347" y="5537730"/>
                <a:ext cx="1325312" cy="1174188"/>
                <a:chOff x="0" y="0"/>
                <a:chExt cx="1325311" cy="1174186"/>
              </a:xfrm>
            </p:grpSpPr>
            <p:sp>
              <p:nvSpPr>
                <p:cNvPr id="136" name="Rectangle">
                  <a:extLst>
                    <a:ext uri="{FF2B5EF4-FFF2-40B4-BE49-F238E27FC236}">
                      <a16:creationId xmlns:a16="http://schemas.microsoft.com/office/drawing/2014/main" id="{236B5267-00B1-2599-9E1B-EAFB21D8A430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37" name="Core">
                  <a:extLst>
                    <a:ext uri="{FF2B5EF4-FFF2-40B4-BE49-F238E27FC236}">
                      <a16:creationId xmlns:a16="http://schemas.microsoft.com/office/drawing/2014/main" id="{F39D37E0-8862-DC2B-B463-06044854212F}"/>
                    </a:ext>
                  </a:extLst>
                </p:cNvPr>
                <p:cNvSpPr/>
                <p:nvPr/>
              </p:nvSpPr>
              <p:spPr>
                <a:xfrm>
                  <a:off x="0" y="465044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Core</a:t>
                  </a:r>
                </a:p>
              </p:txBody>
            </p:sp>
            <p:sp>
              <p:nvSpPr>
                <p:cNvPr id="138" name="CHA/LLC">
                  <a:extLst>
                    <a:ext uri="{FF2B5EF4-FFF2-40B4-BE49-F238E27FC236}">
                      <a16:creationId xmlns:a16="http://schemas.microsoft.com/office/drawing/2014/main" id="{E2956816-0D29-FE49-4CFE-F20352AB6FCF}"/>
                    </a:ext>
                  </a:extLst>
                </p:cNvPr>
                <p:cNvSpPr/>
                <p:nvPr/>
              </p:nvSpPr>
              <p:spPr>
                <a:xfrm>
                  <a:off x="0" y="21934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CHA/LLC</a:t>
                  </a:r>
                </a:p>
              </p:txBody>
            </p:sp>
          </p:grpSp>
          <p:grpSp>
            <p:nvGrpSpPr>
              <p:cNvPr id="116" name="Group">
                <a:extLst>
                  <a:ext uri="{FF2B5EF4-FFF2-40B4-BE49-F238E27FC236}">
                    <a16:creationId xmlns:a16="http://schemas.microsoft.com/office/drawing/2014/main" id="{0A55ABEB-6731-E92B-4491-E7A339E565BC}"/>
                  </a:ext>
                </a:extLst>
              </p:cNvPr>
              <p:cNvGrpSpPr/>
              <p:nvPr/>
            </p:nvGrpSpPr>
            <p:grpSpPr>
              <a:xfrm>
                <a:off x="9709757" y="5537730"/>
                <a:ext cx="1325312" cy="1174188"/>
                <a:chOff x="0" y="0"/>
                <a:chExt cx="1325311" cy="1174186"/>
              </a:xfrm>
            </p:grpSpPr>
            <p:sp>
              <p:nvSpPr>
                <p:cNvPr id="133" name="Rectangle">
                  <a:extLst>
                    <a:ext uri="{FF2B5EF4-FFF2-40B4-BE49-F238E27FC236}">
                      <a16:creationId xmlns:a16="http://schemas.microsoft.com/office/drawing/2014/main" id="{A4FB930C-E629-12E5-DCB8-07C4B10778F3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34" name="Core">
                  <a:extLst>
                    <a:ext uri="{FF2B5EF4-FFF2-40B4-BE49-F238E27FC236}">
                      <a16:creationId xmlns:a16="http://schemas.microsoft.com/office/drawing/2014/main" id="{7C81C6A8-0297-F156-4FD7-1E91D92F015A}"/>
                    </a:ext>
                  </a:extLst>
                </p:cNvPr>
                <p:cNvSpPr/>
                <p:nvPr/>
              </p:nvSpPr>
              <p:spPr>
                <a:xfrm>
                  <a:off x="0" y="465044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Core</a:t>
                  </a:r>
                </a:p>
              </p:txBody>
            </p:sp>
            <p:sp>
              <p:nvSpPr>
                <p:cNvPr id="135" name="CHA/LLC">
                  <a:extLst>
                    <a:ext uri="{FF2B5EF4-FFF2-40B4-BE49-F238E27FC236}">
                      <a16:creationId xmlns:a16="http://schemas.microsoft.com/office/drawing/2014/main" id="{A18B4CCE-F269-D225-654C-6E227BD46187}"/>
                    </a:ext>
                  </a:extLst>
                </p:cNvPr>
                <p:cNvSpPr/>
                <p:nvPr/>
              </p:nvSpPr>
              <p:spPr>
                <a:xfrm>
                  <a:off x="0" y="21934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CHA/LLC</a:t>
                  </a:r>
                </a:p>
              </p:txBody>
            </p:sp>
          </p:grpSp>
          <p:grpSp>
            <p:nvGrpSpPr>
              <p:cNvPr id="117" name="Group">
                <a:extLst>
                  <a:ext uri="{FF2B5EF4-FFF2-40B4-BE49-F238E27FC236}">
                    <a16:creationId xmlns:a16="http://schemas.microsoft.com/office/drawing/2014/main" id="{36A73D73-6993-8A98-A741-1DFC495D10E8}"/>
                  </a:ext>
                </a:extLst>
              </p:cNvPr>
              <p:cNvGrpSpPr/>
              <p:nvPr/>
            </p:nvGrpSpPr>
            <p:grpSpPr>
              <a:xfrm>
                <a:off x="159527" y="8306596"/>
                <a:ext cx="1325312" cy="1174188"/>
                <a:chOff x="0" y="0"/>
                <a:chExt cx="1325311" cy="1174186"/>
              </a:xfrm>
            </p:grpSpPr>
            <p:sp>
              <p:nvSpPr>
                <p:cNvPr id="130" name="Rectangle">
                  <a:extLst>
                    <a:ext uri="{FF2B5EF4-FFF2-40B4-BE49-F238E27FC236}">
                      <a16:creationId xmlns:a16="http://schemas.microsoft.com/office/drawing/2014/main" id="{4A4F89F6-C8B5-0966-AE3F-9E74AB16E032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31" name="Core">
                  <a:extLst>
                    <a:ext uri="{FF2B5EF4-FFF2-40B4-BE49-F238E27FC236}">
                      <a16:creationId xmlns:a16="http://schemas.microsoft.com/office/drawing/2014/main" id="{27D746AB-30C1-5A84-FB39-A21F1C96EB9B}"/>
                    </a:ext>
                  </a:extLst>
                </p:cNvPr>
                <p:cNvSpPr/>
                <p:nvPr/>
              </p:nvSpPr>
              <p:spPr>
                <a:xfrm>
                  <a:off x="0" y="465044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Core</a:t>
                  </a:r>
                </a:p>
              </p:txBody>
            </p:sp>
            <p:sp>
              <p:nvSpPr>
                <p:cNvPr id="132" name="CHA/LLC">
                  <a:extLst>
                    <a:ext uri="{FF2B5EF4-FFF2-40B4-BE49-F238E27FC236}">
                      <a16:creationId xmlns:a16="http://schemas.microsoft.com/office/drawing/2014/main" id="{3002BFC7-B2AC-9196-38DA-4C797D1C120F}"/>
                    </a:ext>
                  </a:extLst>
                </p:cNvPr>
                <p:cNvSpPr/>
                <p:nvPr/>
              </p:nvSpPr>
              <p:spPr>
                <a:xfrm>
                  <a:off x="0" y="21934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CHA/LLC</a:t>
                  </a:r>
                </a:p>
              </p:txBody>
            </p:sp>
          </p:grpSp>
          <p:grpSp>
            <p:nvGrpSpPr>
              <p:cNvPr id="118" name="Group">
                <a:extLst>
                  <a:ext uri="{FF2B5EF4-FFF2-40B4-BE49-F238E27FC236}">
                    <a16:creationId xmlns:a16="http://schemas.microsoft.com/office/drawing/2014/main" id="{F781E3A9-AC33-B9E1-C795-46A9A0560B0A}"/>
                  </a:ext>
                </a:extLst>
              </p:cNvPr>
              <p:cNvGrpSpPr/>
              <p:nvPr/>
            </p:nvGrpSpPr>
            <p:grpSpPr>
              <a:xfrm>
                <a:off x="3342937" y="8306596"/>
                <a:ext cx="1325312" cy="1174188"/>
                <a:chOff x="0" y="0"/>
                <a:chExt cx="1325311" cy="1174186"/>
              </a:xfrm>
            </p:grpSpPr>
            <p:sp>
              <p:nvSpPr>
                <p:cNvPr id="127" name="Rectangle">
                  <a:extLst>
                    <a:ext uri="{FF2B5EF4-FFF2-40B4-BE49-F238E27FC236}">
                      <a16:creationId xmlns:a16="http://schemas.microsoft.com/office/drawing/2014/main" id="{B113D5EE-57D6-1C1D-871B-AB954052380B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28" name="Core">
                  <a:extLst>
                    <a:ext uri="{FF2B5EF4-FFF2-40B4-BE49-F238E27FC236}">
                      <a16:creationId xmlns:a16="http://schemas.microsoft.com/office/drawing/2014/main" id="{ABEF8F4C-6980-AAD7-7D6C-D6EA18AB4AEC}"/>
                    </a:ext>
                  </a:extLst>
                </p:cNvPr>
                <p:cNvSpPr/>
                <p:nvPr/>
              </p:nvSpPr>
              <p:spPr>
                <a:xfrm>
                  <a:off x="0" y="465044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Core</a:t>
                  </a:r>
                </a:p>
              </p:txBody>
            </p:sp>
            <p:sp>
              <p:nvSpPr>
                <p:cNvPr id="129" name="CHA/LLC">
                  <a:extLst>
                    <a:ext uri="{FF2B5EF4-FFF2-40B4-BE49-F238E27FC236}">
                      <a16:creationId xmlns:a16="http://schemas.microsoft.com/office/drawing/2014/main" id="{0F6D96A2-669C-663A-6441-3300927AB21C}"/>
                    </a:ext>
                  </a:extLst>
                </p:cNvPr>
                <p:cNvSpPr/>
                <p:nvPr/>
              </p:nvSpPr>
              <p:spPr>
                <a:xfrm>
                  <a:off x="0" y="21934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CHA/LLC</a:t>
                  </a:r>
                </a:p>
              </p:txBody>
            </p:sp>
          </p:grpSp>
          <p:grpSp>
            <p:nvGrpSpPr>
              <p:cNvPr id="119" name="Group">
                <a:extLst>
                  <a:ext uri="{FF2B5EF4-FFF2-40B4-BE49-F238E27FC236}">
                    <a16:creationId xmlns:a16="http://schemas.microsoft.com/office/drawing/2014/main" id="{2E17C3F1-9B92-65D1-79AD-F63E25D4480E}"/>
                  </a:ext>
                </a:extLst>
              </p:cNvPr>
              <p:cNvGrpSpPr/>
              <p:nvPr/>
            </p:nvGrpSpPr>
            <p:grpSpPr>
              <a:xfrm>
                <a:off x="6526347" y="8306596"/>
                <a:ext cx="1325312" cy="1174188"/>
                <a:chOff x="0" y="0"/>
                <a:chExt cx="1325311" cy="1174186"/>
              </a:xfrm>
            </p:grpSpPr>
            <p:sp>
              <p:nvSpPr>
                <p:cNvPr id="124" name="Rectangle">
                  <a:extLst>
                    <a:ext uri="{FF2B5EF4-FFF2-40B4-BE49-F238E27FC236}">
                      <a16:creationId xmlns:a16="http://schemas.microsoft.com/office/drawing/2014/main" id="{504705B8-1B2D-2EA2-5676-16AABA95BDFD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25" name="Core">
                  <a:extLst>
                    <a:ext uri="{FF2B5EF4-FFF2-40B4-BE49-F238E27FC236}">
                      <a16:creationId xmlns:a16="http://schemas.microsoft.com/office/drawing/2014/main" id="{C5347521-EA95-21C2-992A-A744B3352DD7}"/>
                    </a:ext>
                  </a:extLst>
                </p:cNvPr>
                <p:cNvSpPr/>
                <p:nvPr/>
              </p:nvSpPr>
              <p:spPr>
                <a:xfrm>
                  <a:off x="0" y="465044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Core</a:t>
                  </a:r>
                </a:p>
              </p:txBody>
            </p:sp>
            <p:sp>
              <p:nvSpPr>
                <p:cNvPr id="126" name="CHA/LLC">
                  <a:extLst>
                    <a:ext uri="{FF2B5EF4-FFF2-40B4-BE49-F238E27FC236}">
                      <a16:creationId xmlns:a16="http://schemas.microsoft.com/office/drawing/2014/main" id="{1BFC1CC2-10D8-81C0-1DFD-39E7B86FB277}"/>
                    </a:ext>
                  </a:extLst>
                </p:cNvPr>
                <p:cNvSpPr/>
                <p:nvPr/>
              </p:nvSpPr>
              <p:spPr>
                <a:xfrm>
                  <a:off x="0" y="21934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CHA/LLC</a:t>
                  </a:r>
                </a:p>
              </p:txBody>
            </p:sp>
          </p:grpSp>
          <p:grpSp>
            <p:nvGrpSpPr>
              <p:cNvPr id="120" name="Group">
                <a:extLst>
                  <a:ext uri="{FF2B5EF4-FFF2-40B4-BE49-F238E27FC236}">
                    <a16:creationId xmlns:a16="http://schemas.microsoft.com/office/drawing/2014/main" id="{33E6A953-CB63-DFDA-A5CB-A48F2B2677B1}"/>
                  </a:ext>
                </a:extLst>
              </p:cNvPr>
              <p:cNvGrpSpPr/>
              <p:nvPr/>
            </p:nvGrpSpPr>
            <p:grpSpPr>
              <a:xfrm>
                <a:off x="9709757" y="8306596"/>
                <a:ext cx="1325312" cy="1174188"/>
                <a:chOff x="0" y="0"/>
                <a:chExt cx="1325311" cy="1174186"/>
              </a:xfrm>
            </p:grpSpPr>
            <p:sp>
              <p:nvSpPr>
                <p:cNvPr id="121" name="Rectangle">
                  <a:extLst>
                    <a:ext uri="{FF2B5EF4-FFF2-40B4-BE49-F238E27FC236}">
                      <a16:creationId xmlns:a16="http://schemas.microsoft.com/office/drawing/2014/main" id="{EC6AC453-83C7-0821-4F4C-68C1F68B4A53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22" name="Core">
                  <a:extLst>
                    <a:ext uri="{FF2B5EF4-FFF2-40B4-BE49-F238E27FC236}">
                      <a16:creationId xmlns:a16="http://schemas.microsoft.com/office/drawing/2014/main" id="{B2B5C8DC-169A-2D7C-7D98-1A606CEEA138}"/>
                    </a:ext>
                  </a:extLst>
                </p:cNvPr>
                <p:cNvSpPr/>
                <p:nvPr/>
              </p:nvSpPr>
              <p:spPr>
                <a:xfrm>
                  <a:off x="0" y="465044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Core</a:t>
                  </a:r>
                </a:p>
              </p:txBody>
            </p:sp>
            <p:sp>
              <p:nvSpPr>
                <p:cNvPr id="123" name="CHA/LLC">
                  <a:extLst>
                    <a:ext uri="{FF2B5EF4-FFF2-40B4-BE49-F238E27FC236}">
                      <a16:creationId xmlns:a16="http://schemas.microsoft.com/office/drawing/2014/main" id="{162A1B20-5E4E-6543-46C1-D76FA63574E5}"/>
                    </a:ext>
                  </a:extLst>
                </p:cNvPr>
                <p:cNvSpPr/>
                <p:nvPr/>
              </p:nvSpPr>
              <p:spPr>
                <a:xfrm>
                  <a:off x="0" y="21934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CHA/LLC</a:t>
                  </a:r>
                </a:p>
              </p:txBody>
            </p:sp>
          </p:grp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2B63EE0C-CAD6-B40E-642D-EB5319F19DFC}"/>
                </a:ext>
              </a:extLst>
            </p:cNvPr>
            <p:cNvGrpSpPr/>
            <p:nvPr/>
          </p:nvGrpSpPr>
          <p:grpSpPr>
            <a:xfrm>
              <a:off x="12646028" y="2936297"/>
              <a:ext cx="7693618" cy="1188564"/>
              <a:chOff x="12646028" y="2936297"/>
              <a:chExt cx="7693618" cy="1188564"/>
            </a:xfrm>
          </p:grpSpPr>
          <p:sp>
            <p:nvSpPr>
              <p:cNvPr id="104" name="IMC">
                <a:extLst>
                  <a:ext uri="{FF2B5EF4-FFF2-40B4-BE49-F238E27FC236}">
                    <a16:creationId xmlns:a16="http://schemas.microsoft.com/office/drawing/2014/main" id="{B163EEB8-7537-CE53-289A-BF029BE184A7}"/>
                  </a:ext>
                </a:extLst>
              </p:cNvPr>
              <p:cNvSpPr/>
              <p:nvPr/>
            </p:nvSpPr>
            <p:spPr>
              <a:xfrm>
                <a:off x="12646028" y="2950673"/>
                <a:ext cx="1379140" cy="117418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 cap="flat">
                <a:solidFill>
                  <a:schemeClr val="accent1"/>
                </a:solidFill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 spc="0">
                    <a:solidFill>
                      <a:srgbClr val="000000"/>
                    </a:solidFill>
                  </a:defRPr>
                </a:lvl1pPr>
              </a:lstStyle>
              <a:p>
                <a:r>
                  <a:rPr lang="en-US"/>
                  <a:t>UPI</a:t>
                </a:r>
                <a:endParaRPr/>
              </a:p>
            </p:txBody>
          </p:sp>
          <p:sp>
            <p:nvSpPr>
              <p:cNvPr id="105" name="IMC">
                <a:extLst>
                  <a:ext uri="{FF2B5EF4-FFF2-40B4-BE49-F238E27FC236}">
                    <a16:creationId xmlns:a16="http://schemas.microsoft.com/office/drawing/2014/main" id="{79BC310B-1A32-B046-537D-1459217EC69F}"/>
                  </a:ext>
                </a:extLst>
              </p:cNvPr>
              <p:cNvSpPr/>
              <p:nvPr/>
            </p:nvSpPr>
            <p:spPr>
              <a:xfrm>
                <a:off x="18960506" y="2936297"/>
                <a:ext cx="1379140" cy="117418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 cap="flat">
                <a:solidFill>
                  <a:schemeClr val="accent1"/>
                </a:solidFill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 spc="0">
                    <a:solidFill>
                      <a:srgbClr val="000000"/>
                    </a:solidFill>
                  </a:defRPr>
                </a:lvl1pPr>
              </a:lstStyle>
              <a:p>
                <a:r>
                  <a:rPr lang="en-US"/>
                  <a:t>UPI</a:t>
                </a:r>
                <a:endParaRPr/>
              </a:p>
            </p:txBody>
          </p:sp>
        </p:grpSp>
      </p:grpSp>
      <p:grpSp>
        <p:nvGrpSpPr>
          <p:cNvPr id="162" name="成组">
            <a:extLst>
              <a:ext uri="{FF2B5EF4-FFF2-40B4-BE49-F238E27FC236}">
                <a16:creationId xmlns:a16="http://schemas.microsoft.com/office/drawing/2014/main" id="{652DE96B-B94A-19B9-823E-7C04E27D94C9}"/>
              </a:ext>
            </a:extLst>
          </p:cNvPr>
          <p:cNvGrpSpPr/>
          <p:nvPr/>
        </p:nvGrpSpPr>
        <p:grpSpPr>
          <a:xfrm>
            <a:off x="-391489" y="12773806"/>
            <a:ext cx="25166978" cy="1646668"/>
            <a:chOff x="0" y="0"/>
            <a:chExt cx="25166977" cy="984245"/>
          </a:xfrm>
        </p:grpSpPr>
        <p:sp>
          <p:nvSpPr>
            <p:cNvPr id="163" name="矩形">
              <a:extLst>
                <a:ext uri="{FF2B5EF4-FFF2-40B4-BE49-F238E27FC236}">
                  <a16:creationId xmlns:a16="http://schemas.microsoft.com/office/drawing/2014/main" id="{0B335095-B5FC-50FA-CF54-B085C0191525}"/>
                </a:ext>
              </a:extLst>
            </p:cNvPr>
            <p:cNvSpPr/>
            <p:nvPr/>
          </p:nvSpPr>
          <p:spPr>
            <a:xfrm>
              <a:off x="122501" y="9791"/>
              <a:ext cx="25044477" cy="974455"/>
            </a:xfrm>
            <a:prstGeom prst="rect">
              <a:avLst/>
            </a:prstGeom>
            <a:solidFill>
              <a:srgbClr val="2C81C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64" name="矩形">
              <a:extLst>
                <a:ext uri="{FF2B5EF4-FFF2-40B4-BE49-F238E27FC236}">
                  <a16:creationId xmlns:a16="http://schemas.microsoft.com/office/drawing/2014/main" id="{2F774D28-2D9C-2C1B-565C-2A56D0253B1C}"/>
                </a:ext>
              </a:extLst>
            </p:cNvPr>
            <p:cNvSpPr/>
            <p:nvPr/>
          </p:nvSpPr>
          <p:spPr>
            <a:xfrm>
              <a:off x="0" y="0"/>
              <a:ext cx="25044476" cy="63500"/>
            </a:xfrm>
            <a:prstGeom prst="rect">
              <a:avLst/>
            </a:prstGeom>
            <a:solidFill>
              <a:srgbClr val="FEAD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70024025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CIe protoco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spc="0"/>
            </a:lvl1pPr>
          </a:lstStyle>
          <a:p>
            <a:r>
              <a:rPr lang="en-US"/>
              <a:t>Mesh Interconnect(4)</a:t>
            </a:r>
          </a:p>
        </p:txBody>
      </p:sp>
      <p:grpSp>
        <p:nvGrpSpPr>
          <p:cNvPr id="169" name="成组"/>
          <p:cNvGrpSpPr/>
          <p:nvPr/>
        </p:nvGrpSpPr>
        <p:grpSpPr>
          <a:xfrm>
            <a:off x="-330238" y="13086624"/>
            <a:ext cx="25166978" cy="984247"/>
            <a:chOff x="0" y="0"/>
            <a:chExt cx="25166977" cy="984245"/>
          </a:xfrm>
        </p:grpSpPr>
        <p:sp>
          <p:nvSpPr>
            <p:cNvPr id="167" name="矩形"/>
            <p:cNvSpPr/>
            <p:nvPr/>
          </p:nvSpPr>
          <p:spPr>
            <a:xfrm>
              <a:off x="122501" y="9791"/>
              <a:ext cx="25044477" cy="974455"/>
            </a:xfrm>
            <a:prstGeom prst="rect">
              <a:avLst/>
            </a:prstGeom>
            <a:solidFill>
              <a:srgbClr val="2C81C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68" name="矩形"/>
            <p:cNvSpPr/>
            <p:nvPr/>
          </p:nvSpPr>
          <p:spPr>
            <a:xfrm>
              <a:off x="0" y="0"/>
              <a:ext cx="25044476" cy="63500"/>
            </a:xfrm>
            <a:prstGeom prst="rect">
              <a:avLst/>
            </a:prstGeom>
            <a:solidFill>
              <a:srgbClr val="FEAD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FD4C6F26-D510-0C44-9ADA-57D9971814B1}"/>
              </a:ext>
            </a:extLst>
          </p:cNvPr>
          <p:cNvGrpSpPr/>
          <p:nvPr/>
        </p:nvGrpSpPr>
        <p:grpSpPr>
          <a:xfrm>
            <a:off x="12611380" y="2901093"/>
            <a:ext cx="11035071" cy="9480785"/>
            <a:chOff x="12611380" y="2901093"/>
            <a:chExt cx="11035071" cy="9480785"/>
          </a:xfrm>
        </p:grpSpPr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7B9C35D1-30F9-B142-A93F-2A889E002985}"/>
                </a:ext>
              </a:extLst>
            </p:cNvPr>
            <p:cNvCxnSpPr>
              <a:cxnSpLocks/>
            </p:cNvCxnSpPr>
            <p:nvPr/>
          </p:nvCxnSpPr>
          <p:spPr>
            <a:xfrm>
              <a:off x="13990520" y="3340791"/>
              <a:ext cx="8207266" cy="0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EE5174E8-7A6E-5647-8FA2-A6249A1D706E}"/>
                </a:ext>
              </a:extLst>
            </p:cNvPr>
            <p:cNvCxnSpPr>
              <a:cxnSpLocks/>
            </p:cNvCxnSpPr>
            <p:nvPr/>
          </p:nvCxnSpPr>
          <p:spPr>
            <a:xfrm>
              <a:off x="13990520" y="3804576"/>
              <a:ext cx="8234180" cy="32547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4FA7486B-D6B5-574D-B44F-EEF929D137F9}"/>
                </a:ext>
              </a:extLst>
            </p:cNvPr>
            <p:cNvCxnSpPr>
              <a:cxnSpLocks/>
            </p:cNvCxnSpPr>
            <p:nvPr/>
          </p:nvCxnSpPr>
          <p:spPr>
            <a:xfrm>
              <a:off x="13963606" y="6064349"/>
              <a:ext cx="8207266" cy="0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0EE9E2B1-330D-1C4B-8FEE-E00FE05ED842}"/>
                </a:ext>
              </a:extLst>
            </p:cNvPr>
            <p:cNvCxnSpPr>
              <a:cxnSpLocks/>
            </p:cNvCxnSpPr>
            <p:nvPr/>
          </p:nvCxnSpPr>
          <p:spPr>
            <a:xfrm>
              <a:off x="13963606" y="6528134"/>
              <a:ext cx="8234180" cy="32547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A506432-6129-A041-A3DE-E372F7227BEF}"/>
                </a:ext>
              </a:extLst>
            </p:cNvPr>
            <p:cNvCxnSpPr>
              <a:cxnSpLocks/>
            </p:cNvCxnSpPr>
            <p:nvPr/>
          </p:nvCxnSpPr>
          <p:spPr>
            <a:xfrm>
              <a:off x="14096219" y="8787907"/>
              <a:ext cx="8207266" cy="0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B77124EE-AB19-C74A-B259-18E0B66FACB4}"/>
                </a:ext>
              </a:extLst>
            </p:cNvPr>
            <p:cNvCxnSpPr>
              <a:cxnSpLocks/>
            </p:cNvCxnSpPr>
            <p:nvPr/>
          </p:nvCxnSpPr>
          <p:spPr>
            <a:xfrm>
              <a:off x="14096219" y="9251692"/>
              <a:ext cx="8234180" cy="32547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F1CC1FDB-2F5D-284C-A93F-9E23390CB331}"/>
                </a:ext>
              </a:extLst>
            </p:cNvPr>
            <p:cNvCxnSpPr>
              <a:cxnSpLocks/>
            </p:cNvCxnSpPr>
            <p:nvPr/>
          </p:nvCxnSpPr>
          <p:spPr>
            <a:xfrm>
              <a:off x="14096219" y="11547248"/>
              <a:ext cx="8207266" cy="0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1A474EED-4DE2-194C-A9EE-73EA04F2AB4A}"/>
                </a:ext>
              </a:extLst>
            </p:cNvPr>
            <p:cNvCxnSpPr>
              <a:cxnSpLocks/>
            </p:cNvCxnSpPr>
            <p:nvPr/>
          </p:nvCxnSpPr>
          <p:spPr>
            <a:xfrm>
              <a:off x="14096219" y="12011033"/>
              <a:ext cx="8234180" cy="32547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0126983C-6EAC-2A46-BC2E-D666EE17BD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70701" y="4108399"/>
              <a:ext cx="7293" cy="7121225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9E2A633A-AEA8-4745-9C56-A76B2DD72E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583460" y="4108399"/>
              <a:ext cx="0" cy="7121225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66781524-E673-C943-88F8-47130FD52E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26088" y="4091174"/>
              <a:ext cx="7293" cy="7121225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3C71A439-DBF1-B44A-B605-6CF7A74513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38847" y="4091174"/>
              <a:ext cx="0" cy="7121225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6055B884-D83B-6B4C-B028-0A80C2F6AF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12038" y="4095178"/>
              <a:ext cx="7293" cy="7121225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E6E3161D-A8E5-C644-A606-89FA670D95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924797" y="4095178"/>
              <a:ext cx="0" cy="7121225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DFA501E3-C0CF-6246-83C4-C938ED713A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7547" y="4095178"/>
              <a:ext cx="7293" cy="7121225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E5D15BDE-7AD3-9948-A46B-F220A15722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0306" y="4095178"/>
              <a:ext cx="0" cy="7121225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275" name="Group">
              <a:extLst>
                <a:ext uri="{FF2B5EF4-FFF2-40B4-BE49-F238E27FC236}">
                  <a16:creationId xmlns:a16="http://schemas.microsoft.com/office/drawing/2014/main" id="{65D44BFD-94A0-3F42-BB92-7B85DA8747D2}"/>
                </a:ext>
              </a:extLst>
            </p:cNvPr>
            <p:cNvGrpSpPr/>
            <p:nvPr/>
          </p:nvGrpSpPr>
          <p:grpSpPr>
            <a:xfrm>
              <a:off x="12611380" y="2901093"/>
              <a:ext cx="11035071" cy="9480785"/>
              <a:chOff x="0" y="0"/>
              <a:chExt cx="11035069" cy="9480784"/>
            </a:xfrm>
          </p:grpSpPr>
          <p:sp>
            <p:nvSpPr>
              <p:cNvPr id="279" name="IMC">
                <a:extLst>
                  <a:ext uri="{FF2B5EF4-FFF2-40B4-BE49-F238E27FC236}">
                    <a16:creationId xmlns:a16="http://schemas.microsoft.com/office/drawing/2014/main" id="{8CC6E4EC-8C2D-C840-B043-CF1B2545C738}"/>
                  </a:ext>
                </a:extLst>
              </p:cNvPr>
              <p:cNvSpPr/>
              <p:nvPr/>
            </p:nvSpPr>
            <p:spPr>
              <a:xfrm>
                <a:off x="0" y="2768865"/>
                <a:ext cx="1379140" cy="1174188"/>
              </a:xfrm>
              <a:prstGeom prst="rect">
                <a:avLst/>
              </a:prstGeom>
              <a:solidFill>
                <a:srgbClr val="FFAB3B"/>
              </a:solidFill>
              <a:ln w="12700" cap="flat">
                <a:solidFill>
                  <a:schemeClr val="accent1"/>
                </a:solidFill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 spc="0">
                    <a:solidFill>
                      <a:srgbClr val="000000"/>
                    </a:solidFill>
                  </a:defRPr>
                </a:lvl1pPr>
              </a:lstStyle>
              <a:p>
                <a:r>
                  <a:t>IMC</a:t>
                </a:r>
              </a:p>
            </p:txBody>
          </p:sp>
          <p:grpSp>
            <p:nvGrpSpPr>
              <p:cNvPr id="280" name="Group">
                <a:extLst>
                  <a:ext uri="{FF2B5EF4-FFF2-40B4-BE49-F238E27FC236}">
                    <a16:creationId xmlns:a16="http://schemas.microsoft.com/office/drawing/2014/main" id="{AA00722D-AFEE-744E-80D5-C89EA2FF2F09}"/>
                  </a:ext>
                </a:extLst>
              </p:cNvPr>
              <p:cNvGrpSpPr/>
              <p:nvPr/>
            </p:nvGrpSpPr>
            <p:grpSpPr>
              <a:xfrm>
                <a:off x="221244" y="0"/>
                <a:ext cx="4447007" cy="1174188"/>
                <a:chOff x="61717" y="0"/>
                <a:chExt cx="4447003" cy="1174187"/>
              </a:xfrm>
            </p:grpSpPr>
            <p:sp>
              <p:nvSpPr>
                <p:cNvPr id="327" name="Rectangle">
                  <a:extLst>
                    <a:ext uri="{FF2B5EF4-FFF2-40B4-BE49-F238E27FC236}">
                      <a16:creationId xmlns:a16="http://schemas.microsoft.com/office/drawing/2014/main" id="{E50F6733-520F-B048-B054-918E5F6039A7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328" name="Core">
                  <a:extLst>
                    <a:ext uri="{FF2B5EF4-FFF2-40B4-BE49-F238E27FC236}">
                      <a16:creationId xmlns:a16="http://schemas.microsoft.com/office/drawing/2014/main" id="{009284C5-8F50-7D43-B6A0-E5A1984FD95A}"/>
                    </a:ext>
                  </a:extLst>
                </p:cNvPr>
                <p:cNvSpPr/>
                <p:nvPr/>
              </p:nvSpPr>
              <p:spPr>
                <a:xfrm>
                  <a:off x="3183408" y="463219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Core</a:t>
                  </a:r>
                </a:p>
              </p:txBody>
            </p:sp>
            <p:sp>
              <p:nvSpPr>
                <p:cNvPr id="329" name="CHA/LLC">
                  <a:extLst>
                    <a:ext uri="{FF2B5EF4-FFF2-40B4-BE49-F238E27FC236}">
                      <a16:creationId xmlns:a16="http://schemas.microsoft.com/office/drawing/2014/main" id="{A5F5F46C-AF88-3443-8F7B-B52279CF7FAD}"/>
                    </a:ext>
                  </a:extLst>
                </p:cNvPr>
                <p:cNvSpPr/>
                <p:nvPr/>
              </p:nvSpPr>
              <p:spPr>
                <a:xfrm>
                  <a:off x="3183407" y="20110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CHA/LLC</a:t>
                  </a:r>
                </a:p>
              </p:txBody>
            </p:sp>
          </p:grpSp>
          <p:sp>
            <p:nvSpPr>
              <p:cNvPr id="281" name="Rectangle">
                <a:extLst>
                  <a:ext uri="{FF2B5EF4-FFF2-40B4-BE49-F238E27FC236}">
                    <a16:creationId xmlns:a16="http://schemas.microsoft.com/office/drawing/2014/main" id="{BF2110E8-4890-F440-BCDA-4011496C95BC}"/>
                  </a:ext>
                </a:extLst>
              </p:cNvPr>
              <p:cNvSpPr/>
              <p:nvPr/>
            </p:nvSpPr>
            <p:spPr>
              <a:xfrm>
                <a:off x="6588064" y="0"/>
                <a:ext cx="1201878" cy="11741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 spc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282" name="Group">
                <a:extLst>
                  <a:ext uri="{FF2B5EF4-FFF2-40B4-BE49-F238E27FC236}">
                    <a16:creationId xmlns:a16="http://schemas.microsoft.com/office/drawing/2014/main" id="{DCD47C12-B49F-EF4B-9BB8-99E4CD1076A3}"/>
                  </a:ext>
                </a:extLst>
              </p:cNvPr>
              <p:cNvGrpSpPr/>
              <p:nvPr/>
            </p:nvGrpSpPr>
            <p:grpSpPr>
              <a:xfrm>
                <a:off x="9613318" y="0"/>
                <a:ext cx="1325312" cy="1174187"/>
                <a:chOff x="0" y="0"/>
                <a:chExt cx="1325311" cy="1174186"/>
              </a:xfrm>
            </p:grpSpPr>
            <p:sp>
              <p:nvSpPr>
                <p:cNvPr id="324" name="Rectangle">
                  <a:extLst>
                    <a:ext uri="{FF2B5EF4-FFF2-40B4-BE49-F238E27FC236}">
                      <a16:creationId xmlns:a16="http://schemas.microsoft.com/office/drawing/2014/main" id="{B6B86A1D-0430-DD49-BF30-8E9B7E3A3AC2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325" name="Core">
                  <a:extLst>
                    <a:ext uri="{FF2B5EF4-FFF2-40B4-BE49-F238E27FC236}">
                      <a16:creationId xmlns:a16="http://schemas.microsoft.com/office/drawing/2014/main" id="{6A678CA8-8E3C-E546-9286-C92F797F3073}"/>
                    </a:ext>
                  </a:extLst>
                </p:cNvPr>
                <p:cNvSpPr/>
                <p:nvPr/>
              </p:nvSpPr>
              <p:spPr>
                <a:xfrm>
                  <a:off x="0" y="465044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Core</a:t>
                  </a:r>
                </a:p>
              </p:txBody>
            </p:sp>
            <p:sp>
              <p:nvSpPr>
                <p:cNvPr id="326" name="CHA/LLC">
                  <a:extLst>
                    <a:ext uri="{FF2B5EF4-FFF2-40B4-BE49-F238E27FC236}">
                      <a16:creationId xmlns:a16="http://schemas.microsoft.com/office/drawing/2014/main" id="{AF493A8B-9BED-C04E-9EFA-804701E1151C}"/>
                    </a:ext>
                  </a:extLst>
                </p:cNvPr>
                <p:cNvSpPr/>
                <p:nvPr/>
              </p:nvSpPr>
              <p:spPr>
                <a:xfrm>
                  <a:off x="0" y="21934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CHA/LLC</a:t>
                  </a:r>
                </a:p>
              </p:txBody>
            </p:sp>
          </p:grpSp>
          <p:grpSp>
            <p:nvGrpSpPr>
              <p:cNvPr id="283" name="Group">
                <a:extLst>
                  <a:ext uri="{FF2B5EF4-FFF2-40B4-BE49-F238E27FC236}">
                    <a16:creationId xmlns:a16="http://schemas.microsoft.com/office/drawing/2014/main" id="{08D2404F-12D6-3746-B40F-09C3EC5BED67}"/>
                  </a:ext>
                </a:extLst>
              </p:cNvPr>
              <p:cNvGrpSpPr/>
              <p:nvPr/>
            </p:nvGrpSpPr>
            <p:grpSpPr>
              <a:xfrm>
                <a:off x="3342937" y="2768865"/>
                <a:ext cx="1325312" cy="1174188"/>
                <a:chOff x="0" y="0"/>
                <a:chExt cx="1325311" cy="1174186"/>
              </a:xfrm>
            </p:grpSpPr>
            <p:sp>
              <p:nvSpPr>
                <p:cNvPr id="321" name="Rectangle">
                  <a:extLst>
                    <a:ext uri="{FF2B5EF4-FFF2-40B4-BE49-F238E27FC236}">
                      <a16:creationId xmlns:a16="http://schemas.microsoft.com/office/drawing/2014/main" id="{CC31C64D-461A-CF47-A8EC-64B2F4A81ACA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322" name="Core">
                  <a:extLst>
                    <a:ext uri="{FF2B5EF4-FFF2-40B4-BE49-F238E27FC236}">
                      <a16:creationId xmlns:a16="http://schemas.microsoft.com/office/drawing/2014/main" id="{EBA66997-C135-0249-90BE-789E3D62EC26}"/>
                    </a:ext>
                  </a:extLst>
                </p:cNvPr>
                <p:cNvSpPr/>
                <p:nvPr/>
              </p:nvSpPr>
              <p:spPr>
                <a:xfrm>
                  <a:off x="0" y="465044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Core</a:t>
                  </a:r>
                </a:p>
              </p:txBody>
            </p:sp>
            <p:sp>
              <p:nvSpPr>
                <p:cNvPr id="323" name="CHA/LLC">
                  <a:extLst>
                    <a:ext uri="{FF2B5EF4-FFF2-40B4-BE49-F238E27FC236}">
                      <a16:creationId xmlns:a16="http://schemas.microsoft.com/office/drawing/2014/main" id="{F5676E75-3A19-5346-9742-535B3F8CCD68}"/>
                    </a:ext>
                  </a:extLst>
                </p:cNvPr>
                <p:cNvSpPr/>
                <p:nvPr/>
              </p:nvSpPr>
              <p:spPr>
                <a:xfrm>
                  <a:off x="0" y="21934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CHA/LLC</a:t>
                  </a:r>
                </a:p>
              </p:txBody>
            </p:sp>
          </p:grpSp>
          <p:sp>
            <p:nvSpPr>
              <p:cNvPr id="284" name="IMC">
                <a:extLst>
                  <a:ext uri="{FF2B5EF4-FFF2-40B4-BE49-F238E27FC236}">
                    <a16:creationId xmlns:a16="http://schemas.microsoft.com/office/drawing/2014/main" id="{5231DD25-3A5B-1F46-9367-334423AB1CFB}"/>
                  </a:ext>
                </a:extLst>
              </p:cNvPr>
              <p:cNvSpPr/>
              <p:nvPr/>
            </p:nvSpPr>
            <p:spPr>
              <a:xfrm>
                <a:off x="9586404" y="2768865"/>
                <a:ext cx="1379140" cy="1174188"/>
              </a:xfrm>
              <a:prstGeom prst="rect">
                <a:avLst/>
              </a:prstGeom>
              <a:solidFill>
                <a:srgbClr val="FFAB3B"/>
              </a:solidFill>
              <a:ln w="12700" cap="flat">
                <a:solidFill>
                  <a:schemeClr val="accent1"/>
                </a:solidFill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 spc="0">
                    <a:solidFill>
                      <a:srgbClr val="000000"/>
                    </a:solidFill>
                  </a:defRPr>
                </a:lvl1pPr>
              </a:lstStyle>
              <a:p>
                <a:r>
                  <a:t>IMC</a:t>
                </a:r>
              </a:p>
            </p:txBody>
          </p:sp>
          <p:grpSp>
            <p:nvGrpSpPr>
              <p:cNvPr id="285" name="Group">
                <a:extLst>
                  <a:ext uri="{FF2B5EF4-FFF2-40B4-BE49-F238E27FC236}">
                    <a16:creationId xmlns:a16="http://schemas.microsoft.com/office/drawing/2014/main" id="{C7CFBADB-47C8-4A44-8B7E-8CE50B938F8B}"/>
                  </a:ext>
                </a:extLst>
              </p:cNvPr>
              <p:cNvGrpSpPr/>
              <p:nvPr/>
            </p:nvGrpSpPr>
            <p:grpSpPr>
              <a:xfrm>
                <a:off x="6464670" y="2768865"/>
                <a:ext cx="1325312" cy="1174188"/>
                <a:chOff x="0" y="0"/>
                <a:chExt cx="1325311" cy="1174186"/>
              </a:xfrm>
            </p:grpSpPr>
            <p:sp>
              <p:nvSpPr>
                <p:cNvPr id="318" name="Rectangle">
                  <a:extLst>
                    <a:ext uri="{FF2B5EF4-FFF2-40B4-BE49-F238E27FC236}">
                      <a16:creationId xmlns:a16="http://schemas.microsoft.com/office/drawing/2014/main" id="{9ACDC667-61E2-B84C-A0A5-797B9127FC7C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319" name="Core">
                  <a:extLst>
                    <a:ext uri="{FF2B5EF4-FFF2-40B4-BE49-F238E27FC236}">
                      <a16:creationId xmlns:a16="http://schemas.microsoft.com/office/drawing/2014/main" id="{FFD27C67-8751-D944-9113-3518AB8E9787}"/>
                    </a:ext>
                  </a:extLst>
                </p:cNvPr>
                <p:cNvSpPr/>
                <p:nvPr/>
              </p:nvSpPr>
              <p:spPr>
                <a:xfrm>
                  <a:off x="0" y="465044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Core</a:t>
                  </a:r>
                </a:p>
              </p:txBody>
            </p:sp>
            <p:sp>
              <p:nvSpPr>
                <p:cNvPr id="320" name="CHA/LLC">
                  <a:extLst>
                    <a:ext uri="{FF2B5EF4-FFF2-40B4-BE49-F238E27FC236}">
                      <a16:creationId xmlns:a16="http://schemas.microsoft.com/office/drawing/2014/main" id="{E8032984-0A39-0245-BA78-309A875D13C3}"/>
                    </a:ext>
                  </a:extLst>
                </p:cNvPr>
                <p:cNvSpPr/>
                <p:nvPr/>
              </p:nvSpPr>
              <p:spPr>
                <a:xfrm>
                  <a:off x="0" y="21934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CHA/LLC</a:t>
                  </a:r>
                </a:p>
              </p:txBody>
            </p:sp>
          </p:grpSp>
          <p:grpSp>
            <p:nvGrpSpPr>
              <p:cNvPr id="286" name="Group">
                <a:extLst>
                  <a:ext uri="{FF2B5EF4-FFF2-40B4-BE49-F238E27FC236}">
                    <a16:creationId xmlns:a16="http://schemas.microsoft.com/office/drawing/2014/main" id="{BF412DD2-0ED7-B747-BC14-741586F274EF}"/>
                  </a:ext>
                </a:extLst>
              </p:cNvPr>
              <p:cNvGrpSpPr/>
              <p:nvPr/>
            </p:nvGrpSpPr>
            <p:grpSpPr>
              <a:xfrm>
                <a:off x="159527" y="5537730"/>
                <a:ext cx="1325312" cy="1174188"/>
                <a:chOff x="0" y="0"/>
                <a:chExt cx="1325311" cy="1174186"/>
              </a:xfrm>
            </p:grpSpPr>
            <p:sp>
              <p:nvSpPr>
                <p:cNvPr id="315" name="Rectangle">
                  <a:extLst>
                    <a:ext uri="{FF2B5EF4-FFF2-40B4-BE49-F238E27FC236}">
                      <a16:creationId xmlns:a16="http://schemas.microsoft.com/office/drawing/2014/main" id="{4A0F83D1-9929-F84A-9613-1FBA85E67528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316" name="Core">
                  <a:extLst>
                    <a:ext uri="{FF2B5EF4-FFF2-40B4-BE49-F238E27FC236}">
                      <a16:creationId xmlns:a16="http://schemas.microsoft.com/office/drawing/2014/main" id="{99FD0B3F-E282-6845-9F59-53D261C26120}"/>
                    </a:ext>
                  </a:extLst>
                </p:cNvPr>
                <p:cNvSpPr/>
                <p:nvPr/>
              </p:nvSpPr>
              <p:spPr>
                <a:xfrm>
                  <a:off x="0" y="465044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Core</a:t>
                  </a:r>
                </a:p>
              </p:txBody>
            </p:sp>
            <p:sp>
              <p:nvSpPr>
                <p:cNvPr id="317" name="CHA/LLC">
                  <a:extLst>
                    <a:ext uri="{FF2B5EF4-FFF2-40B4-BE49-F238E27FC236}">
                      <a16:creationId xmlns:a16="http://schemas.microsoft.com/office/drawing/2014/main" id="{7E212AC1-C9A1-4740-AF58-DD8716ECF14C}"/>
                    </a:ext>
                  </a:extLst>
                </p:cNvPr>
                <p:cNvSpPr/>
                <p:nvPr/>
              </p:nvSpPr>
              <p:spPr>
                <a:xfrm>
                  <a:off x="0" y="21934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CHA/LLC</a:t>
                  </a:r>
                </a:p>
              </p:txBody>
            </p:sp>
          </p:grpSp>
          <p:grpSp>
            <p:nvGrpSpPr>
              <p:cNvPr id="287" name="Group">
                <a:extLst>
                  <a:ext uri="{FF2B5EF4-FFF2-40B4-BE49-F238E27FC236}">
                    <a16:creationId xmlns:a16="http://schemas.microsoft.com/office/drawing/2014/main" id="{5DA47E71-A659-A447-B357-B45D8B9ED123}"/>
                  </a:ext>
                </a:extLst>
              </p:cNvPr>
              <p:cNvGrpSpPr/>
              <p:nvPr/>
            </p:nvGrpSpPr>
            <p:grpSpPr>
              <a:xfrm>
                <a:off x="3342937" y="5537730"/>
                <a:ext cx="1325312" cy="1174188"/>
                <a:chOff x="0" y="0"/>
                <a:chExt cx="1325311" cy="1174186"/>
              </a:xfrm>
            </p:grpSpPr>
            <p:sp>
              <p:nvSpPr>
                <p:cNvPr id="312" name="Rectangle">
                  <a:extLst>
                    <a:ext uri="{FF2B5EF4-FFF2-40B4-BE49-F238E27FC236}">
                      <a16:creationId xmlns:a16="http://schemas.microsoft.com/office/drawing/2014/main" id="{75010A0C-5B1B-CB46-9A31-BF1BAD740B48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313" name="Core">
                  <a:extLst>
                    <a:ext uri="{FF2B5EF4-FFF2-40B4-BE49-F238E27FC236}">
                      <a16:creationId xmlns:a16="http://schemas.microsoft.com/office/drawing/2014/main" id="{588BE75E-5AD6-2341-BFCE-8A67A3011A5F}"/>
                    </a:ext>
                  </a:extLst>
                </p:cNvPr>
                <p:cNvSpPr/>
                <p:nvPr/>
              </p:nvSpPr>
              <p:spPr>
                <a:xfrm>
                  <a:off x="0" y="465044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Core</a:t>
                  </a:r>
                </a:p>
              </p:txBody>
            </p:sp>
            <p:sp>
              <p:nvSpPr>
                <p:cNvPr id="314" name="CHA/LLC">
                  <a:extLst>
                    <a:ext uri="{FF2B5EF4-FFF2-40B4-BE49-F238E27FC236}">
                      <a16:creationId xmlns:a16="http://schemas.microsoft.com/office/drawing/2014/main" id="{AC921CEC-FD74-6848-9622-0767C19D348D}"/>
                    </a:ext>
                  </a:extLst>
                </p:cNvPr>
                <p:cNvSpPr/>
                <p:nvPr/>
              </p:nvSpPr>
              <p:spPr>
                <a:xfrm>
                  <a:off x="0" y="21934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CHA/LLC</a:t>
                  </a:r>
                </a:p>
              </p:txBody>
            </p:sp>
          </p:grpSp>
          <p:grpSp>
            <p:nvGrpSpPr>
              <p:cNvPr id="288" name="Group">
                <a:extLst>
                  <a:ext uri="{FF2B5EF4-FFF2-40B4-BE49-F238E27FC236}">
                    <a16:creationId xmlns:a16="http://schemas.microsoft.com/office/drawing/2014/main" id="{12259032-9E51-0A49-B2ED-423DF222220B}"/>
                  </a:ext>
                </a:extLst>
              </p:cNvPr>
              <p:cNvGrpSpPr/>
              <p:nvPr/>
            </p:nvGrpSpPr>
            <p:grpSpPr>
              <a:xfrm>
                <a:off x="6526347" y="5537730"/>
                <a:ext cx="1325312" cy="1174188"/>
                <a:chOff x="0" y="0"/>
                <a:chExt cx="1325311" cy="1174186"/>
              </a:xfrm>
            </p:grpSpPr>
            <p:sp>
              <p:nvSpPr>
                <p:cNvPr id="309" name="Rectangle">
                  <a:extLst>
                    <a:ext uri="{FF2B5EF4-FFF2-40B4-BE49-F238E27FC236}">
                      <a16:creationId xmlns:a16="http://schemas.microsoft.com/office/drawing/2014/main" id="{272BDFC4-71B0-454C-BD02-00F58D78B866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310" name="Core">
                  <a:extLst>
                    <a:ext uri="{FF2B5EF4-FFF2-40B4-BE49-F238E27FC236}">
                      <a16:creationId xmlns:a16="http://schemas.microsoft.com/office/drawing/2014/main" id="{D906F5A7-F492-5240-9E6F-793035A119D5}"/>
                    </a:ext>
                  </a:extLst>
                </p:cNvPr>
                <p:cNvSpPr/>
                <p:nvPr/>
              </p:nvSpPr>
              <p:spPr>
                <a:xfrm>
                  <a:off x="0" y="465044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Core</a:t>
                  </a:r>
                </a:p>
              </p:txBody>
            </p:sp>
            <p:sp>
              <p:nvSpPr>
                <p:cNvPr id="311" name="CHA/LLC">
                  <a:extLst>
                    <a:ext uri="{FF2B5EF4-FFF2-40B4-BE49-F238E27FC236}">
                      <a16:creationId xmlns:a16="http://schemas.microsoft.com/office/drawing/2014/main" id="{94D437FD-4A84-7E4F-BD11-B498FB234A9D}"/>
                    </a:ext>
                  </a:extLst>
                </p:cNvPr>
                <p:cNvSpPr/>
                <p:nvPr/>
              </p:nvSpPr>
              <p:spPr>
                <a:xfrm>
                  <a:off x="0" y="21934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CHA/LLC</a:t>
                  </a:r>
                </a:p>
              </p:txBody>
            </p:sp>
          </p:grpSp>
          <p:grpSp>
            <p:nvGrpSpPr>
              <p:cNvPr id="289" name="Group">
                <a:extLst>
                  <a:ext uri="{FF2B5EF4-FFF2-40B4-BE49-F238E27FC236}">
                    <a16:creationId xmlns:a16="http://schemas.microsoft.com/office/drawing/2014/main" id="{5C271FF7-0B39-3740-A08D-ED4F3DFE22C4}"/>
                  </a:ext>
                </a:extLst>
              </p:cNvPr>
              <p:cNvGrpSpPr/>
              <p:nvPr/>
            </p:nvGrpSpPr>
            <p:grpSpPr>
              <a:xfrm>
                <a:off x="9709757" y="5537730"/>
                <a:ext cx="1325312" cy="1174188"/>
                <a:chOff x="0" y="0"/>
                <a:chExt cx="1325311" cy="1174186"/>
              </a:xfrm>
            </p:grpSpPr>
            <p:sp>
              <p:nvSpPr>
                <p:cNvPr id="306" name="Rectangle">
                  <a:extLst>
                    <a:ext uri="{FF2B5EF4-FFF2-40B4-BE49-F238E27FC236}">
                      <a16:creationId xmlns:a16="http://schemas.microsoft.com/office/drawing/2014/main" id="{80624E0F-DD06-8240-B07C-3F262ADADE55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307" name="Core">
                  <a:extLst>
                    <a:ext uri="{FF2B5EF4-FFF2-40B4-BE49-F238E27FC236}">
                      <a16:creationId xmlns:a16="http://schemas.microsoft.com/office/drawing/2014/main" id="{F14B280A-E51A-6D4C-B1B3-5B025EABA21F}"/>
                    </a:ext>
                  </a:extLst>
                </p:cNvPr>
                <p:cNvSpPr/>
                <p:nvPr/>
              </p:nvSpPr>
              <p:spPr>
                <a:xfrm>
                  <a:off x="0" y="465044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Core</a:t>
                  </a:r>
                </a:p>
              </p:txBody>
            </p:sp>
            <p:sp>
              <p:nvSpPr>
                <p:cNvPr id="308" name="CHA/LLC">
                  <a:extLst>
                    <a:ext uri="{FF2B5EF4-FFF2-40B4-BE49-F238E27FC236}">
                      <a16:creationId xmlns:a16="http://schemas.microsoft.com/office/drawing/2014/main" id="{001154CC-2869-7446-B46F-2A965C8DC7D5}"/>
                    </a:ext>
                  </a:extLst>
                </p:cNvPr>
                <p:cNvSpPr/>
                <p:nvPr/>
              </p:nvSpPr>
              <p:spPr>
                <a:xfrm>
                  <a:off x="0" y="21934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CHA/LLC</a:t>
                  </a:r>
                </a:p>
              </p:txBody>
            </p:sp>
          </p:grpSp>
          <p:grpSp>
            <p:nvGrpSpPr>
              <p:cNvPr id="290" name="Group">
                <a:extLst>
                  <a:ext uri="{FF2B5EF4-FFF2-40B4-BE49-F238E27FC236}">
                    <a16:creationId xmlns:a16="http://schemas.microsoft.com/office/drawing/2014/main" id="{892F4127-E1E5-CF4B-A406-269FCDC42809}"/>
                  </a:ext>
                </a:extLst>
              </p:cNvPr>
              <p:cNvGrpSpPr/>
              <p:nvPr/>
            </p:nvGrpSpPr>
            <p:grpSpPr>
              <a:xfrm>
                <a:off x="159527" y="8306596"/>
                <a:ext cx="1325312" cy="1174188"/>
                <a:chOff x="0" y="0"/>
                <a:chExt cx="1325311" cy="1174186"/>
              </a:xfrm>
            </p:grpSpPr>
            <p:sp>
              <p:nvSpPr>
                <p:cNvPr id="303" name="Rectangle">
                  <a:extLst>
                    <a:ext uri="{FF2B5EF4-FFF2-40B4-BE49-F238E27FC236}">
                      <a16:creationId xmlns:a16="http://schemas.microsoft.com/office/drawing/2014/main" id="{C95454B3-037B-1B46-9144-C23A1FA10321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304" name="Core">
                  <a:extLst>
                    <a:ext uri="{FF2B5EF4-FFF2-40B4-BE49-F238E27FC236}">
                      <a16:creationId xmlns:a16="http://schemas.microsoft.com/office/drawing/2014/main" id="{92E18F9C-D3E3-8744-B663-E9E30EE572E2}"/>
                    </a:ext>
                  </a:extLst>
                </p:cNvPr>
                <p:cNvSpPr/>
                <p:nvPr/>
              </p:nvSpPr>
              <p:spPr>
                <a:xfrm>
                  <a:off x="0" y="465044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Core</a:t>
                  </a:r>
                </a:p>
              </p:txBody>
            </p:sp>
            <p:sp>
              <p:nvSpPr>
                <p:cNvPr id="305" name="CHA/LLC">
                  <a:extLst>
                    <a:ext uri="{FF2B5EF4-FFF2-40B4-BE49-F238E27FC236}">
                      <a16:creationId xmlns:a16="http://schemas.microsoft.com/office/drawing/2014/main" id="{2161366C-5BF6-1D44-8539-5F286502879A}"/>
                    </a:ext>
                  </a:extLst>
                </p:cNvPr>
                <p:cNvSpPr/>
                <p:nvPr/>
              </p:nvSpPr>
              <p:spPr>
                <a:xfrm>
                  <a:off x="0" y="21934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CHA/LLC</a:t>
                  </a:r>
                </a:p>
              </p:txBody>
            </p:sp>
          </p:grpSp>
          <p:grpSp>
            <p:nvGrpSpPr>
              <p:cNvPr id="291" name="Group">
                <a:extLst>
                  <a:ext uri="{FF2B5EF4-FFF2-40B4-BE49-F238E27FC236}">
                    <a16:creationId xmlns:a16="http://schemas.microsoft.com/office/drawing/2014/main" id="{787712D1-76A1-6140-A6E4-4D7DED8A7C51}"/>
                  </a:ext>
                </a:extLst>
              </p:cNvPr>
              <p:cNvGrpSpPr/>
              <p:nvPr/>
            </p:nvGrpSpPr>
            <p:grpSpPr>
              <a:xfrm>
                <a:off x="3342937" y="8306596"/>
                <a:ext cx="1325312" cy="1174188"/>
                <a:chOff x="0" y="0"/>
                <a:chExt cx="1325311" cy="1174186"/>
              </a:xfrm>
            </p:grpSpPr>
            <p:sp>
              <p:nvSpPr>
                <p:cNvPr id="300" name="Rectangle">
                  <a:extLst>
                    <a:ext uri="{FF2B5EF4-FFF2-40B4-BE49-F238E27FC236}">
                      <a16:creationId xmlns:a16="http://schemas.microsoft.com/office/drawing/2014/main" id="{7BB3C168-FF85-DE47-BDF4-9FD22AE53A36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301" name="Core">
                  <a:extLst>
                    <a:ext uri="{FF2B5EF4-FFF2-40B4-BE49-F238E27FC236}">
                      <a16:creationId xmlns:a16="http://schemas.microsoft.com/office/drawing/2014/main" id="{579B2129-ACC9-414D-8078-A92FA804C7CF}"/>
                    </a:ext>
                  </a:extLst>
                </p:cNvPr>
                <p:cNvSpPr/>
                <p:nvPr/>
              </p:nvSpPr>
              <p:spPr>
                <a:xfrm>
                  <a:off x="0" y="465044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Core</a:t>
                  </a:r>
                </a:p>
              </p:txBody>
            </p:sp>
            <p:sp>
              <p:nvSpPr>
                <p:cNvPr id="302" name="CHA/LLC">
                  <a:extLst>
                    <a:ext uri="{FF2B5EF4-FFF2-40B4-BE49-F238E27FC236}">
                      <a16:creationId xmlns:a16="http://schemas.microsoft.com/office/drawing/2014/main" id="{C6EF47F1-1B0D-A94C-84C3-14560315E969}"/>
                    </a:ext>
                  </a:extLst>
                </p:cNvPr>
                <p:cNvSpPr/>
                <p:nvPr/>
              </p:nvSpPr>
              <p:spPr>
                <a:xfrm>
                  <a:off x="0" y="21934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CHA/LLC</a:t>
                  </a:r>
                </a:p>
              </p:txBody>
            </p:sp>
          </p:grpSp>
          <p:grpSp>
            <p:nvGrpSpPr>
              <p:cNvPr id="292" name="Group">
                <a:extLst>
                  <a:ext uri="{FF2B5EF4-FFF2-40B4-BE49-F238E27FC236}">
                    <a16:creationId xmlns:a16="http://schemas.microsoft.com/office/drawing/2014/main" id="{5D6CFE04-090D-C740-80EC-4573F71CE1D7}"/>
                  </a:ext>
                </a:extLst>
              </p:cNvPr>
              <p:cNvGrpSpPr/>
              <p:nvPr/>
            </p:nvGrpSpPr>
            <p:grpSpPr>
              <a:xfrm>
                <a:off x="6526347" y="8306596"/>
                <a:ext cx="1325312" cy="1174188"/>
                <a:chOff x="0" y="0"/>
                <a:chExt cx="1325311" cy="1174186"/>
              </a:xfrm>
            </p:grpSpPr>
            <p:sp>
              <p:nvSpPr>
                <p:cNvPr id="297" name="Rectangle">
                  <a:extLst>
                    <a:ext uri="{FF2B5EF4-FFF2-40B4-BE49-F238E27FC236}">
                      <a16:creationId xmlns:a16="http://schemas.microsoft.com/office/drawing/2014/main" id="{046829E6-1B7A-FD45-A1CC-792CC6A8B1E0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298" name="Core">
                  <a:extLst>
                    <a:ext uri="{FF2B5EF4-FFF2-40B4-BE49-F238E27FC236}">
                      <a16:creationId xmlns:a16="http://schemas.microsoft.com/office/drawing/2014/main" id="{13ACF217-6E8A-8A44-ABF7-66AC12FFDD41}"/>
                    </a:ext>
                  </a:extLst>
                </p:cNvPr>
                <p:cNvSpPr/>
                <p:nvPr/>
              </p:nvSpPr>
              <p:spPr>
                <a:xfrm>
                  <a:off x="0" y="465044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Core</a:t>
                  </a:r>
                </a:p>
              </p:txBody>
            </p:sp>
            <p:sp>
              <p:nvSpPr>
                <p:cNvPr id="299" name="CHA/LLC">
                  <a:extLst>
                    <a:ext uri="{FF2B5EF4-FFF2-40B4-BE49-F238E27FC236}">
                      <a16:creationId xmlns:a16="http://schemas.microsoft.com/office/drawing/2014/main" id="{180EDFFD-E1A3-9B42-8697-02A17995F821}"/>
                    </a:ext>
                  </a:extLst>
                </p:cNvPr>
                <p:cNvSpPr/>
                <p:nvPr/>
              </p:nvSpPr>
              <p:spPr>
                <a:xfrm>
                  <a:off x="0" y="21934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CHA/LLC</a:t>
                  </a:r>
                </a:p>
              </p:txBody>
            </p:sp>
          </p:grpSp>
          <p:grpSp>
            <p:nvGrpSpPr>
              <p:cNvPr id="293" name="Group">
                <a:extLst>
                  <a:ext uri="{FF2B5EF4-FFF2-40B4-BE49-F238E27FC236}">
                    <a16:creationId xmlns:a16="http://schemas.microsoft.com/office/drawing/2014/main" id="{53D80D0B-C52D-4946-8301-59AFFF818170}"/>
                  </a:ext>
                </a:extLst>
              </p:cNvPr>
              <p:cNvGrpSpPr/>
              <p:nvPr/>
            </p:nvGrpSpPr>
            <p:grpSpPr>
              <a:xfrm>
                <a:off x="9709757" y="8306596"/>
                <a:ext cx="1325312" cy="1174188"/>
                <a:chOff x="0" y="0"/>
                <a:chExt cx="1325311" cy="1174186"/>
              </a:xfrm>
            </p:grpSpPr>
            <p:sp>
              <p:nvSpPr>
                <p:cNvPr id="294" name="Rectangle">
                  <a:extLst>
                    <a:ext uri="{FF2B5EF4-FFF2-40B4-BE49-F238E27FC236}">
                      <a16:creationId xmlns:a16="http://schemas.microsoft.com/office/drawing/2014/main" id="{CC740F5B-50DA-0D4A-B7AA-C2697E9A2BAB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295" name="Core">
                  <a:extLst>
                    <a:ext uri="{FF2B5EF4-FFF2-40B4-BE49-F238E27FC236}">
                      <a16:creationId xmlns:a16="http://schemas.microsoft.com/office/drawing/2014/main" id="{8760F56C-2EE4-5A43-8676-7BCA5811E564}"/>
                    </a:ext>
                  </a:extLst>
                </p:cNvPr>
                <p:cNvSpPr/>
                <p:nvPr/>
              </p:nvSpPr>
              <p:spPr>
                <a:xfrm>
                  <a:off x="0" y="465044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Core</a:t>
                  </a:r>
                </a:p>
              </p:txBody>
            </p:sp>
            <p:sp>
              <p:nvSpPr>
                <p:cNvPr id="296" name="CHA/LLC">
                  <a:extLst>
                    <a:ext uri="{FF2B5EF4-FFF2-40B4-BE49-F238E27FC236}">
                      <a16:creationId xmlns:a16="http://schemas.microsoft.com/office/drawing/2014/main" id="{F4B1F742-5FDA-1C4B-8954-801FCA22F00D}"/>
                    </a:ext>
                  </a:extLst>
                </p:cNvPr>
                <p:cNvSpPr/>
                <p:nvPr/>
              </p:nvSpPr>
              <p:spPr>
                <a:xfrm>
                  <a:off x="0" y="21934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CHA/LLC</a:t>
                  </a:r>
                </a:p>
              </p:txBody>
            </p:sp>
          </p:grp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0C912DE0-0D9F-8E4B-9941-C1096C8DF952}"/>
                </a:ext>
              </a:extLst>
            </p:cNvPr>
            <p:cNvGrpSpPr/>
            <p:nvPr/>
          </p:nvGrpSpPr>
          <p:grpSpPr>
            <a:xfrm>
              <a:off x="12646028" y="2936297"/>
              <a:ext cx="7693618" cy="1188564"/>
              <a:chOff x="12646028" y="2936297"/>
              <a:chExt cx="7693618" cy="1188564"/>
            </a:xfrm>
          </p:grpSpPr>
          <p:sp>
            <p:nvSpPr>
              <p:cNvPr id="277" name="IMC">
                <a:extLst>
                  <a:ext uri="{FF2B5EF4-FFF2-40B4-BE49-F238E27FC236}">
                    <a16:creationId xmlns:a16="http://schemas.microsoft.com/office/drawing/2014/main" id="{EFB00B3D-2BEE-C747-A5CA-7CC40E8B2D1E}"/>
                  </a:ext>
                </a:extLst>
              </p:cNvPr>
              <p:cNvSpPr/>
              <p:nvPr/>
            </p:nvSpPr>
            <p:spPr>
              <a:xfrm>
                <a:off x="12646028" y="2950673"/>
                <a:ext cx="1379140" cy="117418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 cap="flat">
                <a:solidFill>
                  <a:schemeClr val="accent1"/>
                </a:solidFill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 spc="0">
                    <a:solidFill>
                      <a:srgbClr val="000000"/>
                    </a:solidFill>
                  </a:defRPr>
                </a:lvl1pPr>
              </a:lstStyle>
              <a:p>
                <a:r>
                  <a:rPr lang="en-US"/>
                  <a:t>UPI</a:t>
                </a:r>
                <a:endParaRPr/>
              </a:p>
            </p:txBody>
          </p:sp>
          <p:sp>
            <p:nvSpPr>
              <p:cNvPr id="278" name="IMC">
                <a:extLst>
                  <a:ext uri="{FF2B5EF4-FFF2-40B4-BE49-F238E27FC236}">
                    <a16:creationId xmlns:a16="http://schemas.microsoft.com/office/drawing/2014/main" id="{2789264E-8BAB-3545-8669-ACCFFFA1E94D}"/>
                  </a:ext>
                </a:extLst>
              </p:cNvPr>
              <p:cNvSpPr/>
              <p:nvPr/>
            </p:nvSpPr>
            <p:spPr>
              <a:xfrm>
                <a:off x="18960506" y="2936297"/>
                <a:ext cx="1379140" cy="117418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 cap="flat">
                <a:solidFill>
                  <a:schemeClr val="accent1"/>
                </a:solidFill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 spc="0">
                    <a:solidFill>
                      <a:srgbClr val="000000"/>
                    </a:solidFill>
                  </a:defRPr>
                </a:lvl1pPr>
              </a:lstStyle>
              <a:p>
                <a:r>
                  <a:rPr lang="en-US"/>
                  <a:t>UPI</a:t>
                </a:r>
                <a:endParaRPr/>
              </a:p>
            </p:txBody>
          </p:sp>
        </p:grpSp>
      </p:grpSp>
      <p:pic>
        <p:nvPicPr>
          <p:cNvPr id="330" name="Line Line" descr="Line Line">
            <a:extLst>
              <a:ext uri="{FF2B5EF4-FFF2-40B4-BE49-F238E27FC236}">
                <a16:creationId xmlns:a16="http://schemas.microsoft.com/office/drawing/2014/main" id="{D4A4E5B6-112D-2C47-ACDB-141C88CDF9C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2664295" y="8505548"/>
            <a:ext cx="6034034" cy="457904"/>
          </a:xfrm>
          <a:prstGeom prst="rect">
            <a:avLst/>
          </a:prstGeom>
        </p:spPr>
      </p:pic>
      <p:pic>
        <p:nvPicPr>
          <p:cNvPr id="331" name="Line Line" descr="Line Line">
            <a:extLst>
              <a:ext uri="{FF2B5EF4-FFF2-40B4-BE49-F238E27FC236}">
                <a16:creationId xmlns:a16="http://schemas.microsoft.com/office/drawing/2014/main" id="{3D527AD2-CF1C-7841-BA9B-B0ECF17E019D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5723263" y="5212053"/>
            <a:ext cx="4095916" cy="457905"/>
          </a:xfrm>
          <a:prstGeom prst="rect">
            <a:avLst/>
          </a:prstGeom>
        </p:spPr>
      </p:pic>
      <p:pic>
        <p:nvPicPr>
          <p:cNvPr id="332" name="Line Line" descr="Line Line">
            <a:extLst>
              <a:ext uri="{FF2B5EF4-FFF2-40B4-BE49-F238E27FC236}">
                <a16:creationId xmlns:a16="http://schemas.microsoft.com/office/drawing/2014/main" id="{F67F7955-FD50-A940-AA8A-45806411F238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16611395" y="12208785"/>
            <a:ext cx="3839416" cy="457904"/>
          </a:xfrm>
          <a:prstGeom prst="rect">
            <a:avLst/>
          </a:prstGeom>
        </p:spPr>
      </p:pic>
      <p:pic>
        <p:nvPicPr>
          <p:cNvPr id="333" name="Line Line" descr="Line Line">
            <a:extLst>
              <a:ext uri="{FF2B5EF4-FFF2-40B4-BE49-F238E27FC236}">
                <a16:creationId xmlns:a16="http://schemas.microsoft.com/office/drawing/2014/main" id="{99137210-07DF-CA42-B467-43853A92F3FA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7456254" y="8561052"/>
            <a:ext cx="6371055" cy="457904"/>
          </a:xfrm>
          <a:prstGeom prst="rect">
            <a:avLst/>
          </a:prstGeom>
        </p:spPr>
      </p:pic>
      <p:pic>
        <p:nvPicPr>
          <p:cNvPr id="83" name="CHA_CORE.png" descr="CHA_CORE.png">
            <a:extLst>
              <a:ext uri="{FF2B5EF4-FFF2-40B4-BE49-F238E27FC236}">
                <a16:creationId xmlns:a16="http://schemas.microsoft.com/office/drawing/2014/main" id="{947AB11D-AA07-AF4E-BA29-186CBEE017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322" y="7594326"/>
            <a:ext cx="10848153" cy="3905335"/>
          </a:xfrm>
          <a:prstGeom prst="rect">
            <a:avLst/>
          </a:prstGeom>
          <a:ln w="12700">
            <a:miter lim="400000"/>
          </a:ln>
        </p:spPr>
      </p:pic>
      <p:pic>
        <p:nvPicPr>
          <p:cNvPr id="84" name="Tile.png" descr="Tile.png">
            <a:extLst>
              <a:ext uri="{FF2B5EF4-FFF2-40B4-BE49-F238E27FC236}">
                <a16:creationId xmlns:a16="http://schemas.microsoft.com/office/drawing/2014/main" id="{D86C9347-1160-D84E-B9C1-5425C43FE4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7346" y="3217408"/>
            <a:ext cx="9963271" cy="370392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33454504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CIe protoco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spc="0"/>
            </a:lvl1pPr>
          </a:lstStyle>
          <a:p>
            <a:r>
              <a:rPr lang="en-US"/>
              <a:t>Cache Structure(2)</a:t>
            </a:r>
          </a:p>
        </p:txBody>
      </p:sp>
      <p:grpSp>
        <p:nvGrpSpPr>
          <p:cNvPr id="169" name="成组"/>
          <p:cNvGrpSpPr/>
          <p:nvPr/>
        </p:nvGrpSpPr>
        <p:grpSpPr>
          <a:xfrm>
            <a:off x="-330238" y="13086624"/>
            <a:ext cx="25166978" cy="984247"/>
            <a:chOff x="0" y="0"/>
            <a:chExt cx="25166977" cy="984245"/>
          </a:xfrm>
        </p:grpSpPr>
        <p:sp>
          <p:nvSpPr>
            <p:cNvPr id="167" name="矩形"/>
            <p:cNvSpPr/>
            <p:nvPr/>
          </p:nvSpPr>
          <p:spPr>
            <a:xfrm>
              <a:off x="122501" y="9791"/>
              <a:ext cx="25044477" cy="974455"/>
            </a:xfrm>
            <a:prstGeom prst="rect">
              <a:avLst/>
            </a:prstGeom>
            <a:solidFill>
              <a:srgbClr val="2C81C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68" name="矩形"/>
            <p:cNvSpPr/>
            <p:nvPr/>
          </p:nvSpPr>
          <p:spPr>
            <a:xfrm>
              <a:off x="0" y="0"/>
              <a:ext cx="25044476" cy="63500"/>
            </a:xfrm>
            <a:prstGeom prst="rect">
              <a:avLst/>
            </a:prstGeom>
            <a:solidFill>
              <a:srgbClr val="FEAD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72" name="De facto protocol to connect CPU and peripheral devices…">
            <a:extLst>
              <a:ext uri="{FF2B5EF4-FFF2-40B4-BE49-F238E27FC236}">
                <a16:creationId xmlns:a16="http://schemas.microsoft.com/office/drawing/2014/main" id="{6FDC8FBB-FEC4-1043-A08D-8BCE117D4DE1}"/>
              </a:ext>
            </a:extLst>
          </p:cNvPr>
          <p:cNvSpPr txBox="1">
            <a:spLocks/>
          </p:cNvSpPr>
          <p:nvPr/>
        </p:nvSpPr>
        <p:spPr>
          <a:xfrm>
            <a:off x="1270001" y="3390900"/>
            <a:ext cx="8793898" cy="73990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l" hangingPunct="1">
              <a:lnSpc>
                <a:spcPct val="90000"/>
              </a:lnSpc>
              <a:spcBef>
                <a:spcPts val="4500"/>
              </a:spcBef>
              <a:buSzPct val="123000"/>
              <a:defRPr sz="3600" b="1">
                <a:solidFill>
                  <a:srgbClr val="000000"/>
                </a:solidFill>
              </a:defRPr>
            </a:lvl1pPr>
            <a:lvl2pPr marL="1219200" lvl="1" indent="-609600" algn="l" hangingPunct="1">
              <a:lnSpc>
                <a:spcPct val="90000"/>
              </a:lnSpc>
              <a:spcBef>
                <a:spcPts val="4500"/>
              </a:spcBef>
              <a:buSzPct val="123000"/>
              <a:buFont typeface="Courier New" panose="02070309020205020404" pitchFamily="49" charset="0"/>
              <a:buChar char="o"/>
              <a:defRPr sz="3600">
                <a:solidFill>
                  <a:srgbClr val="000000"/>
                </a:solidFill>
              </a:defRPr>
            </a:lvl2pPr>
            <a:lvl3pPr marL="1828800" lvl="2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3200">
                <a:solidFill>
                  <a:srgbClr val="000000"/>
                </a:solidFill>
              </a:defRPr>
            </a:lvl3pPr>
            <a:lvl4pPr marL="24384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lvl4pPr>
            <a:lvl5pPr marL="30480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lvl5pPr>
            <a:lvl6pPr marL="3657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lvl6pPr>
            <a:lvl7pPr marL="42672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lvl7pPr>
            <a:lvl8pPr marL="48768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lvl8pPr>
            <a:lvl9pPr marL="54864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lvl9pPr>
          </a:lstStyle>
          <a:p>
            <a:pPr>
              <a:spcBef>
                <a:spcPts val="2100"/>
              </a:spcBef>
            </a:pPr>
            <a:r>
              <a:rPr lang="en-US"/>
              <a:t>CHA</a:t>
            </a:r>
            <a:r>
              <a:rPr lang="zh-CN" altLang="en-US"/>
              <a:t> </a:t>
            </a:r>
            <a:endParaRPr lang="en-US" altLang="zh-CN"/>
          </a:p>
          <a:p>
            <a:pPr marL="1790700" lvl="1" indent="-571500">
              <a:spcBef>
                <a:spcPts val="2100"/>
              </a:spcBef>
            </a:pPr>
            <a:r>
              <a:rPr lang="en-US"/>
              <a:t>A hash algorithm maps</a:t>
            </a:r>
            <a:r>
              <a:rPr lang="zh-CN" altLang="en-US"/>
              <a:t> </a:t>
            </a:r>
            <a:r>
              <a:rPr lang="en-US"/>
              <a:t>physical address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en-US"/>
              <a:t> CHA</a:t>
            </a:r>
          </a:p>
          <a:p>
            <a:pPr marL="2400300" lvl="2" indent="-571500">
              <a:spcBef>
                <a:spcPts val="2100"/>
              </a:spcBef>
            </a:pPr>
            <a:r>
              <a:rPr lang="en-US"/>
              <a:t>Every cache line are managed by one CHA</a:t>
            </a:r>
          </a:p>
          <a:p>
            <a:pPr marL="1790700" lvl="1" indent="-571500">
              <a:spcBef>
                <a:spcPts val="2100"/>
              </a:spcBef>
            </a:pPr>
            <a:r>
              <a:rPr lang="en-US" altLang="zh-CN"/>
              <a:t>maintains states and positions of a </a:t>
            </a:r>
            <a:r>
              <a:rPr lang="en-US" altLang="zh-CN" err="1"/>
              <a:t>cacheline</a:t>
            </a:r>
            <a:endParaRPr lang="en-US" altLang="zh-CN"/>
          </a:p>
          <a:p>
            <a:pPr marL="2400300" lvl="2" indent="-571500">
              <a:spcBef>
                <a:spcPts val="2100"/>
              </a:spcBef>
            </a:pPr>
            <a:r>
              <a:rPr lang="en-US"/>
              <a:t>L2 -&gt; L2</a:t>
            </a:r>
          </a:p>
          <a:p>
            <a:pPr marL="2400300" lvl="2" indent="-571500">
              <a:spcBef>
                <a:spcPts val="2100"/>
              </a:spcBef>
            </a:pPr>
            <a:r>
              <a:rPr lang="en-US"/>
              <a:t>LLC -&gt; L2</a:t>
            </a:r>
          </a:p>
          <a:p>
            <a:pPr marL="2400300" lvl="2" indent="-571500">
              <a:spcBef>
                <a:spcPts val="2100"/>
              </a:spcBef>
            </a:pPr>
            <a:r>
              <a:rPr lang="en-US"/>
              <a:t>L2 -&gt; LLC</a:t>
            </a:r>
          </a:p>
          <a:p>
            <a:pPr marL="2400300" lvl="2" indent="-571500">
              <a:spcBef>
                <a:spcPts val="2100"/>
              </a:spcBef>
            </a:pPr>
            <a:r>
              <a:rPr lang="en-US"/>
              <a:t>Memory -&gt; L2</a:t>
            </a:r>
          </a:p>
          <a:p>
            <a:pPr marL="2400300" lvl="2" indent="-571500">
              <a:spcBef>
                <a:spcPts val="2100"/>
              </a:spcBef>
            </a:pPr>
            <a:r>
              <a:rPr lang="en-US"/>
              <a:t>LLC -&gt; Memory</a:t>
            </a:r>
          </a:p>
          <a:p>
            <a:pPr marL="2400300" lvl="2" indent="-571500">
              <a:spcBef>
                <a:spcPts val="2100"/>
              </a:spcBef>
            </a:pPr>
            <a:r>
              <a:rPr lang="en-US"/>
              <a:t>…..</a:t>
            </a:r>
          </a:p>
          <a:p>
            <a:pPr>
              <a:spcBef>
                <a:spcPts val="2100"/>
              </a:spcBef>
            </a:pPr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86F4406-1FD5-5345-8226-22C18115BBF3}"/>
              </a:ext>
            </a:extLst>
          </p:cNvPr>
          <p:cNvSpPr/>
          <p:nvPr/>
        </p:nvSpPr>
        <p:spPr>
          <a:xfrm>
            <a:off x="10987271" y="3110404"/>
            <a:ext cx="3796484" cy="3707161"/>
          </a:xfrm>
          <a:prstGeom prst="rect">
            <a:avLst/>
          </a:prstGeom>
          <a:solidFill>
            <a:srgbClr val="9577FF"/>
          </a:solidFill>
          <a:ln w="31750" cap="flat">
            <a:solidFill>
              <a:schemeClr val="bg2">
                <a:lumMod val="1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2000" i="0" u="none" strike="noStrike" cap="none" spc="0" normalizeH="0" baseline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7856BD-3FAE-9B4F-AF9A-FFDA003F5268}"/>
              </a:ext>
            </a:extLst>
          </p:cNvPr>
          <p:cNvSpPr txBox="1"/>
          <p:nvPr/>
        </p:nvSpPr>
        <p:spPr>
          <a:xfrm>
            <a:off x="11506796" y="10450665"/>
            <a:ext cx="2020127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CN" sz="4400" b="1"/>
              <a:t>Tile</a:t>
            </a:r>
            <a:r>
              <a:rPr kumimoji="0" lang="en-CN" sz="4400" b="1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A</a:t>
            </a:r>
          </a:p>
        </p:txBody>
      </p:sp>
      <p:graphicFrame>
        <p:nvGraphicFramePr>
          <p:cNvPr id="82" name="Table 117">
            <a:extLst>
              <a:ext uri="{FF2B5EF4-FFF2-40B4-BE49-F238E27FC236}">
                <a16:creationId xmlns:a16="http://schemas.microsoft.com/office/drawing/2014/main" id="{87CF4FAE-AD5A-3B4D-B2F4-748C4BE89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230414"/>
              </p:ext>
            </p:extLst>
          </p:nvPr>
        </p:nvGraphicFramePr>
        <p:xfrm>
          <a:off x="11326790" y="4952677"/>
          <a:ext cx="3083101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443">
                  <a:extLst>
                    <a:ext uri="{9D8B030D-6E8A-4147-A177-3AD203B41FA5}">
                      <a16:colId xmlns:a16="http://schemas.microsoft.com/office/drawing/2014/main" val="1328618536"/>
                    </a:ext>
                  </a:extLst>
                </a:gridCol>
                <a:gridCol w="440443">
                  <a:extLst>
                    <a:ext uri="{9D8B030D-6E8A-4147-A177-3AD203B41FA5}">
                      <a16:colId xmlns:a16="http://schemas.microsoft.com/office/drawing/2014/main" val="3897734213"/>
                    </a:ext>
                  </a:extLst>
                </a:gridCol>
                <a:gridCol w="440443">
                  <a:extLst>
                    <a:ext uri="{9D8B030D-6E8A-4147-A177-3AD203B41FA5}">
                      <a16:colId xmlns:a16="http://schemas.microsoft.com/office/drawing/2014/main" val="218456354"/>
                    </a:ext>
                  </a:extLst>
                </a:gridCol>
                <a:gridCol w="440443">
                  <a:extLst>
                    <a:ext uri="{9D8B030D-6E8A-4147-A177-3AD203B41FA5}">
                      <a16:colId xmlns:a16="http://schemas.microsoft.com/office/drawing/2014/main" val="1068100450"/>
                    </a:ext>
                  </a:extLst>
                </a:gridCol>
                <a:gridCol w="440443">
                  <a:extLst>
                    <a:ext uri="{9D8B030D-6E8A-4147-A177-3AD203B41FA5}">
                      <a16:colId xmlns:a16="http://schemas.microsoft.com/office/drawing/2014/main" val="2211555094"/>
                    </a:ext>
                  </a:extLst>
                </a:gridCol>
                <a:gridCol w="440443">
                  <a:extLst>
                    <a:ext uri="{9D8B030D-6E8A-4147-A177-3AD203B41FA5}">
                      <a16:colId xmlns:a16="http://schemas.microsoft.com/office/drawing/2014/main" val="2265486488"/>
                    </a:ext>
                  </a:extLst>
                </a:gridCol>
                <a:gridCol w="440443">
                  <a:extLst>
                    <a:ext uri="{9D8B030D-6E8A-4147-A177-3AD203B41FA5}">
                      <a16:colId xmlns:a16="http://schemas.microsoft.com/office/drawing/2014/main" val="991700338"/>
                    </a:ext>
                  </a:extLst>
                </a:gridCol>
              </a:tblGrid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231771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002382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812328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037757"/>
                  </a:ext>
                </a:extLst>
              </a:tr>
            </a:tbl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85440B18-6E5E-6144-8AE5-E92993197C55}"/>
              </a:ext>
            </a:extLst>
          </p:cNvPr>
          <p:cNvSpPr txBox="1"/>
          <p:nvPr/>
        </p:nvSpPr>
        <p:spPr>
          <a:xfrm>
            <a:off x="11109246" y="4455637"/>
            <a:ext cx="177626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CN" b="1">
                <a:highlight>
                  <a:srgbClr val="000000"/>
                </a:highlight>
              </a:rPr>
              <a:t>L2 cache</a:t>
            </a:r>
            <a:endParaRPr kumimoji="0" lang="en-CN" sz="2400" b="1" i="0" u="none" strike="noStrike" cap="none" spc="0" normalizeH="0" baseline="0">
              <a:ln>
                <a:noFill/>
              </a:ln>
              <a:solidFill>
                <a:srgbClr val="5E5E5E"/>
              </a:solidFill>
              <a:effectLst/>
              <a:highlight>
                <a:srgbClr val="000000"/>
              </a:highlight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C0D8D71-49C1-4647-B174-B62FC4575366}"/>
              </a:ext>
            </a:extLst>
          </p:cNvPr>
          <p:cNvSpPr txBox="1"/>
          <p:nvPr/>
        </p:nvSpPr>
        <p:spPr>
          <a:xfrm>
            <a:off x="11109246" y="3238536"/>
            <a:ext cx="177626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CN" b="1">
                <a:highlight>
                  <a:srgbClr val="000000"/>
                </a:highlight>
              </a:rPr>
              <a:t>L1 cache</a:t>
            </a:r>
            <a:endParaRPr kumimoji="0" lang="en-CN" sz="2400" b="1" i="0" u="none" strike="noStrike" cap="none" spc="0" normalizeH="0" baseline="0">
              <a:ln>
                <a:noFill/>
              </a:ln>
              <a:solidFill>
                <a:srgbClr val="5E5E5E"/>
              </a:solidFill>
              <a:effectLst/>
              <a:highlight>
                <a:srgbClr val="000000"/>
              </a:highlight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aphicFrame>
        <p:nvGraphicFramePr>
          <p:cNvPr id="85" name="Table 117">
            <a:extLst>
              <a:ext uri="{FF2B5EF4-FFF2-40B4-BE49-F238E27FC236}">
                <a16:creationId xmlns:a16="http://schemas.microsoft.com/office/drawing/2014/main" id="{1F1418F1-8D89-A746-8610-6ADA5DA895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325902"/>
              </p:ext>
            </p:extLst>
          </p:nvPr>
        </p:nvGraphicFramePr>
        <p:xfrm>
          <a:off x="11335955" y="3719222"/>
          <a:ext cx="176177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443">
                  <a:extLst>
                    <a:ext uri="{9D8B030D-6E8A-4147-A177-3AD203B41FA5}">
                      <a16:colId xmlns:a16="http://schemas.microsoft.com/office/drawing/2014/main" val="1328618536"/>
                    </a:ext>
                  </a:extLst>
                </a:gridCol>
                <a:gridCol w="440443">
                  <a:extLst>
                    <a:ext uri="{9D8B030D-6E8A-4147-A177-3AD203B41FA5}">
                      <a16:colId xmlns:a16="http://schemas.microsoft.com/office/drawing/2014/main" val="2211555094"/>
                    </a:ext>
                  </a:extLst>
                </a:gridCol>
                <a:gridCol w="440443">
                  <a:extLst>
                    <a:ext uri="{9D8B030D-6E8A-4147-A177-3AD203B41FA5}">
                      <a16:colId xmlns:a16="http://schemas.microsoft.com/office/drawing/2014/main" val="2265486488"/>
                    </a:ext>
                  </a:extLst>
                </a:gridCol>
                <a:gridCol w="440443">
                  <a:extLst>
                    <a:ext uri="{9D8B030D-6E8A-4147-A177-3AD203B41FA5}">
                      <a16:colId xmlns:a16="http://schemas.microsoft.com/office/drawing/2014/main" val="991700338"/>
                    </a:ext>
                  </a:extLst>
                </a:gridCol>
              </a:tblGrid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231771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037757"/>
                  </a:ext>
                </a:extLst>
              </a:tr>
            </a:tbl>
          </a:graphicData>
        </a:graphic>
      </p:graphicFrame>
      <p:sp>
        <p:nvSpPr>
          <p:cNvPr id="86" name="Rectangle 85">
            <a:extLst>
              <a:ext uri="{FF2B5EF4-FFF2-40B4-BE49-F238E27FC236}">
                <a16:creationId xmlns:a16="http://schemas.microsoft.com/office/drawing/2014/main" id="{A2FAEC7C-3857-1347-8697-20D21C5A6F6C}"/>
              </a:ext>
            </a:extLst>
          </p:cNvPr>
          <p:cNvSpPr/>
          <p:nvPr/>
        </p:nvSpPr>
        <p:spPr>
          <a:xfrm>
            <a:off x="10961486" y="6856521"/>
            <a:ext cx="3796484" cy="3064981"/>
          </a:xfrm>
          <a:prstGeom prst="rect">
            <a:avLst/>
          </a:prstGeom>
          <a:solidFill>
            <a:schemeClr val="bg2">
              <a:lumMod val="75000"/>
            </a:schemeClr>
          </a:solidFill>
          <a:ln w="3175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2000" i="0" u="none" strike="noStrike" cap="none" spc="0" normalizeH="0" baseline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graphicFrame>
        <p:nvGraphicFramePr>
          <p:cNvPr id="87" name="Table 117">
            <a:extLst>
              <a:ext uri="{FF2B5EF4-FFF2-40B4-BE49-F238E27FC236}">
                <a16:creationId xmlns:a16="http://schemas.microsoft.com/office/drawing/2014/main" id="{B385F352-5FEB-1442-8853-2CB84C1D2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877944"/>
              </p:ext>
            </p:extLst>
          </p:nvPr>
        </p:nvGraphicFramePr>
        <p:xfrm>
          <a:off x="11414618" y="7344832"/>
          <a:ext cx="2204485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897">
                  <a:extLst>
                    <a:ext uri="{9D8B030D-6E8A-4147-A177-3AD203B41FA5}">
                      <a16:colId xmlns:a16="http://schemas.microsoft.com/office/drawing/2014/main" val="1328618536"/>
                    </a:ext>
                  </a:extLst>
                </a:gridCol>
                <a:gridCol w="440897">
                  <a:extLst>
                    <a:ext uri="{9D8B030D-6E8A-4147-A177-3AD203B41FA5}">
                      <a16:colId xmlns:a16="http://schemas.microsoft.com/office/drawing/2014/main" val="3897734213"/>
                    </a:ext>
                  </a:extLst>
                </a:gridCol>
                <a:gridCol w="440897">
                  <a:extLst>
                    <a:ext uri="{9D8B030D-6E8A-4147-A177-3AD203B41FA5}">
                      <a16:colId xmlns:a16="http://schemas.microsoft.com/office/drawing/2014/main" val="218456354"/>
                    </a:ext>
                  </a:extLst>
                </a:gridCol>
                <a:gridCol w="440897">
                  <a:extLst>
                    <a:ext uri="{9D8B030D-6E8A-4147-A177-3AD203B41FA5}">
                      <a16:colId xmlns:a16="http://schemas.microsoft.com/office/drawing/2014/main" val="1068100450"/>
                    </a:ext>
                  </a:extLst>
                </a:gridCol>
                <a:gridCol w="440897">
                  <a:extLst>
                    <a:ext uri="{9D8B030D-6E8A-4147-A177-3AD203B41FA5}">
                      <a16:colId xmlns:a16="http://schemas.microsoft.com/office/drawing/2014/main" val="2211555094"/>
                    </a:ext>
                  </a:extLst>
                </a:gridCol>
              </a:tblGrid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231771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002382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812328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037757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773234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757109"/>
                  </a:ext>
                </a:extLst>
              </a:tr>
            </a:tbl>
          </a:graphicData>
        </a:graphic>
      </p:graphicFrame>
      <p:sp>
        <p:nvSpPr>
          <p:cNvPr id="88" name="TextBox 87">
            <a:extLst>
              <a:ext uri="{FF2B5EF4-FFF2-40B4-BE49-F238E27FC236}">
                <a16:creationId xmlns:a16="http://schemas.microsoft.com/office/drawing/2014/main" id="{C821D098-05E1-274C-AB9C-3B6EF195F799}"/>
              </a:ext>
            </a:extLst>
          </p:cNvPr>
          <p:cNvSpPr txBox="1"/>
          <p:nvPr/>
        </p:nvSpPr>
        <p:spPr>
          <a:xfrm>
            <a:off x="11109246" y="6898220"/>
            <a:ext cx="120187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CN" b="1">
                <a:highlight>
                  <a:srgbClr val="000000"/>
                </a:highlight>
              </a:rPr>
              <a:t>LLC</a:t>
            </a:r>
            <a:endParaRPr kumimoji="0" lang="en-CN" sz="2400" b="1" i="0" u="none" strike="noStrike" cap="none" spc="0" normalizeH="0" baseline="0">
              <a:ln>
                <a:noFill/>
              </a:ln>
              <a:solidFill>
                <a:srgbClr val="5E5E5E"/>
              </a:solidFill>
              <a:effectLst/>
              <a:highlight>
                <a:srgbClr val="000000"/>
              </a:highlight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59C9CAB-9948-0E4F-AFA8-132C64A22779}"/>
              </a:ext>
            </a:extLst>
          </p:cNvPr>
          <p:cNvSpPr txBox="1"/>
          <p:nvPr/>
        </p:nvSpPr>
        <p:spPr>
          <a:xfrm>
            <a:off x="13526923" y="3043114"/>
            <a:ext cx="177626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N" sz="2400" b="1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highlight>
                  <a:srgbClr val="000000"/>
                </a:highlight>
                <a:uFillTx/>
                <a:latin typeface="+mn-lt"/>
                <a:ea typeface="+mn-ea"/>
                <a:cs typeface="+mn-cs"/>
                <a:sym typeface="Helvetica Neue"/>
              </a:rPr>
              <a:t>Core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63E4073-BDCD-7E45-AFA7-58DAEF2AB83B}"/>
              </a:ext>
            </a:extLst>
          </p:cNvPr>
          <p:cNvSpPr txBox="1"/>
          <p:nvPr/>
        </p:nvSpPr>
        <p:spPr>
          <a:xfrm>
            <a:off x="13356472" y="6815669"/>
            <a:ext cx="177626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N" sz="2400" b="1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highlight>
                  <a:srgbClr val="000000"/>
                </a:highlight>
                <a:uFillTx/>
                <a:latin typeface="+mn-lt"/>
                <a:ea typeface="+mn-ea"/>
                <a:cs typeface="+mn-cs"/>
                <a:sym typeface="Helvetica Neue"/>
              </a:rPr>
              <a:t>Uncore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B1B2CEC-05AE-FE49-9639-CDE6F31F6F1D}"/>
              </a:ext>
            </a:extLst>
          </p:cNvPr>
          <p:cNvSpPr/>
          <p:nvPr/>
        </p:nvSpPr>
        <p:spPr>
          <a:xfrm>
            <a:off x="18808230" y="3033086"/>
            <a:ext cx="3796484" cy="3707161"/>
          </a:xfrm>
          <a:prstGeom prst="rect">
            <a:avLst/>
          </a:prstGeom>
          <a:solidFill>
            <a:srgbClr val="9577FF"/>
          </a:solidFill>
          <a:ln w="31750" cap="flat">
            <a:solidFill>
              <a:schemeClr val="bg2">
                <a:lumMod val="1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2000" i="0" u="none" strike="noStrike" cap="none" spc="0" normalizeH="0" baseline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44B2B81-3B84-0D45-AD8A-156E65ECEB88}"/>
              </a:ext>
            </a:extLst>
          </p:cNvPr>
          <p:cNvSpPr txBox="1"/>
          <p:nvPr/>
        </p:nvSpPr>
        <p:spPr>
          <a:xfrm>
            <a:off x="19327755" y="10373347"/>
            <a:ext cx="2020127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CN" sz="4400" b="1"/>
              <a:t>Tile</a:t>
            </a:r>
            <a:r>
              <a:rPr kumimoji="0" lang="en-CN" sz="4400" b="1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B</a:t>
            </a:r>
          </a:p>
        </p:txBody>
      </p:sp>
      <p:graphicFrame>
        <p:nvGraphicFramePr>
          <p:cNvPr id="93" name="Table 117">
            <a:extLst>
              <a:ext uri="{FF2B5EF4-FFF2-40B4-BE49-F238E27FC236}">
                <a16:creationId xmlns:a16="http://schemas.microsoft.com/office/drawing/2014/main" id="{67E8D809-DAFD-D840-930B-EF02C3F44C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160282"/>
              </p:ext>
            </p:extLst>
          </p:nvPr>
        </p:nvGraphicFramePr>
        <p:xfrm>
          <a:off x="19147749" y="4875359"/>
          <a:ext cx="3083101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443">
                  <a:extLst>
                    <a:ext uri="{9D8B030D-6E8A-4147-A177-3AD203B41FA5}">
                      <a16:colId xmlns:a16="http://schemas.microsoft.com/office/drawing/2014/main" val="1328618536"/>
                    </a:ext>
                  </a:extLst>
                </a:gridCol>
                <a:gridCol w="440443">
                  <a:extLst>
                    <a:ext uri="{9D8B030D-6E8A-4147-A177-3AD203B41FA5}">
                      <a16:colId xmlns:a16="http://schemas.microsoft.com/office/drawing/2014/main" val="3897734213"/>
                    </a:ext>
                  </a:extLst>
                </a:gridCol>
                <a:gridCol w="440443">
                  <a:extLst>
                    <a:ext uri="{9D8B030D-6E8A-4147-A177-3AD203B41FA5}">
                      <a16:colId xmlns:a16="http://schemas.microsoft.com/office/drawing/2014/main" val="218456354"/>
                    </a:ext>
                  </a:extLst>
                </a:gridCol>
                <a:gridCol w="440443">
                  <a:extLst>
                    <a:ext uri="{9D8B030D-6E8A-4147-A177-3AD203B41FA5}">
                      <a16:colId xmlns:a16="http://schemas.microsoft.com/office/drawing/2014/main" val="1068100450"/>
                    </a:ext>
                  </a:extLst>
                </a:gridCol>
                <a:gridCol w="440443">
                  <a:extLst>
                    <a:ext uri="{9D8B030D-6E8A-4147-A177-3AD203B41FA5}">
                      <a16:colId xmlns:a16="http://schemas.microsoft.com/office/drawing/2014/main" val="2211555094"/>
                    </a:ext>
                  </a:extLst>
                </a:gridCol>
                <a:gridCol w="440443">
                  <a:extLst>
                    <a:ext uri="{9D8B030D-6E8A-4147-A177-3AD203B41FA5}">
                      <a16:colId xmlns:a16="http://schemas.microsoft.com/office/drawing/2014/main" val="2265486488"/>
                    </a:ext>
                  </a:extLst>
                </a:gridCol>
                <a:gridCol w="440443">
                  <a:extLst>
                    <a:ext uri="{9D8B030D-6E8A-4147-A177-3AD203B41FA5}">
                      <a16:colId xmlns:a16="http://schemas.microsoft.com/office/drawing/2014/main" val="991700338"/>
                    </a:ext>
                  </a:extLst>
                </a:gridCol>
              </a:tblGrid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231771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002382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812328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037757"/>
                  </a:ext>
                </a:extLst>
              </a:tr>
            </a:tbl>
          </a:graphicData>
        </a:graphic>
      </p:graphicFrame>
      <p:sp>
        <p:nvSpPr>
          <p:cNvPr id="94" name="TextBox 93">
            <a:extLst>
              <a:ext uri="{FF2B5EF4-FFF2-40B4-BE49-F238E27FC236}">
                <a16:creationId xmlns:a16="http://schemas.microsoft.com/office/drawing/2014/main" id="{9B59365B-4ADA-B847-9701-2CD1BEB8CAA5}"/>
              </a:ext>
            </a:extLst>
          </p:cNvPr>
          <p:cNvSpPr txBox="1"/>
          <p:nvPr/>
        </p:nvSpPr>
        <p:spPr>
          <a:xfrm>
            <a:off x="18930205" y="4378319"/>
            <a:ext cx="177626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CN" b="1">
                <a:highlight>
                  <a:srgbClr val="000000"/>
                </a:highlight>
              </a:rPr>
              <a:t>L2 cache</a:t>
            </a:r>
            <a:endParaRPr kumimoji="0" lang="en-CN" sz="2400" b="1" i="0" u="none" strike="noStrike" cap="none" spc="0" normalizeH="0" baseline="0">
              <a:ln>
                <a:noFill/>
              </a:ln>
              <a:solidFill>
                <a:srgbClr val="5E5E5E"/>
              </a:solidFill>
              <a:effectLst/>
              <a:highlight>
                <a:srgbClr val="000000"/>
              </a:highlight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5B530D8-9108-ED42-9CB8-89833B462177}"/>
              </a:ext>
            </a:extLst>
          </p:cNvPr>
          <p:cNvSpPr txBox="1"/>
          <p:nvPr/>
        </p:nvSpPr>
        <p:spPr>
          <a:xfrm>
            <a:off x="18930205" y="3161218"/>
            <a:ext cx="177626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CN" b="1">
                <a:highlight>
                  <a:srgbClr val="000000"/>
                </a:highlight>
              </a:rPr>
              <a:t>L1 cache</a:t>
            </a:r>
            <a:endParaRPr kumimoji="0" lang="en-CN" sz="2400" b="1" i="0" u="none" strike="noStrike" cap="none" spc="0" normalizeH="0" baseline="0">
              <a:ln>
                <a:noFill/>
              </a:ln>
              <a:solidFill>
                <a:srgbClr val="5E5E5E"/>
              </a:solidFill>
              <a:effectLst/>
              <a:highlight>
                <a:srgbClr val="000000"/>
              </a:highlight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aphicFrame>
        <p:nvGraphicFramePr>
          <p:cNvPr id="96" name="Table 117">
            <a:extLst>
              <a:ext uri="{FF2B5EF4-FFF2-40B4-BE49-F238E27FC236}">
                <a16:creationId xmlns:a16="http://schemas.microsoft.com/office/drawing/2014/main" id="{1F78826F-D265-D74E-96C5-49189EC9B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392877"/>
              </p:ext>
            </p:extLst>
          </p:nvPr>
        </p:nvGraphicFramePr>
        <p:xfrm>
          <a:off x="19175247" y="3652929"/>
          <a:ext cx="176177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443">
                  <a:extLst>
                    <a:ext uri="{9D8B030D-6E8A-4147-A177-3AD203B41FA5}">
                      <a16:colId xmlns:a16="http://schemas.microsoft.com/office/drawing/2014/main" val="1328618536"/>
                    </a:ext>
                  </a:extLst>
                </a:gridCol>
                <a:gridCol w="440443">
                  <a:extLst>
                    <a:ext uri="{9D8B030D-6E8A-4147-A177-3AD203B41FA5}">
                      <a16:colId xmlns:a16="http://schemas.microsoft.com/office/drawing/2014/main" val="2211555094"/>
                    </a:ext>
                  </a:extLst>
                </a:gridCol>
                <a:gridCol w="440443">
                  <a:extLst>
                    <a:ext uri="{9D8B030D-6E8A-4147-A177-3AD203B41FA5}">
                      <a16:colId xmlns:a16="http://schemas.microsoft.com/office/drawing/2014/main" val="2265486488"/>
                    </a:ext>
                  </a:extLst>
                </a:gridCol>
                <a:gridCol w="440443">
                  <a:extLst>
                    <a:ext uri="{9D8B030D-6E8A-4147-A177-3AD203B41FA5}">
                      <a16:colId xmlns:a16="http://schemas.microsoft.com/office/drawing/2014/main" val="991700338"/>
                    </a:ext>
                  </a:extLst>
                </a:gridCol>
              </a:tblGrid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231771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037757"/>
                  </a:ext>
                </a:extLst>
              </a:tr>
            </a:tbl>
          </a:graphicData>
        </a:graphic>
      </p:graphicFrame>
      <p:sp>
        <p:nvSpPr>
          <p:cNvPr id="97" name="Rectangle 96">
            <a:extLst>
              <a:ext uri="{FF2B5EF4-FFF2-40B4-BE49-F238E27FC236}">
                <a16:creationId xmlns:a16="http://schemas.microsoft.com/office/drawing/2014/main" id="{AB8AB9A6-BDD3-E94D-9508-D8374AE4496F}"/>
              </a:ext>
            </a:extLst>
          </p:cNvPr>
          <p:cNvSpPr/>
          <p:nvPr/>
        </p:nvSpPr>
        <p:spPr>
          <a:xfrm>
            <a:off x="18782445" y="6779203"/>
            <a:ext cx="3796484" cy="3064981"/>
          </a:xfrm>
          <a:prstGeom prst="rect">
            <a:avLst/>
          </a:prstGeom>
          <a:solidFill>
            <a:schemeClr val="bg2">
              <a:lumMod val="75000"/>
            </a:schemeClr>
          </a:solidFill>
          <a:ln w="3175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2000" i="0" u="none" strike="noStrike" cap="none" spc="0" normalizeH="0" baseline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graphicFrame>
        <p:nvGraphicFramePr>
          <p:cNvPr id="98" name="Table 117">
            <a:extLst>
              <a:ext uri="{FF2B5EF4-FFF2-40B4-BE49-F238E27FC236}">
                <a16:creationId xmlns:a16="http://schemas.microsoft.com/office/drawing/2014/main" id="{738D7E34-053D-2642-92A8-E41F3DD512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309026"/>
              </p:ext>
            </p:extLst>
          </p:nvPr>
        </p:nvGraphicFramePr>
        <p:xfrm>
          <a:off x="19235577" y="7267514"/>
          <a:ext cx="2204485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897">
                  <a:extLst>
                    <a:ext uri="{9D8B030D-6E8A-4147-A177-3AD203B41FA5}">
                      <a16:colId xmlns:a16="http://schemas.microsoft.com/office/drawing/2014/main" val="1328618536"/>
                    </a:ext>
                  </a:extLst>
                </a:gridCol>
                <a:gridCol w="440897">
                  <a:extLst>
                    <a:ext uri="{9D8B030D-6E8A-4147-A177-3AD203B41FA5}">
                      <a16:colId xmlns:a16="http://schemas.microsoft.com/office/drawing/2014/main" val="3897734213"/>
                    </a:ext>
                  </a:extLst>
                </a:gridCol>
                <a:gridCol w="440897">
                  <a:extLst>
                    <a:ext uri="{9D8B030D-6E8A-4147-A177-3AD203B41FA5}">
                      <a16:colId xmlns:a16="http://schemas.microsoft.com/office/drawing/2014/main" val="218456354"/>
                    </a:ext>
                  </a:extLst>
                </a:gridCol>
                <a:gridCol w="440897">
                  <a:extLst>
                    <a:ext uri="{9D8B030D-6E8A-4147-A177-3AD203B41FA5}">
                      <a16:colId xmlns:a16="http://schemas.microsoft.com/office/drawing/2014/main" val="1068100450"/>
                    </a:ext>
                  </a:extLst>
                </a:gridCol>
                <a:gridCol w="440897">
                  <a:extLst>
                    <a:ext uri="{9D8B030D-6E8A-4147-A177-3AD203B41FA5}">
                      <a16:colId xmlns:a16="http://schemas.microsoft.com/office/drawing/2014/main" val="2211555094"/>
                    </a:ext>
                  </a:extLst>
                </a:gridCol>
              </a:tblGrid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231771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002382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812328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037757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773234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757109"/>
                  </a:ext>
                </a:extLst>
              </a:tr>
            </a:tbl>
          </a:graphicData>
        </a:graphic>
      </p:graphicFrame>
      <p:sp>
        <p:nvSpPr>
          <p:cNvPr id="99" name="TextBox 98">
            <a:extLst>
              <a:ext uri="{FF2B5EF4-FFF2-40B4-BE49-F238E27FC236}">
                <a16:creationId xmlns:a16="http://schemas.microsoft.com/office/drawing/2014/main" id="{AE0329AA-F4E5-E34D-8F65-56430ABE68A1}"/>
              </a:ext>
            </a:extLst>
          </p:cNvPr>
          <p:cNvSpPr txBox="1"/>
          <p:nvPr/>
        </p:nvSpPr>
        <p:spPr>
          <a:xfrm>
            <a:off x="18930205" y="6820902"/>
            <a:ext cx="120187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CN" b="1">
                <a:highlight>
                  <a:srgbClr val="000000"/>
                </a:highlight>
              </a:rPr>
              <a:t>LLC</a:t>
            </a:r>
            <a:endParaRPr kumimoji="0" lang="en-CN" sz="2400" b="1" i="0" u="none" strike="noStrike" cap="none" spc="0" normalizeH="0" baseline="0">
              <a:ln>
                <a:noFill/>
              </a:ln>
              <a:solidFill>
                <a:srgbClr val="5E5E5E"/>
              </a:solidFill>
              <a:effectLst/>
              <a:highlight>
                <a:srgbClr val="000000"/>
              </a:highlight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E257D77-FD9D-4B4D-905E-26128631CF66}"/>
              </a:ext>
            </a:extLst>
          </p:cNvPr>
          <p:cNvSpPr txBox="1"/>
          <p:nvPr/>
        </p:nvSpPr>
        <p:spPr>
          <a:xfrm>
            <a:off x="21177431" y="6738351"/>
            <a:ext cx="177626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N" sz="2400" b="1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highlight>
                  <a:srgbClr val="000000"/>
                </a:highlight>
                <a:uFillTx/>
                <a:latin typeface="+mn-lt"/>
                <a:ea typeface="+mn-ea"/>
                <a:cs typeface="+mn-cs"/>
                <a:sym typeface="Helvetica Neue"/>
              </a:rPr>
              <a:t>Uncore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75ADC5D-25CA-9848-B2EA-38CF2820EB4B}"/>
              </a:ext>
            </a:extLst>
          </p:cNvPr>
          <p:cNvCxnSpPr>
            <a:cxnSpLocks/>
          </p:cNvCxnSpPr>
          <p:nvPr/>
        </p:nvCxnSpPr>
        <p:spPr>
          <a:xfrm>
            <a:off x="14783755" y="7898772"/>
            <a:ext cx="3998690" cy="0"/>
          </a:xfrm>
          <a:prstGeom prst="line">
            <a:avLst/>
          </a:prstGeom>
          <a:noFill/>
          <a:ln w="152400" cap="flat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AAC11FF-5215-BD45-B669-63CE31B98772}"/>
              </a:ext>
            </a:extLst>
          </p:cNvPr>
          <p:cNvCxnSpPr>
            <a:cxnSpLocks/>
          </p:cNvCxnSpPr>
          <p:nvPr/>
        </p:nvCxnSpPr>
        <p:spPr>
          <a:xfrm>
            <a:off x="14783755" y="4007691"/>
            <a:ext cx="4024475" cy="0"/>
          </a:xfrm>
          <a:prstGeom prst="line">
            <a:avLst/>
          </a:prstGeom>
          <a:noFill/>
          <a:ln w="152400" cap="flat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BE8FD6F8-63D6-B944-B2E7-5528BE4F2018}"/>
              </a:ext>
            </a:extLst>
          </p:cNvPr>
          <p:cNvSpPr/>
          <p:nvPr/>
        </p:nvSpPr>
        <p:spPr>
          <a:xfrm>
            <a:off x="13833690" y="7344832"/>
            <a:ext cx="780713" cy="2371515"/>
          </a:xfrm>
          <a:prstGeom prst="round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N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CHA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BFA49488-6340-8945-9E31-885E7355319A}"/>
              </a:ext>
            </a:extLst>
          </p:cNvPr>
          <p:cNvSpPr/>
          <p:nvPr/>
        </p:nvSpPr>
        <p:spPr>
          <a:xfrm>
            <a:off x="21633761" y="7341472"/>
            <a:ext cx="780713" cy="2371515"/>
          </a:xfrm>
          <a:prstGeom prst="round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N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CHA</a:t>
            </a:r>
          </a:p>
        </p:txBody>
      </p:sp>
    </p:spTree>
    <p:extLst>
      <p:ext uri="{BB962C8B-B14F-4D97-AF65-F5344CB8AC3E}">
        <p14:creationId xmlns:p14="http://schemas.microsoft.com/office/powerpoint/2010/main" val="174326616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CIe protoco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spc="0"/>
            </a:lvl1pPr>
          </a:lstStyle>
          <a:p>
            <a:r>
              <a:rPr lang="en-US" err="1"/>
              <a:t>MeshUp</a:t>
            </a:r>
            <a:r>
              <a:rPr lang="en-US"/>
              <a:t> Target - CPU Interconnect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0539E6-3526-4549-8C34-FF0FF3AA9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162" y="4020137"/>
            <a:ext cx="5353200" cy="7168234"/>
          </a:xfrm>
          <a:prstGeom prst="rect">
            <a:avLst/>
          </a:prstGeom>
        </p:spPr>
      </p:pic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6676E17-3A1F-B44E-8583-EB9B6A626E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678" y="3931237"/>
            <a:ext cx="6432039" cy="7565655"/>
          </a:xfrm>
          <a:prstGeom prst="rect">
            <a:avLst/>
          </a:prstGeom>
        </p:spPr>
      </p:pic>
      <p:sp>
        <p:nvSpPr>
          <p:cNvPr id="12" name="Probe…">
            <a:extLst>
              <a:ext uri="{FF2B5EF4-FFF2-40B4-BE49-F238E27FC236}">
                <a16:creationId xmlns:a16="http://schemas.microsoft.com/office/drawing/2014/main" id="{38A73533-409E-9746-BAE3-C96CF11A68DE}"/>
              </a:ext>
            </a:extLst>
          </p:cNvPr>
          <p:cNvSpPr txBox="1">
            <a:spLocks/>
          </p:cNvSpPr>
          <p:nvPr/>
        </p:nvSpPr>
        <p:spPr>
          <a:xfrm>
            <a:off x="1125578" y="2503707"/>
            <a:ext cx="3737367" cy="1516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609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1219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1828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2438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30480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indent="0" defTabSz="2413955" hangingPunct="1">
              <a:lnSpc>
                <a:spcPct val="120000"/>
              </a:lnSpc>
              <a:spcBef>
                <a:spcPts val="4400"/>
              </a:spcBef>
              <a:buSzTx/>
              <a:buFontTx/>
              <a:buNone/>
              <a:defRPr sz="4752" b="1"/>
            </a:pPr>
            <a:r>
              <a:rPr lang="en-US" sz="4752" b="1"/>
              <a:t>Intra-CPU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8F79A9-3573-2E4F-A33A-15460A9E207F}"/>
              </a:ext>
            </a:extLst>
          </p:cNvPr>
          <p:cNvSpPr txBox="1"/>
          <p:nvPr/>
        </p:nvSpPr>
        <p:spPr>
          <a:xfrm>
            <a:off x="528565" y="11418437"/>
            <a:ext cx="6408807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N" sz="4000" b="1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Ring Bus (Lord of Ring[2])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AA29DA-9CB1-A345-A543-B2371B895197}"/>
              </a:ext>
            </a:extLst>
          </p:cNvPr>
          <p:cNvSpPr txBox="1"/>
          <p:nvPr/>
        </p:nvSpPr>
        <p:spPr>
          <a:xfrm>
            <a:off x="7883198" y="11418437"/>
            <a:ext cx="3924151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N" sz="4000" b="1" i="0" u="none" strike="noStrike" cap="none" spc="0" normalizeH="0" baseline="0">
                <a:ln>
                  <a:noFill/>
                </a:ln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Mesh (</a:t>
            </a:r>
            <a:r>
              <a:rPr kumimoji="0" lang="en-CN" sz="4000" b="1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MeshUp</a:t>
            </a:r>
            <a:r>
              <a:rPr kumimoji="0" lang="en-CN" sz="4000" b="1" i="0" u="none" strike="noStrike" cap="none" spc="0" normalizeH="0" baseline="0">
                <a:ln>
                  <a:noFill/>
                </a:ln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)</a:t>
            </a:r>
          </a:p>
        </p:txBody>
      </p:sp>
      <p:grpSp>
        <p:nvGrpSpPr>
          <p:cNvPr id="46" name="成组">
            <a:extLst>
              <a:ext uri="{FF2B5EF4-FFF2-40B4-BE49-F238E27FC236}">
                <a16:creationId xmlns:a16="http://schemas.microsoft.com/office/drawing/2014/main" id="{FB83FD46-225E-694C-BD41-36D652DC4128}"/>
              </a:ext>
            </a:extLst>
          </p:cNvPr>
          <p:cNvGrpSpPr/>
          <p:nvPr/>
        </p:nvGrpSpPr>
        <p:grpSpPr>
          <a:xfrm>
            <a:off x="-391489" y="12773806"/>
            <a:ext cx="25166978" cy="1646668"/>
            <a:chOff x="0" y="0"/>
            <a:chExt cx="25166977" cy="984245"/>
          </a:xfrm>
        </p:grpSpPr>
        <p:sp>
          <p:nvSpPr>
            <p:cNvPr id="47" name="矩形">
              <a:extLst>
                <a:ext uri="{FF2B5EF4-FFF2-40B4-BE49-F238E27FC236}">
                  <a16:creationId xmlns:a16="http://schemas.microsoft.com/office/drawing/2014/main" id="{68C635E1-8A25-1416-37FB-5C30E29EC4AC}"/>
                </a:ext>
              </a:extLst>
            </p:cNvPr>
            <p:cNvSpPr/>
            <p:nvPr/>
          </p:nvSpPr>
          <p:spPr>
            <a:xfrm>
              <a:off x="122501" y="9791"/>
              <a:ext cx="25044477" cy="974455"/>
            </a:xfrm>
            <a:prstGeom prst="rect">
              <a:avLst/>
            </a:prstGeom>
            <a:solidFill>
              <a:srgbClr val="2C81C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59" name="矩形">
              <a:extLst>
                <a:ext uri="{FF2B5EF4-FFF2-40B4-BE49-F238E27FC236}">
                  <a16:creationId xmlns:a16="http://schemas.microsoft.com/office/drawing/2014/main" id="{F70794F8-EF8F-3A71-A5AF-75C7CBB01B85}"/>
                </a:ext>
              </a:extLst>
            </p:cNvPr>
            <p:cNvSpPr/>
            <p:nvPr/>
          </p:nvSpPr>
          <p:spPr>
            <a:xfrm>
              <a:off x="0" y="0"/>
              <a:ext cx="25044476" cy="63500"/>
            </a:xfrm>
            <a:prstGeom prst="rect">
              <a:avLst/>
            </a:prstGeom>
            <a:solidFill>
              <a:srgbClr val="FEAD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3069795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CIe protoco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spc="0"/>
            </a:lvl1pPr>
          </a:lstStyle>
          <a:p>
            <a:r>
              <a:rPr lang="en-US" err="1"/>
              <a:t>MeshUp</a:t>
            </a:r>
            <a:r>
              <a:rPr lang="en-US"/>
              <a:t> Target - CPU Interconnect</a:t>
            </a:r>
          </a:p>
        </p:txBody>
      </p:sp>
      <p:sp>
        <p:nvSpPr>
          <p:cNvPr id="11" name="Probe…">
            <a:extLst>
              <a:ext uri="{FF2B5EF4-FFF2-40B4-BE49-F238E27FC236}">
                <a16:creationId xmlns:a16="http://schemas.microsoft.com/office/drawing/2014/main" id="{94EE9B89-AF19-EB4A-B81B-A91F14E17199}"/>
              </a:ext>
            </a:extLst>
          </p:cNvPr>
          <p:cNvSpPr txBox="1">
            <a:spLocks/>
          </p:cNvSpPr>
          <p:nvPr/>
        </p:nvSpPr>
        <p:spPr>
          <a:xfrm>
            <a:off x="1158299" y="2492626"/>
            <a:ext cx="3737367" cy="1516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609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1219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1828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2438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30480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indent="0" defTabSz="2413955" hangingPunct="1">
              <a:lnSpc>
                <a:spcPct val="120000"/>
              </a:lnSpc>
              <a:spcBef>
                <a:spcPts val="4400"/>
              </a:spcBef>
              <a:buSzTx/>
              <a:buFontTx/>
              <a:buNone/>
              <a:defRPr sz="4752" b="1"/>
            </a:pPr>
            <a:r>
              <a:rPr lang="en-US" sz="4752" b="1"/>
              <a:t>Inter-CPU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AE1219-6C8C-644F-A69F-D383FF303C85}"/>
              </a:ext>
            </a:extLst>
          </p:cNvPr>
          <p:cNvSpPr/>
          <p:nvPr/>
        </p:nvSpPr>
        <p:spPr>
          <a:xfrm>
            <a:off x="2737225" y="7984426"/>
            <a:ext cx="5262600" cy="2870404"/>
          </a:xfrm>
          <a:prstGeom prst="rect">
            <a:avLst/>
          </a:prstGeom>
          <a:noFill/>
          <a:ln w="50800" cap="flat">
            <a:solidFill>
              <a:schemeClr val="bg2">
                <a:lumMod val="1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713EC9-D772-104D-A2F8-07F09CD04559}"/>
              </a:ext>
            </a:extLst>
          </p:cNvPr>
          <p:cNvSpPr/>
          <p:nvPr/>
        </p:nvSpPr>
        <p:spPr>
          <a:xfrm>
            <a:off x="2737225" y="4294640"/>
            <a:ext cx="5262602" cy="2929608"/>
          </a:xfrm>
          <a:prstGeom prst="rect">
            <a:avLst/>
          </a:prstGeom>
          <a:noFill/>
          <a:ln w="50800" cap="flat">
            <a:solidFill>
              <a:schemeClr val="bg2">
                <a:lumMod val="1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A78D2F3-F215-6B42-9308-61AD082BE11F}"/>
              </a:ext>
            </a:extLst>
          </p:cNvPr>
          <p:cNvCxnSpPr>
            <a:cxnSpLocks/>
          </p:cNvCxnSpPr>
          <p:nvPr/>
        </p:nvCxnSpPr>
        <p:spPr>
          <a:xfrm>
            <a:off x="3732628" y="7021145"/>
            <a:ext cx="0" cy="1350743"/>
          </a:xfrm>
          <a:prstGeom prst="line">
            <a:avLst/>
          </a:prstGeom>
          <a:noFill/>
          <a:ln w="6985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0AB32C1-DF25-D441-900A-D7F10C15939E}"/>
              </a:ext>
            </a:extLst>
          </p:cNvPr>
          <p:cNvCxnSpPr>
            <a:cxnSpLocks/>
          </p:cNvCxnSpPr>
          <p:nvPr/>
        </p:nvCxnSpPr>
        <p:spPr>
          <a:xfrm>
            <a:off x="6844396" y="7021145"/>
            <a:ext cx="0" cy="1350743"/>
          </a:xfrm>
          <a:prstGeom prst="line">
            <a:avLst/>
          </a:prstGeom>
          <a:noFill/>
          <a:ln w="6985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D79CAD8-B3F7-1443-A550-337D1AEB6391}"/>
              </a:ext>
            </a:extLst>
          </p:cNvPr>
          <p:cNvSpPr/>
          <p:nvPr/>
        </p:nvSpPr>
        <p:spPr>
          <a:xfrm>
            <a:off x="3046826" y="6257848"/>
            <a:ext cx="1254461" cy="756527"/>
          </a:xfrm>
          <a:prstGeom prst="rect">
            <a:avLst/>
          </a:prstGeom>
          <a:noFill/>
          <a:ln w="3175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CN" sz="2000">
                <a:solidFill>
                  <a:schemeClr val="bg2">
                    <a:lumMod val="10000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UPI</a:t>
            </a:r>
            <a:endParaRPr kumimoji="0" lang="en-CN" sz="2000" i="0" u="none" strike="noStrike" cap="none" spc="0" normalizeH="0" baseline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628428-DC57-404A-8BF8-BA9E56135E2C}"/>
              </a:ext>
            </a:extLst>
          </p:cNvPr>
          <p:cNvSpPr/>
          <p:nvPr/>
        </p:nvSpPr>
        <p:spPr>
          <a:xfrm>
            <a:off x="6415916" y="6257847"/>
            <a:ext cx="1254461" cy="756527"/>
          </a:xfrm>
          <a:prstGeom prst="rect">
            <a:avLst/>
          </a:prstGeom>
          <a:noFill/>
          <a:ln w="3175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CN" sz="2000">
                <a:solidFill>
                  <a:schemeClr val="bg2">
                    <a:lumMod val="10000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UPI</a:t>
            </a:r>
            <a:endParaRPr kumimoji="0" lang="en-CN" sz="2000" i="0" u="none" strike="noStrike" cap="none" spc="0" normalizeH="0" baseline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820916E-38CA-0541-BA10-54B53845A8EE}"/>
              </a:ext>
            </a:extLst>
          </p:cNvPr>
          <p:cNvSpPr/>
          <p:nvPr/>
        </p:nvSpPr>
        <p:spPr>
          <a:xfrm>
            <a:off x="4741293" y="6257848"/>
            <a:ext cx="1254461" cy="756527"/>
          </a:xfrm>
          <a:prstGeom prst="rect">
            <a:avLst/>
          </a:prstGeom>
          <a:noFill/>
          <a:ln w="3175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2000" i="0" u="none" strike="noStrike" cap="none" spc="0" normalizeH="0" baseline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F27CC22-D1C0-C544-B35E-5580DF9292D7}"/>
              </a:ext>
            </a:extLst>
          </p:cNvPr>
          <p:cNvCxnSpPr>
            <a:cxnSpLocks/>
          </p:cNvCxnSpPr>
          <p:nvPr/>
        </p:nvCxnSpPr>
        <p:spPr>
          <a:xfrm>
            <a:off x="4288023" y="6513604"/>
            <a:ext cx="440006" cy="0"/>
          </a:xfrm>
          <a:prstGeom prst="line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0D00DB7-C0AE-5644-AAC8-8D4C81DE6C7D}"/>
              </a:ext>
            </a:extLst>
          </p:cNvPr>
          <p:cNvCxnSpPr>
            <a:cxnSpLocks/>
          </p:cNvCxnSpPr>
          <p:nvPr/>
        </p:nvCxnSpPr>
        <p:spPr>
          <a:xfrm>
            <a:off x="4304809" y="6750671"/>
            <a:ext cx="440006" cy="0"/>
          </a:xfrm>
          <a:prstGeom prst="line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C4C372B-C19A-BF44-8EC4-35CFB489D0FB}"/>
              </a:ext>
            </a:extLst>
          </p:cNvPr>
          <p:cNvCxnSpPr>
            <a:cxnSpLocks/>
          </p:cNvCxnSpPr>
          <p:nvPr/>
        </p:nvCxnSpPr>
        <p:spPr>
          <a:xfrm>
            <a:off x="5975910" y="6513604"/>
            <a:ext cx="440006" cy="0"/>
          </a:xfrm>
          <a:prstGeom prst="line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E9AFD60-9065-834B-852A-480EF6083437}"/>
              </a:ext>
            </a:extLst>
          </p:cNvPr>
          <p:cNvCxnSpPr>
            <a:cxnSpLocks/>
          </p:cNvCxnSpPr>
          <p:nvPr/>
        </p:nvCxnSpPr>
        <p:spPr>
          <a:xfrm>
            <a:off x="5975910" y="6750671"/>
            <a:ext cx="440006" cy="0"/>
          </a:xfrm>
          <a:prstGeom prst="line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072650E2-C244-364B-915D-08D0F1C0FA31}"/>
              </a:ext>
            </a:extLst>
          </p:cNvPr>
          <p:cNvSpPr/>
          <p:nvPr/>
        </p:nvSpPr>
        <p:spPr>
          <a:xfrm>
            <a:off x="3026983" y="8371889"/>
            <a:ext cx="1254461" cy="756527"/>
          </a:xfrm>
          <a:prstGeom prst="rect">
            <a:avLst/>
          </a:prstGeom>
          <a:noFill/>
          <a:ln w="3175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CN" sz="2000">
                <a:solidFill>
                  <a:schemeClr val="bg2">
                    <a:lumMod val="10000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UPI</a:t>
            </a:r>
            <a:endParaRPr kumimoji="0" lang="en-CN" sz="2000" i="0" u="none" strike="noStrike" cap="none" spc="0" normalizeH="0" baseline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7B0F286-EBFB-0648-9521-6084E0383CCB}"/>
              </a:ext>
            </a:extLst>
          </p:cNvPr>
          <p:cNvSpPr/>
          <p:nvPr/>
        </p:nvSpPr>
        <p:spPr>
          <a:xfrm>
            <a:off x="6396073" y="8371888"/>
            <a:ext cx="1254461" cy="756527"/>
          </a:xfrm>
          <a:prstGeom prst="rect">
            <a:avLst/>
          </a:prstGeom>
          <a:noFill/>
          <a:ln w="3175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CN" sz="2000">
                <a:solidFill>
                  <a:schemeClr val="bg2">
                    <a:lumMod val="10000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UPI</a:t>
            </a:r>
            <a:endParaRPr kumimoji="0" lang="en-CN" sz="2000" i="0" u="none" strike="noStrike" cap="none" spc="0" normalizeH="0" baseline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CEC4C9C-650D-6E4D-B2FE-1A04BDA5B416}"/>
              </a:ext>
            </a:extLst>
          </p:cNvPr>
          <p:cNvSpPr/>
          <p:nvPr/>
        </p:nvSpPr>
        <p:spPr>
          <a:xfrm>
            <a:off x="4721450" y="8371889"/>
            <a:ext cx="1254461" cy="756527"/>
          </a:xfrm>
          <a:prstGeom prst="rect">
            <a:avLst/>
          </a:prstGeom>
          <a:noFill/>
          <a:ln w="3175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2000" i="0" u="none" strike="noStrike" cap="none" spc="0" normalizeH="0" baseline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DA60FD3-A5F7-6042-B52E-C533765C1529}"/>
              </a:ext>
            </a:extLst>
          </p:cNvPr>
          <p:cNvCxnSpPr>
            <a:cxnSpLocks/>
          </p:cNvCxnSpPr>
          <p:nvPr/>
        </p:nvCxnSpPr>
        <p:spPr>
          <a:xfrm>
            <a:off x="4268180" y="8627645"/>
            <a:ext cx="440006" cy="0"/>
          </a:xfrm>
          <a:prstGeom prst="line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AE7E91E-07A5-1343-8F09-DC44B17E5B25}"/>
              </a:ext>
            </a:extLst>
          </p:cNvPr>
          <p:cNvCxnSpPr>
            <a:cxnSpLocks/>
          </p:cNvCxnSpPr>
          <p:nvPr/>
        </p:nvCxnSpPr>
        <p:spPr>
          <a:xfrm>
            <a:off x="4284966" y="8864712"/>
            <a:ext cx="440006" cy="0"/>
          </a:xfrm>
          <a:prstGeom prst="line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E5C9CDD-36D5-484C-8CAB-A16DBA84CD54}"/>
              </a:ext>
            </a:extLst>
          </p:cNvPr>
          <p:cNvCxnSpPr>
            <a:cxnSpLocks/>
          </p:cNvCxnSpPr>
          <p:nvPr/>
        </p:nvCxnSpPr>
        <p:spPr>
          <a:xfrm>
            <a:off x="5956067" y="8627645"/>
            <a:ext cx="440006" cy="0"/>
          </a:xfrm>
          <a:prstGeom prst="line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D5DEBE1-A809-B542-B9E7-4F939C5FE662}"/>
              </a:ext>
            </a:extLst>
          </p:cNvPr>
          <p:cNvCxnSpPr>
            <a:cxnSpLocks/>
          </p:cNvCxnSpPr>
          <p:nvPr/>
        </p:nvCxnSpPr>
        <p:spPr>
          <a:xfrm>
            <a:off x="5956067" y="8864712"/>
            <a:ext cx="440006" cy="0"/>
          </a:xfrm>
          <a:prstGeom prst="line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C75EFF5-8491-CA47-A230-FFAA8D8C8594}"/>
              </a:ext>
            </a:extLst>
          </p:cNvPr>
          <p:cNvCxnSpPr>
            <a:cxnSpLocks/>
          </p:cNvCxnSpPr>
          <p:nvPr/>
        </p:nvCxnSpPr>
        <p:spPr>
          <a:xfrm flipV="1">
            <a:off x="3318021" y="5838494"/>
            <a:ext cx="0" cy="419353"/>
          </a:xfrm>
          <a:prstGeom prst="line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999DFAD-9545-A241-BCAC-C32F084DAF70}"/>
              </a:ext>
            </a:extLst>
          </p:cNvPr>
          <p:cNvCxnSpPr>
            <a:cxnSpLocks/>
          </p:cNvCxnSpPr>
          <p:nvPr/>
        </p:nvCxnSpPr>
        <p:spPr>
          <a:xfrm flipV="1">
            <a:off x="3842954" y="5838494"/>
            <a:ext cx="0" cy="419353"/>
          </a:xfrm>
          <a:prstGeom prst="line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45B2D8F-047B-804D-A687-91B35B44F856}"/>
              </a:ext>
            </a:extLst>
          </p:cNvPr>
          <p:cNvCxnSpPr>
            <a:cxnSpLocks/>
          </p:cNvCxnSpPr>
          <p:nvPr/>
        </p:nvCxnSpPr>
        <p:spPr>
          <a:xfrm flipV="1">
            <a:off x="5104488" y="5838494"/>
            <a:ext cx="0" cy="419353"/>
          </a:xfrm>
          <a:prstGeom prst="line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F5C12BF-E80F-A44D-94A7-1789AAE9A206}"/>
              </a:ext>
            </a:extLst>
          </p:cNvPr>
          <p:cNvCxnSpPr>
            <a:cxnSpLocks/>
          </p:cNvCxnSpPr>
          <p:nvPr/>
        </p:nvCxnSpPr>
        <p:spPr>
          <a:xfrm flipV="1">
            <a:off x="5604022" y="5838494"/>
            <a:ext cx="0" cy="419353"/>
          </a:xfrm>
          <a:prstGeom prst="line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8A14508-0D18-1D44-9A15-3B5AFFFA33B4}"/>
              </a:ext>
            </a:extLst>
          </p:cNvPr>
          <p:cNvCxnSpPr>
            <a:cxnSpLocks/>
          </p:cNvCxnSpPr>
          <p:nvPr/>
        </p:nvCxnSpPr>
        <p:spPr>
          <a:xfrm flipV="1">
            <a:off x="6933288" y="5838494"/>
            <a:ext cx="0" cy="419353"/>
          </a:xfrm>
          <a:prstGeom prst="line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4AF0042-C428-2B4A-8832-D99AF3F691DA}"/>
              </a:ext>
            </a:extLst>
          </p:cNvPr>
          <p:cNvCxnSpPr>
            <a:cxnSpLocks/>
          </p:cNvCxnSpPr>
          <p:nvPr/>
        </p:nvCxnSpPr>
        <p:spPr>
          <a:xfrm flipV="1">
            <a:off x="7441288" y="5838494"/>
            <a:ext cx="0" cy="419353"/>
          </a:xfrm>
          <a:prstGeom prst="line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C215797-2F20-1C43-906D-CF9EB10BC354}"/>
              </a:ext>
            </a:extLst>
          </p:cNvPr>
          <p:cNvCxnSpPr>
            <a:cxnSpLocks/>
          </p:cNvCxnSpPr>
          <p:nvPr/>
        </p:nvCxnSpPr>
        <p:spPr>
          <a:xfrm flipV="1">
            <a:off x="3309959" y="9128415"/>
            <a:ext cx="0" cy="419353"/>
          </a:xfrm>
          <a:prstGeom prst="line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B1BEE20-6474-AF45-9595-97A9956CB430}"/>
              </a:ext>
            </a:extLst>
          </p:cNvPr>
          <p:cNvCxnSpPr>
            <a:cxnSpLocks/>
          </p:cNvCxnSpPr>
          <p:nvPr/>
        </p:nvCxnSpPr>
        <p:spPr>
          <a:xfrm flipV="1">
            <a:off x="3834892" y="9128415"/>
            <a:ext cx="0" cy="419353"/>
          </a:xfrm>
          <a:prstGeom prst="line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4A1F3D2-36A1-884B-8283-36F7F9F6434C}"/>
              </a:ext>
            </a:extLst>
          </p:cNvPr>
          <p:cNvCxnSpPr>
            <a:cxnSpLocks/>
          </p:cNvCxnSpPr>
          <p:nvPr/>
        </p:nvCxnSpPr>
        <p:spPr>
          <a:xfrm flipV="1">
            <a:off x="5096426" y="9128415"/>
            <a:ext cx="0" cy="419353"/>
          </a:xfrm>
          <a:prstGeom prst="line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50B6554-3A2B-384C-A02D-4FCCF86F0C61}"/>
              </a:ext>
            </a:extLst>
          </p:cNvPr>
          <p:cNvCxnSpPr>
            <a:cxnSpLocks/>
          </p:cNvCxnSpPr>
          <p:nvPr/>
        </p:nvCxnSpPr>
        <p:spPr>
          <a:xfrm flipV="1">
            <a:off x="5595960" y="9128415"/>
            <a:ext cx="0" cy="419353"/>
          </a:xfrm>
          <a:prstGeom prst="line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428D693-AD8C-4C48-8ADF-6E88B466A512}"/>
              </a:ext>
            </a:extLst>
          </p:cNvPr>
          <p:cNvCxnSpPr>
            <a:cxnSpLocks/>
          </p:cNvCxnSpPr>
          <p:nvPr/>
        </p:nvCxnSpPr>
        <p:spPr>
          <a:xfrm flipV="1">
            <a:off x="6925226" y="9128415"/>
            <a:ext cx="0" cy="419353"/>
          </a:xfrm>
          <a:prstGeom prst="line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6041A18-FAB4-114A-878B-C83C672A2901}"/>
              </a:ext>
            </a:extLst>
          </p:cNvPr>
          <p:cNvCxnSpPr>
            <a:cxnSpLocks/>
          </p:cNvCxnSpPr>
          <p:nvPr/>
        </p:nvCxnSpPr>
        <p:spPr>
          <a:xfrm flipV="1">
            <a:off x="7433226" y="9128415"/>
            <a:ext cx="0" cy="419353"/>
          </a:xfrm>
          <a:prstGeom prst="line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96D3EDA-216E-FB46-96D2-6728F5B32553}"/>
              </a:ext>
            </a:extLst>
          </p:cNvPr>
          <p:cNvSpPr txBox="1"/>
          <p:nvPr/>
        </p:nvSpPr>
        <p:spPr>
          <a:xfrm>
            <a:off x="8501685" y="5390527"/>
            <a:ext cx="138174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N" sz="3200" b="1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CPU</a:t>
            </a: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altLang="zh-CN" sz="3200" b="1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</a:t>
            </a:r>
            <a:endParaRPr kumimoji="0" lang="en-CN" sz="3200" b="1" i="0" u="none" strike="noStrike" cap="none" spc="0" normalizeH="0" baseline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1A0CADD-4A70-4F43-AC33-408178D48853}"/>
              </a:ext>
            </a:extLst>
          </p:cNvPr>
          <p:cNvSpPr txBox="1"/>
          <p:nvPr/>
        </p:nvSpPr>
        <p:spPr>
          <a:xfrm>
            <a:off x="8374801" y="8923401"/>
            <a:ext cx="1388202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N" sz="3200" b="1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CPU</a:t>
            </a: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lang="en-US" altLang="zh-CN" sz="3200" b="1"/>
              <a:t>B</a:t>
            </a:r>
            <a:endParaRPr kumimoji="0" lang="en-CN" sz="3200" b="1" i="0" u="none" strike="noStrike" cap="none" spc="0" normalizeH="0" baseline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C320304-ADCF-3A4D-8683-A7734CDF4D13}"/>
              </a:ext>
            </a:extLst>
          </p:cNvPr>
          <p:cNvSpPr txBox="1"/>
          <p:nvPr/>
        </p:nvSpPr>
        <p:spPr>
          <a:xfrm>
            <a:off x="762573" y="11566552"/>
            <a:ext cx="10663175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CN" sz="4000" b="1"/>
              <a:t>UPI: Intel Ultra Path Interconnect (</a:t>
            </a:r>
            <a:r>
              <a:rPr lang="en-CN" sz="4000" b="1">
                <a:solidFill>
                  <a:srgbClr val="FF0000"/>
                </a:solidFill>
              </a:rPr>
              <a:t>MeshUp</a:t>
            </a:r>
            <a:r>
              <a:rPr lang="en-CN" sz="4000" b="1"/>
              <a:t>)</a:t>
            </a:r>
            <a:endParaRPr kumimoji="0" lang="en-CN" sz="4000" b="1" i="0" u="none" strike="noStrike" cap="none" spc="0" normalizeH="0" baseline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pSp>
        <p:nvGrpSpPr>
          <p:cNvPr id="46" name="成组">
            <a:extLst>
              <a:ext uri="{FF2B5EF4-FFF2-40B4-BE49-F238E27FC236}">
                <a16:creationId xmlns:a16="http://schemas.microsoft.com/office/drawing/2014/main" id="{11AD6736-71F6-4CC7-02F5-5A6802F0AD98}"/>
              </a:ext>
            </a:extLst>
          </p:cNvPr>
          <p:cNvGrpSpPr/>
          <p:nvPr/>
        </p:nvGrpSpPr>
        <p:grpSpPr>
          <a:xfrm>
            <a:off x="-391489" y="12773806"/>
            <a:ext cx="25166978" cy="1646668"/>
            <a:chOff x="0" y="0"/>
            <a:chExt cx="25166977" cy="984245"/>
          </a:xfrm>
        </p:grpSpPr>
        <p:sp>
          <p:nvSpPr>
            <p:cNvPr id="47" name="矩形">
              <a:extLst>
                <a:ext uri="{FF2B5EF4-FFF2-40B4-BE49-F238E27FC236}">
                  <a16:creationId xmlns:a16="http://schemas.microsoft.com/office/drawing/2014/main" id="{9CB4CDC5-801D-ED67-DEF7-35EDB1C0D4BA}"/>
                </a:ext>
              </a:extLst>
            </p:cNvPr>
            <p:cNvSpPr/>
            <p:nvPr/>
          </p:nvSpPr>
          <p:spPr>
            <a:xfrm>
              <a:off x="122501" y="9791"/>
              <a:ext cx="25044477" cy="974455"/>
            </a:xfrm>
            <a:prstGeom prst="rect">
              <a:avLst/>
            </a:prstGeom>
            <a:solidFill>
              <a:srgbClr val="2C81C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59" name="矩形">
              <a:extLst>
                <a:ext uri="{FF2B5EF4-FFF2-40B4-BE49-F238E27FC236}">
                  <a16:creationId xmlns:a16="http://schemas.microsoft.com/office/drawing/2014/main" id="{54B9B0E0-2DF0-0B6E-3086-36D62BEAB793}"/>
                </a:ext>
              </a:extLst>
            </p:cNvPr>
            <p:cNvSpPr/>
            <p:nvPr/>
          </p:nvSpPr>
          <p:spPr>
            <a:xfrm>
              <a:off x="0" y="0"/>
              <a:ext cx="25044476" cy="63500"/>
            </a:xfrm>
            <a:prstGeom prst="rect">
              <a:avLst/>
            </a:prstGeom>
            <a:solidFill>
              <a:srgbClr val="FEAD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6634226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CIe protoco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spc="0"/>
            </a:lvl1pPr>
          </a:lstStyle>
          <a:p>
            <a:r>
              <a:rPr lang="en-US"/>
              <a:t>Mesh Interconnect(1)</a:t>
            </a:r>
          </a:p>
        </p:txBody>
      </p:sp>
      <p:pic>
        <p:nvPicPr>
          <p:cNvPr id="47" name="Xeon_layout.png" descr="Xeon_layout.png">
            <a:extLst>
              <a:ext uri="{FF2B5EF4-FFF2-40B4-BE49-F238E27FC236}">
                <a16:creationId xmlns:a16="http://schemas.microsoft.com/office/drawing/2014/main" id="{EE341131-9AD8-5748-A213-E4D66A9BF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89" y="2995181"/>
            <a:ext cx="11856122" cy="903212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4" name="Group 123">
            <a:extLst>
              <a:ext uri="{FF2B5EF4-FFF2-40B4-BE49-F238E27FC236}">
                <a16:creationId xmlns:a16="http://schemas.microsoft.com/office/drawing/2014/main" id="{206507CF-7C0A-AC9B-4481-F193C6827D61}"/>
              </a:ext>
            </a:extLst>
          </p:cNvPr>
          <p:cNvGrpSpPr/>
          <p:nvPr/>
        </p:nvGrpSpPr>
        <p:grpSpPr>
          <a:xfrm>
            <a:off x="12611380" y="757370"/>
            <a:ext cx="11035071" cy="9480785"/>
            <a:chOff x="12611380" y="2901093"/>
            <a:chExt cx="11035071" cy="9480785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537C924-3872-1FDB-7014-28EE8BD139AF}"/>
                </a:ext>
              </a:extLst>
            </p:cNvPr>
            <p:cNvCxnSpPr>
              <a:cxnSpLocks/>
            </p:cNvCxnSpPr>
            <p:nvPr/>
          </p:nvCxnSpPr>
          <p:spPr>
            <a:xfrm>
              <a:off x="13990520" y="3340791"/>
              <a:ext cx="8207266" cy="0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9F85F16-1B72-8328-2D6A-E48F60F5C0CD}"/>
                </a:ext>
              </a:extLst>
            </p:cNvPr>
            <p:cNvCxnSpPr>
              <a:cxnSpLocks/>
            </p:cNvCxnSpPr>
            <p:nvPr/>
          </p:nvCxnSpPr>
          <p:spPr>
            <a:xfrm>
              <a:off x="13990520" y="3804576"/>
              <a:ext cx="8234180" cy="32547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7F54308-5071-82AC-1299-B32C732727BA}"/>
                </a:ext>
              </a:extLst>
            </p:cNvPr>
            <p:cNvCxnSpPr>
              <a:cxnSpLocks/>
            </p:cNvCxnSpPr>
            <p:nvPr/>
          </p:nvCxnSpPr>
          <p:spPr>
            <a:xfrm>
              <a:off x="13963606" y="6064349"/>
              <a:ext cx="8207266" cy="0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ED51E2D8-2B8B-DB8E-8570-E25EC1761EDF}"/>
                </a:ext>
              </a:extLst>
            </p:cNvPr>
            <p:cNvCxnSpPr>
              <a:cxnSpLocks/>
            </p:cNvCxnSpPr>
            <p:nvPr/>
          </p:nvCxnSpPr>
          <p:spPr>
            <a:xfrm>
              <a:off x="13963606" y="6528134"/>
              <a:ext cx="8234180" cy="32547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00215918-7B38-6C9E-71D2-6C5B405A6600}"/>
                </a:ext>
              </a:extLst>
            </p:cNvPr>
            <p:cNvCxnSpPr>
              <a:cxnSpLocks/>
            </p:cNvCxnSpPr>
            <p:nvPr/>
          </p:nvCxnSpPr>
          <p:spPr>
            <a:xfrm>
              <a:off x="14096219" y="8787907"/>
              <a:ext cx="8207266" cy="0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EF978E52-D3C8-91C0-1865-1F188F615D6C}"/>
                </a:ext>
              </a:extLst>
            </p:cNvPr>
            <p:cNvCxnSpPr>
              <a:cxnSpLocks/>
            </p:cNvCxnSpPr>
            <p:nvPr/>
          </p:nvCxnSpPr>
          <p:spPr>
            <a:xfrm>
              <a:off x="14096219" y="9251692"/>
              <a:ext cx="8234180" cy="32547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4CC2D47C-29D0-300F-6135-5EF24AB4F0C8}"/>
                </a:ext>
              </a:extLst>
            </p:cNvPr>
            <p:cNvCxnSpPr>
              <a:cxnSpLocks/>
            </p:cNvCxnSpPr>
            <p:nvPr/>
          </p:nvCxnSpPr>
          <p:spPr>
            <a:xfrm>
              <a:off x="14096219" y="11547248"/>
              <a:ext cx="8207266" cy="0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F02180E-F626-BD60-EA33-F890D9D9CFE0}"/>
                </a:ext>
              </a:extLst>
            </p:cNvPr>
            <p:cNvCxnSpPr>
              <a:cxnSpLocks/>
            </p:cNvCxnSpPr>
            <p:nvPr/>
          </p:nvCxnSpPr>
          <p:spPr>
            <a:xfrm>
              <a:off x="14096219" y="12011033"/>
              <a:ext cx="8234180" cy="32547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61B1C21-345D-33B3-5939-F328652480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70701" y="4108399"/>
              <a:ext cx="7293" cy="7121225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44188389-ED8C-8C64-D32C-3C16E1A7BC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583460" y="4108399"/>
              <a:ext cx="0" cy="7121225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1E9BCA48-3015-ABB9-0639-9B614B7F26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26088" y="4091174"/>
              <a:ext cx="7293" cy="7121225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66688051-5B6F-86FC-2D26-F2BA73C888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38847" y="4091174"/>
              <a:ext cx="0" cy="7121225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95EC15FF-27C5-AAF9-8848-43836698B8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12038" y="4095178"/>
              <a:ext cx="7293" cy="7121225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4D08D499-B80F-A681-EA85-A177FD3898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924797" y="4095178"/>
              <a:ext cx="0" cy="7121225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A8049EC-CB8F-DC81-0C3F-40E3539E56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7547" y="4095178"/>
              <a:ext cx="7293" cy="7121225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0BAB950-64DB-0166-0F55-FDCFED054D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0306" y="4095178"/>
              <a:ext cx="0" cy="7121225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62" name="Group">
              <a:extLst>
                <a:ext uri="{FF2B5EF4-FFF2-40B4-BE49-F238E27FC236}">
                  <a16:creationId xmlns:a16="http://schemas.microsoft.com/office/drawing/2014/main" id="{DA846B27-E56E-BD23-1802-D0427061402B}"/>
                </a:ext>
              </a:extLst>
            </p:cNvPr>
            <p:cNvGrpSpPr/>
            <p:nvPr/>
          </p:nvGrpSpPr>
          <p:grpSpPr>
            <a:xfrm>
              <a:off x="12611380" y="2901093"/>
              <a:ext cx="11035071" cy="9480785"/>
              <a:chOff x="0" y="0"/>
              <a:chExt cx="11035069" cy="9480784"/>
            </a:xfrm>
          </p:grpSpPr>
          <p:sp>
            <p:nvSpPr>
              <p:cNvPr id="166" name="IMC">
                <a:extLst>
                  <a:ext uri="{FF2B5EF4-FFF2-40B4-BE49-F238E27FC236}">
                    <a16:creationId xmlns:a16="http://schemas.microsoft.com/office/drawing/2014/main" id="{D60B295E-834C-8BFD-F632-F2784311340B}"/>
                  </a:ext>
                </a:extLst>
              </p:cNvPr>
              <p:cNvSpPr/>
              <p:nvPr/>
            </p:nvSpPr>
            <p:spPr>
              <a:xfrm>
                <a:off x="0" y="2768865"/>
                <a:ext cx="1379140" cy="1174188"/>
              </a:xfrm>
              <a:prstGeom prst="rect">
                <a:avLst/>
              </a:prstGeom>
              <a:solidFill>
                <a:srgbClr val="FFAB3B"/>
              </a:solidFill>
              <a:ln w="12700" cap="flat">
                <a:solidFill>
                  <a:schemeClr val="accent1"/>
                </a:solidFill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 spc="0">
                    <a:solidFill>
                      <a:srgbClr val="000000"/>
                    </a:solidFill>
                  </a:defRPr>
                </a:lvl1pPr>
              </a:lstStyle>
              <a:p>
                <a:r>
                  <a:t>IMC</a:t>
                </a:r>
              </a:p>
            </p:txBody>
          </p:sp>
          <p:grpSp>
            <p:nvGrpSpPr>
              <p:cNvPr id="170" name="Group">
                <a:extLst>
                  <a:ext uri="{FF2B5EF4-FFF2-40B4-BE49-F238E27FC236}">
                    <a16:creationId xmlns:a16="http://schemas.microsoft.com/office/drawing/2014/main" id="{A28183C0-1C9D-639B-0620-FDB169204600}"/>
                  </a:ext>
                </a:extLst>
              </p:cNvPr>
              <p:cNvGrpSpPr/>
              <p:nvPr/>
            </p:nvGrpSpPr>
            <p:grpSpPr>
              <a:xfrm>
                <a:off x="221244" y="0"/>
                <a:ext cx="4447007" cy="1174188"/>
                <a:chOff x="61717" y="0"/>
                <a:chExt cx="4447003" cy="1174187"/>
              </a:xfrm>
            </p:grpSpPr>
            <p:sp>
              <p:nvSpPr>
                <p:cNvPr id="217" name="Rectangle">
                  <a:extLst>
                    <a:ext uri="{FF2B5EF4-FFF2-40B4-BE49-F238E27FC236}">
                      <a16:creationId xmlns:a16="http://schemas.microsoft.com/office/drawing/2014/main" id="{A53B6F78-A256-7BFA-8C3F-D8A08310C86B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218" name="Core">
                  <a:extLst>
                    <a:ext uri="{FF2B5EF4-FFF2-40B4-BE49-F238E27FC236}">
                      <a16:creationId xmlns:a16="http://schemas.microsoft.com/office/drawing/2014/main" id="{F7D37BC6-1AF0-B807-E10F-E3E3452EE0EC}"/>
                    </a:ext>
                  </a:extLst>
                </p:cNvPr>
                <p:cNvSpPr/>
                <p:nvPr/>
              </p:nvSpPr>
              <p:spPr>
                <a:xfrm>
                  <a:off x="3183408" y="463219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Core</a:t>
                  </a:r>
                </a:p>
              </p:txBody>
            </p:sp>
            <p:sp>
              <p:nvSpPr>
                <p:cNvPr id="219" name="CHA/LLC">
                  <a:extLst>
                    <a:ext uri="{FF2B5EF4-FFF2-40B4-BE49-F238E27FC236}">
                      <a16:creationId xmlns:a16="http://schemas.microsoft.com/office/drawing/2014/main" id="{D78D131E-AD51-ACA9-1B97-BB7658FD4A79}"/>
                    </a:ext>
                  </a:extLst>
                </p:cNvPr>
                <p:cNvSpPr/>
                <p:nvPr/>
              </p:nvSpPr>
              <p:spPr>
                <a:xfrm>
                  <a:off x="3183407" y="20110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CHA/LLC</a:t>
                  </a:r>
                </a:p>
              </p:txBody>
            </p:sp>
          </p:grpSp>
          <p:sp>
            <p:nvSpPr>
              <p:cNvPr id="171" name="Rectangle">
                <a:extLst>
                  <a:ext uri="{FF2B5EF4-FFF2-40B4-BE49-F238E27FC236}">
                    <a16:creationId xmlns:a16="http://schemas.microsoft.com/office/drawing/2014/main" id="{1535D15B-1CF3-7C24-94BE-597F9B246143}"/>
                  </a:ext>
                </a:extLst>
              </p:cNvPr>
              <p:cNvSpPr/>
              <p:nvPr/>
            </p:nvSpPr>
            <p:spPr>
              <a:xfrm>
                <a:off x="6588064" y="0"/>
                <a:ext cx="1201878" cy="11741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 spc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172" name="Group">
                <a:extLst>
                  <a:ext uri="{FF2B5EF4-FFF2-40B4-BE49-F238E27FC236}">
                    <a16:creationId xmlns:a16="http://schemas.microsoft.com/office/drawing/2014/main" id="{05A529CE-4E3E-987C-A850-B0F909ECC88C}"/>
                  </a:ext>
                </a:extLst>
              </p:cNvPr>
              <p:cNvGrpSpPr/>
              <p:nvPr/>
            </p:nvGrpSpPr>
            <p:grpSpPr>
              <a:xfrm>
                <a:off x="9613318" y="0"/>
                <a:ext cx="1325312" cy="1174187"/>
                <a:chOff x="0" y="0"/>
                <a:chExt cx="1325311" cy="1174186"/>
              </a:xfrm>
            </p:grpSpPr>
            <p:sp>
              <p:nvSpPr>
                <p:cNvPr id="214" name="Rectangle">
                  <a:extLst>
                    <a:ext uri="{FF2B5EF4-FFF2-40B4-BE49-F238E27FC236}">
                      <a16:creationId xmlns:a16="http://schemas.microsoft.com/office/drawing/2014/main" id="{FEE59F17-319B-3165-3343-C4D7C7FDED93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215" name="Core">
                  <a:extLst>
                    <a:ext uri="{FF2B5EF4-FFF2-40B4-BE49-F238E27FC236}">
                      <a16:creationId xmlns:a16="http://schemas.microsoft.com/office/drawing/2014/main" id="{F4865C9F-A967-2BDF-3418-F4F5C87F84E0}"/>
                    </a:ext>
                  </a:extLst>
                </p:cNvPr>
                <p:cNvSpPr/>
                <p:nvPr/>
              </p:nvSpPr>
              <p:spPr>
                <a:xfrm>
                  <a:off x="0" y="465044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Core</a:t>
                  </a:r>
                </a:p>
              </p:txBody>
            </p:sp>
            <p:sp>
              <p:nvSpPr>
                <p:cNvPr id="216" name="CHA/LLC">
                  <a:extLst>
                    <a:ext uri="{FF2B5EF4-FFF2-40B4-BE49-F238E27FC236}">
                      <a16:creationId xmlns:a16="http://schemas.microsoft.com/office/drawing/2014/main" id="{E844693C-048A-0784-3A77-3664224AA5EB}"/>
                    </a:ext>
                  </a:extLst>
                </p:cNvPr>
                <p:cNvSpPr/>
                <p:nvPr/>
              </p:nvSpPr>
              <p:spPr>
                <a:xfrm>
                  <a:off x="0" y="21934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CHA/LLC</a:t>
                  </a:r>
                </a:p>
              </p:txBody>
            </p:sp>
          </p:grpSp>
          <p:grpSp>
            <p:nvGrpSpPr>
              <p:cNvPr id="173" name="Group">
                <a:extLst>
                  <a:ext uri="{FF2B5EF4-FFF2-40B4-BE49-F238E27FC236}">
                    <a16:creationId xmlns:a16="http://schemas.microsoft.com/office/drawing/2014/main" id="{5DBD22E9-4CD7-26F1-44E1-00C779E57502}"/>
                  </a:ext>
                </a:extLst>
              </p:cNvPr>
              <p:cNvGrpSpPr/>
              <p:nvPr/>
            </p:nvGrpSpPr>
            <p:grpSpPr>
              <a:xfrm>
                <a:off x="3342937" y="2768865"/>
                <a:ext cx="1325312" cy="1174188"/>
                <a:chOff x="0" y="0"/>
                <a:chExt cx="1325311" cy="1174186"/>
              </a:xfrm>
            </p:grpSpPr>
            <p:sp>
              <p:nvSpPr>
                <p:cNvPr id="211" name="Rectangle">
                  <a:extLst>
                    <a:ext uri="{FF2B5EF4-FFF2-40B4-BE49-F238E27FC236}">
                      <a16:creationId xmlns:a16="http://schemas.microsoft.com/office/drawing/2014/main" id="{919CEE41-0E65-39F6-2A5F-7E92DD4A0CEB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212" name="Core">
                  <a:extLst>
                    <a:ext uri="{FF2B5EF4-FFF2-40B4-BE49-F238E27FC236}">
                      <a16:creationId xmlns:a16="http://schemas.microsoft.com/office/drawing/2014/main" id="{381C9FFE-63F2-3128-6C36-AE5503101159}"/>
                    </a:ext>
                  </a:extLst>
                </p:cNvPr>
                <p:cNvSpPr/>
                <p:nvPr/>
              </p:nvSpPr>
              <p:spPr>
                <a:xfrm>
                  <a:off x="0" y="465044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Core</a:t>
                  </a:r>
                </a:p>
              </p:txBody>
            </p:sp>
            <p:sp>
              <p:nvSpPr>
                <p:cNvPr id="213" name="CHA/LLC">
                  <a:extLst>
                    <a:ext uri="{FF2B5EF4-FFF2-40B4-BE49-F238E27FC236}">
                      <a16:creationId xmlns:a16="http://schemas.microsoft.com/office/drawing/2014/main" id="{C0321D36-865F-8722-41AF-78F139923E3E}"/>
                    </a:ext>
                  </a:extLst>
                </p:cNvPr>
                <p:cNvSpPr/>
                <p:nvPr/>
              </p:nvSpPr>
              <p:spPr>
                <a:xfrm>
                  <a:off x="0" y="21934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CHA/LLC</a:t>
                  </a:r>
                </a:p>
              </p:txBody>
            </p:sp>
          </p:grpSp>
          <p:sp>
            <p:nvSpPr>
              <p:cNvPr id="174" name="IMC">
                <a:extLst>
                  <a:ext uri="{FF2B5EF4-FFF2-40B4-BE49-F238E27FC236}">
                    <a16:creationId xmlns:a16="http://schemas.microsoft.com/office/drawing/2014/main" id="{870A2F77-9C4C-0BDE-6C19-A00E3B54336C}"/>
                  </a:ext>
                </a:extLst>
              </p:cNvPr>
              <p:cNvSpPr/>
              <p:nvPr/>
            </p:nvSpPr>
            <p:spPr>
              <a:xfrm>
                <a:off x="9586404" y="2768865"/>
                <a:ext cx="1379140" cy="1174188"/>
              </a:xfrm>
              <a:prstGeom prst="rect">
                <a:avLst/>
              </a:prstGeom>
              <a:solidFill>
                <a:srgbClr val="FFAB3B"/>
              </a:solidFill>
              <a:ln w="12700" cap="flat">
                <a:solidFill>
                  <a:schemeClr val="accent1"/>
                </a:solidFill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 spc="0">
                    <a:solidFill>
                      <a:srgbClr val="000000"/>
                    </a:solidFill>
                  </a:defRPr>
                </a:lvl1pPr>
              </a:lstStyle>
              <a:p>
                <a:r>
                  <a:t>IMC</a:t>
                </a:r>
              </a:p>
            </p:txBody>
          </p:sp>
          <p:grpSp>
            <p:nvGrpSpPr>
              <p:cNvPr id="175" name="Group">
                <a:extLst>
                  <a:ext uri="{FF2B5EF4-FFF2-40B4-BE49-F238E27FC236}">
                    <a16:creationId xmlns:a16="http://schemas.microsoft.com/office/drawing/2014/main" id="{0A885464-9F5D-830D-0172-F0E6368C2E43}"/>
                  </a:ext>
                </a:extLst>
              </p:cNvPr>
              <p:cNvGrpSpPr/>
              <p:nvPr/>
            </p:nvGrpSpPr>
            <p:grpSpPr>
              <a:xfrm>
                <a:off x="6464670" y="2768865"/>
                <a:ext cx="1325312" cy="1174188"/>
                <a:chOff x="0" y="0"/>
                <a:chExt cx="1325311" cy="1174186"/>
              </a:xfrm>
            </p:grpSpPr>
            <p:sp>
              <p:nvSpPr>
                <p:cNvPr id="208" name="Rectangle">
                  <a:extLst>
                    <a:ext uri="{FF2B5EF4-FFF2-40B4-BE49-F238E27FC236}">
                      <a16:creationId xmlns:a16="http://schemas.microsoft.com/office/drawing/2014/main" id="{B5F4D661-110C-5D56-C13F-655EED751847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209" name="Core">
                  <a:extLst>
                    <a:ext uri="{FF2B5EF4-FFF2-40B4-BE49-F238E27FC236}">
                      <a16:creationId xmlns:a16="http://schemas.microsoft.com/office/drawing/2014/main" id="{50FA2A75-02D3-7381-F1AA-568348642D6F}"/>
                    </a:ext>
                  </a:extLst>
                </p:cNvPr>
                <p:cNvSpPr/>
                <p:nvPr/>
              </p:nvSpPr>
              <p:spPr>
                <a:xfrm>
                  <a:off x="0" y="465044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Core</a:t>
                  </a:r>
                </a:p>
              </p:txBody>
            </p:sp>
            <p:sp>
              <p:nvSpPr>
                <p:cNvPr id="210" name="CHA/LLC">
                  <a:extLst>
                    <a:ext uri="{FF2B5EF4-FFF2-40B4-BE49-F238E27FC236}">
                      <a16:creationId xmlns:a16="http://schemas.microsoft.com/office/drawing/2014/main" id="{4FDB5406-EEC8-4B7B-D1CE-543B91A130D5}"/>
                    </a:ext>
                  </a:extLst>
                </p:cNvPr>
                <p:cNvSpPr/>
                <p:nvPr/>
              </p:nvSpPr>
              <p:spPr>
                <a:xfrm>
                  <a:off x="0" y="21934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CHA/LLC</a:t>
                  </a:r>
                </a:p>
              </p:txBody>
            </p:sp>
          </p:grpSp>
          <p:grpSp>
            <p:nvGrpSpPr>
              <p:cNvPr id="176" name="Group">
                <a:extLst>
                  <a:ext uri="{FF2B5EF4-FFF2-40B4-BE49-F238E27FC236}">
                    <a16:creationId xmlns:a16="http://schemas.microsoft.com/office/drawing/2014/main" id="{C562C978-3274-ED36-3F3C-9E0293BAFD4F}"/>
                  </a:ext>
                </a:extLst>
              </p:cNvPr>
              <p:cNvGrpSpPr/>
              <p:nvPr/>
            </p:nvGrpSpPr>
            <p:grpSpPr>
              <a:xfrm>
                <a:off x="159527" y="5537730"/>
                <a:ext cx="1325312" cy="1174188"/>
                <a:chOff x="0" y="0"/>
                <a:chExt cx="1325311" cy="1174186"/>
              </a:xfrm>
            </p:grpSpPr>
            <p:sp>
              <p:nvSpPr>
                <p:cNvPr id="205" name="Rectangle">
                  <a:extLst>
                    <a:ext uri="{FF2B5EF4-FFF2-40B4-BE49-F238E27FC236}">
                      <a16:creationId xmlns:a16="http://schemas.microsoft.com/office/drawing/2014/main" id="{10CE09DB-40DB-F6F7-5EF4-61B9B4A6D46B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206" name="Core">
                  <a:extLst>
                    <a:ext uri="{FF2B5EF4-FFF2-40B4-BE49-F238E27FC236}">
                      <a16:creationId xmlns:a16="http://schemas.microsoft.com/office/drawing/2014/main" id="{42A1E3B4-8D9F-8E3C-E63E-556A63865E50}"/>
                    </a:ext>
                  </a:extLst>
                </p:cNvPr>
                <p:cNvSpPr/>
                <p:nvPr/>
              </p:nvSpPr>
              <p:spPr>
                <a:xfrm>
                  <a:off x="0" y="465044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Core</a:t>
                  </a:r>
                </a:p>
              </p:txBody>
            </p:sp>
            <p:sp>
              <p:nvSpPr>
                <p:cNvPr id="207" name="CHA/LLC">
                  <a:extLst>
                    <a:ext uri="{FF2B5EF4-FFF2-40B4-BE49-F238E27FC236}">
                      <a16:creationId xmlns:a16="http://schemas.microsoft.com/office/drawing/2014/main" id="{B17CCA8E-3D00-5180-2E1C-7427D225FF30}"/>
                    </a:ext>
                  </a:extLst>
                </p:cNvPr>
                <p:cNvSpPr/>
                <p:nvPr/>
              </p:nvSpPr>
              <p:spPr>
                <a:xfrm>
                  <a:off x="0" y="21934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CHA/LLC</a:t>
                  </a:r>
                </a:p>
              </p:txBody>
            </p:sp>
          </p:grpSp>
          <p:grpSp>
            <p:nvGrpSpPr>
              <p:cNvPr id="177" name="Group">
                <a:extLst>
                  <a:ext uri="{FF2B5EF4-FFF2-40B4-BE49-F238E27FC236}">
                    <a16:creationId xmlns:a16="http://schemas.microsoft.com/office/drawing/2014/main" id="{3C11E022-D9B2-C6B0-22B5-67F78256EDCF}"/>
                  </a:ext>
                </a:extLst>
              </p:cNvPr>
              <p:cNvGrpSpPr/>
              <p:nvPr/>
            </p:nvGrpSpPr>
            <p:grpSpPr>
              <a:xfrm>
                <a:off x="3342937" y="5537730"/>
                <a:ext cx="1325312" cy="1174188"/>
                <a:chOff x="0" y="0"/>
                <a:chExt cx="1325311" cy="1174186"/>
              </a:xfrm>
            </p:grpSpPr>
            <p:sp>
              <p:nvSpPr>
                <p:cNvPr id="202" name="Rectangle">
                  <a:extLst>
                    <a:ext uri="{FF2B5EF4-FFF2-40B4-BE49-F238E27FC236}">
                      <a16:creationId xmlns:a16="http://schemas.microsoft.com/office/drawing/2014/main" id="{78EC0591-2658-B575-0770-F45C22A5B86F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203" name="Core">
                  <a:extLst>
                    <a:ext uri="{FF2B5EF4-FFF2-40B4-BE49-F238E27FC236}">
                      <a16:creationId xmlns:a16="http://schemas.microsoft.com/office/drawing/2014/main" id="{61C56F83-BC09-50A6-B161-0872944444A5}"/>
                    </a:ext>
                  </a:extLst>
                </p:cNvPr>
                <p:cNvSpPr/>
                <p:nvPr/>
              </p:nvSpPr>
              <p:spPr>
                <a:xfrm>
                  <a:off x="0" y="465044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Core</a:t>
                  </a:r>
                </a:p>
              </p:txBody>
            </p:sp>
            <p:sp>
              <p:nvSpPr>
                <p:cNvPr id="204" name="CHA/LLC">
                  <a:extLst>
                    <a:ext uri="{FF2B5EF4-FFF2-40B4-BE49-F238E27FC236}">
                      <a16:creationId xmlns:a16="http://schemas.microsoft.com/office/drawing/2014/main" id="{D92626A9-448A-74A9-26B9-BCDE3D48410B}"/>
                    </a:ext>
                  </a:extLst>
                </p:cNvPr>
                <p:cNvSpPr/>
                <p:nvPr/>
              </p:nvSpPr>
              <p:spPr>
                <a:xfrm>
                  <a:off x="0" y="21934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CHA/LLC</a:t>
                  </a:r>
                </a:p>
              </p:txBody>
            </p:sp>
          </p:grpSp>
          <p:grpSp>
            <p:nvGrpSpPr>
              <p:cNvPr id="178" name="Group">
                <a:extLst>
                  <a:ext uri="{FF2B5EF4-FFF2-40B4-BE49-F238E27FC236}">
                    <a16:creationId xmlns:a16="http://schemas.microsoft.com/office/drawing/2014/main" id="{81B29304-96DC-98AC-6EF5-E60350F07F6D}"/>
                  </a:ext>
                </a:extLst>
              </p:cNvPr>
              <p:cNvGrpSpPr/>
              <p:nvPr/>
            </p:nvGrpSpPr>
            <p:grpSpPr>
              <a:xfrm>
                <a:off x="6526347" y="5537730"/>
                <a:ext cx="1325312" cy="1174188"/>
                <a:chOff x="0" y="0"/>
                <a:chExt cx="1325311" cy="1174186"/>
              </a:xfrm>
            </p:grpSpPr>
            <p:sp>
              <p:nvSpPr>
                <p:cNvPr id="199" name="Rectangle">
                  <a:extLst>
                    <a:ext uri="{FF2B5EF4-FFF2-40B4-BE49-F238E27FC236}">
                      <a16:creationId xmlns:a16="http://schemas.microsoft.com/office/drawing/2014/main" id="{5A88D75E-66C0-4E04-3318-973F75370240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200" name="Core">
                  <a:extLst>
                    <a:ext uri="{FF2B5EF4-FFF2-40B4-BE49-F238E27FC236}">
                      <a16:creationId xmlns:a16="http://schemas.microsoft.com/office/drawing/2014/main" id="{629269CB-8D16-6E50-D723-E59CCA8BA212}"/>
                    </a:ext>
                  </a:extLst>
                </p:cNvPr>
                <p:cNvSpPr/>
                <p:nvPr/>
              </p:nvSpPr>
              <p:spPr>
                <a:xfrm>
                  <a:off x="0" y="465044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Core</a:t>
                  </a:r>
                </a:p>
              </p:txBody>
            </p:sp>
            <p:sp>
              <p:nvSpPr>
                <p:cNvPr id="201" name="CHA/LLC">
                  <a:extLst>
                    <a:ext uri="{FF2B5EF4-FFF2-40B4-BE49-F238E27FC236}">
                      <a16:creationId xmlns:a16="http://schemas.microsoft.com/office/drawing/2014/main" id="{0B58C5D1-5E96-EF17-C0E9-8CD7F18B350F}"/>
                    </a:ext>
                  </a:extLst>
                </p:cNvPr>
                <p:cNvSpPr/>
                <p:nvPr/>
              </p:nvSpPr>
              <p:spPr>
                <a:xfrm>
                  <a:off x="0" y="21934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CHA/LLC</a:t>
                  </a:r>
                </a:p>
              </p:txBody>
            </p:sp>
          </p:grpSp>
          <p:grpSp>
            <p:nvGrpSpPr>
              <p:cNvPr id="179" name="Group">
                <a:extLst>
                  <a:ext uri="{FF2B5EF4-FFF2-40B4-BE49-F238E27FC236}">
                    <a16:creationId xmlns:a16="http://schemas.microsoft.com/office/drawing/2014/main" id="{E4CCBC95-6699-E20C-134B-1BC8237AE122}"/>
                  </a:ext>
                </a:extLst>
              </p:cNvPr>
              <p:cNvGrpSpPr/>
              <p:nvPr/>
            </p:nvGrpSpPr>
            <p:grpSpPr>
              <a:xfrm>
                <a:off x="9709757" y="5537730"/>
                <a:ext cx="1325312" cy="1174188"/>
                <a:chOff x="0" y="0"/>
                <a:chExt cx="1325311" cy="1174186"/>
              </a:xfrm>
            </p:grpSpPr>
            <p:sp>
              <p:nvSpPr>
                <p:cNvPr id="196" name="Rectangle">
                  <a:extLst>
                    <a:ext uri="{FF2B5EF4-FFF2-40B4-BE49-F238E27FC236}">
                      <a16:creationId xmlns:a16="http://schemas.microsoft.com/office/drawing/2014/main" id="{9430BBD0-0601-5473-8114-A0ECD26C64FF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97" name="Core">
                  <a:extLst>
                    <a:ext uri="{FF2B5EF4-FFF2-40B4-BE49-F238E27FC236}">
                      <a16:creationId xmlns:a16="http://schemas.microsoft.com/office/drawing/2014/main" id="{2C5CAAC9-BFDB-BE39-B3AB-C74139ACCA99}"/>
                    </a:ext>
                  </a:extLst>
                </p:cNvPr>
                <p:cNvSpPr/>
                <p:nvPr/>
              </p:nvSpPr>
              <p:spPr>
                <a:xfrm>
                  <a:off x="0" y="465044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Core</a:t>
                  </a:r>
                </a:p>
              </p:txBody>
            </p:sp>
            <p:sp>
              <p:nvSpPr>
                <p:cNvPr id="198" name="CHA/LLC">
                  <a:extLst>
                    <a:ext uri="{FF2B5EF4-FFF2-40B4-BE49-F238E27FC236}">
                      <a16:creationId xmlns:a16="http://schemas.microsoft.com/office/drawing/2014/main" id="{FE18B681-1CC0-BBC9-D3DD-0EF8E3F658F9}"/>
                    </a:ext>
                  </a:extLst>
                </p:cNvPr>
                <p:cNvSpPr/>
                <p:nvPr/>
              </p:nvSpPr>
              <p:spPr>
                <a:xfrm>
                  <a:off x="0" y="21934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CHA/LLC</a:t>
                  </a:r>
                </a:p>
              </p:txBody>
            </p:sp>
          </p:grpSp>
          <p:grpSp>
            <p:nvGrpSpPr>
              <p:cNvPr id="180" name="Group">
                <a:extLst>
                  <a:ext uri="{FF2B5EF4-FFF2-40B4-BE49-F238E27FC236}">
                    <a16:creationId xmlns:a16="http://schemas.microsoft.com/office/drawing/2014/main" id="{05A1DE61-B87E-9133-5188-99492E87C334}"/>
                  </a:ext>
                </a:extLst>
              </p:cNvPr>
              <p:cNvGrpSpPr/>
              <p:nvPr/>
            </p:nvGrpSpPr>
            <p:grpSpPr>
              <a:xfrm>
                <a:off x="159527" y="8306596"/>
                <a:ext cx="1325312" cy="1174188"/>
                <a:chOff x="0" y="0"/>
                <a:chExt cx="1325311" cy="1174186"/>
              </a:xfrm>
            </p:grpSpPr>
            <p:sp>
              <p:nvSpPr>
                <p:cNvPr id="193" name="Rectangle">
                  <a:extLst>
                    <a:ext uri="{FF2B5EF4-FFF2-40B4-BE49-F238E27FC236}">
                      <a16:creationId xmlns:a16="http://schemas.microsoft.com/office/drawing/2014/main" id="{1187E4D7-4E9E-CED3-189D-318881465335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94" name="Core">
                  <a:extLst>
                    <a:ext uri="{FF2B5EF4-FFF2-40B4-BE49-F238E27FC236}">
                      <a16:creationId xmlns:a16="http://schemas.microsoft.com/office/drawing/2014/main" id="{472DAFAA-FA32-22DA-5E10-465653E67B1B}"/>
                    </a:ext>
                  </a:extLst>
                </p:cNvPr>
                <p:cNvSpPr/>
                <p:nvPr/>
              </p:nvSpPr>
              <p:spPr>
                <a:xfrm>
                  <a:off x="0" y="465044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Core</a:t>
                  </a:r>
                </a:p>
              </p:txBody>
            </p:sp>
            <p:sp>
              <p:nvSpPr>
                <p:cNvPr id="195" name="CHA/LLC">
                  <a:extLst>
                    <a:ext uri="{FF2B5EF4-FFF2-40B4-BE49-F238E27FC236}">
                      <a16:creationId xmlns:a16="http://schemas.microsoft.com/office/drawing/2014/main" id="{F4EA1BAB-F398-9DD0-C3A5-9091133C5C36}"/>
                    </a:ext>
                  </a:extLst>
                </p:cNvPr>
                <p:cNvSpPr/>
                <p:nvPr/>
              </p:nvSpPr>
              <p:spPr>
                <a:xfrm>
                  <a:off x="0" y="21934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CHA/LLC</a:t>
                  </a:r>
                </a:p>
              </p:txBody>
            </p:sp>
          </p:grpSp>
          <p:grpSp>
            <p:nvGrpSpPr>
              <p:cNvPr id="181" name="Group">
                <a:extLst>
                  <a:ext uri="{FF2B5EF4-FFF2-40B4-BE49-F238E27FC236}">
                    <a16:creationId xmlns:a16="http://schemas.microsoft.com/office/drawing/2014/main" id="{50CB790A-2CE6-51BA-C04E-596BFE271628}"/>
                  </a:ext>
                </a:extLst>
              </p:cNvPr>
              <p:cNvGrpSpPr/>
              <p:nvPr/>
            </p:nvGrpSpPr>
            <p:grpSpPr>
              <a:xfrm>
                <a:off x="3342937" y="8306596"/>
                <a:ext cx="1325312" cy="1174188"/>
                <a:chOff x="0" y="0"/>
                <a:chExt cx="1325311" cy="1174186"/>
              </a:xfrm>
            </p:grpSpPr>
            <p:sp>
              <p:nvSpPr>
                <p:cNvPr id="190" name="Rectangle">
                  <a:extLst>
                    <a:ext uri="{FF2B5EF4-FFF2-40B4-BE49-F238E27FC236}">
                      <a16:creationId xmlns:a16="http://schemas.microsoft.com/office/drawing/2014/main" id="{227B94D3-E401-A68C-6578-56533ABD1578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91" name="Core">
                  <a:extLst>
                    <a:ext uri="{FF2B5EF4-FFF2-40B4-BE49-F238E27FC236}">
                      <a16:creationId xmlns:a16="http://schemas.microsoft.com/office/drawing/2014/main" id="{4B78971B-1FB3-E4E8-D691-907FF291C4D3}"/>
                    </a:ext>
                  </a:extLst>
                </p:cNvPr>
                <p:cNvSpPr/>
                <p:nvPr/>
              </p:nvSpPr>
              <p:spPr>
                <a:xfrm>
                  <a:off x="0" y="465044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Core</a:t>
                  </a:r>
                </a:p>
              </p:txBody>
            </p:sp>
            <p:sp>
              <p:nvSpPr>
                <p:cNvPr id="192" name="CHA/LLC">
                  <a:extLst>
                    <a:ext uri="{FF2B5EF4-FFF2-40B4-BE49-F238E27FC236}">
                      <a16:creationId xmlns:a16="http://schemas.microsoft.com/office/drawing/2014/main" id="{75345059-54AF-377E-48F5-C762048E21E9}"/>
                    </a:ext>
                  </a:extLst>
                </p:cNvPr>
                <p:cNvSpPr/>
                <p:nvPr/>
              </p:nvSpPr>
              <p:spPr>
                <a:xfrm>
                  <a:off x="0" y="21934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CHA/LLC</a:t>
                  </a:r>
                </a:p>
              </p:txBody>
            </p:sp>
          </p:grpSp>
          <p:grpSp>
            <p:nvGrpSpPr>
              <p:cNvPr id="182" name="Group">
                <a:extLst>
                  <a:ext uri="{FF2B5EF4-FFF2-40B4-BE49-F238E27FC236}">
                    <a16:creationId xmlns:a16="http://schemas.microsoft.com/office/drawing/2014/main" id="{C58F6652-EACC-50AC-CD6F-5EC322327342}"/>
                  </a:ext>
                </a:extLst>
              </p:cNvPr>
              <p:cNvGrpSpPr/>
              <p:nvPr/>
            </p:nvGrpSpPr>
            <p:grpSpPr>
              <a:xfrm>
                <a:off x="6526347" y="8306596"/>
                <a:ext cx="1325312" cy="1174188"/>
                <a:chOff x="0" y="0"/>
                <a:chExt cx="1325311" cy="1174186"/>
              </a:xfrm>
            </p:grpSpPr>
            <p:sp>
              <p:nvSpPr>
                <p:cNvPr id="187" name="Rectangle">
                  <a:extLst>
                    <a:ext uri="{FF2B5EF4-FFF2-40B4-BE49-F238E27FC236}">
                      <a16:creationId xmlns:a16="http://schemas.microsoft.com/office/drawing/2014/main" id="{A3F75622-A504-FEB0-699A-2F68AA3F93A0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88" name="Core">
                  <a:extLst>
                    <a:ext uri="{FF2B5EF4-FFF2-40B4-BE49-F238E27FC236}">
                      <a16:creationId xmlns:a16="http://schemas.microsoft.com/office/drawing/2014/main" id="{2A935885-25AB-9529-95FC-49F8DE8FA881}"/>
                    </a:ext>
                  </a:extLst>
                </p:cNvPr>
                <p:cNvSpPr/>
                <p:nvPr/>
              </p:nvSpPr>
              <p:spPr>
                <a:xfrm>
                  <a:off x="0" y="465044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Core</a:t>
                  </a:r>
                </a:p>
              </p:txBody>
            </p:sp>
            <p:sp>
              <p:nvSpPr>
                <p:cNvPr id="189" name="CHA/LLC">
                  <a:extLst>
                    <a:ext uri="{FF2B5EF4-FFF2-40B4-BE49-F238E27FC236}">
                      <a16:creationId xmlns:a16="http://schemas.microsoft.com/office/drawing/2014/main" id="{D4FB52B3-F58B-9243-8559-BFB45D492B41}"/>
                    </a:ext>
                  </a:extLst>
                </p:cNvPr>
                <p:cNvSpPr/>
                <p:nvPr/>
              </p:nvSpPr>
              <p:spPr>
                <a:xfrm>
                  <a:off x="0" y="21934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CHA/LLC</a:t>
                  </a:r>
                </a:p>
              </p:txBody>
            </p:sp>
          </p:grpSp>
          <p:grpSp>
            <p:nvGrpSpPr>
              <p:cNvPr id="183" name="Group">
                <a:extLst>
                  <a:ext uri="{FF2B5EF4-FFF2-40B4-BE49-F238E27FC236}">
                    <a16:creationId xmlns:a16="http://schemas.microsoft.com/office/drawing/2014/main" id="{2A541D15-584B-23C9-CE8E-C7D8E0DE410E}"/>
                  </a:ext>
                </a:extLst>
              </p:cNvPr>
              <p:cNvGrpSpPr/>
              <p:nvPr/>
            </p:nvGrpSpPr>
            <p:grpSpPr>
              <a:xfrm>
                <a:off x="9709757" y="8306596"/>
                <a:ext cx="1325312" cy="1174188"/>
                <a:chOff x="0" y="0"/>
                <a:chExt cx="1325311" cy="1174186"/>
              </a:xfrm>
            </p:grpSpPr>
            <p:sp>
              <p:nvSpPr>
                <p:cNvPr id="184" name="Rectangle">
                  <a:extLst>
                    <a:ext uri="{FF2B5EF4-FFF2-40B4-BE49-F238E27FC236}">
                      <a16:creationId xmlns:a16="http://schemas.microsoft.com/office/drawing/2014/main" id="{3B566DED-F833-A642-CDEC-84E025B1A48E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85" name="Core">
                  <a:extLst>
                    <a:ext uri="{FF2B5EF4-FFF2-40B4-BE49-F238E27FC236}">
                      <a16:creationId xmlns:a16="http://schemas.microsoft.com/office/drawing/2014/main" id="{41373DC5-1E15-2DB3-3F79-A440701AEA9C}"/>
                    </a:ext>
                  </a:extLst>
                </p:cNvPr>
                <p:cNvSpPr/>
                <p:nvPr/>
              </p:nvSpPr>
              <p:spPr>
                <a:xfrm>
                  <a:off x="0" y="465044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Core</a:t>
                  </a:r>
                </a:p>
              </p:txBody>
            </p:sp>
            <p:sp>
              <p:nvSpPr>
                <p:cNvPr id="186" name="CHA/LLC">
                  <a:extLst>
                    <a:ext uri="{FF2B5EF4-FFF2-40B4-BE49-F238E27FC236}">
                      <a16:creationId xmlns:a16="http://schemas.microsoft.com/office/drawing/2014/main" id="{DB9573FA-F84B-3A7F-F38F-17055E480176}"/>
                    </a:ext>
                  </a:extLst>
                </p:cNvPr>
                <p:cNvSpPr/>
                <p:nvPr/>
              </p:nvSpPr>
              <p:spPr>
                <a:xfrm>
                  <a:off x="0" y="21934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CHA/LLC</a:t>
                  </a:r>
                </a:p>
              </p:txBody>
            </p:sp>
          </p:grp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C975D570-2C2B-85C9-92DF-49221054D2BA}"/>
                </a:ext>
              </a:extLst>
            </p:cNvPr>
            <p:cNvGrpSpPr/>
            <p:nvPr/>
          </p:nvGrpSpPr>
          <p:grpSpPr>
            <a:xfrm>
              <a:off x="12646028" y="2936297"/>
              <a:ext cx="7693618" cy="1188564"/>
              <a:chOff x="12646028" y="2936297"/>
              <a:chExt cx="7693618" cy="1188564"/>
            </a:xfrm>
          </p:grpSpPr>
          <p:sp>
            <p:nvSpPr>
              <p:cNvPr id="164" name="IMC">
                <a:extLst>
                  <a:ext uri="{FF2B5EF4-FFF2-40B4-BE49-F238E27FC236}">
                    <a16:creationId xmlns:a16="http://schemas.microsoft.com/office/drawing/2014/main" id="{CF1A45AC-D167-E6D2-CB59-527F8365A9C0}"/>
                  </a:ext>
                </a:extLst>
              </p:cNvPr>
              <p:cNvSpPr/>
              <p:nvPr/>
            </p:nvSpPr>
            <p:spPr>
              <a:xfrm>
                <a:off x="12646028" y="2950673"/>
                <a:ext cx="1379140" cy="117418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 cap="flat">
                <a:solidFill>
                  <a:schemeClr val="accent1"/>
                </a:solidFill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 spc="0">
                    <a:solidFill>
                      <a:srgbClr val="000000"/>
                    </a:solidFill>
                  </a:defRPr>
                </a:lvl1pPr>
              </a:lstStyle>
              <a:p>
                <a:r>
                  <a:rPr lang="en-US"/>
                  <a:t>UPI</a:t>
                </a:r>
                <a:endParaRPr/>
              </a:p>
            </p:txBody>
          </p:sp>
          <p:sp>
            <p:nvSpPr>
              <p:cNvPr id="165" name="IMC">
                <a:extLst>
                  <a:ext uri="{FF2B5EF4-FFF2-40B4-BE49-F238E27FC236}">
                    <a16:creationId xmlns:a16="http://schemas.microsoft.com/office/drawing/2014/main" id="{6085CDC3-A6F0-787B-929B-841772944688}"/>
                  </a:ext>
                </a:extLst>
              </p:cNvPr>
              <p:cNvSpPr/>
              <p:nvPr/>
            </p:nvSpPr>
            <p:spPr>
              <a:xfrm>
                <a:off x="18960506" y="2936297"/>
                <a:ext cx="1379140" cy="117418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 cap="flat">
                <a:solidFill>
                  <a:schemeClr val="accent1"/>
                </a:solidFill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 spc="0">
                    <a:solidFill>
                      <a:srgbClr val="000000"/>
                    </a:solidFill>
                  </a:defRPr>
                </a:lvl1pPr>
              </a:lstStyle>
              <a:p>
                <a:r>
                  <a:rPr lang="en-US"/>
                  <a:t>UPI</a:t>
                </a:r>
                <a:endParaRPr/>
              </a:p>
            </p:txBody>
          </p:sp>
        </p:grpSp>
      </p:grpSp>
      <p:grpSp>
        <p:nvGrpSpPr>
          <p:cNvPr id="220" name="成组">
            <a:extLst>
              <a:ext uri="{FF2B5EF4-FFF2-40B4-BE49-F238E27FC236}">
                <a16:creationId xmlns:a16="http://schemas.microsoft.com/office/drawing/2014/main" id="{A774C601-237B-09B7-B1A7-AA06C7AE0B8D}"/>
              </a:ext>
            </a:extLst>
          </p:cNvPr>
          <p:cNvGrpSpPr/>
          <p:nvPr/>
        </p:nvGrpSpPr>
        <p:grpSpPr>
          <a:xfrm>
            <a:off x="-391489" y="12773806"/>
            <a:ext cx="25166978" cy="1646668"/>
            <a:chOff x="0" y="0"/>
            <a:chExt cx="25166977" cy="984245"/>
          </a:xfrm>
        </p:grpSpPr>
        <p:sp>
          <p:nvSpPr>
            <p:cNvPr id="221" name="矩形">
              <a:extLst>
                <a:ext uri="{FF2B5EF4-FFF2-40B4-BE49-F238E27FC236}">
                  <a16:creationId xmlns:a16="http://schemas.microsoft.com/office/drawing/2014/main" id="{8517BD5E-E150-BDDE-18C6-8330E6CFA0CE}"/>
                </a:ext>
              </a:extLst>
            </p:cNvPr>
            <p:cNvSpPr/>
            <p:nvPr/>
          </p:nvSpPr>
          <p:spPr>
            <a:xfrm>
              <a:off x="122501" y="9791"/>
              <a:ext cx="25044477" cy="974455"/>
            </a:xfrm>
            <a:prstGeom prst="rect">
              <a:avLst/>
            </a:prstGeom>
            <a:solidFill>
              <a:srgbClr val="2C81C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2" name="矩形">
              <a:extLst>
                <a:ext uri="{FF2B5EF4-FFF2-40B4-BE49-F238E27FC236}">
                  <a16:creationId xmlns:a16="http://schemas.microsoft.com/office/drawing/2014/main" id="{4A627358-2AD2-F639-B088-36D61D6D7536}"/>
                </a:ext>
              </a:extLst>
            </p:cNvPr>
            <p:cNvSpPr/>
            <p:nvPr/>
          </p:nvSpPr>
          <p:spPr>
            <a:xfrm>
              <a:off x="0" y="0"/>
              <a:ext cx="25044476" cy="63500"/>
            </a:xfrm>
            <a:prstGeom prst="rect">
              <a:avLst/>
            </a:prstGeom>
            <a:solidFill>
              <a:srgbClr val="FEAD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223320F5-5455-C033-7036-83DE85A96E6A}"/>
              </a:ext>
            </a:extLst>
          </p:cNvPr>
          <p:cNvSpPr/>
          <p:nvPr/>
        </p:nvSpPr>
        <p:spPr>
          <a:xfrm>
            <a:off x="877439" y="11983620"/>
            <a:ext cx="119026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4"/>
              </a:rPr>
              <a:t>Intel® Xeon® Processor Scalable Memory Family Uncore Performance Monitoring</a:t>
            </a:r>
            <a:r>
              <a:rPr lang="en-US"/>
              <a:t> [</a:t>
            </a:r>
            <a:r>
              <a:rPr lang="en-US" altLang="zh-CN"/>
              <a:t>3</a:t>
            </a:r>
            <a:r>
              <a:rPr lang="en-US"/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38447950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CIe protoco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spc="0"/>
            </a:lvl1pPr>
          </a:lstStyle>
          <a:p>
            <a:r>
              <a:rPr lang="en-US"/>
              <a:t>Mesh Interconnect(2)</a:t>
            </a:r>
          </a:p>
        </p:txBody>
      </p:sp>
      <p:sp>
        <p:nvSpPr>
          <p:cNvPr id="67" name="De facto protocol to connect CPU and peripheral devices…">
            <a:extLst>
              <a:ext uri="{FF2B5EF4-FFF2-40B4-BE49-F238E27FC236}">
                <a16:creationId xmlns:a16="http://schemas.microsoft.com/office/drawing/2014/main" id="{88DAD634-0404-E64D-8426-75E710F2EE9C}"/>
              </a:ext>
            </a:extLst>
          </p:cNvPr>
          <p:cNvSpPr txBox="1">
            <a:spLocks/>
          </p:cNvSpPr>
          <p:nvPr/>
        </p:nvSpPr>
        <p:spPr>
          <a:xfrm>
            <a:off x="1512335" y="3438840"/>
            <a:ext cx="10622479" cy="9227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Autofit/>
          </a:bodyPr>
          <a:lstStyle>
            <a:lvl1pPr marL="609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1219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1828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2438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30480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indent="0" hangingPunct="1">
              <a:buNone/>
            </a:pPr>
            <a:r>
              <a:rPr lang="en-US" sz="3600" b="1" dirty="0"/>
              <a:t>Y</a:t>
            </a:r>
            <a:r>
              <a:rPr lang="en-US" altLang="zh-CN" sz="3600" b="1" dirty="0"/>
              <a:t>-X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route</a:t>
            </a:r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en-US" altLang="zh-CN" sz="3600" dirty="0"/>
              <a:t>Data and control flow go vertically firstly and  then horizontally</a:t>
            </a:r>
          </a:p>
          <a:p>
            <a:pPr marL="609600" lvl="1" indent="0" hangingPunct="1">
              <a:buNone/>
            </a:pPr>
            <a:endParaRPr lang="en-US" altLang="zh-CN" sz="3600" dirty="0"/>
          </a:p>
          <a:p>
            <a:pPr marL="0" indent="0" hangingPunct="1">
              <a:buNone/>
            </a:pPr>
            <a:r>
              <a:rPr lang="en-US" altLang="zh-CN" sz="3600" b="1" dirty="0"/>
              <a:t>Tiles</a:t>
            </a:r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en-US" altLang="zh-CN" sz="3600" dirty="0"/>
              <a:t>Core: ALU/Registers/Control Unit/L1/L2/…</a:t>
            </a:r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en-US" altLang="zh-CN" sz="3600" dirty="0" err="1"/>
              <a:t>Uncore</a:t>
            </a:r>
            <a:r>
              <a:rPr lang="en-US" altLang="zh-CN" sz="3600" dirty="0"/>
              <a:t>: CHA/LLC/Cache Directory/…</a:t>
            </a:r>
          </a:p>
          <a:p>
            <a:pPr marL="0" indent="0" hangingPunct="1">
              <a:buNone/>
            </a:pPr>
            <a:endParaRPr lang="en-US" altLang="zh-CN" sz="3600" dirty="0">
              <a:sym typeface="Wingdings" pitchFamily="2" charset="2"/>
            </a:endParaRPr>
          </a:p>
        </p:txBody>
      </p: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FD4C6F26-D510-0C44-9ADA-57D9971814B1}"/>
              </a:ext>
            </a:extLst>
          </p:cNvPr>
          <p:cNvGrpSpPr/>
          <p:nvPr/>
        </p:nvGrpSpPr>
        <p:grpSpPr>
          <a:xfrm>
            <a:off x="12611380" y="757370"/>
            <a:ext cx="11035071" cy="9480785"/>
            <a:chOff x="12611380" y="2901093"/>
            <a:chExt cx="11035071" cy="9480785"/>
          </a:xfrm>
        </p:grpSpPr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7B9C35D1-30F9-B142-A93F-2A889E002985}"/>
                </a:ext>
              </a:extLst>
            </p:cNvPr>
            <p:cNvCxnSpPr>
              <a:cxnSpLocks/>
            </p:cNvCxnSpPr>
            <p:nvPr/>
          </p:nvCxnSpPr>
          <p:spPr>
            <a:xfrm>
              <a:off x="13990520" y="3340791"/>
              <a:ext cx="8207266" cy="0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EE5174E8-7A6E-5647-8FA2-A6249A1D706E}"/>
                </a:ext>
              </a:extLst>
            </p:cNvPr>
            <p:cNvCxnSpPr>
              <a:cxnSpLocks/>
            </p:cNvCxnSpPr>
            <p:nvPr/>
          </p:nvCxnSpPr>
          <p:spPr>
            <a:xfrm>
              <a:off x="13990520" y="3804576"/>
              <a:ext cx="8234180" cy="32547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4FA7486B-D6B5-574D-B44F-EEF929D137F9}"/>
                </a:ext>
              </a:extLst>
            </p:cNvPr>
            <p:cNvCxnSpPr>
              <a:cxnSpLocks/>
            </p:cNvCxnSpPr>
            <p:nvPr/>
          </p:nvCxnSpPr>
          <p:spPr>
            <a:xfrm>
              <a:off x="13963606" y="6064349"/>
              <a:ext cx="8207266" cy="0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0EE9E2B1-330D-1C4B-8FEE-E00FE05ED842}"/>
                </a:ext>
              </a:extLst>
            </p:cNvPr>
            <p:cNvCxnSpPr>
              <a:cxnSpLocks/>
            </p:cNvCxnSpPr>
            <p:nvPr/>
          </p:nvCxnSpPr>
          <p:spPr>
            <a:xfrm>
              <a:off x="13963606" y="6528134"/>
              <a:ext cx="8234180" cy="32547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A506432-6129-A041-A3DE-E372F7227BEF}"/>
                </a:ext>
              </a:extLst>
            </p:cNvPr>
            <p:cNvCxnSpPr>
              <a:cxnSpLocks/>
            </p:cNvCxnSpPr>
            <p:nvPr/>
          </p:nvCxnSpPr>
          <p:spPr>
            <a:xfrm>
              <a:off x="14096219" y="8787907"/>
              <a:ext cx="8207266" cy="0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B77124EE-AB19-C74A-B259-18E0B66FACB4}"/>
                </a:ext>
              </a:extLst>
            </p:cNvPr>
            <p:cNvCxnSpPr>
              <a:cxnSpLocks/>
            </p:cNvCxnSpPr>
            <p:nvPr/>
          </p:nvCxnSpPr>
          <p:spPr>
            <a:xfrm>
              <a:off x="14096219" y="9251692"/>
              <a:ext cx="8234180" cy="32547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F1CC1FDB-2F5D-284C-A93F-9E23390CB331}"/>
                </a:ext>
              </a:extLst>
            </p:cNvPr>
            <p:cNvCxnSpPr>
              <a:cxnSpLocks/>
            </p:cNvCxnSpPr>
            <p:nvPr/>
          </p:nvCxnSpPr>
          <p:spPr>
            <a:xfrm>
              <a:off x="14096219" y="11547248"/>
              <a:ext cx="8207266" cy="0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1A474EED-4DE2-194C-A9EE-73EA04F2AB4A}"/>
                </a:ext>
              </a:extLst>
            </p:cNvPr>
            <p:cNvCxnSpPr>
              <a:cxnSpLocks/>
            </p:cNvCxnSpPr>
            <p:nvPr/>
          </p:nvCxnSpPr>
          <p:spPr>
            <a:xfrm>
              <a:off x="14096219" y="12011033"/>
              <a:ext cx="8234180" cy="32547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0126983C-6EAC-2A46-BC2E-D666EE17BD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70701" y="4108399"/>
              <a:ext cx="7293" cy="7121225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9E2A633A-AEA8-4745-9C56-A76B2DD72E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583460" y="4108399"/>
              <a:ext cx="0" cy="7121225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66781524-E673-C943-88F8-47130FD52E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26088" y="4091174"/>
              <a:ext cx="7293" cy="7121225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3C71A439-DBF1-B44A-B605-6CF7A74513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38847" y="4091174"/>
              <a:ext cx="0" cy="7121225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6055B884-D83B-6B4C-B028-0A80C2F6AF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12038" y="4095178"/>
              <a:ext cx="7293" cy="7121225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E6E3161D-A8E5-C644-A606-89FA670D95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924797" y="4095178"/>
              <a:ext cx="0" cy="7121225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DFA501E3-C0CF-6246-83C4-C938ED713A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7547" y="4095178"/>
              <a:ext cx="7293" cy="7121225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E5D15BDE-7AD3-9948-A46B-F220A15722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0306" y="4095178"/>
              <a:ext cx="0" cy="7121225"/>
            </a:xfrm>
            <a:prstGeom prst="line">
              <a:avLst/>
            </a:prstGeom>
            <a:noFill/>
            <a:ln w="698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275" name="Group">
              <a:extLst>
                <a:ext uri="{FF2B5EF4-FFF2-40B4-BE49-F238E27FC236}">
                  <a16:creationId xmlns:a16="http://schemas.microsoft.com/office/drawing/2014/main" id="{65D44BFD-94A0-3F42-BB92-7B85DA8747D2}"/>
                </a:ext>
              </a:extLst>
            </p:cNvPr>
            <p:cNvGrpSpPr/>
            <p:nvPr/>
          </p:nvGrpSpPr>
          <p:grpSpPr>
            <a:xfrm>
              <a:off x="12611380" y="2901093"/>
              <a:ext cx="11035071" cy="9480785"/>
              <a:chOff x="0" y="0"/>
              <a:chExt cx="11035069" cy="9480784"/>
            </a:xfrm>
          </p:grpSpPr>
          <p:sp>
            <p:nvSpPr>
              <p:cNvPr id="279" name="IMC">
                <a:extLst>
                  <a:ext uri="{FF2B5EF4-FFF2-40B4-BE49-F238E27FC236}">
                    <a16:creationId xmlns:a16="http://schemas.microsoft.com/office/drawing/2014/main" id="{8CC6E4EC-8C2D-C840-B043-CF1B2545C738}"/>
                  </a:ext>
                </a:extLst>
              </p:cNvPr>
              <p:cNvSpPr/>
              <p:nvPr/>
            </p:nvSpPr>
            <p:spPr>
              <a:xfrm>
                <a:off x="0" y="2768865"/>
                <a:ext cx="1379140" cy="1174188"/>
              </a:xfrm>
              <a:prstGeom prst="rect">
                <a:avLst/>
              </a:prstGeom>
              <a:solidFill>
                <a:srgbClr val="FFAB3B"/>
              </a:solidFill>
              <a:ln w="12700" cap="flat">
                <a:solidFill>
                  <a:schemeClr val="accent1"/>
                </a:solidFill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 spc="0">
                    <a:solidFill>
                      <a:srgbClr val="000000"/>
                    </a:solidFill>
                  </a:defRPr>
                </a:lvl1pPr>
              </a:lstStyle>
              <a:p>
                <a:r>
                  <a:t>IMC</a:t>
                </a:r>
              </a:p>
            </p:txBody>
          </p:sp>
          <p:grpSp>
            <p:nvGrpSpPr>
              <p:cNvPr id="280" name="Group">
                <a:extLst>
                  <a:ext uri="{FF2B5EF4-FFF2-40B4-BE49-F238E27FC236}">
                    <a16:creationId xmlns:a16="http://schemas.microsoft.com/office/drawing/2014/main" id="{AA00722D-AFEE-744E-80D5-C89EA2FF2F09}"/>
                  </a:ext>
                </a:extLst>
              </p:cNvPr>
              <p:cNvGrpSpPr/>
              <p:nvPr/>
            </p:nvGrpSpPr>
            <p:grpSpPr>
              <a:xfrm>
                <a:off x="221244" y="0"/>
                <a:ext cx="4447007" cy="1174188"/>
                <a:chOff x="61717" y="0"/>
                <a:chExt cx="4447003" cy="1174187"/>
              </a:xfrm>
            </p:grpSpPr>
            <p:sp>
              <p:nvSpPr>
                <p:cNvPr id="327" name="Rectangle">
                  <a:extLst>
                    <a:ext uri="{FF2B5EF4-FFF2-40B4-BE49-F238E27FC236}">
                      <a16:creationId xmlns:a16="http://schemas.microsoft.com/office/drawing/2014/main" id="{E50F6733-520F-B048-B054-918E5F6039A7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328" name="Core">
                  <a:extLst>
                    <a:ext uri="{FF2B5EF4-FFF2-40B4-BE49-F238E27FC236}">
                      <a16:creationId xmlns:a16="http://schemas.microsoft.com/office/drawing/2014/main" id="{009284C5-8F50-7D43-B6A0-E5A1984FD95A}"/>
                    </a:ext>
                  </a:extLst>
                </p:cNvPr>
                <p:cNvSpPr/>
                <p:nvPr/>
              </p:nvSpPr>
              <p:spPr>
                <a:xfrm>
                  <a:off x="3183408" y="463219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Core</a:t>
                  </a:r>
                </a:p>
              </p:txBody>
            </p:sp>
            <p:sp>
              <p:nvSpPr>
                <p:cNvPr id="329" name="CHA/LLC">
                  <a:extLst>
                    <a:ext uri="{FF2B5EF4-FFF2-40B4-BE49-F238E27FC236}">
                      <a16:creationId xmlns:a16="http://schemas.microsoft.com/office/drawing/2014/main" id="{A5F5F46C-AF88-3443-8F7B-B52279CF7FAD}"/>
                    </a:ext>
                  </a:extLst>
                </p:cNvPr>
                <p:cNvSpPr/>
                <p:nvPr/>
              </p:nvSpPr>
              <p:spPr>
                <a:xfrm>
                  <a:off x="3183407" y="20110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CHA/LLC</a:t>
                  </a:r>
                </a:p>
              </p:txBody>
            </p:sp>
          </p:grpSp>
          <p:sp>
            <p:nvSpPr>
              <p:cNvPr id="281" name="Rectangle">
                <a:extLst>
                  <a:ext uri="{FF2B5EF4-FFF2-40B4-BE49-F238E27FC236}">
                    <a16:creationId xmlns:a16="http://schemas.microsoft.com/office/drawing/2014/main" id="{BF2110E8-4890-F440-BCDA-4011496C95BC}"/>
                  </a:ext>
                </a:extLst>
              </p:cNvPr>
              <p:cNvSpPr/>
              <p:nvPr/>
            </p:nvSpPr>
            <p:spPr>
              <a:xfrm>
                <a:off x="6588064" y="0"/>
                <a:ext cx="1201878" cy="11741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 spc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282" name="Group">
                <a:extLst>
                  <a:ext uri="{FF2B5EF4-FFF2-40B4-BE49-F238E27FC236}">
                    <a16:creationId xmlns:a16="http://schemas.microsoft.com/office/drawing/2014/main" id="{DCD47C12-B49F-EF4B-9BB8-99E4CD1076A3}"/>
                  </a:ext>
                </a:extLst>
              </p:cNvPr>
              <p:cNvGrpSpPr/>
              <p:nvPr/>
            </p:nvGrpSpPr>
            <p:grpSpPr>
              <a:xfrm>
                <a:off x="9613318" y="0"/>
                <a:ext cx="1325312" cy="1174187"/>
                <a:chOff x="0" y="0"/>
                <a:chExt cx="1325311" cy="1174186"/>
              </a:xfrm>
            </p:grpSpPr>
            <p:sp>
              <p:nvSpPr>
                <p:cNvPr id="324" name="Rectangle">
                  <a:extLst>
                    <a:ext uri="{FF2B5EF4-FFF2-40B4-BE49-F238E27FC236}">
                      <a16:creationId xmlns:a16="http://schemas.microsoft.com/office/drawing/2014/main" id="{B6B86A1D-0430-DD49-BF30-8E9B7E3A3AC2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325" name="Core">
                  <a:extLst>
                    <a:ext uri="{FF2B5EF4-FFF2-40B4-BE49-F238E27FC236}">
                      <a16:creationId xmlns:a16="http://schemas.microsoft.com/office/drawing/2014/main" id="{6A678CA8-8E3C-E546-9286-C92F797F3073}"/>
                    </a:ext>
                  </a:extLst>
                </p:cNvPr>
                <p:cNvSpPr/>
                <p:nvPr/>
              </p:nvSpPr>
              <p:spPr>
                <a:xfrm>
                  <a:off x="0" y="465044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Core</a:t>
                  </a:r>
                </a:p>
              </p:txBody>
            </p:sp>
            <p:sp>
              <p:nvSpPr>
                <p:cNvPr id="326" name="CHA/LLC">
                  <a:extLst>
                    <a:ext uri="{FF2B5EF4-FFF2-40B4-BE49-F238E27FC236}">
                      <a16:creationId xmlns:a16="http://schemas.microsoft.com/office/drawing/2014/main" id="{AF493A8B-9BED-C04E-9EFA-804701E1151C}"/>
                    </a:ext>
                  </a:extLst>
                </p:cNvPr>
                <p:cNvSpPr/>
                <p:nvPr/>
              </p:nvSpPr>
              <p:spPr>
                <a:xfrm>
                  <a:off x="0" y="21934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CHA/LLC</a:t>
                  </a:r>
                </a:p>
              </p:txBody>
            </p:sp>
          </p:grpSp>
          <p:grpSp>
            <p:nvGrpSpPr>
              <p:cNvPr id="283" name="Group">
                <a:extLst>
                  <a:ext uri="{FF2B5EF4-FFF2-40B4-BE49-F238E27FC236}">
                    <a16:creationId xmlns:a16="http://schemas.microsoft.com/office/drawing/2014/main" id="{08D2404F-12D6-3746-B40F-09C3EC5BED67}"/>
                  </a:ext>
                </a:extLst>
              </p:cNvPr>
              <p:cNvGrpSpPr/>
              <p:nvPr/>
            </p:nvGrpSpPr>
            <p:grpSpPr>
              <a:xfrm>
                <a:off x="3342937" y="2768865"/>
                <a:ext cx="1325312" cy="1174188"/>
                <a:chOff x="0" y="0"/>
                <a:chExt cx="1325311" cy="1174186"/>
              </a:xfrm>
            </p:grpSpPr>
            <p:sp>
              <p:nvSpPr>
                <p:cNvPr id="321" name="Rectangle">
                  <a:extLst>
                    <a:ext uri="{FF2B5EF4-FFF2-40B4-BE49-F238E27FC236}">
                      <a16:creationId xmlns:a16="http://schemas.microsoft.com/office/drawing/2014/main" id="{CC31C64D-461A-CF47-A8EC-64B2F4A81ACA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322" name="Core">
                  <a:extLst>
                    <a:ext uri="{FF2B5EF4-FFF2-40B4-BE49-F238E27FC236}">
                      <a16:creationId xmlns:a16="http://schemas.microsoft.com/office/drawing/2014/main" id="{EBA66997-C135-0249-90BE-789E3D62EC26}"/>
                    </a:ext>
                  </a:extLst>
                </p:cNvPr>
                <p:cNvSpPr/>
                <p:nvPr/>
              </p:nvSpPr>
              <p:spPr>
                <a:xfrm>
                  <a:off x="0" y="465044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Core</a:t>
                  </a:r>
                </a:p>
              </p:txBody>
            </p:sp>
            <p:sp>
              <p:nvSpPr>
                <p:cNvPr id="323" name="CHA/LLC">
                  <a:extLst>
                    <a:ext uri="{FF2B5EF4-FFF2-40B4-BE49-F238E27FC236}">
                      <a16:creationId xmlns:a16="http://schemas.microsoft.com/office/drawing/2014/main" id="{F5676E75-3A19-5346-9742-535B3F8CCD68}"/>
                    </a:ext>
                  </a:extLst>
                </p:cNvPr>
                <p:cNvSpPr/>
                <p:nvPr/>
              </p:nvSpPr>
              <p:spPr>
                <a:xfrm>
                  <a:off x="0" y="21934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CHA/LLC</a:t>
                  </a:r>
                </a:p>
              </p:txBody>
            </p:sp>
          </p:grpSp>
          <p:sp>
            <p:nvSpPr>
              <p:cNvPr id="284" name="IMC">
                <a:extLst>
                  <a:ext uri="{FF2B5EF4-FFF2-40B4-BE49-F238E27FC236}">
                    <a16:creationId xmlns:a16="http://schemas.microsoft.com/office/drawing/2014/main" id="{5231DD25-3A5B-1F46-9367-334423AB1CFB}"/>
                  </a:ext>
                </a:extLst>
              </p:cNvPr>
              <p:cNvSpPr/>
              <p:nvPr/>
            </p:nvSpPr>
            <p:spPr>
              <a:xfrm>
                <a:off x="9586404" y="2768865"/>
                <a:ext cx="1379140" cy="1174188"/>
              </a:xfrm>
              <a:prstGeom prst="rect">
                <a:avLst/>
              </a:prstGeom>
              <a:solidFill>
                <a:srgbClr val="FFAB3B"/>
              </a:solidFill>
              <a:ln w="12700" cap="flat">
                <a:solidFill>
                  <a:schemeClr val="accent1"/>
                </a:solidFill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 spc="0">
                    <a:solidFill>
                      <a:srgbClr val="000000"/>
                    </a:solidFill>
                  </a:defRPr>
                </a:lvl1pPr>
              </a:lstStyle>
              <a:p>
                <a:r>
                  <a:t>IMC</a:t>
                </a:r>
              </a:p>
            </p:txBody>
          </p:sp>
          <p:grpSp>
            <p:nvGrpSpPr>
              <p:cNvPr id="285" name="Group">
                <a:extLst>
                  <a:ext uri="{FF2B5EF4-FFF2-40B4-BE49-F238E27FC236}">
                    <a16:creationId xmlns:a16="http://schemas.microsoft.com/office/drawing/2014/main" id="{C7CFBADB-47C8-4A44-8B7E-8CE50B938F8B}"/>
                  </a:ext>
                </a:extLst>
              </p:cNvPr>
              <p:cNvGrpSpPr/>
              <p:nvPr/>
            </p:nvGrpSpPr>
            <p:grpSpPr>
              <a:xfrm>
                <a:off x="6464670" y="2768865"/>
                <a:ext cx="1325312" cy="1174188"/>
                <a:chOff x="0" y="0"/>
                <a:chExt cx="1325311" cy="1174186"/>
              </a:xfrm>
            </p:grpSpPr>
            <p:sp>
              <p:nvSpPr>
                <p:cNvPr id="318" name="Rectangle">
                  <a:extLst>
                    <a:ext uri="{FF2B5EF4-FFF2-40B4-BE49-F238E27FC236}">
                      <a16:creationId xmlns:a16="http://schemas.microsoft.com/office/drawing/2014/main" id="{9ACDC667-61E2-B84C-A0A5-797B9127FC7C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319" name="Core">
                  <a:extLst>
                    <a:ext uri="{FF2B5EF4-FFF2-40B4-BE49-F238E27FC236}">
                      <a16:creationId xmlns:a16="http://schemas.microsoft.com/office/drawing/2014/main" id="{FFD27C67-8751-D944-9113-3518AB8E9787}"/>
                    </a:ext>
                  </a:extLst>
                </p:cNvPr>
                <p:cNvSpPr/>
                <p:nvPr/>
              </p:nvSpPr>
              <p:spPr>
                <a:xfrm>
                  <a:off x="0" y="465044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Core</a:t>
                  </a:r>
                </a:p>
              </p:txBody>
            </p:sp>
            <p:sp>
              <p:nvSpPr>
                <p:cNvPr id="320" name="CHA/LLC">
                  <a:extLst>
                    <a:ext uri="{FF2B5EF4-FFF2-40B4-BE49-F238E27FC236}">
                      <a16:creationId xmlns:a16="http://schemas.microsoft.com/office/drawing/2014/main" id="{E8032984-0A39-0245-BA78-309A875D13C3}"/>
                    </a:ext>
                  </a:extLst>
                </p:cNvPr>
                <p:cNvSpPr/>
                <p:nvPr/>
              </p:nvSpPr>
              <p:spPr>
                <a:xfrm>
                  <a:off x="0" y="21934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CHA/LLC</a:t>
                  </a:r>
                </a:p>
              </p:txBody>
            </p:sp>
          </p:grpSp>
          <p:grpSp>
            <p:nvGrpSpPr>
              <p:cNvPr id="286" name="Group">
                <a:extLst>
                  <a:ext uri="{FF2B5EF4-FFF2-40B4-BE49-F238E27FC236}">
                    <a16:creationId xmlns:a16="http://schemas.microsoft.com/office/drawing/2014/main" id="{BF412DD2-0ED7-B747-BC14-741586F274EF}"/>
                  </a:ext>
                </a:extLst>
              </p:cNvPr>
              <p:cNvGrpSpPr/>
              <p:nvPr/>
            </p:nvGrpSpPr>
            <p:grpSpPr>
              <a:xfrm>
                <a:off x="159527" y="5537730"/>
                <a:ext cx="1325312" cy="1174188"/>
                <a:chOff x="0" y="0"/>
                <a:chExt cx="1325311" cy="1174186"/>
              </a:xfrm>
            </p:grpSpPr>
            <p:sp>
              <p:nvSpPr>
                <p:cNvPr id="315" name="Rectangle">
                  <a:extLst>
                    <a:ext uri="{FF2B5EF4-FFF2-40B4-BE49-F238E27FC236}">
                      <a16:creationId xmlns:a16="http://schemas.microsoft.com/office/drawing/2014/main" id="{4A0F83D1-9929-F84A-9613-1FBA85E67528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316" name="Core">
                  <a:extLst>
                    <a:ext uri="{FF2B5EF4-FFF2-40B4-BE49-F238E27FC236}">
                      <a16:creationId xmlns:a16="http://schemas.microsoft.com/office/drawing/2014/main" id="{99FD0B3F-E282-6845-9F59-53D261C26120}"/>
                    </a:ext>
                  </a:extLst>
                </p:cNvPr>
                <p:cNvSpPr/>
                <p:nvPr/>
              </p:nvSpPr>
              <p:spPr>
                <a:xfrm>
                  <a:off x="0" y="465044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Core</a:t>
                  </a:r>
                </a:p>
              </p:txBody>
            </p:sp>
            <p:sp>
              <p:nvSpPr>
                <p:cNvPr id="317" name="CHA/LLC">
                  <a:extLst>
                    <a:ext uri="{FF2B5EF4-FFF2-40B4-BE49-F238E27FC236}">
                      <a16:creationId xmlns:a16="http://schemas.microsoft.com/office/drawing/2014/main" id="{7E212AC1-C9A1-4740-AF58-DD8716ECF14C}"/>
                    </a:ext>
                  </a:extLst>
                </p:cNvPr>
                <p:cNvSpPr/>
                <p:nvPr/>
              </p:nvSpPr>
              <p:spPr>
                <a:xfrm>
                  <a:off x="0" y="21934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CHA/LLC</a:t>
                  </a:r>
                </a:p>
              </p:txBody>
            </p:sp>
          </p:grpSp>
          <p:grpSp>
            <p:nvGrpSpPr>
              <p:cNvPr id="287" name="Group">
                <a:extLst>
                  <a:ext uri="{FF2B5EF4-FFF2-40B4-BE49-F238E27FC236}">
                    <a16:creationId xmlns:a16="http://schemas.microsoft.com/office/drawing/2014/main" id="{5DA47E71-A659-A447-B357-B45D8B9ED123}"/>
                  </a:ext>
                </a:extLst>
              </p:cNvPr>
              <p:cNvGrpSpPr/>
              <p:nvPr/>
            </p:nvGrpSpPr>
            <p:grpSpPr>
              <a:xfrm>
                <a:off x="3342937" y="5537730"/>
                <a:ext cx="1325312" cy="1174188"/>
                <a:chOff x="0" y="0"/>
                <a:chExt cx="1325311" cy="1174186"/>
              </a:xfrm>
            </p:grpSpPr>
            <p:sp>
              <p:nvSpPr>
                <p:cNvPr id="312" name="Rectangle">
                  <a:extLst>
                    <a:ext uri="{FF2B5EF4-FFF2-40B4-BE49-F238E27FC236}">
                      <a16:creationId xmlns:a16="http://schemas.microsoft.com/office/drawing/2014/main" id="{75010A0C-5B1B-CB46-9A31-BF1BAD740B48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313" name="Core">
                  <a:extLst>
                    <a:ext uri="{FF2B5EF4-FFF2-40B4-BE49-F238E27FC236}">
                      <a16:creationId xmlns:a16="http://schemas.microsoft.com/office/drawing/2014/main" id="{588BE75E-5AD6-2341-BFCE-8A67A3011A5F}"/>
                    </a:ext>
                  </a:extLst>
                </p:cNvPr>
                <p:cNvSpPr/>
                <p:nvPr/>
              </p:nvSpPr>
              <p:spPr>
                <a:xfrm>
                  <a:off x="0" y="465044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Core</a:t>
                  </a:r>
                </a:p>
              </p:txBody>
            </p:sp>
            <p:sp>
              <p:nvSpPr>
                <p:cNvPr id="314" name="CHA/LLC">
                  <a:extLst>
                    <a:ext uri="{FF2B5EF4-FFF2-40B4-BE49-F238E27FC236}">
                      <a16:creationId xmlns:a16="http://schemas.microsoft.com/office/drawing/2014/main" id="{AC921CEC-FD74-6848-9622-0767C19D348D}"/>
                    </a:ext>
                  </a:extLst>
                </p:cNvPr>
                <p:cNvSpPr/>
                <p:nvPr/>
              </p:nvSpPr>
              <p:spPr>
                <a:xfrm>
                  <a:off x="0" y="21934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CHA/LLC</a:t>
                  </a:r>
                </a:p>
              </p:txBody>
            </p:sp>
          </p:grpSp>
          <p:grpSp>
            <p:nvGrpSpPr>
              <p:cNvPr id="288" name="Group">
                <a:extLst>
                  <a:ext uri="{FF2B5EF4-FFF2-40B4-BE49-F238E27FC236}">
                    <a16:creationId xmlns:a16="http://schemas.microsoft.com/office/drawing/2014/main" id="{12259032-9E51-0A49-B2ED-423DF222220B}"/>
                  </a:ext>
                </a:extLst>
              </p:cNvPr>
              <p:cNvGrpSpPr/>
              <p:nvPr/>
            </p:nvGrpSpPr>
            <p:grpSpPr>
              <a:xfrm>
                <a:off x="6526347" y="5537730"/>
                <a:ext cx="1325312" cy="1174188"/>
                <a:chOff x="0" y="0"/>
                <a:chExt cx="1325311" cy="1174186"/>
              </a:xfrm>
            </p:grpSpPr>
            <p:sp>
              <p:nvSpPr>
                <p:cNvPr id="309" name="Rectangle">
                  <a:extLst>
                    <a:ext uri="{FF2B5EF4-FFF2-40B4-BE49-F238E27FC236}">
                      <a16:creationId xmlns:a16="http://schemas.microsoft.com/office/drawing/2014/main" id="{272BDFC4-71B0-454C-BD02-00F58D78B866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310" name="Core">
                  <a:extLst>
                    <a:ext uri="{FF2B5EF4-FFF2-40B4-BE49-F238E27FC236}">
                      <a16:creationId xmlns:a16="http://schemas.microsoft.com/office/drawing/2014/main" id="{D906F5A7-F492-5240-9E6F-793035A119D5}"/>
                    </a:ext>
                  </a:extLst>
                </p:cNvPr>
                <p:cNvSpPr/>
                <p:nvPr/>
              </p:nvSpPr>
              <p:spPr>
                <a:xfrm>
                  <a:off x="0" y="465044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Core</a:t>
                  </a:r>
                </a:p>
              </p:txBody>
            </p:sp>
            <p:sp>
              <p:nvSpPr>
                <p:cNvPr id="311" name="CHA/LLC">
                  <a:extLst>
                    <a:ext uri="{FF2B5EF4-FFF2-40B4-BE49-F238E27FC236}">
                      <a16:creationId xmlns:a16="http://schemas.microsoft.com/office/drawing/2014/main" id="{94D437FD-4A84-7E4F-BD11-B498FB234A9D}"/>
                    </a:ext>
                  </a:extLst>
                </p:cNvPr>
                <p:cNvSpPr/>
                <p:nvPr/>
              </p:nvSpPr>
              <p:spPr>
                <a:xfrm>
                  <a:off x="0" y="21934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CHA/LLC</a:t>
                  </a:r>
                </a:p>
              </p:txBody>
            </p:sp>
          </p:grpSp>
          <p:grpSp>
            <p:nvGrpSpPr>
              <p:cNvPr id="289" name="Group">
                <a:extLst>
                  <a:ext uri="{FF2B5EF4-FFF2-40B4-BE49-F238E27FC236}">
                    <a16:creationId xmlns:a16="http://schemas.microsoft.com/office/drawing/2014/main" id="{5C271FF7-0B39-3740-A08D-ED4F3DFE22C4}"/>
                  </a:ext>
                </a:extLst>
              </p:cNvPr>
              <p:cNvGrpSpPr/>
              <p:nvPr/>
            </p:nvGrpSpPr>
            <p:grpSpPr>
              <a:xfrm>
                <a:off x="9709757" y="5537730"/>
                <a:ext cx="1325312" cy="1174188"/>
                <a:chOff x="0" y="0"/>
                <a:chExt cx="1325311" cy="1174186"/>
              </a:xfrm>
            </p:grpSpPr>
            <p:sp>
              <p:nvSpPr>
                <p:cNvPr id="306" name="Rectangle">
                  <a:extLst>
                    <a:ext uri="{FF2B5EF4-FFF2-40B4-BE49-F238E27FC236}">
                      <a16:creationId xmlns:a16="http://schemas.microsoft.com/office/drawing/2014/main" id="{80624E0F-DD06-8240-B07C-3F262ADADE55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307" name="Core">
                  <a:extLst>
                    <a:ext uri="{FF2B5EF4-FFF2-40B4-BE49-F238E27FC236}">
                      <a16:creationId xmlns:a16="http://schemas.microsoft.com/office/drawing/2014/main" id="{F14B280A-E51A-6D4C-B1B3-5B025EABA21F}"/>
                    </a:ext>
                  </a:extLst>
                </p:cNvPr>
                <p:cNvSpPr/>
                <p:nvPr/>
              </p:nvSpPr>
              <p:spPr>
                <a:xfrm>
                  <a:off x="0" y="465044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Core</a:t>
                  </a:r>
                </a:p>
              </p:txBody>
            </p:sp>
            <p:sp>
              <p:nvSpPr>
                <p:cNvPr id="308" name="CHA/LLC">
                  <a:extLst>
                    <a:ext uri="{FF2B5EF4-FFF2-40B4-BE49-F238E27FC236}">
                      <a16:creationId xmlns:a16="http://schemas.microsoft.com/office/drawing/2014/main" id="{001154CC-2869-7446-B46F-2A965C8DC7D5}"/>
                    </a:ext>
                  </a:extLst>
                </p:cNvPr>
                <p:cNvSpPr/>
                <p:nvPr/>
              </p:nvSpPr>
              <p:spPr>
                <a:xfrm>
                  <a:off x="0" y="21934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CHA/LLC</a:t>
                  </a:r>
                </a:p>
              </p:txBody>
            </p:sp>
          </p:grpSp>
          <p:grpSp>
            <p:nvGrpSpPr>
              <p:cNvPr id="290" name="Group">
                <a:extLst>
                  <a:ext uri="{FF2B5EF4-FFF2-40B4-BE49-F238E27FC236}">
                    <a16:creationId xmlns:a16="http://schemas.microsoft.com/office/drawing/2014/main" id="{892F4127-E1E5-CF4B-A406-269FCDC42809}"/>
                  </a:ext>
                </a:extLst>
              </p:cNvPr>
              <p:cNvGrpSpPr/>
              <p:nvPr/>
            </p:nvGrpSpPr>
            <p:grpSpPr>
              <a:xfrm>
                <a:off x="159527" y="8306596"/>
                <a:ext cx="1325312" cy="1174188"/>
                <a:chOff x="0" y="0"/>
                <a:chExt cx="1325311" cy="1174186"/>
              </a:xfrm>
            </p:grpSpPr>
            <p:sp>
              <p:nvSpPr>
                <p:cNvPr id="303" name="Rectangle">
                  <a:extLst>
                    <a:ext uri="{FF2B5EF4-FFF2-40B4-BE49-F238E27FC236}">
                      <a16:creationId xmlns:a16="http://schemas.microsoft.com/office/drawing/2014/main" id="{C95454B3-037B-1B46-9144-C23A1FA10321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304" name="Core">
                  <a:extLst>
                    <a:ext uri="{FF2B5EF4-FFF2-40B4-BE49-F238E27FC236}">
                      <a16:creationId xmlns:a16="http://schemas.microsoft.com/office/drawing/2014/main" id="{92E18F9C-D3E3-8744-B663-E9E30EE572E2}"/>
                    </a:ext>
                  </a:extLst>
                </p:cNvPr>
                <p:cNvSpPr/>
                <p:nvPr/>
              </p:nvSpPr>
              <p:spPr>
                <a:xfrm>
                  <a:off x="0" y="465044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Core</a:t>
                  </a:r>
                </a:p>
              </p:txBody>
            </p:sp>
            <p:sp>
              <p:nvSpPr>
                <p:cNvPr id="305" name="CHA/LLC">
                  <a:extLst>
                    <a:ext uri="{FF2B5EF4-FFF2-40B4-BE49-F238E27FC236}">
                      <a16:creationId xmlns:a16="http://schemas.microsoft.com/office/drawing/2014/main" id="{2161366C-5BF6-1D44-8539-5F286502879A}"/>
                    </a:ext>
                  </a:extLst>
                </p:cNvPr>
                <p:cNvSpPr/>
                <p:nvPr/>
              </p:nvSpPr>
              <p:spPr>
                <a:xfrm>
                  <a:off x="0" y="21934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CHA/LLC</a:t>
                  </a:r>
                </a:p>
              </p:txBody>
            </p:sp>
          </p:grpSp>
          <p:grpSp>
            <p:nvGrpSpPr>
              <p:cNvPr id="291" name="Group">
                <a:extLst>
                  <a:ext uri="{FF2B5EF4-FFF2-40B4-BE49-F238E27FC236}">
                    <a16:creationId xmlns:a16="http://schemas.microsoft.com/office/drawing/2014/main" id="{787712D1-76A1-6140-A6E4-4D7DED8A7C51}"/>
                  </a:ext>
                </a:extLst>
              </p:cNvPr>
              <p:cNvGrpSpPr/>
              <p:nvPr/>
            </p:nvGrpSpPr>
            <p:grpSpPr>
              <a:xfrm>
                <a:off x="3342937" y="8306596"/>
                <a:ext cx="1325312" cy="1174188"/>
                <a:chOff x="0" y="0"/>
                <a:chExt cx="1325311" cy="1174186"/>
              </a:xfrm>
            </p:grpSpPr>
            <p:sp>
              <p:nvSpPr>
                <p:cNvPr id="300" name="Rectangle">
                  <a:extLst>
                    <a:ext uri="{FF2B5EF4-FFF2-40B4-BE49-F238E27FC236}">
                      <a16:creationId xmlns:a16="http://schemas.microsoft.com/office/drawing/2014/main" id="{7BB3C168-FF85-DE47-BDF4-9FD22AE53A36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301" name="Core">
                  <a:extLst>
                    <a:ext uri="{FF2B5EF4-FFF2-40B4-BE49-F238E27FC236}">
                      <a16:creationId xmlns:a16="http://schemas.microsoft.com/office/drawing/2014/main" id="{579B2129-ACC9-414D-8078-A92FA804C7CF}"/>
                    </a:ext>
                  </a:extLst>
                </p:cNvPr>
                <p:cNvSpPr/>
                <p:nvPr/>
              </p:nvSpPr>
              <p:spPr>
                <a:xfrm>
                  <a:off x="0" y="465044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Core</a:t>
                  </a:r>
                </a:p>
              </p:txBody>
            </p:sp>
            <p:sp>
              <p:nvSpPr>
                <p:cNvPr id="302" name="CHA/LLC">
                  <a:extLst>
                    <a:ext uri="{FF2B5EF4-FFF2-40B4-BE49-F238E27FC236}">
                      <a16:creationId xmlns:a16="http://schemas.microsoft.com/office/drawing/2014/main" id="{C6EF47F1-1B0D-A94C-84C3-14560315E969}"/>
                    </a:ext>
                  </a:extLst>
                </p:cNvPr>
                <p:cNvSpPr/>
                <p:nvPr/>
              </p:nvSpPr>
              <p:spPr>
                <a:xfrm>
                  <a:off x="0" y="21934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CHA/LLC</a:t>
                  </a:r>
                </a:p>
              </p:txBody>
            </p:sp>
          </p:grpSp>
          <p:grpSp>
            <p:nvGrpSpPr>
              <p:cNvPr id="292" name="Group">
                <a:extLst>
                  <a:ext uri="{FF2B5EF4-FFF2-40B4-BE49-F238E27FC236}">
                    <a16:creationId xmlns:a16="http://schemas.microsoft.com/office/drawing/2014/main" id="{5D6CFE04-090D-C740-80EC-4573F71CE1D7}"/>
                  </a:ext>
                </a:extLst>
              </p:cNvPr>
              <p:cNvGrpSpPr/>
              <p:nvPr/>
            </p:nvGrpSpPr>
            <p:grpSpPr>
              <a:xfrm>
                <a:off x="6526347" y="8306596"/>
                <a:ext cx="1325312" cy="1174188"/>
                <a:chOff x="0" y="0"/>
                <a:chExt cx="1325311" cy="1174186"/>
              </a:xfrm>
            </p:grpSpPr>
            <p:sp>
              <p:nvSpPr>
                <p:cNvPr id="297" name="Rectangle">
                  <a:extLst>
                    <a:ext uri="{FF2B5EF4-FFF2-40B4-BE49-F238E27FC236}">
                      <a16:creationId xmlns:a16="http://schemas.microsoft.com/office/drawing/2014/main" id="{046829E6-1B7A-FD45-A1CC-792CC6A8B1E0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298" name="Core">
                  <a:extLst>
                    <a:ext uri="{FF2B5EF4-FFF2-40B4-BE49-F238E27FC236}">
                      <a16:creationId xmlns:a16="http://schemas.microsoft.com/office/drawing/2014/main" id="{13ACF217-6E8A-8A44-ABF7-66AC12FFDD41}"/>
                    </a:ext>
                  </a:extLst>
                </p:cNvPr>
                <p:cNvSpPr/>
                <p:nvPr/>
              </p:nvSpPr>
              <p:spPr>
                <a:xfrm>
                  <a:off x="0" y="465044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Core</a:t>
                  </a:r>
                </a:p>
              </p:txBody>
            </p:sp>
            <p:sp>
              <p:nvSpPr>
                <p:cNvPr id="299" name="CHA/LLC">
                  <a:extLst>
                    <a:ext uri="{FF2B5EF4-FFF2-40B4-BE49-F238E27FC236}">
                      <a16:creationId xmlns:a16="http://schemas.microsoft.com/office/drawing/2014/main" id="{180EDFFD-E1A3-9B42-8697-02A17995F821}"/>
                    </a:ext>
                  </a:extLst>
                </p:cNvPr>
                <p:cNvSpPr/>
                <p:nvPr/>
              </p:nvSpPr>
              <p:spPr>
                <a:xfrm>
                  <a:off x="0" y="21934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CHA/LLC</a:t>
                  </a:r>
                </a:p>
              </p:txBody>
            </p:sp>
          </p:grpSp>
          <p:grpSp>
            <p:nvGrpSpPr>
              <p:cNvPr id="293" name="Group">
                <a:extLst>
                  <a:ext uri="{FF2B5EF4-FFF2-40B4-BE49-F238E27FC236}">
                    <a16:creationId xmlns:a16="http://schemas.microsoft.com/office/drawing/2014/main" id="{53D80D0B-C52D-4946-8301-59AFFF818170}"/>
                  </a:ext>
                </a:extLst>
              </p:cNvPr>
              <p:cNvGrpSpPr/>
              <p:nvPr/>
            </p:nvGrpSpPr>
            <p:grpSpPr>
              <a:xfrm>
                <a:off x="9709757" y="8306596"/>
                <a:ext cx="1325312" cy="1174188"/>
                <a:chOff x="0" y="0"/>
                <a:chExt cx="1325311" cy="1174186"/>
              </a:xfrm>
            </p:grpSpPr>
            <p:sp>
              <p:nvSpPr>
                <p:cNvPr id="294" name="Rectangle">
                  <a:extLst>
                    <a:ext uri="{FF2B5EF4-FFF2-40B4-BE49-F238E27FC236}">
                      <a16:creationId xmlns:a16="http://schemas.microsoft.com/office/drawing/2014/main" id="{CC740F5B-50DA-0D4A-B7AA-C2697E9A2BAB}"/>
                    </a:ext>
                  </a:extLst>
                </p:cNvPr>
                <p:cNvSpPr/>
                <p:nvPr/>
              </p:nvSpPr>
              <p:spPr>
                <a:xfrm>
                  <a:off x="61717" y="0"/>
                  <a:ext cx="1201877" cy="11741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 spc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295" name="Core">
                  <a:extLst>
                    <a:ext uri="{FF2B5EF4-FFF2-40B4-BE49-F238E27FC236}">
                      <a16:creationId xmlns:a16="http://schemas.microsoft.com/office/drawing/2014/main" id="{8760F56C-2EE4-5A43-8676-7BCA5811E564}"/>
                    </a:ext>
                  </a:extLst>
                </p:cNvPr>
                <p:cNvSpPr/>
                <p:nvPr/>
              </p:nvSpPr>
              <p:spPr>
                <a:xfrm>
                  <a:off x="0" y="465044"/>
                  <a:ext cx="1325312" cy="709143"/>
                </a:xfrm>
                <a:prstGeom prst="rect">
                  <a:avLst/>
                </a:prstGeom>
                <a:solidFill>
                  <a:srgbClr val="9577FF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Core</a:t>
                  </a:r>
                </a:p>
              </p:txBody>
            </p:sp>
            <p:sp>
              <p:nvSpPr>
                <p:cNvPr id="296" name="CHA/LLC">
                  <a:extLst>
                    <a:ext uri="{FF2B5EF4-FFF2-40B4-BE49-F238E27FC236}">
                      <a16:creationId xmlns:a16="http://schemas.microsoft.com/office/drawing/2014/main" id="{F4B1F742-5FDA-1C4B-8954-801FCA22F00D}"/>
                    </a:ext>
                  </a:extLst>
                </p:cNvPr>
                <p:cNvSpPr/>
                <p:nvPr/>
              </p:nvSpPr>
              <p:spPr>
                <a:xfrm>
                  <a:off x="0" y="21934"/>
                  <a:ext cx="1325312" cy="465226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000" spc="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CHA/LLC</a:t>
                  </a:r>
                </a:p>
              </p:txBody>
            </p:sp>
          </p:grp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0C912DE0-0D9F-8E4B-9941-C1096C8DF952}"/>
                </a:ext>
              </a:extLst>
            </p:cNvPr>
            <p:cNvGrpSpPr/>
            <p:nvPr/>
          </p:nvGrpSpPr>
          <p:grpSpPr>
            <a:xfrm>
              <a:off x="12646028" y="2936297"/>
              <a:ext cx="7693618" cy="1188564"/>
              <a:chOff x="12646028" y="2936297"/>
              <a:chExt cx="7693618" cy="1188564"/>
            </a:xfrm>
          </p:grpSpPr>
          <p:sp>
            <p:nvSpPr>
              <p:cNvPr id="277" name="IMC">
                <a:extLst>
                  <a:ext uri="{FF2B5EF4-FFF2-40B4-BE49-F238E27FC236}">
                    <a16:creationId xmlns:a16="http://schemas.microsoft.com/office/drawing/2014/main" id="{EFB00B3D-2BEE-C747-A5CA-7CC40E8B2D1E}"/>
                  </a:ext>
                </a:extLst>
              </p:cNvPr>
              <p:cNvSpPr/>
              <p:nvPr/>
            </p:nvSpPr>
            <p:spPr>
              <a:xfrm>
                <a:off x="12646028" y="2950673"/>
                <a:ext cx="1379140" cy="117418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 cap="flat">
                <a:solidFill>
                  <a:schemeClr val="accent1"/>
                </a:solidFill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 spc="0">
                    <a:solidFill>
                      <a:srgbClr val="000000"/>
                    </a:solidFill>
                  </a:defRPr>
                </a:lvl1pPr>
              </a:lstStyle>
              <a:p>
                <a:r>
                  <a:rPr lang="en-US"/>
                  <a:t>UPI</a:t>
                </a:r>
                <a:endParaRPr/>
              </a:p>
            </p:txBody>
          </p:sp>
          <p:sp>
            <p:nvSpPr>
              <p:cNvPr id="278" name="IMC">
                <a:extLst>
                  <a:ext uri="{FF2B5EF4-FFF2-40B4-BE49-F238E27FC236}">
                    <a16:creationId xmlns:a16="http://schemas.microsoft.com/office/drawing/2014/main" id="{2789264E-8BAB-3545-8669-ACCFFFA1E94D}"/>
                  </a:ext>
                </a:extLst>
              </p:cNvPr>
              <p:cNvSpPr/>
              <p:nvPr/>
            </p:nvSpPr>
            <p:spPr>
              <a:xfrm>
                <a:off x="18960506" y="2936297"/>
                <a:ext cx="1379140" cy="117418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 cap="flat">
                <a:solidFill>
                  <a:schemeClr val="accent1"/>
                </a:solidFill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 spc="0">
                    <a:solidFill>
                      <a:srgbClr val="000000"/>
                    </a:solidFill>
                  </a:defRPr>
                </a:lvl1pPr>
              </a:lstStyle>
              <a:p>
                <a:r>
                  <a:rPr lang="en-US"/>
                  <a:t>UPI</a:t>
                </a:r>
                <a:endParaRPr/>
              </a:p>
            </p:txBody>
          </p:sp>
        </p:grpSp>
      </p:grpSp>
      <p:pic>
        <p:nvPicPr>
          <p:cNvPr id="330" name="Line Line" descr="Line Line">
            <a:extLst>
              <a:ext uri="{FF2B5EF4-FFF2-40B4-BE49-F238E27FC236}">
                <a16:creationId xmlns:a16="http://schemas.microsoft.com/office/drawing/2014/main" id="{D4A4E5B6-112D-2C47-ACDB-141C88CDF9C5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2664295" y="6361825"/>
            <a:ext cx="6034034" cy="457904"/>
          </a:xfrm>
          <a:prstGeom prst="rect">
            <a:avLst/>
          </a:prstGeom>
        </p:spPr>
      </p:pic>
      <p:pic>
        <p:nvPicPr>
          <p:cNvPr id="331" name="Line Line" descr="Line Line">
            <a:extLst>
              <a:ext uri="{FF2B5EF4-FFF2-40B4-BE49-F238E27FC236}">
                <a16:creationId xmlns:a16="http://schemas.microsoft.com/office/drawing/2014/main" id="{3D527AD2-CF1C-7841-BA9B-B0ECF17E019D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5723263" y="3068330"/>
            <a:ext cx="4095916" cy="457905"/>
          </a:xfrm>
          <a:prstGeom prst="rect">
            <a:avLst/>
          </a:prstGeom>
        </p:spPr>
      </p:pic>
      <p:grpSp>
        <p:nvGrpSpPr>
          <p:cNvPr id="85" name="成组">
            <a:extLst>
              <a:ext uri="{FF2B5EF4-FFF2-40B4-BE49-F238E27FC236}">
                <a16:creationId xmlns:a16="http://schemas.microsoft.com/office/drawing/2014/main" id="{8E38A802-51FD-BC6A-C735-16A360B06FAE}"/>
              </a:ext>
            </a:extLst>
          </p:cNvPr>
          <p:cNvGrpSpPr/>
          <p:nvPr/>
        </p:nvGrpSpPr>
        <p:grpSpPr>
          <a:xfrm>
            <a:off x="-391489" y="12773806"/>
            <a:ext cx="25166978" cy="1646668"/>
            <a:chOff x="0" y="0"/>
            <a:chExt cx="25166977" cy="984245"/>
          </a:xfrm>
        </p:grpSpPr>
        <p:sp>
          <p:nvSpPr>
            <p:cNvPr id="86" name="矩形">
              <a:extLst>
                <a:ext uri="{FF2B5EF4-FFF2-40B4-BE49-F238E27FC236}">
                  <a16:creationId xmlns:a16="http://schemas.microsoft.com/office/drawing/2014/main" id="{F82E610C-32F7-3EF9-5449-1F3038871796}"/>
                </a:ext>
              </a:extLst>
            </p:cNvPr>
            <p:cNvSpPr/>
            <p:nvPr/>
          </p:nvSpPr>
          <p:spPr>
            <a:xfrm>
              <a:off x="122501" y="9791"/>
              <a:ext cx="25044477" cy="974455"/>
            </a:xfrm>
            <a:prstGeom prst="rect">
              <a:avLst/>
            </a:prstGeom>
            <a:solidFill>
              <a:srgbClr val="2C81C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7" name="矩形">
              <a:extLst>
                <a:ext uri="{FF2B5EF4-FFF2-40B4-BE49-F238E27FC236}">
                  <a16:creationId xmlns:a16="http://schemas.microsoft.com/office/drawing/2014/main" id="{F0DC6131-EA50-E2B4-1601-8E2367E5A862}"/>
                </a:ext>
              </a:extLst>
            </p:cNvPr>
            <p:cNvSpPr/>
            <p:nvPr/>
          </p:nvSpPr>
          <p:spPr>
            <a:xfrm>
              <a:off x="0" y="0"/>
              <a:ext cx="25044476" cy="63500"/>
            </a:xfrm>
            <a:prstGeom prst="rect">
              <a:avLst/>
            </a:prstGeom>
            <a:solidFill>
              <a:srgbClr val="FEAD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365708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CIe protoco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spc="0"/>
            </a:lvl1pPr>
          </a:lstStyle>
          <a:p>
            <a:r>
              <a:rPr lang="en-US"/>
              <a:t>Cache Structure</a:t>
            </a:r>
          </a:p>
        </p:txBody>
      </p:sp>
      <p:sp>
        <p:nvSpPr>
          <p:cNvPr id="72" name="De facto protocol to connect CPU and peripheral devices…">
            <a:extLst>
              <a:ext uri="{FF2B5EF4-FFF2-40B4-BE49-F238E27FC236}">
                <a16:creationId xmlns:a16="http://schemas.microsoft.com/office/drawing/2014/main" id="{6FDC8FBB-FEC4-1043-A08D-8BCE117D4DE1}"/>
              </a:ext>
            </a:extLst>
          </p:cNvPr>
          <p:cNvSpPr txBox="1">
            <a:spLocks/>
          </p:cNvSpPr>
          <p:nvPr/>
        </p:nvSpPr>
        <p:spPr>
          <a:xfrm>
            <a:off x="1270000" y="3390899"/>
            <a:ext cx="10165006" cy="8812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l" hangingPunct="1">
              <a:lnSpc>
                <a:spcPct val="90000"/>
              </a:lnSpc>
              <a:spcBef>
                <a:spcPts val="4500"/>
              </a:spcBef>
              <a:buSzPct val="123000"/>
              <a:defRPr sz="3600" b="1">
                <a:solidFill>
                  <a:srgbClr val="000000"/>
                </a:solidFill>
              </a:defRPr>
            </a:lvl1pPr>
            <a:lvl2pPr marL="1219200" lvl="1" indent="-609600" algn="l" hangingPunct="1">
              <a:lnSpc>
                <a:spcPct val="90000"/>
              </a:lnSpc>
              <a:spcBef>
                <a:spcPts val="4500"/>
              </a:spcBef>
              <a:buSzPct val="123000"/>
              <a:buFont typeface="Courier New" panose="02070309020205020404" pitchFamily="49" charset="0"/>
              <a:buChar char="o"/>
              <a:defRPr sz="3600">
                <a:solidFill>
                  <a:srgbClr val="000000"/>
                </a:solidFill>
              </a:defRPr>
            </a:lvl2pPr>
            <a:lvl3pPr marL="1828800" lvl="2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3200">
                <a:solidFill>
                  <a:srgbClr val="000000"/>
                </a:solidFill>
              </a:defRPr>
            </a:lvl3pPr>
            <a:lvl4pPr marL="2438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30480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dirty="0"/>
              <a:t>L1/L2</a:t>
            </a:r>
          </a:p>
          <a:p>
            <a:pPr marL="1790700" lvl="1" indent="-571500">
              <a:lnSpc>
                <a:spcPct val="100000"/>
              </a:lnSpc>
              <a:spcBef>
                <a:spcPts val="1400"/>
              </a:spcBef>
            </a:pPr>
            <a:r>
              <a:rPr lang="en-US" b="0" dirty="0"/>
              <a:t>private</a:t>
            </a:r>
          </a:p>
          <a:p>
            <a:pPr lvl="2">
              <a:lnSpc>
                <a:spcPct val="100000"/>
              </a:lnSpc>
              <a:spcBef>
                <a:spcPts val="1400"/>
              </a:spcBef>
              <a:buFont typeface="Courier New" panose="02070309020205020404" pitchFamily="49" charset="0"/>
              <a:buChar char="o"/>
            </a:pPr>
            <a:r>
              <a:rPr lang="en-US" sz="3600" dirty="0"/>
              <a:t>Inclusive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dirty="0"/>
              <a:t>LLC</a:t>
            </a:r>
          </a:p>
          <a:p>
            <a:pPr marL="1790700" lvl="1" indent="-571500">
              <a:lnSpc>
                <a:spcPct val="100000"/>
              </a:lnSpc>
              <a:spcBef>
                <a:spcPts val="1400"/>
              </a:spcBef>
            </a:pPr>
            <a:r>
              <a:rPr lang="en-US" altLang="zh-CN" dirty="0"/>
              <a:t>shared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cores</a:t>
            </a:r>
          </a:p>
          <a:p>
            <a:pPr lvl="2">
              <a:lnSpc>
                <a:spcPct val="100000"/>
              </a:lnSpc>
              <a:spcBef>
                <a:spcPts val="1400"/>
              </a:spcBef>
              <a:buFont typeface="Courier New" panose="02070309020205020404" pitchFamily="49" charset="0"/>
              <a:buChar char="o"/>
            </a:pPr>
            <a:r>
              <a:rPr lang="en-US" sz="3600" dirty="0"/>
              <a:t>Non-inclusive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3A1AC67-1616-9B40-AADD-106C14D6CC78}"/>
              </a:ext>
            </a:extLst>
          </p:cNvPr>
          <p:cNvSpPr/>
          <p:nvPr/>
        </p:nvSpPr>
        <p:spPr>
          <a:xfrm>
            <a:off x="11444471" y="1813777"/>
            <a:ext cx="3796484" cy="3707161"/>
          </a:xfrm>
          <a:prstGeom prst="rect">
            <a:avLst/>
          </a:prstGeom>
          <a:solidFill>
            <a:srgbClr val="9577FF"/>
          </a:solidFill>
          <a:ln w="31750" cap="flat">
            <a:solidFill>
              <a:schemeClr val="bg2">
                <a:lumMod val="1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2000" i="0" u="none" strike="noStrike" cap="none" spc="0" normalizeH="0" baseline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A7D0510-79CD-9E47-AF97-EE1DCBFE4B63}"/>
              </a:ext>
            </a:extLst>
          </p:cNvPr>
          <p:cNvSpPr txBox="1"/>
          <p:nvPr/>
        </p:nvSpPr>
        <p:spPr>
          <a:xfrm>
            <a:off x="11963996" y="9154038"/>
            <a:ext cx="2020127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CN" sz="4400" b="1"/>
              <a:t>Tile</a:t>
            </a:r>
            <a:r>
              <a:rPr kumimoji="0" lang="en-CN" sz="4400" b="1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A</a:t>
            </a:r>
          </a:p>
        </p:txBody>
      </p:sp>
      <p:graphicFrame>
        <p:nvGraphicFramePr>
          <p:cNvPr id="82" name="Table 117">
            <a:extLst>
              <a:ext uri="{FF2B5EF4-FFF2-40B4-BE49-F238E27FC236}">
                <a16:creationId xmlns:a16="http://schemas.microsoft.com/office/drawing/2014/main" id="{B9554C64-A33F-2944-AF99-956CF8585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90277"/>
              </p:ext>
            </p:extLst>
          </p:nvPr>
        </p:nvGraphicFramePr>
        <p:xfrm>
          <a:off x="11783990" y="3656050"/>
          <a:ext cx="3083101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443">
                  <a:extLst>
                    <a:ext uri="{9D8B030D-6E8A-4147-A177-3AD203B41FA5}">
                      <a16:colId xmlns:a16="http://schemas.microsoft.com/office/drawing/2014/main" val="1328618536"/>
                    </a:ext>
                  </a:extLst>
                </a:gridCol>
                <a:gridCol w="440443">
                  <a:extLst>
                    <a:ext uri="{9D8B030D-6E8A-4147-A177-3AD203B41FA5}">
                      <a16:colId xmlns:a16="http://schemas.microsoft.com/office/drawing/2014/main" val="3897734213"/>
                    </a:ext>
                  </a:extLst>
                </a:gridCol>
                <a:gridCol w="440443">
                  <a:extLst>
                    <a:ext uri="{9D8B030D-6E8A-4147-A177-3AD203B41FA5}">
                      <a16:colId xmlns:a16="http://schemas.microsoft.com/office/drawing/2014/main" val="218456354"/>
                    </a:ext>
                  </a:extLst>
                </a:gridCol>
                <a:gridCol w="440443">
                  <a:extLst>
                    <a:ext uri="{9D8B030D-6E8A-4147-A177-3AD203B41FA5}">
                      <a16:colId xmlns:a16="http://schemas.microsoft.com/office/drawing/2014/main" val="1068100450"/>
                    </a:ext>
                  </a:extLst>
                </a:gridCol>
                <a:gridCol w="440443">
                  <a:extLst>
                    <a:ext uri="{9D8B030D-6E8A-4147-A177-3AD203B41FA5}">
                      <a16:colId xmlns:a16="http://schemas.microsoft.com/office/drawing/2014/main" val="2211555094"/>
                    </a:ext>
                  </a:extLst>
                </a:gridCol>
                <a:gridCol w="440443">
                  <a:extLst>
                    <a:ext uri="{9D8B030D-6E8A-4147-A177-3AD203B41FA5}">
                      <a16:colId xmlns:a16="http://schemas.microsoft.com/office/drawing/2014/main" val="2265486488"/>
                    </a:ext>
                  </a:extLst>
                </a:gridCol>
                <a:gridCol w="440443">
                  <a:extLst>
                    <a:ext uri="{9D8B030D-6E8A-4147-A177-3AD203B41FA5}">
                      <a16:colId xmlns:a16="http://schemas.microsoft.com/office/drawing/2014/main" val="991700338"/>
                    </a:ext>
                  </a:extLst>
                </a:gridCol>
              </a:tblGrid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231771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002382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812328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037757"/>
                  </a:ext>
                </a:extLst>
              </a:tr>
            </a:tbl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0A0233CC-4BF4-C04D-9D95-560DAF66616D}"/>
              </a:ext>
            </a:extLst>
          </p:cNvPr>
          <p:cNvSpPr txBox="1"/>
          <p:nvPr/>
        </p:nvSpPr>
        <p:spPr>
          <a:xfrm>
            <a:off x="11566446" y="3159010"/>
            <a:ext cx="177626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CN" b="1">
                <a:solidFill>
                  <a:schemeClr val="bg1"/>
                </a:solidFill>
                <a:highlight>
                  <a:srgbClr val="000000"/>
                </a:highlight>
              </a:rPr>
              <a:t>L2 cache</a:t>
            </a:r>
            <a:endParaRPr kumimoji="0" lang="en-CN" sz="2400" b="1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highlight>
                <a:srgbClr val="000000"/>
              </a:highlight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FD35BBC-D10A-2A48-ABC2-92F28C427CBF}"/>
              </a:ext>
            </a:extLst>
          </p:cNvPr>
          <p:cNvSpPr txBox="1"/>
          <p:nvPr/>
        </p:nvSpPr>
        <p:spPr>
          <a:xfrm>
            <a:off x="11566446" y="1941909"/>
            <a:ext cx="177626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CN" b="1">
                <a:solidFill>
                  <a:schemeClr val="bg1"/>
                </a:solidFill>
                <a:highlight>
                  <a:srgbClr val="000000"/>
                </a:highlight>
              </a:rPr>
              <a:t>L1 cache</a:t>
            </a:r>
            <a:endParaRPr kumimoji="0" lang="en-CN" sz="2400" b="1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highlight>
                <a:srgbClr val="000000"/>
              </a:highlight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aphicFrame>
        <p:nvGraphicFramePr>
          <p:cNvPr id="85" name="Table 117">
            <a:extLst>
              <a:ext uri="{FF2B5EF4-FFF2-40B4-BE49-F238E27FC236}">
                <a16:creationId xmlns:a16="http://schemas.microsoft.com/office/drawing/2014/main" id="{1E8826B9-5DC2-6F4A-B7DF-E1EF431EA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166303"/>
              </p:ext>
            </p:extLst>
          </p:nvPr>
        </p:nvGraphicFramePr>
        <p:xfrm>
          <a:off x="11793155" y="2422595"/>
          <a:ext cx="176177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443">
                  <a:extLst>
                    <a:ext uri="{9D8B030D-6E8A-4147-A177-3AD203B41FA5}">
                      <a16:colId xmlns:a16="http://schemas.microsoft.com/office/drawing/2014/main" val="1328618536"/>
                    </a:ext>
                  </a:extLst>
                </a:gridCol>
                <a:gridCol w="440443">
                  <a:extLst>
                    <a:ext uri="{9D8B030D-6E8A-4147-A177-3AD203B41FA5}">
                      <a16:colId xmlns:a16="http://schemas.microsoft.com/office/drawing/2014/main" val="2211555094"/>
                    </a:ext>
                  </a:extLst>
                </a:gridCol>
                <a:gridCol w="440443">
                  <a:extLst>
                    <a:ext uri="{9D8B030D-6E8A-4147-A177-3AD203B41FA5}">
                      <a16:colId xmlns:a16="http://schemas.microsoft.com/office/drawing/2014/main" val="2265486488"/>
                    </a:ext>
                  </a:extLst>
                </a:gridCol>
                <a:gridCol w="440443">
                  <a:extLst>
                    <a:ext uri="{9D8B030D-6E8A-4147-A177-3AD203B41FA5}">
                      <a16:colId xmlns:a16="http://schemas.microsoft.com/office/drawing/2014/main" val="991700338"/>
                    </a:ext>
                  </a:extLst>
                </a:gridCol>
              </a:tblGrid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231771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037757"/>
                  </a:ext>
                </a:extLst>
              </a:tr>
            </a:tbl>
          </a:graphicData>
        </a:graphic>
      </p:graphicFrame>
      <p:sp>
        <p:nvSpPr>
          <p:cNvPr id="94" name="Rectangle 93">
            <a:extLst>
              <a:ext uri="{FF2B5EF4-FFF2-40B4-BE49-F238E27FC236}">
                <a16:creationId xmlns:a16="http://schemas.microsoft.com/office/drawing/2014/main" id="{1B71D084-BD02-D14F-9594-9CE724BFE819}"/>
              </a:ext>
            </a:extLst>
          </p:cNvPr>
          <p:cNvSpPr/>
          <p:nvPr/>
        </p:nvSpPr>
        <p:spPr>
          <a:xfrm>
            <a:off x="11418686" y="5559894"/>
            <a:ext cx="3796484" cy="3064981"/>
          </a:xfrm>
          <a:prstGeom prst="rect">
            <a:avLst/>
          </a:prstGeom>
          <a:solidFill>
            <a:schemeClr val="bg2">
              <a:lumMod val="75000"/>
            </a:schemeClr>
          </a:solidFill>
          <a:ln w="3175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2000" i="0" u="none" strike="noStrike" cap="none" spc="0" normalizeH="0" baseline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graphicFrame>
        <p:nvGraphicFramePr>
          <p:cNvPr id="95" name="Table 117">
            <a:extLst>
              <a:ext uri="{FF2B5EF4-FFF2-40B4-BE49-F238E27FC236}">
                <a16:creationId xmlns:a16="http://schemas.microsoft.com/office/drawing/2014/main" id="{D2B804F7-8668-5646-A567-85D4BC453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27232"/>
              </p:ext>
            </p:extLst>
          </p:nvPr>
        </p:nvGraphicFramePr>
        <p:xfrm>
          <a:off x="11871818" y="6048205"/>
          <a:ext cx="2204485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897">
                  <a:extLst>
                    <a:ext uri="{9D8B030D-6E8A-4147-A177-3AD203B41FA5}">
                      <a16:colId xmlns:a16="http://schemas.microsoft.com/office/drawing/2014/main" val="1328618536"/>
                    </a:ext>
                  </a:extLst>
                </a:gridCol>
                <a:gridCol w="440897">
                  <a:extLst>
                    <a:ext uri="{9D8B030D-6E8A-4147-A177-3AD203B41FA5}">
                      <a16:colId xmlns:a16="http://schemas.microsoft.com/office/drawing/2014/main" val="3897734213"/>
                    </a:ext>
                  </a:extLst>
                </a:gridCol>
                <a:gridCol w="440897">
                  <a:extLst>
                    <a:ext uri="{9D8B030D-6E8A-4147-A177-3AD203B41FA5}">
                      <a16:colId xmlns:a16="http://schemas.microsoft.com/office/drawing/2014/main" val="218456354"/>
                    </a:ext>
                  </a:extLst>
                </a:gridCol>
                <a:gridCol w="440897">
                  <a:extLst>
                    <a:ext uri="{9D8B030D-6E8A-4147-A177-3AD203B41FA5}">
                      <a16:colId xmlns:a16="http://schemas.microsoft.com/office/drawing/2014/main" val="1068100450"/>
                    </a:ext>
                  </a:extLst>
                </a:gridCol>
                <a:gridCol w="440897">
                  <a:extLst>
                    <a:ext uri="{9D8B030D-6E8A-4147-A177-3AD203B41FA5}">
                      <a16:colId xmlns:a16="http://schemas.microsoft.com/office/drawing/2014/main" val="2211555094"/>
                    </a:ext>
                  </a:extLst>
                </a:gridCol>
              </a:tblGrid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231771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002382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812328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037757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773234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757109"/>
                  </a:ext>
                </a:extLst>
              </a:tr>
            </a:tbl>
          </a:graphicData>
        </a:graphic>
      </p:graphicFrame>
      <p:sp>
        <p:nvSpPr>
          <p:cNvPr id="96" name="TextBox 95">
            <a:extLst>
              <a:ext uri="{FF2B5EF4-FFF2-40B4-BE49-F238E27FC236}">
                <a16:creationId xmlns:a16="http://schemas.microsoft.com/office/drawing/2014/main" id="{387E01C1-32FA-9C4F-A9F4-725FF8B875C1}"/>
              </a:ext>
            </a:extLst>
          </p:cNvPr>
          <p:cNvSpPr txBox="1"/>
          <p:nvPr/>
        </p:nvSpPr>
        <p:spPr>
          <a:xfrm>
            <a:off x="11566446" y="5601593"/>
            <a:ext cx="120187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CN" b="1">
                <a:solidFill>
                  <a:schemeClr val="bg1"/>
                </a:solidFill>
                <a:highlight>
                  <a:srgbClr val="000000"/>
                </a:highlight>
              </a:rPr>
              <a:t>LLC</a:t>
            </a:r>
            <a:endParaRPr kumimoji="0" lang="en-CN" sz="2400" b="1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highlight>
                <a:srgbClr val="000000"/>
              </a:highlight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E494DC-3343-A34F-93C8-780B37B6FCC5}"/>
              </a:ext>
            </a:extLst>
          </p:cNvPr>
          <p:cNvSpPr txBox="1"/>
          <p:nvPr/>
        </p:nvSpPr>
        <p:spPr>
          <a:xfrm>
            <a:off x="13984123" y="1746487"/>
            <a:ext cx="177626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N" sz="2400" b="1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uFillTx/>
                <a:latin typeface="+mn-lt"/>
                <a:ea typeface="+mn-ea"/>
                <a:cs typeface="+mn-cs"/>
                <a:sym typeface="Helvetica Neue"/>
              </a:rPr>
              <a:t>Core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5482704-2BD3-0B43-91AD-4315A494F989}"/>
              </a:ext>
            </a:extLst>
          </p:cNvPr>
          <p:cNvSpPr txBox="1"/>
          <p:nvPr/>
        </p:nvSpPr>
        <p:spPr>
          <a:xfrm>
            <a:off x="13813672" y="5519042"/>
            <a:ext cx="177626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N" sz="2400" b="1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uFillTx/>
                <a:latin typeface="+mn-lt"/>
                <a:ea typeface="+mn-ea"/>
                <a:cs typeface="+mn-cs"/>
                <a:sym typeface="Helvetica Neue"/>
              </a:rPr>
              <a:t>Uncore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8E10156-B1C9-DA48-8240-BC6D6C9FD9DD}"/>
              </a:ext>
            </a:extLst>
          </p:cNvPr>
          <p:cNvSpPr/>
          <p:nvPr/>
        </p:nvSpPr>
        <p:spPr>
          <a:xfrm>
            <a:off x="19265430" y="1736459"/>
            <a:ext cx="3796484" cy="3707161"/>
          </a:xfrm>
          <a:prstGeom prst="rect">
            <a:avLst/>
          </a:prstGeom>
          <a:solidFill>
            <a:srgbClr val="9577FF"/>
          </a:solidFill>
          <a:ln w="31750" cap="flat">
            <a:solidFill>
              <a:schemeClr val="bg2">
                <a:lumMod val="1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200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BC43E0E-6FCC-3242-8DEA-FF5D730D349F}"/>
              </a:ext>
            </a:extLst>
          </p:cNvPr>
          <p:cNvSpPr txBox="1"/>
          <p:nvPr/>
        </p:nvSpPr>
        <p:spPr>
          <a:xfrm>
            <a:off x="19784955" y="9076720"/>
            <a:ext cx="2020127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CN" sz="4400" b="1"/>
              <a:t>Tile</a:t>
            </a:r>
            <a:r>
              <a:rPr kumimoji="0" lang="en-CN" sz="4400" b="1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B</a:t>
            </a:r>
          </a:p>
        </p:txBody>
      </p:sp>
      <p:graphicFrame>
        <p:nvGraphicFramePr>
          <p:cNvPr id="101" name="Table 117">
            <a:extLst>
              <a:ext uri="{FF2B5EF4-FFF2-40B4-BE49-F238E27FC236}">
                <a16:creationId xmlns:a16="http://schemas.microsoft.com/office/drawing/2014/main" id="{F7AA0907-C580-1C47-B838-2247B0C6D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688100"/>
              </p:ext>
            </p:extLst>
          </p:nvPr>
        </p:nvGraphicFramePr>
        <p:xfrm>
          <a:off x="19604949" y="3578732"/>
          <a:ext cx="3083101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443">
                  <a:extLst>
                    <a:ext uri="{9D8B030D-6E8A-4147-A177-3AD203B41FA5}">
                      <a16:colId xmlns:a16="http://schemas.microsoft.com/office/drawing/2014/main" val="1328618536"/>
                    </a:ext>
                  </a:extLst>
                </a:gridCol>
                <a:gridCol w="440443">
                  <a:extLst>
                    <a:ext uri="{9D8B030D-6E8A-4147-A177-3AD203B41FA5}">
                      <a16:colId xmlns:a16="http://schemas.microsoft.com/office/drawing/2014/main" val="3897734213"/>
                    </a:ext>
                  </a:extLst>
                </a:gridCol>
                <a:gridCol w="440443">
                  <a:extLst>
                    <a:ext uri="{9D8B030D-6E8A-4147-A177-3AD203B41FA5}">
                      <a16:colId xmlns:a16="http://schemas.microsoft.com/office/drawing/2014/main" val="218456354"/>
                    </a:ext>
                  </a:extLst>
                </a:gridCol>
                <a:gridCol w="440443">
                  <a:extLst>
                    <a:ext uri="{9D8B030D-6E8A-4147-A177-3AD203B41FA5}">
                      <a16:colId xmlns:a16="http://schemas.microsoft.com/office/drawing/2014/main" val="1068100450"/>
                    </a:ext>
                  </a:extLst>
                </a:gridCol>
                <a:gridCol w="440443">
                  <a:extLst>
                    <a:ext uri="{9D8B030D-6E8A-4147-A177-3AD203B41FA5}">
                      <a16:colId xmlns:a16="http://schemas.microsoft.com/office/drawing/2014/main" val="2211555094"/>
                    </a:ext>
                  </a:extLst>
                </a:gridCol>
                <a:gridCol w="440443">
                  <a:extLst>
                    <a:ext uri="{9D8B030D-6E8A-4147-A177-3AD203B41FA5}">
                      <a16:colId xmlns:a16="http://schemas.microsoft.com/office/drawing/2014/main" val="2265486488"/>
                    </a:ext>
                  </a:extLst>
                </a:gridCol>
                <a:gridCol w="440443">
                  <a:extLst>
                    <a:ext uri="{9D8B030D-6E8A-4147-A177-3AD203B41FA5}">
                      <a16:colId xmlns:a16="http://schemas.microsoft.com/office/drawing/2014/main" val="991700338"/>
                    </a:ext>
                  </a:extLst>
                </a:gridCol>
              </a:tblGrid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231771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002382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812328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037757"/>
                  </a:ext>
                </a:extLst>
              </a:tr>
            </a:tbl>
          </a:graphicData>
        </a:graphic>
      </p:graphicFrame>
      <p:sp>
        <p:nvSpPr>
          <p:cNvPr id="102" name="TextBox 101">
            <a:extLst>
              <a:ext uri="{FF2B5EF4-FFF2-40B4-BE49-F238E27FC236}">
                <a16:creationId xmlns:a16="http://schemas.microsoft.com/office/drawing/2014/main" id="{39B7AD43-C914-FC41-B3CC-E4164CA0F42F}"/>
              </a:ext>
            </a:extLst>
          </p:cNvPr>
          <p:cNvSpPr txBox="1"/>
          <p:nvPr/>
        </p:nvSpPr>
        <p:spPr>
          <a:xfrm>
            <a:off x="19387405" y="3081692"/>
            <a:ext cx="177626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CN" b="1">
                <a:solidFill>
                  <a:schemeClr val="bg1"/>
                </a:solidFill>
                <a:highlight>
                  <a:srgbClr val="000000"/>
                </a:highlight>
              </a:rPr>
              <a:t>L2 cache</a:t>
            </a:r>
            <a:endParaRPr kumimoji="0" lang="en-CN" sz="2400" b="1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highlight>
                <a:srgbClr val="000000"/>
              </a:highlight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B1BCF1A-E147-C84A-9FFF-323D8FA8114C}"/>
              </a:ext>
            </a:extLst>
          </p:cNvPr>
          <p:cNvSpPr txBox="1"/>
          <p:nvPr/>
        </p:nvSpPr>
        <p:spPr>
          <a:xfrm>
            <a:off x="19387405" y="1864591"/>
            <a:ext cx="177626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CN" b="1">
                <a:solidFill>
                  <a:schemeClr val="bg1"/>
                </a:solidFill>
                <a:highlight>
                  <a:srgbClr val="000000"/>
                </a:highlight>
              </a:rPr>
              <a:t>L1 cache</a:t>
            </a:r>
            <a:endParaRPr kumimoji="0" lang="en-CN" sz="2400" b="1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highlight>
                <a:srgbClr val="000000"/>
              </a:highlight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aphicFrame>
        <p:nvGraphicFramePr>
          <p:cNvPr id="104" name="Table 117">
            <a:extLst>
              <a:ext uri="{FF2B5EF4-FFF2-40B4-BE49-F238E27FC236}">
                <a16:creationId xmlns:a16="http://schemas.microsoft.com/office/drawing/2014/main" id="{3ACC266E-E0F1-6442-B9D7-22C1CEDCB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090484"/>
              </p:ext>
            </p:extLst>
          </p:nvPr>
        </p:nvGraphicFramePr>
        <p:xfrm>
          <a:off x="19632447" y="2356302"/>
          <a:ext cx="176177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443">
                  <a:extLst>
                    <a:ext uri="{9D8B030D-6E8A-4147-A177-3AD203B41FA5}">
                      <a16:colId xmlns:a16="http://schemas.microsoft.com/office/drawing/2014/main" val="1328618536"/>
                    </a:ext>
                  </a:extLst>
                </a:gridCol>
                <a:gridCol w="440443">
                  <a:extLst>
                    <a:ext uri="{9D8B030D-6E8A-4147-A177-3AD203B41FA5}">
                      <a16:colId xmlns:a16="http://schemas.microsoft.com/office/drawing/2014/main" val="2211555094"/>
                    </a:ext>
                  </a:extLst>
                </a:gridCol>
                <a:gridCol w="440443">
                  <a:extLst>
                    <a:ext uri="{9D8B030D-6E8A-4147-A177-3AD203B41FA5}">
                      <a16:colId xmlns:a16="http://schemas.microsoft.com/office/drawing/2014/main" val="2265486488"/>
                    </a:ext>
                  </a:extLst>
                </a:gridCol>
                <a:gridCol w="440443">
                  <a:extLst>
                    <a:ext uri="{9D8B030D-6E8A-4147-A177-3AD203B41FA5}">
                      <a16:colId xmlns:a16="http://schemas.microsoft.com/office/drawing/2014/main" val="991700338"/>
                    </a:ext>
                  </a:extLst>
                </a:gridCol>
              </a:tblGrid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231771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037757"/>
                  </a:ext>
                </a:extLst>
              </a:tr>
            </a:tbl>
          </a:graphicData>
        </a:graphic>
      </p:graphicFrame>
      <p:sp>
        <p:nvSpPr>
          <p:cNvPr id="105" name="Rectangle 104">
            <a:extLst>
              <a:ext uri="{FF2B5EF4-FFF2-40B4-BE49-F238E27FC236}">
                <a16:creationId xmlns:a16="http://schemas.microsoft.com/office/drawing/2014/main" id="{7D18EAA1-38A4-F149-8E14-84CA88A63A22}"/>
              </a:ext>
            </a:extLst>
          </p:cNvPr>
          <p:cNvSpPr/>
          <p:nvPr/>
        </p:nvSpPr>
        <p:spPr>
          <a:xfrm>
            <a:off x="19239645" y="5482576"/>
            <a:ext cx="3796484" cy="3064981"/>
          </a:xfrm>
          <a:prstGeom prst="rect">
            <a:avLst/>
          </a:prstGeom>
          <a:solidFill>
            <a:schemeClr val="bg2">
              <a:lumMod val="75000"/>
            </a:schemeClr>
          </a:solidFill>
          <a:ln w="3175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2000" i="0" u="none" strike="noStrike" cap="none" spc="0" normalizeH="0" baseline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graphicFrame>
        <p:nvGraphicFramePr>
          <p:cNvPr id="106" name="Table 117">
            <a:extLst>
              <a:ext uri="{FF2B5EF4-FFF2-40B4-BE49-F238E27FC236}">
                <a16:creationId xmlns:a16="http://schemas.microsoft.com/office/drawing/2014/main" id="{0FA9E58E-183A-5A4B-8591-4ED07457E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958439"/>
              </p:ext>
            </p:extLst>
          </p:nvPr>
        </p:nvGraphicFramePr>
        <p:xfrm>
          <a:off x="19692777" y="5970887"/>
          <a:ext cx="2204485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897">
                  <a:extLst>
                    <a:ext uri="{9D8B030D-6E8A-4147-A177-3AD203B41FA5}">
                      <a16:colId xmlns:a16="http://schemas.microsoft.com/office/drawing/2014/main" val="1328618536"/>
                    </a:ext>
                  </a:extLst>
                </a:gridCol>
                <a:gridCol w="440897">
                  <a:extLst>
                    <a:ext uri="{9D8B030D-6E8A-4147-A177-3AD203B41FA5}">
                      <a16:colId xmlns:a16="http://schemas.microsoft.com/office/drawing/2014/main" val="3897734213"/>
                    </a:ext>
                  </a:extLst>
                </a:gridCol>
                <a:gridCol w="440897">
                  <a:extLst>
                    <a:ext uri="{9D8B030D-6E8A-4147-A177-3AD203B41FA5}">
                      <a16:colId xmlns:a16="http://schemas.microsoft.com/office/drawing/2014/main" val="218456354"/>
                    </a:ext>
                  </a:extLst>
                </a:gridCol>
                <a:gridCol w="440897">
                  <a:extLst>
                    <a:ext uri="{9D8B030D-6E8A-4147-A177-3AD203B41FA5}">
                      <a16:colId xmlns:a16="http://schemas.microsoft.com/office/drawing/2014/main" val="1068100450"/>
                    </a:ext>
                  </a:extLst>
                </a:gridCol>
                <a:gridCol w="440897">
                  <a:extLst>
                    <a:ext uri="{9D8B030D-6E8A-4147-A177-3AD203B41FA5}">
                      <a16:colId xmlns:a16="http://schemas.microsoft.com/office/drawing/2014/main" val="2211555094"/>
                    </a:ext>
                  </a:extLst>
                </a:gridCol>
              </a:tblGrid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231771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002382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812328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037757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773234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757109"/>
                  </a:ext>
                </a:extLst>
              </a:tr>
            </a:tbl>
          </a:graphicData>
        </a:graphic>
      </p:graphicFrame>
      <p:sp>
        <p:nvSpPr>
          <p:cNvPr id="107" name="TextBox 106">
            <a:extLst>
              <a:ext uri="{FF2B5EF4-FFF2-40B4-BE49-F238E27FC236}">
                <a16:creationId xmlns:a16="http://schemas.microsoft.com/office/drawing/2014/main" id="{4014C8BC-D4E5-664E-BE97-44F934626D69}"/>
              </a:ext>
            </a:extLst>
          </p:cNvPr>
          <p:cNvSpPr txBox="1"/>
          <p:nvPr/>
        </p:nvSpPr>
        <p:spPr>
          <a:xfrm>
            <a:off x="19387405" y="5524275"/>
            <a:ext cx="120187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CN" b="1">
                <a:solidFill>
                  <a:schemeClr val="bg1"/>
                </a:solidFill>
                <a:highlight>
                  <a:srgbClr val="000000"/>
                </a:highlight>
              </a:rPr>
              <a:t>LLC</a:t>
            </a:r>
            <a:endParaRPr kumimoji="0" lang="en-CN" sz="2400" b="1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highlight>
                <a:srgbClr val="000000"/>
              </a:highlight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DAD5FC2-8F03-2341-99A1-602816C7147E}"/>
              </a:ext>
            </a:extLst>
          </p:cNvPr>
          <p:cNvSpPr txBox="1"/>
          <p:nvPr/>
        </p:nvSpPr>
        <p:spPr>
          <a:xfrm>
            <a:off x="21805082" y="1669169"/>
            <a:ext cx="177626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N" sz="2400" b="1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uFillTx/>
                <a:latin typeface="+mn-lt"/>
                <a:ea typeface="+mn-ea"/>
                <a:cs typeface="+mn-cs"/>
                <a:sym typeface="Helvetica Neue"/>
              </a:rPr>
              <a:t>Core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4CBB680-424A-EE42-A8A7-6715E0837918}"/>
              </a:ext>
            </a:extLst>
          </p:cNvPr>
          <p:cNvSpPr txBox="1"/>
          <p:nvPr/>
        </p:nvSpPr>
        <p:spPr>
          <a:xfrm>
            <a:off x="21634631" y="5441724"/>
            <a:ext cx="177626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N" sz="2400" b="1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uFillTx/>
                <a:latin typeface="+mn-lt"/>
                <a:ea typeface="+mn-ea"/>
                <a:cs typeface="+mn-cs"/>
                <a:sym typeface="Helvetica Neue"/>
              </a:rPr>
              <a:t>Uncore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37E99F9-262F-7041-B7FC-E7403139ADFF}"/>
              </a:ext>
            </a:extLst>
          </p:cNvPr>
          <p:cNvCxnSpPr>
            <a:cxnSpLocks/>
          </p:cNvCxnSpPr>
          <p:nvPr/>
        </p:nvCxnSpPr>
        <p:spPr>
          <a:xfrm>
            <a:off x="15240955" y="6602145"/>
            <a:ext cx="3998690" cy="0"/>
          </a:xfrm>
          <a:prstGeom prst="line">
            <a:avLst/>
          </a:prstGeom>
          <a:noFill/>
          <a:ln w="152400" cap="flat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29773D5-92DB-834C-BAEF-C211EDBCF86E}"/>
              </a:ext>
            </a:extLst>
          </p:cNvPr>
          <p:cNvCxnSpPr>
            <a:cxnSpLocks/>
          </p:cNvCxnSpPr>
          <p:nvPr/>
        </p:nvCxnSpPr>
        <p:spPr>
          <a:xfrm>
            <a:off x="15240955" y="2711064"/>
            <a:ext cx="4024475" cy="0"/>
          </a:xfrm>
          <a:prstGeom prst="line">
            <a:avLst/>
          </a:prstGeom>
          <a:noFill/>
          <a:ln w="152400" cap="flat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07768A0-EB32-F34E-9F7B-322E4F12B175}"/>
              </a:ext>
            </a:extLst>
          </p:cNvPr>
          <p:cNvSpPr/>
          <p:nvPr/>
        </p:nvSpPr>
        <p:spPr>
          <a:xfrm>
            <a:off x="14290890" y="6048205"/>
            <a:ext cx="780713" cy="2371515"/>
          </a:xfrm>
          <a:prstGeom prst="round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N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CHA</a:t>
            </a: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018840FB-94B6-D848-A7E7-A6BC9F452560}"/>
              </a:ext>
            </a:extLst>
          </p:cNvPr>
          <p:cNvSpPr/>
          <p:nvPr/>
        </p:nvSpPr>
        <p:spPr>
          <a:xfrm>
            <a:off x="22090961" y="6044845"/>
            <a:ext cx="780713" cy="2371515"/>
          </a:xfrm>
          <a:prstGeom prst="round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N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CHA</a:t>
            </a:r>
          </a:p>
        </p:txBody>
      </p:sp>
      <p:grpSp>
        <p:nvGrpSpPr>
          <p:cNvPr id="35" name="成组">
            <a:extLst>
              <a:ext uri="{FF2B5EF4-FFF2-40B4-BE49-F238E27FC236}">
                <a16:creationId xmlns:a16="http://schemas.microsoft.com/office/drawing/2014/main" id="{E5F2A817-05C5-F767-5315-A985FC921391}"/>
              </a:ext>
            </a:extLst>
          </p:cNvPr>
          <p:cNvGrpSpPr/>
          <p:nvPr/>
        </p:nvGrpSpPr>
        <p:grpSpPr>
          <a:xfrm>
            <a:off x="-391489" y="12773806"/>
            <a:ext cx="25166978" cy="1646668"/>
            <a:chOff x="0" y="0"/>
            <a:chExt cx="25166977" cy="984245"/>
          </a:xfrm>
        </p:grpSpPr>
        <p:sp>
          <p:nvSpPr>
            <p:cNvPr id="36" name="矩形">
              <a:extLst>
                <a:ext uri="{FF2B5EF4-FFF2-40B4-BE49-F238E27FC236}">
                  <a16:creationId xmlns:a16="http://schemas.microsoft.com/office/drawing/2014/main" id="{144C4B21-CCE1-320E-BC29-2CECCB549BD7}"/>
                </a:ext>
              </a:extLst>
            </p:cNvPr>
            <p:cNvSpPr/>
            <p:nvPr/>
          </p:nvSpPr>
          <p:spPr>
            <a:xfrm>
              <a:off x="122501" y="9791"/>
              <a:ext cx="25044477" cy="974455"/>
            </a:xfrm>
            <a:prstGeom prst="rect">
              <a:avLst/>
            </a:prstGeom>
            <a:solidFill>
              <a:srgbClr val="2C81C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" name="矩形">
              <a:extLst>
                <a:ext uri="{FF2B5EF4-FFF2-40B4-BE49-F238E27FC236}">
                  <a16:creationId xmlns:a16="http://schemas.microsoft.com/office/drawing/2014/main" id="{9E10967B-1C52-E38B-7709-C53DDB737EC4}"/>
                </a:ext>
              </a:extLst>
            </p:cNvPr>
            <p:cNvSpPr/>
            <p:nvPr/>
          </p:nvSpPr>
          <p:spPr>
            <a:xfrm>
              <a:off x="0" y="0"/>
              <a:ext cx="25044476" cy="63500"/>
            </a:xfrm>
            <a:prstGeom prst="rect">
              <a:avLst/>
            </a:prstGeom>
            <a:solidFill>
              <a:srgbClr val="FEAD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38" name="Cloud 37">
            <a:extLst>
              <a:ext uri="{FF2B5EF4-FFF2-40B4-BE49-F238E27FC236}">
                <a16:creationId xmlns:a16="http://schemas.microsoft.com/office/drawing/2014/main" id="{0011B825-B4E9-86DB-2DBA-F7DD88214B39}"/>
              </a:ext>
            </a:extLst>
          </p:cNvPr>
          <p:cNvSpPr/>
          <p:nvPr/>
        </p:nvSpPr>
        <p:spPr>
          <a:xfrm>
            <a:off x="15280980" y="2336515"/>
            <a:ext cx="3918640" cy="4494098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N" sz="3200" b="0" i="0" u="none" strike="noStrike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Mesh Interconnect</a:t>
            </a:r>
          </a:p>
        </p:txBody>
      </p:sp>
    </p:spTree>
    <p:extLst>
      <p:ext uri="{BB962C8B-B14F-4D97-AF65-F5344CB8AC3E}">
        <p14:creationId xmlns:p14="http://schemas.microsoft.com/office/powerpoint/2010/main" val="149687856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CIe protoco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spc="0"/>
            </a:lvl1pPr>
          </a:lstStyle>
          <a:p>
            <a:r>
              <a:rPr lang="en-US"/>
              <a:t>Cache Structure</a:t>
            </a:r>
          </a:p>
        </p:txBody>
      </p:sp>
      <p:sp>
        <p:nvSpPr>
          <p:cNvPr id="72" name="De facto protocol to connect CPU and peripheral devices…">
            <a:extLst>
              <a:ext uri="{FF2B5EF4-FFF2-40B4-BE49-F238E27FC236}">
                <a16:creationId xmlns:a16="http://schemas.microsoft.com/office/drawing/2014/main" id="{6FDC8FBB-FEC4-1043-A08D-8BCE117D4DE1}"/>
              </a:ext>
            </a:extLst>
          </p:cNvPr>
          <p:cNvSpPr txBox="1">
            <a:spLocks/>
          </p:cNvSpPr>
          <p:nvPr/>
        </p:nvSpPr>
        <p:spPr>
          <a:xfrm>
            <a:off x="1270000" y="3390899"/>
            <a:ext cx="10165006" cy="8812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l" hangingPunct="1">
              <a:lnSpc>
                <a:spcPct val="90000"/>
              </a:lnSpc>
              <a:spcBef>
                <a:spcPts val="4500"/>
              </a:spcBef>
              <a:buSzPct val="123000"/>
              <a:defRPr sz="3600" b="1">
                <a:solidFill>
                  <a:srgbClr val="000000"/>
                </a:solidFill>
              </a:defRPr>
            </a:lvl1pPr>
            <a:lvl2pPr marL="1219200" lvl="1" indent="-609600" algn="l" hangingPunct="1">
              <a:lnSpc>
                <a:spcPct val="90000"/>
              </a:lnSpc>
              <a:spcBef>
                <a:spcPts val="4500"/>
              </a:spcBef>
              <a:buSzPct val="123000"/>
              <a:buFont typeface="Courier New" panose="02070309020205020404" pitchFamily="49" charset="0"/>
              <a:buChar char="o"/>
              <a:defRPr sz="3600">
                <a:solidFill>
                  <a:srgbClr val="000000"/>
                </a:solidFill>
              </a:defRPr>
            </a:lvl2pPr>
            <a:lvl3pPr marL="1828800" lvl="2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3200">
                <a:solidFill>
                  <a:srgbClr val="000000"/>
                </a:solidFill>
              </a:defRPr>
            </a:lvl3pPr>
            <a:lvl4pPr marL="2438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30480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/>
              <a:t>L1/L2</a:t>
            </a:r>
          </a:p>
          <a:p>
            <a:pPr marL="1790700" lvl="1" indent="-571500">
              <a:lnSpc>
                <a:spcPct val="100000"/>
              </a:lnSpc>
              <a:spcBef>
                <a:spcPts val="1400"/>
              </a:spcBef>
            </a:pPr>
            <a:r>
              <a:rPr lang="en-US" b="0"/>
              <a:t>private</a:t>
            </a:r>
          </a:p>
          <a:p>
            <a:pPr lvl="2">
              <a:lnSpc>
                <a:spcPct val="100000"/>
              </a:lnSpc>
              <a:spcBef>
                <a:spcPts val="1400"/>
              </a:spcBef>
              <a:buFont typeface="Courier New" panose="02070309020205020404" pitchFamily="49" charset="0"/>
              <a:buChar char="o"/>
            </a:pPr>
            <a:r>
              <a:rPr lang="en-US" sz="3600"/>
              <a:t>Inclusive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/>
              <a:t>LLC</a:t>
            </a:r>
          </a:p>
          <a:p>
            <a:pPr marL="1790700" lvl="1" indent="-571500">
              <a:lnSpc>
                <a:spcPct val="100000"/>
              </a:lnSpc>
              <a:spcBef>
                <a:spcPts val="1400"/>
              </a:spcBef>
            </a:pPr>
            <a:r>
              <a:rPr lang="en-US" altLang="zh-CN"/>
              <a:t>shared</a:t>
            </a:r>
            <a:r>
              <a:rPr lang="zh-CN" altLang="en-US"/>
              <a:t> </a:t>
            </a:r>
            <a:r>
              <a:rPr lang="en-US" altLang="zh-CN"/>
              <a:t>by</a:t>
            </a:r>
            <a:r>
              <a:rPr lang="zh-CN" altLang="en-US"/>
              <a:t> </a:t>
            </a:r>
            <a:r>
              <a:rPr lang="en-US" altLang="zh-CN"/>
              <a:t>all</a:t>
            </a:r>
            <a:r>
              <a:rPr lang="zh-CN" altLang="en-US"/>
              <a:t> </a:t>
            </a:r>
            <a:r>
              <a:rPr lang="en-US" altLang="zh-CN"/>
              <a:t>cores</a:t>
            </a:r>
          </a:p>
          <a:p>
            <a:pPr lvl="2">
              <a:lnSpc>
                <a:spcPct val="100000"/>
              </a:lnSpc>
              <a:spcBef>
                <a:spcPts val="1400"/>
              </a:spcBef>
              <a:buFont typeface="Courier New" panose="02070309020205020404" pitchFamily="49" charset="0"/>
              <a:buChar char="o"/>
            </a:pPr>
            <a:r>
              <a:rPr lang="en-US" sz="3600"/>
              <a:t>Non-inclusive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4000"/>
              <a:t>CHA</a:t>
            </a:r>
          </a:p>
          <a:p>
            <a:pPr marL="1790700" lvl="1" indent="-571500">
              <a:lnSpc>
                <a:spcPct val="100000"/>
              </a:lnSpc>
              <a:spcBef>
                <a:spcPts val="1400"/>
              </a:spcBef>
            </a:pPr>
            <a:r>
              <a:rPr lang="en-US" altLang="zh-CN"/>
              <a:t>Maintains states and positions of </a:t>
            </a:r>
            <a:r>
              <a:rPr lang="en-US" altLang="zh-CN" err="1"/>
              <a:t>cachelines</a:t>
            </a:r>
            <a:endParaRPr lang="en-US"/>
          </a:p>
          <a:p>
            <a:pPr marL="1790700" lvl="1" indent="-571500">
              <a:lnSpc>
                <a:spcPct val="100000"/>
              </a:lnSpc>
              <a:spcBef>
                <a:spcPts val="1400"/>
              </a:spcBef>
            </a:pPr>
            <a:r>
              <a:rPr lang="en-US"/>
              <a:t>A hash algorithm maps</a:t>
            </a:r>
            <a:r>
              <a:rPr lang="zh-CN" altLang="en-US"/>
              <a:t> </a:t>
            </a:r>
            <a:r>
              <a:rPr lang="en-US"/>
              <a:t>physical address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en-US"/>
              <a:t> CHA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3A1AC67-1616-9B40-AADD-106C14D6CC78}"/>
              </a:ext>
            </a:extLst>
          </p:cNvPr>
          <p:cNvSpPr/>
          <p:nvPr/>
        </p:nvSpPr>
        <p:spPr>
          <a:xfrm>
            <a:off x="11444471" y="1813777"/>
            <a:ext cx="3796484" cy="3707161"/>
          </a:xfrm>
          <a:prstGeom prst="rect">
            <a:avLst/>
          </a:prstGeom>
          <a:solidFill>
            <a:srgbClr val="9577FF"/>
          </a:solidFill>
          <a:ln w="31750" cap="flat">
            <a:solidFill>
              <a:schemeClr val="bg2">
                <a:lumMod val="1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2000" i="0" u="none" strike="noStrike" cap="none" spc="0" normalizeH="0" baseline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A7D0510-79CD-9E47-AF97-EE1DCBFE4B63}"/>
              </a:ext>
            </a:extLst>
          </p:cNvPr>
          <p:cNvSpPr txBox="1"/>
          <p:nvPr/>
        </p:nvSpPr>
        <p:spPr>
          <a:xfrm>
            <a:off x="11963996" y="9154038"/>
            <a:ext cx="2020127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CN" sz="4400" b="1"/>
              <a:t>Tile</a:t>
            </a:r>
            <a:r>
              <a:rPr kumimoji="0" lang="en-CN" sz="4400" b="1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A</a:t>
            </a:r>
          </a:p>
        </p:txBody>
      </p:sp>
      <p:graphicFrame>
        <p:nvGraphicFramePr>
          <p:cNvPr id="82" name="Table 117">
            <a:extLst>
              <a:ext uri="{FF2B5EF4-FFF2-40B4-BE49-F238E27FC236}">
                <a16:creationId xmlns:a16="http://schemas.microsoft.com/office/drawing/2014/main" id="{B9554C64-A33F-2944-AF99-956CF8585B8F}"/>
              </a:ext>
            </a:extLst>
          </p:cNvPr>
          <p:cNvGraphicFramePr>
            <a:graphicFrameLocks noGrp="1"/>
          </p:cNvGraphicFramePr>
          <p:nvPr/>
        </p:nvGraphicFramePr>
        <p:xfrm>
          <a:off x="11783990" y="3656050"/>
          <a:ext cx="3083101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443">
                  <a:extLst>
                    <a:ext uri="{9D8B030D-6E8A-4147-A177-3AD203B41FA5}">
                      <a16:colId xmlns:a16="http://schemas.microsoft.com/office/drawing/2014/main" val="1328618536"/>
                    </a:ext>
                  </a:extLst>
                </a:gridCol>
                <a:gridCol w="440443">
                  <a:extLst>
                    <a:ext uri="{9D8B030D-6E8A-4147-A177-3AD203B41FA5}">
                      <a16:colId xmlns:a16="http://schemas.microsoft.com/office/drawing/2014/main" val="3897734213"/>
                    </a:ext>
                  </a:extLst>
                </a:gridCol>
                <a:gridCol w="440443">
                  <a:extLst>
                    <a:ext uri="{9D8B030D-6E8A-4147-A177-3AD203B41FA5}">
                      <a16:colId xmlns:a16="http://schemas.microsoft.com/office/drawing/2014/main" val="218456354"/>
                    </a:ext>
                  </a:extLst>
                </a:gridCol>
                <a:gridCol w="440443">
                  <a:extLst>
                    <a:ext uri="{9D8B030D-6E8A-4147-A177-3AD203B41FA5}">
                      <a16:colId xmlns:a16="http://schemas.microsoft.com/office/drawing/2014/main" val="1068100450"/>
                    </a:ext>
                  </a:extLst>
                </a:gridCol>
                <a:gridCol w="440443">
                  <a:extLst>
                    <a:ext uri="{9D8B030D-6E8A-4147-A177-3AD203B41FA5}">
                      <a16:colId xmlns:a16="http://schemas.microsoft.com/office/drawing/2014/main" val="2211555094"/>
                    </a:ext>
                  </a:extLst>
                </a:gridCol>
                <a:gridCol w="440443">
                  <a:extLst>
                    <a:ext uri="{9D8B030D-6E8A-4147-A177-3AD203B41FA5}">
                      <a16:colId xmlns:a16="http://schemas.microsoft.com/office/drawing/2014/main" val="2265486488"/>
                    </a:ext>
                  </a:extLst>
                </a:gridCol>
                <a:gridCol w="440443">
                  <a:extLst>
                    <a:ext uri="{9D8B030D-6E8A-4147-A177-3AD203B41FA5}">
                      <a16:colId xmlns:a16="http://schemas.microsoft.com/office/drawing/2014/main" val="991700338"/>
                    </a:ext>
                  </a:extLst>
                </a:gridCol>
              </a:tblGrid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231771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002382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812328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037757"/>
                  </a:ext>
                </a:extLst>
              </a:tr>
            </a:tbl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0A0233CC-4BF4-C04D-9D95-560DAF66616D}"/>
              </a:ext>
            </a:extLst>
          </p:cNvPr>
          <p:cNvSpPr txBox="1"/>
          <p:nvPr/>
        </p:nvSpPr>
        <p:spPr>
          <a:xfrm>
            <a:off x="11566446" y="3159010"/>
            <a:ext cx="177626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CN" b="1">
                <a:solidFill>
                  <a:schemeClr val="bg1"/>
                </a:solidFill>
                <a:highlight>
                  <a:srgbClr val="000000"/>
                </a:highlight>
              </a:rPr>
              <a:t>L2 cache</a:t>
            </a:r>
            <a:endParaRPr kumimoji="0" lang="en-CN" sz="2400" b="1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highlight>
                <a:srgbClr val="000000"/>
              </a:highlight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FD35BBC-D10A-2A48-ABC2-92F28C427CBF}"/>
              </a:ext>
            </a:extLst>
          </p:cNvPr>
          <p:cNvSpPr txBox="1"/>
          <p:nvPr/>
        </p:nvSpPr>
        <p:spPr>
          <a:xfrm>
            <a:off x="11566446" y="1941909"/>
            <a:ext cx="177626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CN" b="1">
                <a:solidFill>
                  <a:schemeClr val="bg1"/>
                </a:solidFill>
                <a:highlight>
                  <a:srgbClr val="000000"/>
                </a:highlight>
              </a:rPr>
              <a:t>L1 cache</a:t>
            </a:r>
            <a:endParaRPr kumimoji="0" lang="en-CN" sz="2400" b="1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highlight>
                <a:srgbClr val="000000"/>
              </a:highlight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aphicFrame>
        <p:nvGraphicFramePr>
          <p:cNvPr id="85" name="Table 117">
            <a:extLst>
              <a:ext uri="{FF2B5EF4-FFF2-40B4-BE49-F238E27FC236}">
                <a16:creationId xmlns:a16="http://schemas.microsoft.com/office/drawing/2014/main" id="{1E8826B9-5DC2-6F4A-B7DF-E1EF431EA90A}"/>
              </a:ext>
            </a:extLst>
          </p:cNvPr>
          <p:cNvGraphicFramePr>
            <a:graphicFrameLocks noGrp="1"/>
          </p:cNvGraphicFramePr>
          <p:nvPr/>
        </p:nvGraphicFramePr>
        <p:xfrm>
          <a:off x="11793155" y="2422595"/>
          <a:ext cx="176177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443">
                  <a:extLst>
                    <a:ext uri="{9D8B030D-6E8A-4147-A177-3AD203B41FA5}">
                      <a16:colId xmlns:a16="http://schemas.microsoft.com/office/drawing/2014/main" val="1328618536"/>
                    </a:ext>
                  </a:extLst>
                </a:gridCol>
                <a:gridCol w="440443">
                  <a:extLst>
                    <a:ext uri="{9D8B030D-6E8A-4147-A177-3AD203B41FA5}">
                      <a16:colId xmlns:a16="http://schemas.microsoft.com/office/drawing/2014/main" val="2211555094"/>
                    </a:ext>
                  </a:extLst>
                </a:gridCol>
                <a:gridCol w="440443">
                  <a:extLst>
                    <a:ext uri="{9D8B030D-6E8A-4147-A177-3AD203B41FA5}">
                      <a16:colId xmlns:a16="http://schemas.microsoft.com/office/drawing/2014/main" val="2265486488"/>
                    </a:ext>
                  </a:extLst>
                </a:gridCol>
                <a:gridCol w="440443">
                  <a:extLst>
                    <a:ext uri="{9D8B030D-6E8A-4147-A177-3AD203B41FA5}">
                      <a16:colId xmlns:a16="http://schemas.microsoft.com/office/drawing/2014/main" val="991700338"/>
                    </a:ext>
                  </a:extLst>
                </a:gridCol>
              </a:tblGrid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231771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037757"/>
                  </a:ext>
                </a:extLst>
              </a:tr>
            </a:tbl>
          </a:graphicData>
        </a:graphic>
      </p:graphicFrame>
      <p:sp>
        <p:nvSpPr>
          <p:cNvPr id="94" name="Rectangle 93">
            <a:extLst>
              <a:ext uri="{FF2B5EF4-FFF2-40B4-BE49-F238E27FC236}">
                <a16:creationId xmlns:a16="http://schemas.microsoft.com/office/drawing/2014/main" id="{1B71D084-BD02-D14F-9594-9CE724BFE819}"/>
              </a:ext>
            </a:extLst>
          </p:cNvPr>
          <p:cNvSpPr/>
          <p:nvPr/>
        </p:nvSpPr>
        <p:spPr>
          <a:xfrm>
            <a:off x="11418686" y="5559894"/>
            <a:ext cx="3796484" cy="3064981"/>
          </a:xfrm>
          <a:prstGeom prst="rect">
            <a:avLst/>
          </a:prstGeom>
          <a:solidFill>
            <a:schemeClr val="bg2">
              <a:lumMod val="75000"/>
            </a:schemeClr>
          </a:solidFill>
          <a:ln w="3175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2000" i="0" u="none" strike="noStrike" cap="none" spc="0" normalizeH="0" baseline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graphicFrame>
        <p:nvGraphicFramePr>
          <p:cNvPr id="95" name="Table 117">
            <a:extLst>
              <a:ext uri="{FF2B5EF4-FFF2-40B4-BE49-F238E27FC236}">
                <a16:creationId xmlns:a16="http://schemas.microsoft.com/office/drawing/2014/main" id="{D2B804F7-8668-5646-A567-85D4BC453F8A}"/>
              </a:ext>
            </a:extLst>
          </p:cNvPr>
          <p:cNvGraphicFramePr>
            <a:graphicFrameLocks noGrp="1"/>
          </p:cNvGraphicFramePr>
          <p:nvPr/>
        </p:nvGraphicFramePr>
        <p:xfrm>
          <a:off x="11871818" y="6048205"/>
          <a:ext cx="2204485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897">
                  <a:extLst>
                    <a:ext uri="{9D8B030D-6E8A-4147-A177-3AD203B41FA5}">
                      <a16:colId xmlns:a16="http://schemas.microsoft.com/office/drawing/2014/main" val="1328618536"/>
                    </a:ext>
                  </a:extLst>
                </a:gridCol>
                <a:gridCol w="440897">
                  <a:extLst>
                    <a:ext uri="{9D8B030D-6E8A-4147-A177-3AD203B41FA5}">
                      <a16:colId xmlns:a16="http://schemas.microsoft.com/office/drawing/2014/main" val="3897734213"/>
                    </a:ext>
                  </a:extLst>
                </a:gridCol>
                <a:gridCol w="440897">
                  <a:extLst>
                    <a:ext uri="{9D8B030D-6E8A-4147-A177-3AD203B41FA5}">
                      <a16:colId xmlns:a16="http://schemas.microsoft.com/office/drawing/2014/main" val="218456354"/>
                    </a:ext>
                  </a:extLst>
                </a:gridCol>
                <a:gridCol w="440897">
                  <a:extLst>
                    <a:ext uri="{9D8B030D-6E8A-4147-A177-3AD203B41FA5}">
                      <a16:colId xmlns:a16="http://schemas.microsoft.com/office/drawing/2014/main" val="1068100450"/>
                    </a:ext>
                  </a:extLst>
                </a:gridCol>
                <a:gridCol w="440897">
                  <a:extLst>
                    <a:ext uri="{9D8B030D-6E8A-4147-A177-3AD203B41FA5}">
                      <a16:colId xmlns:a16="http://schemas.microsoft.com/office/drawing/2014/main" val="2211555094"/>
                    </a:ext>
                  </a:extLst>
                </a:gridCol>
              </a:tblGrid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231771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002382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812328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037757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773234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757109"/>
                  </a:ext>
                </a:extLst>
              </a:tr>
            </a:tbl>
          </a:graphicData>
        </a:graphic>
      </p:graphicFrame>
      <p:sp>
        <p:nvSpPr>
          <p:cNvPr id="96" name="TextBox 95">
            <a:extLst>
              <a:ext uri="{FF2B5EF4-FFF2-40B4-BE49-F238E27FC236}">
                <a16:creationId xmlns:a16="http://schemas.microsoft.com/office/drawing/2014/main" id="{387E01C1-32FA-9C4F-A9F4-725FF8B875C1}"/>
              </a:ext>
            </a:extLst>
          </p:cNvPr>
          <p:cNvSpPr txBox="1"/>
          <p:nvPr/>
        </p:nvSpPr>
        <p:spPr>
          <a:xfrm>
            <a:off x="11566446" y="5601593"/>
            <a:ext cx="120187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CN" b="1">
                <a:solidFill>
                  <a:schemeClr val="bg1"/>
                </a:solidFill>
                <a:highlight>
                  <a:srgbClr val="000000"/>
                </a:highlight>
              </a:rPr>
              <a:t>LLC</a:t>
            </a:r>
            <a:endParaRPr kumimoji="0" lang="en-CN" sz="2400" b="1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highlight>
                <a:srgbClr val="000000"/>
              </a:highlight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E494DC-3343-A34F-93C8-780B37B6FCC5}"/>
              </a:ext>
            </a:extLst>
          </p:cNvPr>
          <p:cNvSpPr txBox="1"/>
          <p:nvPr/>
        </p:nvSpPr>
        <p:spPr>
          <a:xfrm>
            <a:off x="13984123" y="1746487"/>
            <a:ext cx="177626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N" sz="2400" b="1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uFillTx/>
                <a:latin typeface="+mn-lt"/>
                <a:ea typeface="+mn-ea"/>
                <a:cs typeface="+mn-cs"/>
                <a:sym typeface="Helvetica Neue"/>
              </a:rPr>
              <a:t>Core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5482704-2BD3-0B43-91AD-4315A494F989}"/>
              </a:ext>
            </a:extLst>
          </p:cNvPr>
          <p:cNvSpPr txBox="1"/>
          <p:nvPr/>
        </p:nvSpPr>
        <p:spPr>
          <a:xfrm>
            <a:off x="13813672" y="5519042"/>
            <a:ext cx="177626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N" sz="2400" b="1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uFillTx/>
                <a:latin typeface="+mn-lt"/>
                <a:ea typeface="+mn-ea"/>
                <a:cs typeface="+mn-cs"/>
                <a:sym typeface="Helvetica Neue"/>
              </a:rPr>
              <a:t>Uncore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8E10156-B1C9-DA48-8240-BC6D6C9FD9DD}"/>
              </a:ext>
            </a:extLst>
          </p:cNvPr>
          <p:cNvSpPr/>
          <p:nvPr/>
        </p:nvSpPr>
        <p:spPr>
          <a:xfrm>
            <a:off x="19265430" y="1736459"/>
            <a:ext cx="3796484" cy="3707161"/>
          </a:xfrm>
          <a:prstGeom prst="rect">
            <a:avLst/>
          </a:prstGeom>
          <a:solidFill>
            <a:srgbClr val="9577FF"/>
          </a:solidFill>
          <a:ln w="31750" cap="flat">
            <a:solidFill>
              <a:schemeClr val="bg2">
                <a:lumMod val="1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200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BC43E0E-6FCC-3242-8DEA-FF5D730D349F}"/>
              </a:ext>
            </a:extLst>
          </p:cNvPr>
          <p:cNvSpPr txBox="1"/>
          <p:nvPr/>
        </p:nvSpPr>
        <p:spPr>
          <a:xfrm>
            <a:off x="19784955" y="9076720"/>
            <a:ext cx="2020127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CN" sz="4400" b="1"/>
              <a:t>Tile</a:t>
            </a:r>
            <a:r>
              <a:rPr kumimoji="0" lang="en-CN" sz="4400" b="1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B</a:t>
            </a:r>
          </a:p>
        </p:txBody>
      </p:sp>
      <p:graphicFrame>
        <p:nvGraphicFramePr>
          <p:cNvPr id="101" name="Table 117">
            <a:extLst>
              <a:ext uri="{FF2B5EF4-FFF2-40B4-BE49-F238E27FC236}">
                <a16:creationId xmlns:a16="http://schemas.microsoft.com/office/drawing/2014/main" id="{F7AA0907-C580-1C47-B838-2247B0C6D565}"/>
              </a:ext>
            </a:extLst>
          </p:cNvPr>
          <p:cNvGraphicFramePr>
            <a:graphicFrameLocks noGrp="1"/>
          </p:cNvGraphicFramePr>
          <p:nvPr/>
        </p:nvGraphicFramePr>
        <p:xfrm>
          <a:off x="19604949" y="3578732"/>
          <a:ext cx="3083101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443">
                  <a:extLst>
                    <a:ext uri="{9D8B030D-6E8A-4147-A177-3AD203B41FA5}">
                      <a16:colId xmlns:a16="http://schemas.microsoft.com/office/drawing/2014/main" val="1328618536"/>
                    </a:ext>
                  </a:extLst>
                </a:gridCol>
                <a:gridCol w="440443">
                  <a:extLst>
                    <a:ext uri="{9D8B030D-6E8A-4147-A177-3AD203B41FA5}">
                      <a16:colId xmlns:a16="http://schemas.microsoft.com/office/drawing/2014/main" val="3897734213"/>
                    </a:ext>
                  </a:extLst>
                </a:gridCol>
                <a:gridCol w="440443">
                  <a:extLst>
                    <a:ext uri="{9D8B030D-6E8A-4147-A177-3AD203B41FA5}">
                      <a16:colId xmlns:a16="http://schemas.microsoft.com/office/drawing/2014/main" val="218456354"/>
                    </a:ext>
                  </a:extLst>
                </a:gridCol>
                <a:gridCol w="440443">
                  <a:extLst>
                    <a:ext uri="{9D8B030D-6E8A-4147-A177-3AD203B41FA5}">
                      <a16:colId xmlns:a16="http://schemas.microsoft.com/office/drawing/2014/main" val="1068100450"/>
                    </a:ext>
                  </a:extLst>
                </a:gridCol>
                <a:gridCol w="440443">
                  <a:extLst>
                    <a:ext uri="{9D8B030D-6E8A-4147-A177-3AD203B41FA5}">
                      <a16:colId xmlns:a16="http://schemas.microsoft.com/office/drawing/2014/main" val="2211555094"/>
                    </a:ext>
                  </a:extLst>
                </a:gridCol>
                <a:gridCol w="440443">
                  <a:extLst>
                    <a:ext uri="{9D8B030D-6E8A-4147-A177-3AD203B41FA5}">
                      <a16:colId xmlns:a16="http://schemas.microsoft.com/office/drawing/2014/main" val="2265486488"/>
                    </a:ext>
                  </a:extLst>
                </a:gridCol>
                <a:gridCol w="440443">
                  <a:extLst>
                    <a:ext uri="{9D8B030D-6E8A-4147-A177-3AD203B41FA5}">
                      <a16:colId xmlns:a16="http://schemas.microsoft.com/office/drawing/2014/main" val="991700338"/>
                    </a:ext>
                  </a:extLst>
                </a:gridCol>
              </a:tblGrid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231771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002382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812328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037757"/>
                  </a:ext>
                </a:extLst>
              </a:tr>
            </a:tbl>
          </a:graphicData>
        </a:graphic>
      </p:graphicFrame>
      <p:sp>
        <p:nvSpPr>
          <p:cNvPr id="102" name="TextBox 101">
            <a:extLst>
              <a:ext uri="{FF2B5EF4-FFF2-40B4-BE49-F238E27FC236}">
                <a16:creationId xmlns:a16="http://schemas.microsoft.com/office/drawing/2014/main" id="{39B7AD43-C914-FC41-B3CC-E4164CA0F42F}"/>
              </a:ext>
            </a:extLst>
          </p:cNvPr>
          <p:cNvSpPr txBox="1"/>
          <p:nvPr/>
        </p:nvSpPr>
        <p:spPr>
          <a:xfrm>
            <a:off x="19387405" y="3081692"/>
            <a:ext cx="177626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CN" b="1">
                <a:solidFill>
                  <a:schemeClr val="bg1"/>
                </a:solidFill>
                <a:highlight>
                  <a:srgbClr val="000000"/>
                </a:highlight>
              </a:rPr>
              <a:t>L2 cache</a:t>
            </a:r>
            <a:endParaRPr kumimoji="0" lang="en-CN" sz="2400" b="1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highlight>
                <a:srgbClr val="000000"/>
              </a:highlight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B1BCF1A-E147-C84A-9FFF-323D8FA8114C}"/>
              </a:ext>
            </a:extLst>
          </p:cNvPr>
          <p:cNvSpPr txBox="1"/>
          <p:nvPr/>
        </p:nvSpPr>
        <p:spPr>
          <a:xfrm>
            <a:off x="19387405" y="1864591"/>
            <a:ext cx="177626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CN" b="1">
                <a:solidFill>
                  <a:schemeClr val="bg1"/>
                </a:solidFill>
                <a:highlight>
                  <a:srgbClr val="000000"/>
                </a:highlight>
              </a:rPr>
              <a:t>L1 cache</a:t>
            </a:r>
            <a:endParaRPr kumimoji="0" lang="en-CN" sz="2400" b="1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highlight>
                <a:srgbClr val="000000"/>
              </a:highlight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aphicFrame>
        <p:nvGraphicFramePr>
          <p:cNvPr id="104" name="Table 117">
            <a:extLst>
              <a:ext uri="{FF2B5EF4-FFF2-40B4-BE49-F238E27FC236}">
                <a16:creationId xmlns:a16="http://schemas.microsoft.com/office/drawing/2014/main" id="{3ACC266E-E0F1-6442-B9D7-22C1CEDCB230}"/>
              </a:ext>
            </a:extLst>
          </p:cNvPr>
          <p:cNvGraphicFramePr>
            <a:graphicFrameLocks noGrp="1"/>
          </p:cNvGraphicFramePr>
          <p:nvPr/>
        </p:nvGraphicFramePr>
        <p:xfrm>
          <a:off x="19632447" y="2356302"/>
          <a:ext cx="176177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443">
                  <a:extLst>
                    <a:ext uri="{9D8B030D-6E8A-4147-A177-3AD203B41FA5}">
                      <a16:colId xmlns:a16="http://schemas.microsoft.com/office/drawing/2014/main" val="1328618536"/>
                    </a:ext>
                  </a:extLst>
                </a:gridCol>
                <a:gridCol w="440443">
                  <a:extLst>
                    <a:ext uri="{9D8B030D-6E8A-4147-A177-3AD203B41FA5}">
                      <a16:colId xmlns:a16="http://schemas.microsoft.com/office/drawing/2014/main" val="2211555094"/>
                    </a:ext>
                  </a:extLst>
                </a:gridCol>
                <a:gridCol w="440443">
                  <a:extLst>
                    <a:ext uri="{9D8B030D-6E8A-4147-A177-3AD203B41FA5}">
                      <a16:colId xmlns:a16="http://schemas.microsoft.com/office/drawing/2014/main" val="2265486488"/>
                    </a:ext>
                  </a:extLst>
                </a:gridCol>
                <a:gridCol w="440443">
                  <a:extLst>
                    <a:ext uri="{9D8B030D-6E8A-4147-A177-3AD203B41FA5}">
                      <a16:colId xmlns:a16="http://schemas.microsoft.com/office/drawing/2014/main" val="991700338"/>
                    </a:ext>
                  </a:extLst>
                </a:gridCol>
              </a:tblGrid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231771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037757"/>
                  </a:ext>
                </a:extLst>
              </a:tr>
            </a:tbl>
          </a:graphicData>
        </a:graphic>
      </p:graphicFrame>
      <p:sp>
        <p:nvSpPr>
          <p:cNvPr id="105" name="Rectangle 104">
            <a:extLst>
              <a:ext uri="{FF2B5EF4-FFF2-40B4-BE49-F238E27FC236}">
                <a16:creationId xmlns:a16="http://schemas.microsoft.com/office/drawing/2014/main" id="{7D18EAA1-38A4-F149-8E14-84CA88A63A22}"/>
              </a:ext>
            </a:extLst>
          </p:cNvPr>
          <p:cNvSpPr/>
          <p:nvPr/>
        </p:nvSpPr>
        <p:spPr>
          <a:xfrm>
            <a:off x="19239645" y="5482576"/>
            <a:ext cx="3796484" cy="3064981"/>
          </a:xfrm>
          <a:prstGeom prst="rect">
            <a:avLst/>
          </a:prstGeom>
          <a:solidFill>
            <a:schemeClr val="bg2">
              <a:lumMod val="75000"/>
            </a:schemeClr>
          </a:solidFill>
          <a:ln w="3175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2000" i="0" u="none" strike="noStrike" cap="none" spc="0" normalizeH="0" baseline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graphicFrame>
        <p:nvGraphicFramePr>
          <p:cNvPr id="106" name="Table 117">
            <a:extLst>
              <a:ext uri="{FF2B5EF4-FFF2-40B4-BE49-F238E27FC236}">
                <a16:creationId xmlns:a16="http://schemas.microsoft.com/office/drawing/2014/main" id="{0FA9E58E-183A-5A4B-8591-4ED07457E59C}"/>
              </a:ext>
            </a:extLst>
          </p:cNvPr>
          <p:cNvGraphicFramePr>
            <a:graphicFrameLocks noGrp="1"/>
          </p:cNvGraphicFramePr>
          <p:nvPr/>
        </p:nvGraphicFramePr>
        <p:xfrm>
          <a:off x="19692777" y="5970887"/>
          <a:ext cx="2204485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897">
                  <a:extLst>
                    <a:ext uri="{9D8B030D-6E8A-4147-A177-3AD203B41FA5}">
                      <a16:colId xmlns:a16="http://schemas.microsoft.com/office/drawing/2014/main" val="1328618536"/>
                    </a:ext>
                  </a:extLst>
                </a:gridCol>
                <a:gridCol w="440897">
                  <a:extLst>
                    <a:ext uri="{9D8B030D-6E8A-4147-A177-3AD203B41FA5}">
                      <a16:colId xmlns:a16="http://schemas.microsoft.com/office/drawing/2014/main" val="3897734213"/>
                    </a:ext>
                  </a:extLst>
                </a:gridCol>
                <a:gridCol w="440897">
                  <a:extLst>
                    <a:ext uri="{9D8B030D-6E8A-4147-A177-3AD203B41FA5}">
                      <a16:colId xmlns:a16="http://schemas.microsoft.com/office/drawing/2014/main" val="218456354"/>
                    </a:ext>
                  </a:extLst>
                </a:gridCol>
                <a:gridCol w="440897">
                  <a:extLst>
                    <a:ext uri="{9D8B030D-6E8A-4147-A177-3AD203B41FA5}">
                      <a16:colId xmlns:a16="http://schemas.microsoft.com/office/drawing/2014/main" val="1068100450"/>
                    </a:ext>
                  </a:extLst>
                </a:gridCol>
                <a:gridCol w="440897">
                  <a:extLst>
                    <a:ext uri="{9D8B030D-6E8A-4147-A177-3AD203B41FA5}">
                      <a16:colId xmlns:a16="http://schemas.microsoft.com/office/drawing/2014/main" val="2211555094"/>
                    </a:ext>
                  </a:extLst>
                </a:gridCol>
              </a:tblGrid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231771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002382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812328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037757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773234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757109"/>
                  </a:ext>
                </a:extLst>
              </a:tr>
            </a:tbl>
          </a:graphicData>
        </a:graphic>
      </p:graphicFrame>
      <p:sp>
        <p:nvSpPr>
          <p:cNvPr id="107" name="TextBox 106">
            <a:extLst>
              <a:ext uri="{FF2B5EF4-FFF2-40B4-BE49-F238E27FC236}">
                <a16:creationId xmlns:a16="http://schemas.microsoft.com/office/drawing/2014/main" id="{4014C8BC-D4E5-664E-BE97-44F934626D69}"/>
              </a:ext>
            </a:extLst>
          </p:cNvPr>
          <p:cNvSpPr txBox="1"/>
          <p:nvPr/>
        </p:nvSpPr>
        <p:spPr>
          <a:xfrm>
            <a:off x="19387405" y="5524275"/>
            <a:ext cx="120187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CN" b="1">
                <a:solidFill>
                  <a:schemeClr val="bg1"/>
                </a:solidFill>
                <a:highlight>
                  <a:srgbClr val="000000"/>
                </a:highlight>
              </a:rPr>
              <a:t>LLC</a:t>
            </a:r>
            <a:endParaRPr kumimoji="0" lang="en-CN" sz="2400" b="1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highlight>
                <a:srgbClr val="000000"/>
              </a:highlight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DAD5FC2-8F03-2341-99A1-602816C7147E}"/>
              </a:ext>
            </a:extLst>
          </p:cNvPr>
          <p:cNvSpPr txBox="1"/>
          <p:nvPr/>
        </p:nvSpPr>
        <p:spPr>
          <a:xfrm>
            <a:off x="21805082" y="1669169"/>
            <a:ext cx="177626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N" sz="2400" b="1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uFillTx/>
                <a:latin typeface="+mn-lt"/>
                <a:ea typeface="+mn-ea"/>
                <a:cs typeface="+mn-cs"/>
                <a:sym typeface="Helvetica Neue"/>
              </a:rPr>
              <a:t>Core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4CBB680-424A-EE42-A8A7-6715E0837918}"/>
              </a:ext>
            </a:extLst>
          </p:cNvPr>
          <p:cNvSpPr txBox="1"/>
          <p:nvPr/>
        </p:nvSpPr>
        <p:spPr>
          <a:xfrm>
            <a:off x="21634631" y="5441724"/>
            <a:ext cx="177626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N" sz="2400" b="1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uFillTx/>
                <a:latin typeface="+mn-lt"/>
                <a:ea typeface="+mn-ea"/>
                <a:cs typeface="+mn-cs"/>
                <a:sym typeface="Helvetica Neue"/>
              </a:rPr>
              <a:t>Uncore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37E99F9-262F-7041-B7FC-E7403139ADFF}"/>
              </a:ext>
            </a:extLst>
          </p:cNvPr>
          <p:cNvCxnSpPr>
            <a:cxnSpLocks/>
          </p:cNvCxnSpPr>
          <p:nvPr/>
        </p:nvCxnSpPr>
        <p:spPr>
          <a:xfrm>
            <a:off x="15240955" y="6602145"/>
            <a:ext cx="3998690" cy="0"/>
          </a:xfrm>
          <a:prstGeom prst="line">
            <a:avLst/>
          </a:prstGeom>
          <a:noFill/>
          <a:ln w="152400" cap="flat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29773D5-92DB-834C-BAEF-C211EDBCF86E}"/>
              </a:ext>
            </a:extLst>
          </p:cNvPr>
          <p:cNvCxnSpPr>
            <a:cxnSpLocks/>
          </p:cNvCxnSpPr>
          <p:nvPr/>
        </p:nvCxnSpPr>
        <p:spPr>
          <a:xfrm>
            <a:off x="15240955" y="2711064"/>
            <a:ext cx="4024475" cy="0"/>
          </a:xfrm>
          <a:prstGeom prst="line">
            <a:avLst/>
          </a:prstGeom>
          <a:noFill/>
          <a:ln w="152400" cap="flat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07768A0-EB32-F34E-9F7B-322E4F12B175}"/>
              </a:ext>
            </a:extLst>
          </p:cNvPr>
          <p:cNvSpPr/>
          <p:nvPr/>
        </p:nvSpPr>
        <p:spPr>
          <a:xfrm>
            <a:off x="14290890" y="6048205"/>
            <a:ext cx="780713" cy="2371515"/>
          </a:xfrm>
          <a:prstGeom prst="round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N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CHA</a:t>
            </a: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018840FB-94B6-D848-A7E7-A6BC9F452560}"/>
              </a:ext>
            </a:extLst>
          </p:cNvPr>
          <p:cNvSpPr/>
          <p:nvPr/>
        </p:nvSpPr>
        <p:spPr>
          <a:xfrm>
            <a:off x="22090961" y="6044845"/>
            <a:ext cx="780713" cy="2371515"/>
          </a:xfrm>
          <a:prstGeom prst="round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N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CHA</a:t>
            </a:r>
          </a:p>
        </p:txBody>
      </p:sp>
      <p:grpSp>
        <p:nvGrpSpPr>
          <p:cNvPr id="35" name="成组">
            <a:extLst>
              <a:ext uri="{FF2B5EF4-FFF2-40B4-BE49-F238E27FC236}">
                <a16:creationId xmlns:a16="http://schemas.microsoft.com/office/drawing/2014/main" id="{E5F2A817-05C5-F767-5315-A985FC921391}"/>
              </a:ext>
            </a:extLst>
          </p:cNvPr>
          <p:cNvGrpSpPr/>
          <p:nvPr/>
        </p:nvGrpSpPr>
        <p:grpSpPr>
          <a:xfrm>
            <a:off x="-391489" y="12773806"/>
            <a:ext cx="25166978" cy="1646668"/>
            <a:chOff x="0" y="0"/>
            <a:chExt cx="25166977" cy="984245"/>
          </a:xfrm>
        </p:grpSpPr>
        <p:sp>
          <p:nvSpPr>
            <p:cNvPr id="36" name="矩形">
              <a:extLst>
                <a:ext uri="{FF2B5EF4-FFF2-40B4-BE49-F238E27FC236}">
                  <a16:creationId xmlns:a16="http://schemas.microsoft.com/office/drawing/2014/main" id="{144C4B21-CCE1-320E-BC29-2CECCB549BD7}"/>
                </a:ext>
              </a:extLst>
            </p:cNvPr>
            <p:cNvSpPr/>
            <p:nvPr/>
          </p:nvSpPr>
          <p:spPr>
            <a:xfrm>
              <a:off x="122501" y="9791"/>
              <a:ext cx="25044477" cy="974455"/>
            </a:xfrm>
            <a:prstGeom prst="rect">
              <a:avLst/>
            </a:prstGeom>
            <a:solidFill>
              <a:srgbClr val="2C81C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" name="矩形">
              <a:extLst>
                <a:ext uri="{FF2B5EF4-FFF2-40B4-BE49-F238E27FC236}">
                  <a16:creationId xmlns:a16="http://schemas.microsoft.com/office/drawing/2014/main" id="{9E10967B-1C52-E38B-7709-C53DDB737EC4}"/>
                </a:ext>
              </a:extLst>
            </p:cNvPr>
            <p:cNvSpPr/>
            <p:nvPr/>
          </p:nvSpPr>
          <p:spPr>
            <a:xfrm>
              <a:off x="0" y="0"/>
              <a:ext cx="25044476" cy="63500"/>
            </a:xfrm>
            <a:prstGeom prst="rect">
              <a:avLst/>
            </a:prstGeom>
            <a:solidFill>
              <a:srgbClr val="FEAD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38" name="Cloud 37">
            <a:extLst>
              <a:ext uri="{FF2B5EF4-FFF2-40B4-BE49-F238E27FC236}">
                <a16:creationId xmlns:a16="http://schemas.microsoft.com/office/drawing/2014/main" id="{0011B825-B4E9-86DB-2DBA-F7DD88214B39}"/>
              </a:ext>
            </a:extLst>
          </p:cNvPr>
          <p:cNvSpPr/>
          <p:nvPr/>
        </p:nvSpPr>
        <p:spPr>
          <a:xfrm>
            <a:off x="15280980" y="2336515"/>
            <a:ext cx="3918640" cy="4494098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N" sz="3200" b="0" i="0" u="none" strike="noStrike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Mesh Interconnect</a:t>
            </a:r>
          </a:p>
        </p:txBody>
      </p:sp>
    </p:spTree>
    <p:extLst>
      <p:ext uri="{BB962C8B-B14F-4D97-AF65-F5344CB8AC3E}">
        <p14:creationId xmlns:p14="http://schemas.microsoft.com/office/powerpoint/2010/main" val="3043374696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2|1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8|6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9|5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6"/>
</p:tagLst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21_BasicWhite">
    <a:dk1>
      <a:srgbClr val="5E5E5E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FD932"/>
    </a:accent4>
    <a:accent5>
      <a:srgbClr val="FF644E"/>
    </a:accent5>
    <a:accent6>
      <a:srgbClr val="FF42A1"/>
    </a:accent6>
    <a:hlink>
      <a:srgbClr val="0000FF"/>
    </a:hlink>
    <a:folHlink>
      <a:srgbClr val="FF00FF"/>
    </a:folHlink>
  </a:clrScheme>
</a:themeOverride>
</file>

<file path=ppt/theme/themeOverride2.xml><?xml version="1.0" encoding="utf-8"?>
<a:themeOverride xmlns:a="http://schemas.openxmlformats.org/drawingml/2006/main">
  <a:clrScheme name="21_BasicWhite">
    <a:dk1>
      <a:srgbClr val="5E5E5E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FD932"/>
    </a:accent4>
    <a:accent5>
      <a:srgbClr val="FF644E"/>
    </a:accent5>
    <a:accent6>
      <a:srgbClr val="FF42A1"/>
    </a:accent6>
    <a:hlink>
      <a:srgbClr val="0000FF"/>
    </a:hlink>
    <a:folHlink>
      <a:srgbClr val="FF00FF"/>
    </a:folHlink>
  </a:clrScheme>
</a:themeOverride>
</file>

<file path=ppt/theme/themeOverride3.xml><?xml version="1.0" encoding="utf-8"?>
<a:themeOverride xmlns:a="http://schemas.openxmlformats.org/drawingml/2006/main">
  <a:clrScheme name="21_BasicWhite">
    <a:dk1>
      <a:srgbClr val="5E5E5E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FD932"/>
    </a:accent4>
    <a:accent5>
      <a:srgbClr val="FF644E"/>
    </a:accent5>
    <a:accent6>
      <a:srgbClr val="FF42A1"/>
    </a:accent6>
    <a:hlink>
      <a:srgbClr val="0000FF"/>
    </a:hlink>
    <a:folHlink>
      <a:srgbClr val="FF00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7484</TotalTime>
  <Words>2067</Words>
  <Application>Microsoft Macintosh PowerPoint</Application>
  <PresentationFormat>Custom</PresentationFormat>
  <Paragraphs>772</Paragraphs>
  <Slides>35</Slides>
  <Notes>35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华文细黑</vt:lpstr>
      <vt:lpstr>Calibri</vt:lpstr>
      <vt:lpstr>Cambria Math</vt:lpstr>
      <vt:lpstr>Courier New</vt:lpstr>
      <vt:lpstr>Helvetica Neue</vt:lpstr>
      <vt:lpstr>Helvetica Neue Medium</vt:lpstr>
      <vt:lpstr>Times Roman</vt:lpstr>
      <vt:lpstr>21_BasicWhite</vt:lpstr>
      <vt:lpstr>MeshUp: Stateless Cache Side-channel Attack on CPU Mesh</vt:lpstr>
      <vt:lpstr>Background</vt:lpstr>
      <vt:lpstr>Cause of Cache Timing Attack</vt:lpstr>
      <vt:lpstr>MeshUp Target - CPU Interconnect</vt:lpstr>
      <vt:lpstr>MeshUp Target - CPU Interconnect</vt:lpstr>
      <vt:lpstr>Mesh Interconnect(1)</vt:lpstr>
      <vt:lpstr>Mesh Interconnect(2)</vt:lpstr>
      <vt:lpstr>Cache Structure</vt:lpstr>
      <vt:lpstr>Cache Structure</vt:lpstr>
      <vt:lpstr>MeshUp Overview</vt:lpstr>
      <vt:lpstr>Threat Model </vt:lpstr>
      <vt:lpstr>Threat Model </vt:lpstr>
      <vt:lpstr>Threat Model </vt:lpstr>
      <vt:lpstr>Attack Procedure</vt:lpstr>
      <vt:lpstr>Cross-core Attack</vt:lpstr>
      <vt:lpstr>Mesh Interconnect</vt:lpstr>
      <vt:lpstr>Probe: Cacheline Eviction</vt:lpstr>
      <vt:lpstr>Probe: Cacheline Eviction</vt:lpstr>
      <vt:lpstr>PowerPoint Presentation</vt:lpstr>
      <vt:lpstr>PowerPoint Presentation</vt:lpstr>
      <vt:lpstr>Probe: Cacheline Eviction</vt:lpstr>
      <vt:lpstr>Evaluation </vt:lpstr>
      <vt:lpstr>Cross-CPU Attack</vt:lpstr>
      <vt:lpstr>UPI interconnect</vt:lpstr>
      <vt:lpstr>Probe: False Sharing</vt:lpstr>
      <vt:lpstr>Evaluation</vt:lpstr>
      <vt:lpstr>MeshUp Analysis</vt:lpstr>
      <vt:lpstr>MeshUp Advantages &amp; Limitations </vt:lpstr>
      <vt:lpstr>Potential Mitigation </vt:lpstr>
      <vt:lpstr>Summary</vt:lpstr>
      <vt:lpstr>Q&amp;A</vt:lpstr>
      <vt:lpstr>References</vt:lpstr>
      <vt:lpstr>Mesh Interconnect(3)</vt:lpstr>
      <vt:lpstr>Mesh Interconnect(4)</vt:lpstr>
      <vt:lpstr>Cache Structure(2)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MeshUp: Stateless Cache Side-channel Attack on CPU Mesh</dc:title>
  <cp:lastModifiedBy>万 俊鹏</cp:lastModifiedBy>
  <cp:revision>340</cp:revision>
  <dcterms:modified xsi:type="dcterms:W3CDTF">2022-05-16T16:15:52Z</dcterms:modified>
</cp:coreProperties>
</file>