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5CF6-AC8A-40CC-88C6-81BE19BCC5D3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6EBC1-23F1-4D0C-A9D6-CB507E3597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5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CE7C4-3263-4952-BDEA-1CCF4A4B9FC6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71DE5-C3F0-4EB8-ACB6-2C9FF41063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7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71DE5-C3F0-4EB8-ACB6-2C9FF41063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6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71DE5-C3F0-4EB8-ACB6-2C9FF41063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6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sicher ein System / SWC entwickelt, wieviel dokumentiert und wieviel getestet werden muss, hängt dabei von dem SIL ab. </a:t>
            </a:r>
          </a:p>
          <a:p>
            <a:endParaRPr lang="de-DE" dirty="0"/>
          </a:p>
          <a:p>
            <a:r>
              <a:rPr lang="de-DE" dirty="0"/>
              <a:t>(Klassifizierung nach:</a:t>
            </a:r>
            <a:br>
              <a:rPr lang="de-DE" dirty="0"/>
            </a:br>
            <a:r>
              <a:rPr lang="de-DE" dirty="0"/>
              <a:t>-Schadenshöhe</a:t>
            </a:r>
          </a:p>
          <a:p>
            <a:r>
              <a:rPr lang="de-DE" dirty="0"/>
              <a:t>-Eintrittswahrscheinlichkeit</a:t>
            </a:r>
          </a:p>
          <a:p>
            <a:r>
              <a:rPr lang="de-DE" dirty="0"/>
              <a:t>-Kontrollierbarkeit )</a:t>
            </a:r>
          </a:p>
          <a:p>
            <a:endParaRPr lang="de-DE" dirty="0"/>
          </a:p>
          <a:p>
            <a:r>
              <a:rPr lang="de-DE" dirty="0"/>
              <a:t>Auch wenn viele der spezifischeren Normen eigene </a:t>
            </a:r>
            <a:r>
              <a:rPr lang="de-DE" dirty="0" err="1"/>
              <a:t>Sicherheits</a:t>
            </a:r>
            <a:r>
              <a:rPr lang="de-DE" dirty="0"/>
              <a:t>–Anforderungen und –Stufen  für Ihre Systeme besitzen, so werden diese in der Praxis bei sicherheitskritischen Systemen oft nach SIL übersetzt und zertifiziert.</a:t>
            </a:r>
          </a:p>
          <a:p>
            <a:endParaRPr lang="de-DE" dirty="0"/>
          </a:p>
          <a:p>
            <a:r>
              <a:rPr lang="de-DE" dirty="0"/>
              <a:t>Dies gilt nicht für die Luftfahrt – dort gibt es eine andere Norm (DO-178B).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3679279-43ED-49CA-9FBD-352442C9E716}" type="datetime1">
              <a:rPr lang="en-US" smtClean="0"/>
              <a:t>6/17/2017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1DE5-C3F0-4EB8-ACB6-2C9FF41063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429375"/>
            <a:ext cx="1912219" cy="4286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/>
                </a:solidFill>
              </a:rPr>
              <a:t> Lukasz </a:t>
            </a:r>
            <a:r>
              <a:rPr lang="de-DE" sz="1600" b="1" dirty="0" err="1">
                <a:solidFill>
                  <a:schemeClr val="tx1"/>
                </a:solidFill>
              </a:rPr>
              <a:t>Koceluch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1912219" y="6429374"/>
            <a:ext cx="8665946" cy="428626"/>
          </a:xfrm>
          <a:prstGeom prst="rect">
            <a:avLst/>
          </a:prstGeom>
          <a:solidFill>
            <a:srgbClr val="D9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>
                    <a:lumMod val="85000"/>
                  </a:schemeClr>
                </a:solidFill>
              </a:rPr>
              <a:t>Testen von Enterprise Anwendungen           29.06.2017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78165" y="6429374"/>
            <a:ext cx="1613835" cy="428626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6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F3FCFE3-461D-47E0-A6A5-76E0A0056ED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0" y="0"/>
            <a:ext cx="6006165" cy="4286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7" name="Rechteck 16"/>
          <p:cNvSpPr/>
          <p:nvPr userDrawn="1"/>
        </p:nvSpPr>
        <p:spPr>
          <a:xfrm>
            <a:off x="6006164" y="0"/>
            <a:ext cx="6185835" cy="428625"/>
          </a:xfrm>
          <a:prstGeom prst="rect">
            <a:avLst/>
          </a:prstGeom>
          <a:solidFill>
            <a:srgbClr val="D9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429375"/>
            <a:ext cx="1912219" cy="4286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/>
                </a:solidFill>
              </a:rPr>
              <a:t> Stefan </a:t>
            </a:r>
            <a:r>
              <a:rPr lang="de-DE" sz="1600" b="1" dirty="0" err="1">
                <a:solidFill>
                  <a:schemeClr val="tx1"/>
                </a:solidFill>
              </a:rPr>
              <a:t>Schuhbäck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1912219" y="6429374"/>
            <a:ext cx="8665946" cy="428626"/>
          </a:xfrm>
          <a:prstGeom prst="rect">
            <a:avLst/>
          </a:prstGeom>
          <a:solidFill>
            <a:srgbClr val="D9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>
                    <a:lumMod val="85000"/>
                  </a:schemeClr>
                </a:solidFill>
              </a:rPr>
              <a:t>Testen von Enterprise Anwendungen           29.06.2017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78165" y="6429374"/>
            <a:ext cx="1613835" cy="428626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6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F3FCFE3-461D-47E0-A6A5-76E0A0056ED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0" y="0"/>
            <a:ext cx="6006165" cy="4286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7" name="Rechteck 16"/>
          <p:cNvSpPr/>
          <p:nvPr userDrawn="1"/>
        </p:nvSpPr>
        <p:spPr>
          <a:xfrm>
            <a:off x="6006164" y="0"/>
            <a:ext cx="6185835" cy="428625"/>
          </a:xfrm>
          <a:prstGeom prst="rect">
            <a:avLst/>
          </a:prstGeom>
          <a:solidFill>
            <a:srgbClr val="D9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07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429375"/>
            <a:ext cx="1912219" cy="4286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/>
                </a:solidFill>
              </a:rPr>
              <a:t> Lukasz </a:t>
            </a:r>
            <a:r>
              <a:rPr lang="de-DE" sz="1600" b="1" dirty="0" err="1">
                <a:solidFill>
                  <a:schemeClr val="tx1"/>
                </a:solidFill>
              </a:rPr>
              <a:t>Koceluch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1912219" y="6429374"/>
            <a:ext cx="8665946" cy="428626"/>
          </a:xfrm>
          <a:prstGeom prst="rect">
            <a:avLst/>
          </a:prstGeom>
          <a:solidFill>
            <a:srgbClr val="D9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>
                    <a:lumMod val="85000"/>
                  </a:schemeClr>
                </a:solidFill>
              </a:rPr>
              <a:t>Testen von Enterprise Anwendungen           29.06.2017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78165" y="6429374"/>
            <a:ext cx="1613835" cy="428626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6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F3FCFE3-461D-47E0-A6A5-76E0A0056ED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0" y="0"/>
            <a:ext cx="6006165" cy="4286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7" name="Rechteck 16"/>
          <p:cNvSpPr/>
          <p:nvPr userDrawn="1"/>
        </p:nvSpPr>
        <p:spPr>
          <a:xfrm>
            <a:off x="6006164" y="0"/>
            <a:ext cx="6185835" cy="428625"/>
          </a:xfrm>
          <a:prstGeom prst="rect">
            <a:avLst/>
          </a:prstGeom>
          <a:solidFill>
            <a:srgbClr val="D9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-1" y="428604"/>
            <a:ext cx="12192001" cy="71438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anchor="ctr"/>
          <a:lstStyle>
            <a:lvl1pPr algn="l">
              <a:defRPr sz="32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0601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429375"/>
            <a:ext cx="1912219" cy="4286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/>
                </a:solidFill>
              </a:rPr>
              <a:t> Stefan </a:t>
            </a:r>
            <a:r>
              <a:rPr lang="de-DE" sz="1600" b="1" dirty="0" err="1">
                <a:solidFill>
                  <a:schemeClr val="tx1"/>
                </a:solidFill>
              </a:rPr>
              <a:t>Schuhbäck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1912219" y="6429374"/>
            <a:ext cx="8665946" cy="428626"/>
          </a:xfrm>
          <a:prstGeom prst="rect">
            <a:avLst/>
          </a:prstGeom>
          <a:solidFill>
            <a:srgbClr val="D9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>
                <a:solidFill>
                  <a:schemeClr val="tx1">
                    <a:lumMod val="85000"/>
                  </a:schemeClr>
                </a:solidFill>
              </a:rPr>
              <a:t>Testen von Enterprise Anwendungen           29.06.2017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78165" y="6429374"/>
            <a:ext cx="1613835" cy="428626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6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F3FCFE3-461D-47E0-A6A5-76E0A0056ED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0" y="0"/>
            <a:ext cx="6006165" cy="4286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7" name="Rechteck 16"/>
          <p:cNvSpPr/>
          <p:nvPr userDrawn="1"/>
        </p:nvSpPr>
        <p:spPr>
          <a:xfrm>
            <a:off x="6006164" y="0"/>
            <a:ext cx="6185835" cy="428625"/>
          </a:xfrm>
          <a:prstGeom prst="rect">
            <a:avLst/>
          </a:prstGeom>
          <a:solidFill>
            <a:srgbClr val="D9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-1" y="428604"/>
            <a:ext cx="12192001" cy="71438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anchor="ctr"/>
          <a:lstStyle>
            <a:lvl1pPr algn="l">
              <a:defRPr sz="32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7091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5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2" r:id="rId3"/>
    <p:sldLayoutId id="2147483653" r:id="rId4"/>
    <p:sldLayoutId id="2147483651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10577513" y="6429375"/>
            <a:ext cx="1614487" cy="4286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3FCFE3-461D-47E0-A6A5-76E0A0056ED2}" type="slidenum">
              <a:rPr lang="de-DE" altLang="de-DE" smtClean="0"/>
              <a:pPr>
                <a:defRPr/>
              </a:pPr>
              <a:t>1</a:t>
            </a:fld>
            <a:endParaRPr lang="de-DE" alt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141412" y="618518"/>
            <a:ext cx="9905998" cy="147857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dirty="0"/>
            </a:br>
            <a:r>
              <a:rPr lang="en-US" dirty="0" err="1"/>
              <a:t>Vortrag</a:t>
            </a:r>
            <a:br>
              <a:rPr lang="en-US" dirty="0"/>
            </a:br>
            <a:r>
              <a:rPr lang="en-US" dirty="0" err="1"/>
              <a:t>Testen</a:t>
            </a:r>
            <a:r>
              <a:rPr lang="en-US" dirty="0"/>
              <a:t> von </a:t>
            </a:r>
            <a:r>
              <a:rPr lang="en-US" dirty="0" err="1"/>
              <a:t>Enterpriseanwendungen</a:t>
            </a:r>
            <a:endParaRPr lang="en-US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1141413" y="4264627"/>
            <a:ext cx="9905999" cy="17082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/>
              <a:t>Lukasz Koceluch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/>
              <a:t>Stefan </a:t>
            </a:r>
            <a:r>
              <a:rPr lang="de-DE" sz="1800" dirty="0" err="1"/>
              <a:t>Schuhbäck</a:t>
            </a:r>
            <a:endParaRPr lang="de-DE" sz="1800" dirty="0"/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/>
              <a:t>Hochschule München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800" dirty="0"/>
              <a:t>Fakultät für Informatik und Mathematik</a:t>
            </a:r>
            <a:br>
              <a:rPr lang="de-DE" dirty="0"/>
            </a:br>
            <a:endParaRPr lang="en-US" dirty="0"/>
          </a:p>
        </p:txBody>
      </p:sp>
      <p:sp>
        <p:nvSpPr>
          <p:cNvPr id="9" name="Untertitel 2"/>
          <p:cNvSpPr txBox="1">
            <a:spLocks/>
          </p:cNvSpPr>
          <p:nvPr/>
        </p:nvSpPr>
        <p:spPr>
          <a:xfrm>
            <a:off x="1698623" y="2097088"/>
            <a:ext cx="8791575" cy="51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---- / ---- / ----</a:t>
            </a:r>
          </a:p>
        </p:txBody>
      </p:sp>
    </p:spTree>
    <p:extLst>
      <p:ext uri="{BB962C8B-B14F-4D97-AF65-F5344CB8AC3E}">
        <p14:creationId xmlns:p14="http://schemas.microsoft.com/office/powerpoint/2010/main" val="426159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3FCFE3-461D-47E0-A6A5-76E0A0056ED2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Inhalt</a:t>
            </a: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1141413" y="1466893"/>
            <a:ext cx="4864752" cy="45873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Plot-</a:t>
            </a:r>
            <a:r>
              <a:rPr lang="de-DE" dirty="0" err="1"/>
              <a:t>PlugIn</a:t>
            </a:r>
            <a:endParaRPr lang="de-DE" dirty="0"/>
          </a:p>
          <a:p>
            <a:pPr lvl="1"/>
            <a:r>
              <a:rPr lang="de-DE" dirty="0"/>
              <a:t>Einordnung des </a:t>
            </a:r>
            <a:r>
              <a:rPr lang="de-DE" dirty="0" err="1"/>
              <a:t>PlugIns</a:t>
            </a:r>
            <a:endParaRPr lang="de-DE" dirty="0"/>
          </a:p>
          <a:p>
            <a:pPr lvl="1"/>
            <a:r>
              <a:rPr lang="de-DE" dirty="0"/>
              <a:t>Funktionsweise</a:t>
            </a:r>
          </a:p>
          <a:p>
            <a:pPr lvl="1"/>
            <a:r>
              <a:rPr lang="de-DE" dirty="0" err="1"/>
              <a:t>Testcase</a:t>
            </a:r>
            <a:endParaRPr lang="de-DE" dirty="0"/>
          </a:p>
          <a:p>
            <a:pPr lvl="1"/>
            <a:r>
              <a:rPr lang="de-DE" dirty="0"/>
              <a:t>Vorgehensweise</a:t>
            </a:r>
          </a:p>
          <a:p>
            <a:r>
              <a:rPr lang="de-DE" dirty="0" err="1"/>
              <a:t>Warnings-PlugIn</a:t>
            </a:r>
            <a:endParaRPr lang="de-DE" dirty="0"/>
          </a:p>
          <a:p>
            <a:pPr lvl="1"/>
            <a:r>
              <a:rPr lang="de-DE" dirty="0"/>
              <a:t>Einordnung des </a:t>
            </a:r>
            <a:r>
              <a:rPr lang="de-DE" dirty="0" err="1"/>
              <a:t>PlugIns</a:t>
            </a:r>
            <a:endParaRPr lang="de-DE" dirty="0"/>
          </a:p>
          <a:p>
            <a:pPr lvl="1"/>
            <a:r>
              <a:rPr lang="de-DE" dirty="0" err="1"/>
              <a:t>Testcase</a:t>
            </a:r>
            <a:r>
              <a:rPr lang="de-DE" dirty="0"/>
              <a:t> mit Docker</a:t>
            </a:r>
          </a:p>
          <a:p>
            <a:pPr lvl="1"/>
            <a:r>
              <a:rPr lang="de-DE" dirty="0"/>
              <a:t>Vorgehensweise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689558" y="1466893"/>
            <a:ext cx="4225491" cy="28163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Zusammenfassung</a:t>
            </a:r>
          </a:p>
          <a:p>
            <a:pPr marL="685800" lvl="2">
              <a:spcBef>
                <a:spcPts val="1000"/>
              </a:spcBef>
            </a:pPr>
            <a:r>
              <a:rPr lang="de-DE" sz="2000" dirty="0"/>
              <a:t>Verwendete Verfahren / Pattern</a:t>
            </a:r>
          </a:p>
          <a:p>
            <a:pPr marL="685800" lvl="2">
              <a:spcBef>
                <a:spcPts val="1000"/>
              </a:spcBef>
            </a:pPr>
            <a:r>
              <a:rPr lang="de-DE" sz="2000" dirty="0"/>
              <a:t>Lerneffekte</a:t>
            </a:r>
          </a:p>
          <a:p>
            <a:pPr marL="685800" lvl="2">
              <a:spcBef>
                <a:spcPts val="1000"/>
              </a:spcBef>
            </a:pPr>
            <a:r>
              <a:rPr lang="de-DE" sz="20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38813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3FCFE3-461D-47E0-A6A5-76E0A0056ED2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Einordnung des </a:t>
            </a:r>
            <a:r>
              <a:rPr lang="de-DE" dirty="0" err="1"/>
              <a:t>PlugIns</a:t>
            </a:r>
            <a:endParaRPr lang="en-US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0"/>
            <a:ext cx="5996539" cy="428625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A30000"/>
                </a:solidFill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de-DE" sz="2000" b="1" dirty="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Plot-</a:t>
            </a:r>
            <a:r>
              <a:rPr lang="de-DE" sz="2000" b="1" dirty="0" err="1">
                <a:solidFill>
                  <a:srgbClr val="F2F2F2"/>
                </a:solidFill>
                <a:latin typeface="+mj-lt"/>
                <a:ea typeface="+mj-ea"/>
                <a:cs typeface="+mj-cs"/>
              </a:rPr>
              <a:t>PlugIn</a:t>
            </a:r>
            <a:endParaRPr lang="de-DE" sz="2000" b="1" dirty="0">
              <a:solidFill>
                <a:srgbClr val="F2F2F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0175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78</Words>
  <Application>Microsoft Office PowerPoint</Application>
  <PresentationFormat>Breitbild</PresentationFormat>
  <Paragraphs>38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Tw Cen MT</vt:lpstr>
      <vt:lpstr>Schaltkreis</vt:lpstr>
      <vt:lpstr>PowerPoint-Präsentation</vt:lpstr>
      <vt:lpstr>Inhalt</vt:lpstr>
      <vt:lpstr>Einordnung des PlugIns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Vortrag: Safety Certified OS</dc:title>
  <dc:creator>Luke</dc:creator>
  <cp:lastModifiedBy>koceluch</cp:lastModifiedBy>
  <cp:revision>104</cp:revision>
  <dcterms:created xsi:type="dcterms:W3CDTF">2016-05-18T16:06:33Z</dcterms:created>
  <dcterms:modified xsi:type="dcterms:W3CDTF">2017-06-17T11:29:34Z</dcterms:modified>
</cp:coreProperties>
</file>