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7" autoAdjust="0"/>
    <p:restoredTop sz="94660"/>
  </p:normalViewPr>
  <p:slideViewPr>
    <p:cSldViewPr snapToGrid="0">
      <p:cViewPr>
        <p:scale>
          <a:sx n="75" d="100"/>
          <a:sy n="75" d="100"/>
        </p:scale>
        <p:origin x="115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5CF6-AC8A-40CC-88C6-81BE19BCC5D3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6EBC1-23F1-4D0C-A9D6-CB507E359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CE7C4-3263-4952-BDEA-1CCF4A4B9FC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71DE5-C3F0-4EB8-ACB6-2C9FF4106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sicher ein System / SWC entwickelt, wieviel dokumentiert und wieviel getestet werden muss, hängt dabei von dem SIL ab. </a:t>
            </a:r>
          </a:p>
          <a:p>
            <a:endParaRPr lang="de-DE" dirty="0"/>
          </a:p>
          <a:p>
            <a:r>
              <a:rPr lang="de-DE" dirty="0"/>
              <a:t>(Klassifizierung nach:</a:t>
            </a:r>
            <a:br>
              <a:rPr lang="de-DE" dirty="0"/>
            </a:br>
            <a:r>
              <a:rPr lang="de-DE" dirty="0"/>
              <a:t>-Schadenshöhe</a:t>
            </a:r>
          </a:p>
          <a:p>
            <a:r>
              <a:rPr lang="de-DE" dirty="0"/>
              <a:t>-Eintrittswahrscheinlichkeit</a:t>
            </a:r>
          </a:p>
          <a:p>
            <a:r>
              <a:rPr lang="de-DE" dirty="0"/>
              <a:t>-Kontrollierbarkeit )</a:t>
            </a:r>
          </a:p>
          <a:p>
            <a:endParaRPr lang="de-DE" dirty="0"/>
          </a:p>
          <a:p>
            <a:r>
              <a:rPr lang="de-DE" dirty="0"/>
              <a:t>Auch wenn viele der spezifischeren Normen eigene </a:t>
            </a:r>
            <a:r>
              <a:rPr lang="de-DE" dirty="0" err="1"/>
              <a:t>Sicherheits</a:t>
            </a:r>
            <a:r>
              <a:rPr lang="de-DE" dirty="0"/>
              <a:t>–Anforderungen und –Stufen  für Ihre Systeme besitzen, so werden diese in der Praxis bei sicherheitskritischen Systemen oft nach SIL übersetzt und zertifiziert.</a:t>
            </a:r>
          </a:p>
          <a:p>
            <a:endParaRPr lang="de-DE" dirty="0"/>
          </a:p>
          <a:p>
            <a:r>
              <a:rPr lang="de-DE" dirty="0"/>
              <a:t>Dies gilt nicht für die Luftfahrt – dort gibt es eine andere Norm (DO-178B).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679279-43ED-49CA-9FBD-352442C9E716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sicher ein System / SWC entwickelt, wieviel dokumentiert und wieviel getestet werden muss, hängt dabei von dem SIL ab. </a:t>
            </a:r>
          </a:p>
          <a:p>
            <a:endParaRPr lang="de-DE" dirty="0"/>
          </a:p>
          <a:p>
            <a:r>
              <a:rPr lang="de-DE" dirty="0"/>
              <a:t>(Klassifizierung nach:</a:t>
            </a:r>
            <a:br>
              <a:rPr lang="de-DE" dirty="0"/>
            </a:br>
            <a:r>
              <a:rPr lang="de-DE" dirty="0"/>
              <a:t>-Schadenshöhe</a:t>
            </a:r>
          </a:p>
          <a:p>
            <a:r>
              <a:rPr lang="de-DE" dirty="0"/>
              <a:t>-Eintrittswahrscheinlichkeit</a:t>
            </a:r>
          </a:p>
          <a:p>
            <a:r>
              <a:rPr lang="de-DE" dirty="0"/>
              <a:t>-Kontrollierbarkeit )</a:t>
            </a:r>
          </a:p>
          <a:p>
            <a:endParaRPr lang="de-DE" dirty="0"/>
          </a:p>
          <a:p>
            <a:r>
              <a:rPr lang="de-DE" dirty="0"/>
              <a:t>Auch wenn viele der spezifischeren Normen eigene </a:t>
            </a:r>
            <a:r>
              <a:rPr lang="de-DE" dirty="0" err="1"/>
              <a:t>Sicherheits</a:t>
            </a:r>
            <a:r>
              <a:rPr lang="de-DE" dirty="0"/>
              <a:t>–Anforderungen und –Stufen  für Ihre Systeme besitzen, so werden diese in der Praxis bei sicherheitskritischen Systemen oft nach SIL übersetzt und zertifiziert.</a:t>
            </a:r>
          </a:p>
          <a:p>
            <a:endParaRPr lang="de-DE" dirty="0"/>
          </a:p>
          <a:p>
            <a:r>
              <a:rPr lang="de-DE" dirty="0"/>
              <a:t>Dies gilt nicht für die Luftfahrt – dort gibt es eine andere Norm (DO-178B).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679279-43ED-49CA-9FBD-352442C9E716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asz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Lukasz </a:t>
            </a:r>
            <a:r>
              <a:rPr lang="de-DE" sz="1600" b="1" dirty="0" err="1">
                <a:solidFill>
                  <a:schemeClr val="tx1"/>
                </a:solidFill>
              </a:rPr>
              <a:t>Koceluch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fa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Stefan </a:t>
            </a:r>
            <a:r>
              <a:rPr lang="de-DE" sz="1600" b="1" dirty="0" err="1">
                <a:solidFill>
                  <a:schemeClr val="tx1"/>
                </a:solidFill>
              </a:rPr>
              <a:t>Schuhbäck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asz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Lukasz </a:t>
            </a:r>
            <a:r>
              <a:rPr lang="de-DE" sz="1600" b="1" dirty="0" err="1">
                <a:solidFill>
                  <a:schemeClr val="tx1"/>
                </a:solidFill>
              </a:rPr>
              <a:t>Koceluch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-1" y="428604"/>
            <a:ext cx="12192001" cy="7143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anchor="ctr"/>
          <a:lstStyle>
            <a:lvl1pPr algn="l">
              <a:defRPr sz="3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60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fa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Stefan </a:t>
            </a:r>
            <a:r>
              <a:rPr lang="de-DE" sz="1600" b="1" dirty="0" err="1">
                <a:solidFill>
                  <a:schemeClr val="tx1"/>
                </a:solidFill>
              </a:rPr>
              <a:t>Schuhbäck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-1" y="428604"/>
            <a:ext cx="12192001" cy="7143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anchor="ctr"/>
          <a:lstStyle>
            <a:lvl1pPr algn="l">
              <a:defRPr sz="3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09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5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10577513" y="6429375"/>
            <a:ext cx="1614487" cy="428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141412" y="618518"/>
            <a:ext cx="9905998" cy="147857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 err="1"/>
              <a:t>Vortrag</a:t>
            </a:r>
            <a:br>
              <a:rPr lang="en-US" dirty="0"/>
            </a:br>
            <a:r>
              <a:rPr lang="en-US" dirty="0" err="1"/>
              <a:t>Testen</a:t>
            </a:r>
            <a:r>
              <a:rPr lang="en-US" dirty="0"/>
              <a:t> von </a:t>
            </a:r>
            <a:r>
              <a:rPr lang="en-US" dirty="0" err="1"/>
              <a:t>Enterpriseanwendungen</a:t>
            </a:r>
            <a:endParaRPr lang="en-US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141413" y="4264627"/>
            <a:ext cx="9905999" cy="17082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Lukasz Koceluch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Stefan </a:t>
            </a:r>
            <a:r>
              <a:rPr lang="de-DE" sz="1800" dirty="0" err="1"/>
              <a:t>Schuhbäck</a:t>
            </a:r>
            <a:endParaRPr lang="de-DE" sz="18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Hochschule München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Fakultät für Informatik und Mathematik</a:t>
            </a:r>
            <a:br>
              <a:rPr lang="de-DE" dirty="0"/>
            </a:b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1698623" y="2097088"/>
            <a:ext cx="8791575" cy="5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---- / ---- / ----</a:t>
            </a:r>
          </a:p>
        </p:txBody>
      </p:sp>
    </p:spTree>
    <p:extLst>
      <p:ext uri="{BB962C8B-B14F-4D97-AF65-F5344CB8AC3E}">
        <p14:creationId xmlns:p14="http://schemas.microsoft.com/office/powerpoint/2010/main" val="42615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141413" y="1466893"/>
            <a:ext cx="4864752" cy="45873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Plot-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Einordnung des </a:t>
            </a:r>
            <a:r>
              <a:rPr lang="de-DE" dirty="0" err="1"/>
              <a:t>PlugIns</a:t>
            </a:r>
            <a:endParaRPr lang="de-DE" dirty="0"/>
          </a:p>
          <a:p>
            <a:pPr lvl="1"/>
            <a:r>
              <a:rPr lang="de-DE" dirty="0"/>
              <a:t>Funktionsweise</a:t>
            </a:r>
          </a:p>
          <a:p>
            <a:pPr lvl="1"/>
            <a:r>
              <a:rPr lang="de-DE" dirty="0" err="1"/>
              <a:t>Testcase</a:t>
            </a:r>
            <a:endParaRPr lang="de-DE" dirty="0"/>
          </a:p>
          <a:p>
            <a:pPr lvl="1"/>
            <a:r>
              <a:rPr lang="de-DE" dirty="0"/>
              <a:t>Vorgehensweise</a:t>
            </a:r>
          </a:p>
          <a:p>
            <a:r>
              <a:rPr lang="de-DE" dirty="0" err="1"/>
              <a:t>Warnings-PlugIn</a:t>
            </a:r>
            <a:endParaRPr lang="de-DE" dirty="0"/>
          </a:p>
          <a:p>
            <a:pPr lvl="1"/>
            <a:r>
              <a:rPr lang="de-DE" dirty="0"/>
              <a:t>Einordnung des </a:t>
            </a:r>
            <a:r>
              <a:rPr lang="de-DE" dirty="0" err="1"/>
              <a:t>PlugIns</a:t>
            </a:r>
            <a:endParaRPr lang="de-DE" dirty="0"/>
          </a:p>
          <a:p>
            <a:pPr lvl="1"/>
            <a:r>
              <a:rPr lang="de-DE" dirty="0" err="1"/>
              <a:t>Testcase</a:t>
            </a:r>
            <a:r>
              <a:rPr lang="de-DE" dirty="0"/>
              <a:t> mit Docker</a:t>
            </a:r>
          </a:p>
          <a:p>
            <a:pPr lvl="1"/>
            <a:r>
              <a:rPr lang="de-DE" dirty="0"/>
              <a:t>Vorgehensweise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689558" y="1466893"/>
            <a:ext cx="4225491" cy="28163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Zusammenfassung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Verwendete Verfahren / Pattern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Lerneffekte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3881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573683C-7D3F-4E3D-BE9B-8AA87816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322126-671A-4707-BDB0-0C8F2AB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698965-AF02-449A-AB45-45C5A0CC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239520"/>
            <a:ext cx="5994400" cy="506619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D943B40-17D3-4799-AFC3-EEB997DB11C4}"/>
              </a:ext>
            </a:extLst>
          </p:cNvPr>
          <p:cNvSpPr txBox="1">
            <a:spLocks/>
          </p:cNvSpPr>
          <p:nvPr/>
        </p:nvSpPr>
        <p:spPr>
          <a:xfrm>
            <a:off x="6689558" y="1466893"/>
            <a:ext cx="4225491" cy="28163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Plot </a:t>
            </a:r>
            <a:r>
              <a:rPr lang="de-DE" dirty="0" err="1"/>
              <a:t>Plugin</a:t>
            </a: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000" dirty="0" err="1"/>
              <a:t>Postbuild</a:t>
            </a:r>
            <a:r>
              <a:rPr lang="de-DE" sz="2000" dirty="0"/>
              <a:t> </a:t>
            </a:r>
            <a:r>
              <a:rPr lang="de-DE" sz="2000" dirty="0" err="1"/>
              <a:t>Plugin</a:t>
            </a:r>
            <a:endParaRPr lang="de-DE" sz="2000" dirty="0"/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Konfiguration 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16089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adio_unselected">
            <a:extLst>
              <a:ext uri="{FF2B5EF4-FFF2-40B4-BE49-F238E27FC236}">
                <a16:creationId xmlns:a16="http://schemas.microsoft.com/office/drawing/2014/main" id="{E55C6910-0C30-418E-8609-3A8107CC155B}"/>
              </a:ext>
            </a:extLst>
          </p:cNvPr>
          <p:cNvSpPr/>
          <p:nvPr/>
        </p:nvSpPr>
        <p:spPr>
          <a:xfrm>
            <a:off x="12429332" y="2067934"/>
            <a:ext cx="267347" cy="267347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radio_selected">
            <a:extLst>
              <a:ext uri="{FF2B5EF4-FFF2-40B4-BE49-F238E27FC236}">
                <a16:creationId xmlns:a16="http://schemas.microsoft.com/office/drawing/2014/main" id="{D1F24AF3-0CB6-4CC0-BC05-F19C0E4E36CC}"/>
              </a:ext>
            </a:extLst>
          </p:cNvPr>
          <p:cNvGrpSpPr/>
          <p:nvPr/>
        </p:nvGrpSpPr>
        <p:grpSpPr>
          <a:xfrm>
            <a:off x="12429332" y="1282168"/>
            <a:ext cx="267347" cy="267347"/>
            <a:chOff x="5996539" y="2130357"/>
            <a:chExt cx="267347" cy="267347"/>
          </a:xfrm>
          <a:solidFill>
            <a:schemeClr val="tx1">
              <a:lumMod val="65000"/>
            </a:schemeClr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31D2A70-646F-4687-9D77-83F9B1A56EA9}"/>
                </a:ext>
              </a:extLst>
            </p:cNvPr>
            <p:cNvSpPr/>
            <p:nvPr/>
          </p:nvSpPr>
          <p:spPr>
            <a:xfrm>
              <a:off x="5996539" y="2130357"/>
              <a:ext cx="267347" cy="26734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2B7FB65-59EC-48F6-B5F9-99AA8C905EEC}"/>
                </a:ext>
              </a:extLst>
            </p:cNvPr>
            <p:cNvSpPr/>
            <p:nvPr/>
          </p:nvSpPr>
          <p:spPr>
            <a:xfrm>
              <a:off x="6076212" y="221003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grpSp>
        <p:nvGrpSpPr>
          <p:cNvPr id="50" name="postBuild">
            <a:extLst>
              <a:ext uri="{FF2B5EF4-FFF2-40B4-BE49-F238E27FC236}">
                <a16:creationId xmlns:a16="http://schemas.microsoft.com/office/drawing/2014/main" id="{539A34C3-2C66-4848-8C5F-833E2C2CDDC5}"/>
              </a:ext>
            </a:extLst>
          </p:cNvPr>
          <p:cNvGrpSpPr/>
          <p:nvPr/>
        </p:nvGrpSpPr>
        <p:grpSpPr>
          <a:xfrm>
            <a:off x="603115" y="1571588"/>
            <a:ext cx="4163438" cy="4523042"/>
            <a:chOff x="603115" y="1673477"/>
            <a:chExt cx="4163438" cy="4523042"/>
          </a:xfrm>
        </p:grpSpPr>
        <p:sp>
          <p:nvSpPr>
            <p:cNvPr id="4" name="r_post-build">
              <a:extLst>
                <a:ext uri="{FF2B5EF4-FFF2-40B4-BE49-F238E27FC236}">
                  <a16:creationId xmlns:a16="http://schemas.microsoft.com/office/drawing/2014/main" id="{A8152030-7A90-429E-AFCC-E8BF03B02668}"/>
                </a:ext>
              </a:extLst>
            </p:cNvPr>
            <p:cNvSpPr/>
            <p:nvPr/>
          </p:nvSpPr>
          <p:spPr>
            <a:xfrm>
              <a:off x="603115" y="2042809"/>
              <a:ext cx="3803515" cy="415371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_post-build-text">
              <a:extLst>
                <a:ext uri="{FF2B5EF4-FFF2-40B4-BE49-F238E27FC236}">
                  <a16:creationId xmlns:a16="http://schemas.microsoft.com/office/drawing/2014/main" id="{10977FB5-9070-4F94-9820-57B93DE9F5B4}"/>
                </a:ext>
              </a:extLst>
            </p:cNvPr>
            <p:cNvSpPr txBox="1"/>
            <p:nvPr/>
          </p:nvSpPr>
          <p:spPr>
            <a:xfrm>
              <a:off x="603115" y="1673477"/>
              <a:ext cx="416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/</a:t>
              </a:r>
              <a:r>
                <a:rPr lang="de-DE" dirty="0" err="1"/>
                <a:t>PostBuild</a:t>
              </a:r>
              <a:r>
                <a:rPr lang="de-DE" dirty="0"/>
                <a:t>[</a:t>
              </a:r>
              <a:r>
                <a:rPr lang="de-DE" dirty="0" err="1"/>
                <a:t>PlotPublisher</a:t>
              </a:r>
              <a:r>
                <a:rPr lang="de-DE" dirty="0"/>
                <a:t>]</a:t>
              </a:r>
            </a:p>
          </p:txBody>
        </p:sp>
      </p:grpSp>
      <p:grpSp>
        <p:nvGrpSpPr>
          <p:cNvPr id="51" name="plots">
            <a:extLst>
              <a:ext uri="{FF2B5EF4-FFF2-40B4-BE49-F238E27FC236}">
                <a16:creationId xmlns:a16="http://schemas.microsoft.com/office/drawing/2014/main" id="{CCCB27B1-6C71-474C-9E8C-3EB135F1DE61}"/>
              </a:ext>
            </a:extLst>
          </p:cNvPr>
          <p:cNvGrpSpPr/>
          <p:nvPr/>
        </p:nvGrpSpPr>
        <p:grpSpPr>
          <a:xfrm>
            <a:off x="784699" y="2111149"/>
            <a:ext cx="3396616" cy="3771429"/>
            <a:chOff x="784699" y="2213038"/>
            <a:chExt cx="3396616" cy="3771429"/>
          </a:xfrm>
        </p:grpSpPr>
        <p:sp>
          <p:nvSpPr>
            <p:cNvPr id="12" name="r_plot-2">
              <a:extLst>
                <a:ext uri="{FF2B5EF4-FFF2-40B4-BE49-F238E27FC236}">
                  <a16:creationId xmlns:a16="http://schemas.microsoft.com/office/drawing/2014/main" id="{A5038DAB-1BB1-48D2-9D08-9970E6923CF8}"/>
                </a:ext>
              </a:extLst>
            </p:cNvPr>
            <p:cNvSpPr/>
            <p:nvPr/>
          </p:nvSpPr>
          <p:spPr>
            <a:xfrm>
              <a:off x="1089499" y="2878102"/>
              <a:ext cx="3091816" cy="31063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_plot-1">
              <a:extLst>
                <a:ext uri="{FF2B5EF4-FFF2-40B4-BE49-F238E27FC236}">
                  <a16:creationId xmlns:a16="http://schemas.microsoft.com/office/drawing/2014/main" id="{394B8A9B-2B08-402C-854A-2745FBF24CD3}"/>
                </a:ext>
              </a:extLst>
            </p:cNvPr>
            <p:cNvSpPr/>
            <p:nvPr/>
          </p:nvSpPr>
          <p:spPr>
            <a:xfrm>
              <a:off x="937099" y="2725702"/>
              <a:ext cx="3091816" cy="31063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_plot">
              <a:extLst>
                <a:ext uri="{FF2B5EF4-FFF2-40B4-BE49-F238E27FC236}">
                  <a16:creationId xmlns:a16="http://schemas.microsoft.com/office/drawing/2014/main" id="{35FF7720-78F6-47B6-B598-0A6E48447530}"/>
                </a:ext>
              </a:extLst>
            </p:cNvPr>
            <p:cNvSpPr/>
            <p:nvPr/>
          </p:nvSpPr>
          <p:spPr>
            <a:xfrm>
              <a:off x="784699" y="2573302"/>
              <a:ext cx="3091816" cy="31063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plot-titel">
              <a:extLst>
                <a:ext uri="{FF2B5EF4-FFF2-40B4-BE49-F238E27FC236}">
                  <a16:creationId xmlns:a16="http://schemas.microsoft.com/office/drawing/2014/main" id="{461EC3D6-5201-4260-857F-107A0FF8FEF3}"/>
                </a:ext>
              </a:extLst>
            </p:cNvPr>
            <p:cNvSpPr txBox="1"/>
            <p:nvPr/>
          </p:nvSpPr>
          <p:spPr>
            <a:xfrm>
              <a:off x="907916" y="3036389"/>
              <a:ext cx="1504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Plot </a:t>
              </a:r>
              <a:r>
                <a:rPr lang="de-DE" sz="1600" dirty="0" err="1"/>
                <a:t>titel</a:t>
              </a:r>
              <a:endParaRPr lang="de-DE" sz="1600" dirty="0"/>
            </a:p>
          </p:txBody>
        </p:sp>
        <p:sp>
          <p:nvSpPr>
            <p:cNvPr id="14" name="plot-group">
              <a:extLst>
                <a:ext uri="{FF2B5EF4-FFF2-40B4-BE49-F238E27FC236}">
                  <a16:creationId xmlns:a16="http://schemas.microsoft.com/office/drawing/2014/main" id="{D2EA3205-C6DC-4487-9A0F-3FC491B7A9DF}"/>
                </a:ext>
              </a:extLst>
            </p:cNvPr>
            <p:cNvSpPr txBox="1"/>
            <p:nvPr/>
          </p:nvSpPr>
          <p:spPr>
            <a:xfrm>
              <a:off x="907916" y="2669497"/>
              <a:ext cx="1504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Plot </a:t>
              </a:r>
              <a:r>
                <a:rPr lang="de-DE" sz="1600" dirty="0" err="1"/>
                <a:t>group</a:t>
              </a:r>
              <a:endParaRPr lang="de-DE" sz="1600" dirty="0"/>
            </a:p>
          </p:txBody>
        </p:sp>
        <p:sp>
          <p:nvSpPr>
            <p:cNvPr id="13" name="/plots">
              <a:extLst>
                <a:ext uri="{FF2B5EF4-FFF2-40B4-BE49-F238E27FC236}">
                  <a16:creationId xmlns:a16="http://schemas.microsoft.com/office/drawing/2014/main" id="{73286BCB-6893-42D2-B6BB-1C48893021FB}"/>
                </a:ext>
              </a:extLst>
            </p:cNvPr>
            <p:cNvSpPr txBox="1"/>
            <p:nvPr/>
          </p:nvSpPr>
          <p:spPr>
            <a:xfrm>
              <a:off x="784699" y="2213038"/>
              <a:ext cx="309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/</a:t>
              </a:r>
              <a:r>
                <a:rPr lang="de-DE" dirty="0" err="1"/>
                <a:t>plots</a:t>
              </a:r>
              <a:r>
                <a:rPr lang="de-DE" dirty="0"/>
                <a:t>  ( bzw. /</a:t>
              </a:r>
              <a:r>
                <a:rPr lang="de-DE" dirty="0" err="1"/>
                <a:t>plots</a:t>
              </a:r>
              <a:r>
                <a:rPr lang="de-DE" dirty="0"/>
                <a:t>[x])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278FD6DC-E083-4011-9D9C-7928B2964E36}"/>
              </a:ext>
            </a:extLst>
          </p:cNvPr>
          <p:cNvSpPr txBox="1"/>
          <p:nvPr/>
        </p:nvSpPr>
        <p:spPr>
          <a:xfrm>
            <a:off x="2495936" y="2613775"/>
            <a:ext cx="1200575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3C23F4A-477D-422F-9911-78567102D316}"/>
              </a:ext>
            </a:extLst>
          </p:cNvPr>
          <p:cNvSpPr txBox="1"/>
          <p:nvPr/>
        </p:nvSpPr>
        <p:spPr>
          <a:xfrm>
            <a:off x="2495936" y="2983107"/>
            <a:ext cx="1200575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xxx</a:t>
            </a:r>
          </a:p>
        </p:txBody>
      </p:sp>
      <p:grpSp>
        <p:nvGrpSpPr>
          <p:cNvPr id="49" name="series">
            <a:extLst>
              <a:ext uri="{FF2B5EF4-FFF2-40B4-BE49-F238E27FC236}">
                <a16:creationId xmlns:a16="http://schemas.microsoft.com/office/drawing/2014/main" id="{3571775E-D6FD-4E1E-B007-5EFA1EEE8F38}"/>
              </a:ext>
            </a:extLst>
          </p:cNvPr>
          <p:cNvGrpSpPr/>
          <p:nvPr/>
        </p:nvGrpSpPr>
        <p:grpSpPr>
          <a:xfrm>
            <a:off x="1339174" y="3342711"/>
            <a:ext cx="3067456" cy="2051341"/>
            <a:chOff x="1339174" y="3444600"/>
            <a:chExt cx="3067456" cy="2051341"/>
          </a:xfrm>
        </p:grpSpPr>
        <p:sp>
          <p:nvSpPr>
            <p:cNvPr id="21" name="r_plot">
              <a:extLst>
                <a:ext uri="{FF2B5EF4-FFF2-40B4-BE49-F238E27FC236}">
                  <a16:creationId xmlns:a16="http://schemas.microsoft.com/office/drawing/2014/main" id="{5334BFE8-EA76-4816-AA8A-11482E7083EA}"/>
                </a:ext>
              </a:extLst>
            </p:cNvPr>
            <p:cNvSpPr/>
            <p:nvPr/>
          </p:nvSpPr>
          <p:spPr>
            <a:xfrm>
              <a:off x="1643974" y="4165082"/>
              <a:ext cx="2052537" cy="133085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_plot">
              <a:extLst>
                <a:ext uri="{FF2B5EF4-FFF2-40B4-BE49-F238E27FC236}">
                  <a16:creationId xmlns:a16="http://schemas.microsoft.com/office/drawing/2014/main" id="{56301756-9F34-4B8E-A243-0DF4FE27575A}"/>
                </a:ext>
              </a:extLst>
            </p:cNvPr>
            <p:cNvSpPr/>
            <p:nvPr/>
          </p:nvSpPr>
          <p:spPr>
            <a:xfrm>
              <a:off x="1491574" y="4018005"/>
              <a:ext cx="2052537" cy="133085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_plot">
              <a:extLst>
                <a:ext uri="{FF2B5EF4-FFF2-40B4-BE49-F238E27FC236}">
                  <a16:creationId xmlns:a16="http://schemas.microsoft.com/office/drawing/2014/main" id="{0DF53FA5-5DBE-49EE-8E04-118D6CD5A645}"/>
                </a:ext>
              </a:extLst>
            </p:cNvPr>
            <p:cNvSpPr/>
            <p:nvPr/>
          </p:nvSpPr>
          <p:spPr>
            <a:xfrm>
              <a:off x="1339174" y="3865605"/>
              <a:ext cx="2052537" cy="133085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/plots">
              <a:extLst>
                <a:ext uri="{FF2B5EF4-FFF2-40B4-BE49-F238E27FC236}">
                  <a16:creationId xmlns:a16="http://schemas.microsoft.com/office/drawing/2014/main" id="{7AE457EF-71A8-4D39-83B2-5C6DA3F828DF}"/>
                </a:ext>
              </a:extLst>
            </p:cNvPr>
            <p:cNvSpPr txBox="1"/>
            <p:nvPr/>
          </p:nvSpPr>
          <p:spPr>
            <a:xfrm>
              <a:off x="1339174" y="3444600"/>
              <a:ext cx="306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/</a:t>
              </a:r>
              <a:r>
                <a:rPr lang="de-DE" dirty="0" err="1"/>
                <a:t>series</a:t>
              </a:r>
              <a:r>
                <a:rPr lang="de-DE" dirty="0"/>
                <a:t>  ( bzw. /</a:t>
              </a:r>
              <a:r>
                <a:rPr lang="de-DE" dirty="0" err="1"/>
                <a:t>series</a:t>
              </a:r>
              <a:r>
                <a:rPr lang="de-DE" dirty="0"/>
                <a:t>[x])</a:t>
              </a:r>
            </a:p>
          </p:txBody>
        </p:sp>
        <p:sp>
          <p:nvSpPr>
            <p:cNvPr id="25" name="plot-group">
              <a:extLst>
                <a:ext uri="{FF2B5EF4-FFF2-40B4-BE49-F238E27FC236}">
                  <a16:creationId xmlns:a16="http://schemas.microsoft.com/office/drawing/2014/main" id="{2A133384-C97F-483C-A818-6E2297FABA83}"/>
                </a:ext>
              </a:extLst>
            </p:cNvPr>
            <p:cNvSpPr txBox="1"/>
            <p:nvPr/>
          </p:nvSpPr>
          <p:spPr>
            <a:xfrm>
              <a:off x="1364263" y="3944143"/>
              <a:ext cx="1504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Data Series File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8F0C59B-80F1-4774-8D53-3D88A47020CC}"/>
                </a:ext>
              </a:extLst>
            </p:cNvPr>
            <p:cNvSpPr txBox="1"/>
            <p:nvPr/>
          </p:nvSpPr>
          <p:spPr>
            <a:xfrm>
              <a:off x="2529961" y="3951837"/>
              <a:ext cx="783118" cy="26161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xxx</a:t>
              </a:r>
            </a:p>
          </p:txBody>
        </p:sp>
        <p:sp>
          <p:nvSpPr>
            <p:cNvPr id="39" name="prop">
              <a:extLst>
                <a:ext uri="{FF2B5EF4-FFF2-40B4-BE49-F238E27FC236}">
                  <a16:creationId xmlns:a16="http://schemas.microsoft.com/office/drawing/2014/main" id="{2CC4D13B-4BE0-4D9E-BF77-C1E92BD7293C}"/>
                </a:ext>
              </a:extLst>
            </p:cNvPr>
            <p:cNvSpPr txBox="1"/>
            <p:nvPr/>
          </p:nvSpPr>
          <p:spPr>
            <a:xfrm>
              <a:off x="1656115" y="4219826"/>
              <a:ext cx="1504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Properties</a:t>
              </a:r>
            </a:p>
          </p:txBody>
        </p:sp>
        <p:sp>
          <p:nvSpPr>
            <p:cNvPr id="40" name="csv">
              <a:extLst>
                <a:ext uri="{FF2B5EF4-FFF2-40B4-BE49-F238E27FC236}">
                  <a16:creationId xmlns:a16="http://schemas.microsoft.com/office/drawing/2014/main" id="{26664E80-10CA-435F-9024-0125E00602AE}"/>
                </a:ext>
              </a:extLst>
            </p:cNvPr>
            <p:cNvSpPr txBox="1"/>
            <p:nvPr/>
          </p:nvSpPr>
          <p:spPr>
            <a:xfrm>
              <a:off x="1656115" y="4529400"/>
              <a:ext cx="1504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CSV</a:t>
              </a:r>
            </a:p>
          </p:txBody>
        </p:sp>
        <p:sp>
          <p:nvSpPr>
            <p:cNvPr id="41" name="xml">
              <a:extLst>
                <a:ext uri="{FF2B5EF4-FFF2-40B4-BE49-F238E27FC236}">
                  <a16:creationId xmlns:a16="http://schemas.microsoft.com/office/drawing/2014/main" id="{B5548BC5-5E7B-4365-83DE-A039302E31CD}"/>
                </a:ext>
              </a:extLst>
            </p:cNvPr>
            <p:cNvSpPr txBox="1"/>
            <p:nvPr/>
          </p:nvSpPr>
          <p:spPr>
            <a:xfrm>
              <a:off x="1656380" y="4837518"/>
              <a:ext cx="1504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XML</a:t>
              </a:r>
            </a:p>
          </p:txBody>
        </p:sp>
        <p:pic>
          <p:nvPicPr>
            <p:cNvPr id="43" name="radio.off">
              <a:extLst>
                <a:ext uri="{FF2B5EF4-FFF2-40B4-BE49-F238E27FC236}">
                  <a16:creationId xmlns:a16="http://schemas.microsoft.com/office/drawing/2014/main" id="{78812862-99B6-46C1-A419-66A0DFB48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524" y="4577899"/>
              <a:ext cx="180000" cy="180000"/>
            </a:xfrm>
            <a:prstGeom prst="rect">
              <a:avLst/>
            </a:prstGeom>
          </p:spPr>
        </p:pic>
        <p:pic>
          <p:nvPicPr>
            <p:cNvPr id="44" name="radio.off">
              <a:extLst>
                <a:ext uri="{FF2B5EF4-FFF2-40B4-BE49-F238E27FC236}">
                  <a16:creationId xmlns:a16="http://schemas.microsoft.com/office/drawing/2014/main" id="{164BE60B-4DD8-4461-83D8-2A965A13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654" y="4885491"/>
              <a:ext cx="180000" cy="180000"/>
            </a:xfrm>
            <a:prstGeom prst="rect">
              <a:avLst/>
            </a:prstGeom>
          </p:spPr>
        </p:pic>
        <p:pic>
          <p:nvPicPr>
            <p:cNvPr id="48" name="radio">
              <a:extLst>
                <a:ext uri="{FF2B5EF4-FFF2-40B4-BE49-F238E27FC236}">
                  <a16:creationId xmlns:a16="http://schemas.microsoft.com/office/drawing/2014/main" id="{4D5030FB-71AC-4291-9F9C-327219620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0654" y="4258074"/>
              <a:ext cx="176170" cy="180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Vorgehensweise</a:t>
            </a:r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5996539" cy="428625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A30000"/>
                </a:solidFill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de-DE" sz="2000" b="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Plot-</a:t>
            </a:r>
            <a:r>
              <a:rPr lang="de-DE" sz="2000" b="1" dirty="0" err="1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PlugIn</a:t>
            </a:r>
            <a:endParaRPr lang="de-DE" sz="2000" b="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D9B060F9-8332-4FBB-9517-0DBF20C48C62}"/>
              </a:ext>
            </a:extLst>
          </p:cNvPr>
          <p:cNvSpPr txBox="1">
            <a:spLocks/>
          </p:cNvSpPr>
          <p:nvPr/>
        </p:nvSpPr>
        <p:spPr>
          <a:xfrm>
            <a:off x="6075680" y="1466894"/>
            <a:ext cx="5936316" cy="1516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de-DE" sz="2000" dirty="0"/>
              <a:t>Mehrere Plots und mehrere Data-Series pro Plots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de-DE" sz="2000" dirty="0"/>
              <a:t>Form Element Path </a:t>
            </a:r>
            <a:r>
              <a:rPr lang="de-DE" sz="2000" dirty="0" err="1"/>
              <a:t>Plugin</a:t>
            </a:r>
            <a:endParaRPr lang="de-DE" sz="2000" dirty="0"/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de-DE" sz="1800" dirty="0" err="1"/>
              <a:t>plots</a:t>
            </a:r>
            <a:r>
              <a:rPr lang="de-DE" sz="1800" dirty="0"/>
              <a:t>/</a:t>
            </a:r>
            <a:r>
              <a:rPr lang="de-DE" sz="1800" dirty="0" err="1"/>
              <a:t>series</a:t>
            </a:r>
            <a:r>
              <a:rPr lang="de-DE" sz="1800" dirty="0"/>
              <a:t>[1]/</a:t>
            </a:r>
            <a:r>
              <a:rPr lang="de-DE" sz="1800" dirty="0" err="1"/>
              <a:t>file</a:t>
            </a:r>
            <a:endParaRPr lang="de-DE" sz="1800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F42B35B1-910E-4270-8A69-3E6A1ECCD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98" y="2812523"/>
            <a:ext cx="7429498" cy="3282107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85885F49-DF0E-4F01-BCD2-6D3C28B78581}"/>
              </a:ext>
            </a:extLst>
          </p:cNvPr>
          <p:cNvSpPr/>
          <p:nvPr/>
        </p:nvSpPr>
        <p:spPr>
          <a:xfrm>
            <a:off x="8600305" y="4873602"/>
            <a:ext cx="772160" cy="37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6E0521C-6297-4E62-BDF3-E88EDF500972}"/>
              </a:ext>
            </a:extLst>
          </p:cNvPr>
          <p:cNvSpPr/>
          <p:nvPr/>
        </p:nvSpPr>
        <p:spPr>
          <a:xfrm>
            <a:off x="5440544" y="5695891"/>
            <a:ext cx="1249013" cy="37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0D9C774A-5415-411F-9F11-3736223A0B77}"/>
              </a:ext>
            </a:extLst>
          </p:cNvPr>
          <p:cNvSpPr/>
          <p:nvPr/>
        </p:nvSpPr>
        <p:spPr>
          <a:xfrm>
            <a:off x="7294880" y="4805680"/>
            <a:ext cx="4531360" cy="1259840"/>
          </a:xfrm>
          <a:custGeom>
            <a:avLst/>
            <a:gdLst>
              <a:gd name="connsiteX0" fmla="*/ 0 w 4531360"/>
              <a:gd name="connsiteY0" fmla="*/ 690880 h 1259840"/>
              <a:gd name="connsiteX1" fmla="*/ 0 w 4531360"/>
              <a:gd name="connsiteY1" fmla="*/ 1259840 h 1259840"/>
              <a:gd name="connsiteX2" fmla="*/ 4531360 w 4531360"/>
              <a:gd name="connsiteY2" fmla="*/ 1259840 h 1259840"/>
              <a:gd name="connsiteX3" fmla="*/ 4531360 w 4531360"/>
              <a:gd name="connsiteY3" fmla="*/ 711200 h 1259840"/>
              <a:gd name="connsiteX4" fmla="*/ 3352800 w 4531360"/>
              <a:gd name="connsiteY4" fmla="*/ 711200 h 1259840"/>
              <a:gd name="connsiteX5" fmla="*/ 3352800 w 4531360"/>
              <a:gd name="connsiteY5" fmla="*/ 0 h 1259840"/>
              <a:gd name="connsiteX6" fmla="*/ 2174240 w 4531360"/>
              <a:gd name="connsiteY6" fmla="*/ 0 h 1259840"/>
              <a:gd name="connsiteX7" fmla="*/ 2174240 w 4531360"/>
              <a:gd name="connsiteY7" fmla="*/ 690880 h 1259840"/>
              <a:gd name="connsiteX8" fmla="*/ 0 w 4531360"/>
              <a:gd name="connsiteY8" fmla="*/ 690880 h 125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1360" h="1259840">
                <a:moveTo>
                  <a:pt x="0" y="690880"/>
                </a:moveTo>
                <a:lnTo>
                  <a:pt x="0" y="1259840"/>
                </a:lnTo>
                <a:lnTo>
                  <a:pt x="4531360" y="1259840"/>
                </a:lnTo>
                <a:lnTo>
                  <a:pt x="4531360" y="711200"/>
                </a:lnTo>
                <a:lnTo>
                  <a:pt x="3352800" y="711200"/>
                </a:lnTo>
                <a:lnTo>
                  <a:pt x="3352800" y="0"/>
                </a:lnTo>
                <a:lnTo>
                  <a:pt x="2174240" y="0"/>
                </a:lnTo>
                <a:lnTo>
                  <a:pt x="2174240" y="690880"/>
                </a:lnTo>
                <a:lnTo>
                  <a:pt x="0" y="69088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262103-2B08-4144-A99E-74D942B99591}"/>
              </a:ext>
            </a:extLst>
          </p:cNvPr>
          <p:cNvSpPr/>
          <p:nvPr/>
        </p:nvSpPr>
        <p:spPr>
          <a:xfrm>
            <a:off x="2529961" y="3842254"/>
            <a:ext cx="783118" cy="26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0" grpId="0" animBg="1"/>
      <p:bldP spid="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adio_unselected">
            <a:extLst>
              <a:ext uri="{FF2B5EF4-FFF2-40B4-BE49-F238E27FC236}">
                <a16:creationId xmlns:a16="http://schemas.microsoft.com/office/drawing/2014/main" id="{E55C6910-0C30-418E-8609-3A8107CC155B}"/>
              </a:ext>
            </a:extLst>
          </p:cNvPr>
          <p:cNvSpPr/>
          <p:nvPr/>
        </p:nvSpPr>
        <p:spPr>
          <a:xfrm>
            <a:off x="12429332" y="2067934"/>
            <a:ext cx="267347" cy="267347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radio_selected">
            <a:extLst>
              <a:ext uri="{FF2B5EF4-FFF2-40B4-BE49-F238E27FC236}">
                <a16:creationId xmlns:a16="http://schemas.microsoft.com/office/drawing/2014/main" id="{D1F24AF3-0CB6-4CC0-BC05-F19C0E4E36CC}"/>
              </a:ext>
            </a:extLst>
          </p:cNvPr>
          <p:cNvGrpSpPr/>
          <p:nvPr/>
        </p:nvGrpSpPr>
        <p:grpSpPr>
          <a:xfrm>
            <a:off x="12429332" y="1282168"/>
            <a:ext cx="267347" cy="267347"/>
            <a:chOff x="5996539" y="2130357"/>
            <a:chExt cx="267347" cy="267347"/>
          </a:xfrm>
          <a:solidFill>
            <a:schemeClr val="tx1">
              <a:lumMod val="65000"/>
            </a:schemeClr>
          </a:solidFill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31D2A70-646F-4687-9D77-83F9B1A56EA9}"/>
                </a:ext>
              </a:extLst>
            </p:cNvPr>
            <p:cNvSpPr/>
            <p:nvPr/>
          </p:nvSpPr>
          <p:spPr>
            <a:xfrm>
              <a:off x="5996539" y="2130357"/>
              <a:ext cx="267347" cy="26734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2B7FB65-59EC-48F6-B5F9-99AA8C905EEC}"/>
                </a:ext>
              </a:extLst>
            </p:cNvPr>
            <p:cNvSpPr/>
            <p:nvPr/>
          </p:nvSpPr>
          <p:spPr>
            <a:xfrm>
              <a:off x="6076212" y="221003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Vorgehensweise</a:t>
            </a:r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5996539" cy="428625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A30000"/>
                </a:solidFill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de-DE" sz="2000" b="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Plot-</a:t>
            </a:r>
            <a:r>
              <a:rPr lang="de-DE" sz="2000" b="1" dirty="0" err="1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PlugIn</a:t>
            </a:r>
            <a:endParaRPr lang="de-DE" sz="2000" b="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ECE893-950D-489C-A49F-2C18F0A2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074"/>
            <a:ext cx="12192000" cy="25273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0B2349A-486A-4066-AA53-324D4028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147563"/>
            <a:ext cx="12192002" cy="20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AA542-61F5-4B06-8894-738EEDC87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1FC1C4-A184-429F-83A8-66264E5C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4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173</Words>
  <Application>Microsoft Office PowerPoint</Application>
  <PresentationFormat>Breitbild</PresentationFormat>
  <Paragraphs>73</Paragraphs>
  <Slides>6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Schaltkreis</vt:lpstr>
      <vt:lpstr>PowerPoint-Präsentation</vt:lpstr>
      <vt:lpstr>Inhalt</vt:lpstr>
      <vt:lpstr>PowerPoint-Präsentation</vt:lpstr>
      <vt:lpstr>Vorgehensweise</vt:lpstr>
      <vt:lpstr>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Vortrag: Safety Certified OS</dc:title>
  <dc:creator>Luke</dc:creator>
  <cp:lastModifiedBy>phex</cp:lastModifiedBy>
  <cp:revision>114</cp:revision>
  <dcterms:created xsi:type="dcterms:W3CDTF">2016-05-18T16:06:33Z</dcterms:created>
  <dcterms:modified xsi:type="dcterms:W3CDTF">2017-06-18T16:53:15Z</dcterms:modified>
</cp:coreProperties>
</file>