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292" r:id="rId2"/>
    <p:sldId id="313" r:id="rId3"/>
    <p:sldId id="300" r:id="rId4"/>
    <p:sldId id="315" r:id="rId5"/>
    <p:sldId id="302" r:id="rId6"/>
    <p:sldId id="316" r:id="rId7"/>
    <p:sldId id="303" r:id="rId8"/>
    <p:sldId id="317" r:id="rId9"/>
    <p:sldId id="304" r:id="rId10"/>
    <p:sldId id="318" r:id="rId11"/>
    <p:sldId id="306" r:id="rId12"/>
    <p:sldId id="319" r:id="rId13"/>
    <p:sldId id="305" r:id="rId14"/>
    <p:sldId id="320" r:id="rId15"/>
    <p:sldId id="308" r:id="rId16"/>
    <p:sldId id="307" r:id="rId17"/>
    <p:sldId id="321" r:id="rId18"/>
    <p:sldId id="309" r:id="rId19"/>
    <p:sldId id="322" r:id="rId20"/>
    <p:sldId id="310" r:id="rId21"/>
    <p:sldId id="323" r:id="rId22"/>
    <p:sldId id="311" r:id="rId23"/>
    <p:sldId id="324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94660"/>
  </p:normalViewPr>
  <p:slideViewPr>
    <p:cSldViewPr>
      <p:cViewPr varScale="1">
        <p:scale>
          <a:sx n="77" d="100"/>
          <a:sy n="77" d="100"/>
        </p:scale>
        <p:origin x="-104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02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7D24BA-D366-4053-B8BD-8F5AAB6A21FD}" type="datetimeFigureOut">
              <a:rPr lang="en-US"/>
              <a:pPr>
                <a:defRPr/>
              </a:pPr>
              <a:t>9/5/2014</a:t>
            </a:fld>
            <a:endParaRPr lang="en-02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029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029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66F70F-6B35-47B3-8951-CFD5FC1C3567}" type="slidenum">
              <a:rPr lang="en-029"/>
              <a:pPr>
                <a:defRPr/>
              </a:pPr>
              <a:t>‹#›</a:t>
            </a:fld>
            <a:endParaRPr lang="en-02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CD1A8-B959-4294-BE8B-25EE3E49892E}" type="slidenum">
              <a:rPr lang="en-029" smtClean="0"/>
              <a:pPr/>
              <a:t>1</a:t>
            </a:fld>
            <a:endParaRPr lang="en-029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5F3E49-E7FE-40E9-B665-C6EE018D65F0}" type="slidenum">
              <a:rPr lang="en-029" smtClean="0"/>
              <a:pPr/>
              <a:t>10</a:t>
            </a:fld>
            <a:endParaRPr lang="en-029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2001AB-A312-4292-BD72-399C7F351645}" type="slidenum">
              <a:rPr lang="en-029" smtClean="0"/>
              <a:pPr/>
              <a:t>11</a:t>
            </a:fld>
            <a:endParaRPr lang="en-029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CD1226-A177-4976-B789-9F18AB47E771}" type="slidenum">
              <a:rPr lang="en-029" smtClean="0"/>
              <a:pPr/>
              <a:t>12</a:t>
            </a:fld>
            <a:endParaRPr lang="en-029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723EE5-D3F2-44DE-A70B-2626A90FD5A9}" type="slidenum">
              <a:rPr lang="en-029" smtClean="0"/>
              <a:pPr/>
              <a:t>13</a:t>
            </a:fld>
            <a:endParaRPr lang="en-029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C6469-F174-40E6-8FAA-FDEE2DBF4BF2}" type="slidenum">
              <a:rPr lang="en-029" smtClean="0"/>
              <a:pPr/>
              <a:t>14</a:t>
            </a:fld>
            <a:endParaRPr lang="en-029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2C7434-A723-471C-9E51-80F54AD8BA9F}" type="slidenum">
              <a:rPr lang="en-029" smtClean="0"/>
              <a:pPr/>
              <a:t>15</a:t>
            </a:fld>
            <a:endParaRPr lang="en-029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4528E3-FEF6-4C7D-AD85-A4489E24A4DC}" type="slidenum">
              <a:rPr lang="en-029" smtClean="0"/>
              <a:pPr/>
              <a:t>16</a:t>
            </a:fld>
            <a:endParaRPr lang="en-029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DC4838-E65D-464F-81C1-B16C32AD4ADB}" type="slidenum">
              <a:rPr lang="en-029" smtClean="0"/>
              <a:pPr/>
              <a:t>17</a:t>
            </a:fld>
            <a:endParaRPr lang="en-029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EB1447-8FE4-4D34-87E2-DF70B72A78C2}" type="slidenum">
              <a:rPr lang="en-029" smtClean="0"/>
              <a:pPr/>
              <a:t>18</a:t>
            </a:fld>
            <a:endParaRPr lang="en-029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DC910F-3675-4686-B07C-B9919EA09039}" type="slidenum">
              <a:rPr lang="en-029" smtClean="0"/>
              <a:pPr/>
              <a:t>19</a:t>
            </a:fld>
            <a:endParaRPr lang="en-029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BC79A6-641E-4C3E-8707-9586FEAEBB0B}" type="slidenum">
              <a:rPr lang="en-029" smtClean="0"/>
              <a:pPr/>
              <a:t>2</a:t>
            </a:fld>
            <a:endParaRPr lang="en-029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157E86-C674-4F4C-9859-4B1E759C5F2C}" type="slidenum">
              <a:rPr lang="en-029" smtClean="0"/>
              <a:pPr/>
              <a:t>20</a:t>
            </a:fld>
            <a:endParaRPr lang="en-029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10DB30-912E-446D-86CD-070CC1D907F6}" type="slidenum">
              <a:rPr lang="en-029" smtClean="0"/>
              <a:pPr/>
              <a:t>21</a:t>
            </a:fld>
            <a:endParaRPr lang="en-029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20EE27-DEF0-44E2-8FD5-1CB1D9CB578A}" type="slidenum">
              <a:rPr lang="en-029" smtClean="0"/>
              <a:pPr/>
              <a:t>22</a:t>
            </a:fld>
            <a:endParaRPr lang="en-029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3990FA-5F35-4BEF-BE4A-8EA9430FAF8D}" type="slidenum">
              <a:rPr lang="en-029" smtClean="0"/>
              <a:pPr/>
              <a:t>23</a:t>
            </a:fld>
            <a:endParaRPr lang="en-029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D0EEC3-1826-4FC4-A6F0-E29FFFE6246F}" type="slidenum">
              <a:rPr lang="en-029" smtClean="0"/>
              <a:pPr/>
              <a:t>24</a:t>
            </a:fld>
            <a:endParaRPr lang="en-029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5562E-B600-4878-BAD1-9D1B289D317F}" type="slidenum">
              <a:rPr lang="en-029" smtClean="0"/>
              <a:pPr/>
              <a:t>3</a:t>
            </a:fld>
            <a:endParaRPr lang="en-029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B03A1C-4560-4DA5-85FE-0C71AE13E5E8}" type="slidenum">
              <a:rPr lang="en-029" smtClean="0"/>
              <a:pPr/>
              <a:t>4</a:t>
            </a:fld>
            <a:endParaRPr lang="en-029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5374ED-1371-4247-9F7E-D9A7A061F487}" type="slidenum">
              <a:rPr lang="en-029" smtClean="0"/>
              <a:pPr/>
              <a:t>5</a:t>
            </a:fld>
            <a:endParaRPr lang="en-029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86D225-D697-43F9-8F0E-72F8A87A98FA}" type="slidenum">
              <a:rPr lang="en-029" smtClean="0"/>
              <a:pPr/>
              <a:t>6</a:t>
            </a:fld>
            <a:endParaRPr lang="en-029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29735C-D40B-4E54-BFDB-78FB679CADB4}" type="slidenum">
              <a:rPr lang="en-029" smtClean="0"/>
              <a:pPr/>
              <a:t>7</a:t>
            </a:fld>
            <a:endParaRPr lang="en-029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0C1823-20E1-4940-9479-CFE8E7DB55C3}" type="slidenum">
              <a:rPr lang="en-029" smtClean="0"/>
              <a:pPr/>
              <a:t>8</a:t>
            </a:fld>
            <a:endParaRPr lang="en-029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029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5022A8-E77B-413B-A14C-CCB51FB0EA7B}" type="slidenum">
              <a:rPr lang="en-029" smtClean="0"/>
              <a:pPr/>
              <a:t>9</a:t>
            </a:fld>
            <a:endParaRPr lang="en-029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029"/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8E7F-4FBB-4832-93CF-541704C97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6D34B-5F12-4152-B943-1DF26A02C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E8183-8607-4A89-81F4-B3ECE96FC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5525-CA0A-4339-B0E9-958CA107C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2142E-3A3C-45A0-BAD0-3A0734D1B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F6BB3-CC92-43F2-A07A-810753D3A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94710-EA99-4DA9-9BF4-15622DAB5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8108-B8C4-4126-8B76-224683BEF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3B88E-33BA-41BD-92EA-ACAC9F197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4D00-C0CC-43D8-9300-A507832E1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B494D-F9E5-453A-9FE2-77F9E36D5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FEDFF-F6E3-4702-BD94-91C72C3B4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029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5DBC7-082C-4549-A022-3FA6EAB3E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53FEADD-FCB2-407D-8B2B-E1420ECC9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029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Topics to be covered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3200" smtClean="0"/>
              <a:t>Inclusion-Exclusion Principle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Examples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Permutations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Combinations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76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4.	(a)	In how many ways can three teams containing four, two and two persons be selected from a group of eight persons?</a:t>
            </a:r>
          </a:p>
          <a:p>
            <a:pPr>
              <a:spcBef>
                <a:spcPct val="0"/>
              </a:spcBef>
              <a:buNone/>
            </a:pPr>
            <a:r>
              <a:rPr lang="en-US" b="1" dirty="0" smtClean="0"/>
              <a:t>	Ans.		</a:t>
            </a:r>
            <a:r>
              <a:rPr lang="en-JM" b="1" baseline="30000" smtClean="0"/>
              <a:t>8</a:t>
            </a:r>
            <a:r>
              <a:rPr lang="en-JM" b="1" smtClean="0"/>
              <a:t>C</a:t>
            </a:r>
            <a:r>
              <a:rPr lang="en-JM" b="1" baseline="-25000" smtClean="0"/>
              <a:t>4</a:t>
            </a:r>
            <a:r>
              <a:rPr lang="en-JM" b="1" baseline="-25000" smtClean="0"/>
              <a:t> </a:t>
            </a:r>
            <a:r>
              <a:rPr lang="en-JM" b="1" baseline="30000" smtClean="0"/>
              <a:t>4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r>
              <a:rPr lang="en-JM" b="1" baseline="-25000" smtClean="0"/>
              <a:t> </a:t>
            </a:r>
            <a:r>
              <a:rPr lang="en-JM" b="1" baseline="30000" dirty="0" smtClean="0"/>
              <a:t>2</a:t>
            </a:r>
            <a:r>
              <a:rPr lang="en-JM" b="1" smtClean="0"/>
              <a:t>C</a:t>
            </a:r>
            <a:r>
              <a:rPr lang="en-JM" b="1" baseline="-25000" smtClean="0"/>
              <a:t>2 </a:t>
            </a:r>
            <a:endParaRPr lang="en-029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		(b)	Let X = {a, b, c, d}.  How many 3-combinations are there?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029" dirty="0" smtClean="0"/>
              <a:t>	</a:t>
            </a:r>
            <a:r>
              <a:rPr lang="en-US" b="1" dirty="0" smtClean="0"/>
              <a:t>Ans.		</a:t>
            </a:r>
            <a:r>
              <a:rPr lang="en-JM" b="1" baseline="30000" dirty="0" smtClean="0"/>
              <a:t>4</a:t>
            </a:r>
            <a:r>
              <a:rPr lang="en-JM" b="1" dirty="0" smtClean="0"/>
              <a:t>C</a:t>
            </a:r>
            <a:r>
              <a:rPr lang="en-JM" b="1" baseline="-25000" dirty="0" smtClean="0"/>
              <a:t>3</a:t>
            </a:r>
            <a:endParaRPr lang="en-029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		(c)	How many orderings are there of  n items of  t types with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identical objects of type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b="1" dirty="0" smtClean="0"/>
              <a:t>	Ans.		n!/(n</a:t>
            </a:r>
            <a:r>
              <a:rPr lang="en-US" b="1" baseline="-25000" dirty="0" smtClean="0"/>
              <a:t>1</a:t>
            </a:r>
            <a:r>
              <a:rPr lang="en-US" b="1" dirty="0" smtClean="0"/>
              <a:t>!...</a:t>
            </a:r>
            <a:r>
              <a:rPr lang="en-US" b="1" dirty="0" err="1" smtClean="0"/>
              <a:t>n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!)</a:t>
            </a:r>
            <a:endParaRPr lang="en-029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5a.	Two dice are rolled, one blue and one red.  How many outcomes are possible?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5b.	Suppose there are 10 roads from Oyster to Manchester and five roads from Manchester to Newfoundland.  How many round-trips are there of the form Oyster-Manchester-Newfoundland -Manchester- Oyster?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029" smtClean="0"/>
              <a:t>5</a:t>
            </a:r>
            <a:r>
              <a:rPr lang="en-US" smtClean="0"/>
              <a:t>c.	How many different car license plates can be constructed if the licenses contain three letters followed by two digits if repetitions are allowed?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5a.	Two dice are rolled, one blue and one red.  How many outcomes are possible?</a:t>
            </a:r>
            <a:r>
              <a:rPr lang="en-US" b="1" smtClean="0"/>
              <a:t>  </a:t>
            </a:r>
            <a:r>
              <a:rPr lang="en-JM" b="1" smtClean="0"/>
              <a:t>6</a:t>
            </a:r>
            <a:r>
              <a:rPr lang="en-JM" b="1" baseline="30000" smtClean="0"/>
              <a:t>2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5b.	Suppose there are 10 roads from Oyster to Manchester and five roads from Manchester to Newfoundland.  How many round-trips are there of the form Oyster-Manchester-Newfoundland -Manchester- Oyster?</a:t>
            </a:r>
            <a:r>
              <a:rPr lang="en-US" b="1" smtClean="0"/>
              <a:t> 	</a:t>
            </a:r>
            <a:r>
              <a:rPr lang="en-JM" b="1" smtClean="0"/>
              <a:t>10 ∙ 5 ∙ 5∙ 10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029" smtClean="0"/>
              <a:t>5</a:t>
            </a:r>
            <a:r>
              <a:rPr lang="en-US" smtClean="0"/>
              <a:t>c.	How many different car license plates can be constructed if the licenses contain three letters followed by two digits if repetitions are allowed?</a:t>
            </a:r>
            <a:r>
              <a:rPr lang="en-US" b="1" smtClean="0"/>
              <a:t> 	2</a:t>
            </a:r>
            <a:r>
              <a:rPr lang="en-JM" b="1" smtClean="0"/>
              <a:t>6</a:t>
            </a:r>
            <a:r>
              <a:rPr lang="en-JM" b="1" baseline="30000" smtClean="0"/>
              <a:t>3 </a:t>
            </a:r>
            <a:r>
              <a:rPr lang="en-JM" b="1" smtClean="0"/>
              <a:t> x 10</a:t>
            </a:r>
            <a:r>
              <a:rPr lang="en-JM" b="1" baseline="30000" smtClean="0"/>
              <a:t>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6.	(a)	A six-person committee composed of Alan, Beth, Carr, David, Essy, and Fran is to select a chairperson, secretary, and treasurer.  How many selections are there in which David is an officer and Fran is not an officer?</a:t>
            </a:r>
            <a:endParaRPr lang="en-029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A six-person committee composed of George, Hanna, Ike, Joseph, Kirk, and Lavern is to select a chairperson, vice-chairperson, social events chairperson, secretary, and treasurer.  How many ways can the officers be chosen if either George is secretary or he is not an officer?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6.	(a)	A six-person committee composed of Alan, Beth, Carr, David, Essy, and Fran is to select a chairperson, secretary, and treasurer.  How many selections are there in which David is an officer and Fran is not an officer? </a:t>
            </a:r>
            <a:r>
              <a:rPr lang="en-US" b="1" smtClean="0"/>
              <a:t>	3 </a:t>
            </a:r>
            <a:r>
              <a:rPr lang="en-JM" b="1" smtClean="0"/>
              <a:t>∙ 4 ∙ 3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A six-person committee composed of George, Hanna, Ike, Joseph, Kirk, and Lavern is to select a chairperson, vice-chairperson, social events chairperson, secretary, and treasurer.  How many ways can the officers be chosen if either George is secretary or he is not an officer?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/>
              <a:t>			</a:t>
            </a:r>
            <a:r>
              <a:rPr lang="en-JM" b="1" smtClean="0"/>
              <a:t>5 ∙ 4 ∙ 3 ∙ 2    +   5 ∙ 4 ∙ 3 ∙ 2 ∙ 1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6.	(c)	The letters ABCDE are to be used to form strings of length 3.  How many strings can be formed if we do not allow repetitions?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		</a:t>
            </a:r>
            <a:r>
              <a:rPr lang="en-JM" b="1" baseline="30000" smtClean="0"/>
              <a:t>5</a:t>
            </a:r>
            <a:r>
              <a:rPr lang="en-JM" b="1" smtClean="0"/>
              <a:t>P</a:t>
            </a:r>
            <a:r>
              <a:rPr lang="en-JM" b="1" baseline="-25000" smtClean="0"/>
              <a:t>3</a:t>
            </a:r>
            <a:endParaRPr lang="en-029" smtClean="0"/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(d)	How many5-permutations are there of  11 distinct objects?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		</a:t>
            </a:r>
            <a:r>
              <a:rPr lang="en-JM" b="1" baseline="30000" smtClean="0"/>
              <a:t>11</a:t>
            </a:r>
            <a:r>
              <a:rPr lang="en-JM" b="1" smtClean="0"/>
              <a:t>P</a:t>
            </a:r>
            <a:r>
              <a:rPr lang="en-JM" b="1" baseline="-25000" smtClean="0"/>
              <a:t>5</a:t>
            </a:r>
            <a:endParaRPr lang="en-029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7.	(a)	Find the number of integer solutions of 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z</a:t>
            </a:r>
            <a:r>
              <a:rPr lang="en-US" baseline="-25000" smtClean="0"/>
              <a:t>1</a:t>
            </a:r>
            <a:r>
              <a:rPr lang="en-US" smtClean="0"/>
              <a:t>   +   z</a:t>
            </a:r>
            <a:r>
              <a:rPr lang="en-US" baseline="-25000" smtClean="0"/>
              <a:t>2</a:t>
            </a:r>
            <a:r>
              <a:rPr lang="en-US" smtClean="0"/>
              <a:t>   +  z</a:t>
            </a:r>
            <a:r>
              <a:rPr lang="en-US" baseline="-25000" smtClean="0"/>
              <a:t>3</a:t>
            </a:r>
            <a:r>
              <a:rPr lang="en-US" smtClean="0"/>
              <a:t>   +  z</a:t>
            </a:r>
            <a:r>
              <a:rPr lang="en-US" baseline="-25000" smtClean="0"/>
              <a:t>4</a:t>
            </a:r>
            <a:r>
              <a:rPr lang="en-US" smtClean="0"/>
              <a:t> =   27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	subject to 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z</a:t>
            </a:r>
            <a:r>
              <a:rPr lang="en-US" baseline="-25000" smtClean="0"/>
              <a:t>1 </a:t>
            </a:r>
            <a:r>
              <a:rPr lang="en-US" smtClean="0"/>
              <a:t>&gt; 0,  z</a:t>
            </a:r>
            <a:r>
              <a:rPr lang="en-US" baseline="-25000" smtClean="0"/>
              <a:t>2 </a:t>
            </a:r>
            <a:r>
              <a:rPr lang="en-US" smtClean="0"/>
              <a:t>≥ 1, z</a:t>
            </a:r>
            <a:r>
              <a:rPr lang="en-US" baseline="-25000" smtClean="0"/>
              <a:t>3</a:t>
            </a:r>
            <a:r>
              <a:rPr lang="en-US" smtClean="0"/>
              <a:t> &gt; 2, z</a:t>
            </a:r>
            <a:r>
              <a:rPr lang="en-US" baseline="-25000" smtClean="0"/>
              <a:t>4</a:t>
            </a:r>
            <a:r>
              <a:rPr lang="en-US" smtClean="0"/>
              <a:t> ≥ 0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six-card hands chosen from an ordinary 52-card deck contain three cards of one suit and three cards of another suit?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7.	(a)	Find the number of integer solutions of 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z</a:t>
            </a:r>
            <a:r>
              <a:rPr lang="en-US" baseline="-25000" smtClean="0"/>
              <a:t>1</a:t>
            </a:r>
            <a:r>
              <a:rPr lang="en-US" smtClean="0"/>
              <a:t>   +   z</a:t>
            </a:r>
            <a:r>
              <a:rPr lang="en-US" baseline="-25000" smtClean="0"/>
              <a:t>2</a:t>
            </a:r>
            <a:r>
              <a:rPr lang="en-US" smtClean="0"/>
              <a:t>   +  z</a:t>
            </a:r>
            <a:r>
              <a:rPr lang="en-US" baseline="-25000" smtClean="0"/>
              <a:t>3</a:t>
            </a:r>
            <a:r>
              <a:rPr lang="en-US" smtClean="0"/>
              <a:t>   +  z</a:t>
            </a:r>
            <a:r>
              <a:rPr lang="en-US" baseline="-25000" smtClean="0"/>
              <a:t>4</a:t>
            </a:r>
            <a:r>
              <a:rPr lang="en-US" smtClean="0"/>
              <a:t> =   27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	subject to 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z</a:t>
            </a:r>
            <a:r>
              <a:rPr lang="en-US" baseline="-25000" smtClean="0"/>
              <a:t>1 </a:t>
            </a:r>
            <a:r>
              <a:rPr lang="en-US" smtClean="0"/>
              <a:t>&gt; 0,  z</a:t>
            </a:r>
            <a:r>
              <a:rPr lang="en-US" baseline="-25000" smtClean="0"/>
              <a:t>2 </a:t>
            </a:r>
            <a:r>
              <a:rPr lang="en-US" smtClean="0"/>
              <a:t>≥ 1, z</a:t>
            </a:r>
            <a:r>
              <a:rPr lang="en-US" baseline="-25000" smtClean="0"/>
              <a:t>3</a:t>
            </a:r>
            <a:r>
              <a:rPr lang="en-US" smtClean="0"/>
              <a:t> &gt; 2, z</a:t>
            </a:r>
            <a:r>
              <a:rPr lang="en-US" baseline="-25000" smtClean="0"/>
              <a:t>4</a:t>
            </a:r>
            <a:r>
              <a:rPr lang="en-US" smtClean="0"/>
              <a:t> ≥ 0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Ans.		</a:t>
            </a:r>
            <a:r>
              <a:rPr lang="en-JM" b="1" baseline="30000" smtClean="0"/>
              <a:t>22+4-1</a:t>
            </a:r>
            <a:r>
              <a:rPr lang="en-JM" b="1" smtClean="0"/>
              <a:t>C</a:t>
            </a:r>
            <a:r>
              <a:rPr lang="en-JM" b="1" baseline="-25000" smtClean="0"/>
              <a:t>22</a:t>
            </a:r>
            <a:r>
              <a:rPr lang="en-US" b="1" smtClean="0"/>
              <a:t>    or    </a:t>
            </a:r>
            <a:r>
              <a:rPr lang="en-JM" b="1" baseline="30000" smtClean="0"/>
              <a:t>22+4-1</a:t>
            </a:r>
            <a:r>
              <a:rPr lang="en-JM" b="1" smtClean="0"/>
              <a:t>C</a:t>
            </a:r>
            <a:r>
              <a:rPr lang="en-JM" b="1" baseline="-25000" smtClean="0"/>
              <a:t>4-1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six-card hands chosen from an ordinary 52-card deck contain three cards of one suit and three cards of another suit?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Ans.		</a:t>
            </a:r>
            <a:r>
              <a:rPr lang="en-JM" b="1" baseline="30000" smtClean="0"/>
              <a:t>4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r>
              <a:rPr lang="en-JM" b="1" smtClean="0"/>
              <a:t>(</a:t>
            </a:r>
            <a:r>
              <a:rPr lang="en-JM" b="1" baseline="30000" smtClean="0"/>
              <a:t>13</a:t>
            </a:r>
            <a:r>
              <a:rPr lang="en-JM" b="1" smtClean="0"/>
              <a:t>C</a:t>
            </a:r>
            <a:r>
              <a:rPr lang="en-JM" b="1" baseline="-25000" smtClean="0"/>
              <a:t>3</a:t>
            </a:r>
            <a:r>
              <a:rPr lang="en-JM" b="1" smtClean="0"/>
              <a:t>)</a:t>
            </a:r>
            <a:r>
              <a:rPr lang="en-JM" b="1" baseline="30000" smtClean="0"/>
              <a:t>2</a:t>
            </a:r>
            <a:endParaRPr lang="en-029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8.	In view of a bag containing 20 distinct balls – six red, six green, and eight purple</a:t>
            </a:r>
            <a:endParaRPr lang="en-029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(a)	In how many ways can we draw two red, three green, and two purple</a:t>
            </a:r>
            <a:endParaRPr lang="en-029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In view of piles of identical green, blue and red balls where each pile contains 10 balls, </a:t>
            </a:r>
            <a:endParaRPr lang="en-029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In how many ways can 10 balls be selected?</a:t>
            </a:r>
            <a:endParaRPr lang="en-029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(c)	In how many ways can 10 balls be selected if exactly one red ball and at least one blue ball must be selected?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76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8.	In view of a bag containing 20 distinct balls – six red, six green, and eight purple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(a)	In how many ways can we draw two red, three green, and two purple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/>
              <a:t>				</a:t>
            </a:r>
            <a:r>
              <a:rPr lang="en-JM" b="1" baseline="30000" smtClean="0"/>
              <a:t>6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r>
              <a:rPr lang="en-JM" b="1" baseline="30000" smtClean="0"/>
              <a:t>6</a:t>
            </a:r>
            <a:r>
              <a:rPr lang="en-JM" b="1" smtClean="0"/>
              <a:t>C</a:t>
            </a:r>
            <a:r>
              <a:rPr lang="en-JM" b="1" baseline="-25000" smtClean="0"/>
              <a:t>3</a:t>
            </a:r>
            <a:r>
              <a:rPr lang="en-JM" b="1" baseline="30000" smtClean="0"/>
              <a:t>8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endParaRPr lang="en-US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In view of piles of identical green, blue and red balls where each pile contains 10 balls, 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In how many ways can 10 balls be selected?	</a:t>
            </a:r>
            <a:r>
              <a:rPr lang="en-JM" b="1" baseline="30000" smtClean="0"/>
              <a:t>10+3-1</a:t>
            </a:r>
            <a:r>
              <a:rPr lang="en-JM" b="1" smtClean="0"/>
              <a:t>C</a:t>
            </a:r>
            <a:r>
              <a:rPr lang="en-JM" b="1" baseline="-25000" smtClean="0"/>
              <a:t>10</a:t>
            </a:r>
            <a:r>
              <a:rPr lang="en-US" b="1" smtClean="0"/>
              <a:t>    or    </a:t>
            </a:r>
            <a:r>
              <a:rPr lang="en-JM" b="1" baseline="30000" smtClean="0"/>
              <a:t>10+3-1</a:t>
            </a:r>
            <a:r>
              <a:rPr lang="en-JM" b="1" smtClean="0"/>
              <a:t>C</a:t>
            </a:r>
            <a:r>
              <a:rPr lang="en-JM" b="1" baseline="-25000" smtClean="0"/>
              <a:t>3-1</a:t>
            </a:r>
            <a:endParaRPr lang="en-029" smtClean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(c)	In how many ways can 10 balls be selected if exactly one red ball and at least one blue ball must be selected?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JM" b="1" baseline="30000" smtClean="0"/>
              <a:t>				8+2-1</a:t>
            </a:r>
            <a:r>
              <a:rPr lang="en-JM" b="1" smtClean="0"/>
              <a:t>C</a:t>
            </a:r>
            <a:r>
              <a:rPr lang="en-JM" b="1" baseline="-25000" smtClean="0"/>
              <a:t>8</a:t>
            </a:r>
            <a:r>
              <a:rPr lang="en-US" b="1" smtClean="0"/>
              <a:t>    or    </a:t>
            </a:r>
            <a:r>
              <a:rPr lang="en-JM" b="1" baseline="30000" smtClean="0"/>
              <a:t>8+2-1</a:t>
            </a:r>
            <a:r>
              <a:rPr lang="en-JM" b="1" smtClean="0"/>
              <a:t>C</a:t>
            </a:r>
            <a:r>
              <a:rPr lang="en-JM" b="1" baseline="-25000" smtClean="0"/>
              <a:t>2-1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Inclusion-Exclusion Principle</a:t>
            </a: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029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381000" y="3657600"/>
          <a:ext cx="8602663" cy="457200"/>
        </p:xfrm>
        <a:graphic>
          <a:graphicData uri="http://schemas.openxmlformats.org/presentationml/2006/ole">
            <p:oleObj spid="_x0000_s1026" name="Equation" r:id="rId4" imgW="4838700" imgH="2540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1000" y="2362200"/>
          <a:ext cx="3295650" cy="457200"/>
        </p:xfrm>
        <a:graphic>
          <a:graphicData uri="http://schemas.openxmlformats.org/presentationml/2006/ole">
            <p:oleObj spid="_x0000_s1027" name="Equation" r:id="rId5" imgW="1854000" imgH="2538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81000" y="4953000"/>
          <a:ext cx="2551113" cy="457200"/>
        </p:xfrm>
        <a:graphic>
          <a:graphicData uri="http://schemas.openxmlformats.org/presentationml/2006/ole">
            <p:oleObj spid="_x0000_s1028" name="Equation" r:id="rId6" imgW="1434960" imgH="253800" progId="Equation.3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029" sz="2800" kern="0" dirty="0">
                <a:latin typeface="+mn-lt"/>
              </a:rPr>
              <a:t>Let   A</a:t>
            </a:r>
            <a:r>
              <a:rPr lang="en-029" sz="2800" kern="0" baseline="-25000" dirty="0">
                <a:latin typeface="+mn-lt"/>
              </a:rPr>
              <a:t>i</a:t>
            </a:r>
            <a:r>
              <a:rPr lang="en-029" sz="2800" kern="0" dirty="0">
                <a:latin typeface="+mn-lt"/>
              </a:rPr>
              <a:t>   be a set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9.	(a)	How many eight-bit strings have exactly one 1?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eight-bit strings have exactly two 1’s?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(c)	How many eight-bit strings either start with a 1 or end with a 1?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(d)	How many eight-bit strings begin with 0 and end with 101?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9.	(a)	How many eight-bit strings have exactly one 1?	</a:t>
            </a:r>
            <a:r>
              <a:rPr lang="en-JM" b="1" baseline="30000" smtClean="0"/>
              <a:t>8</a:t>
            </a:r>
            <a:r>
              <a:rPr lang="en-JM" b="1" smtClean="0"/>
              <a:t>C</a:t>
            </a:r>
            <a:r>
              <a:rPr lang="en-JM" b="1" baseline="-25000" smtClean="0"/>
              <a:t>1</a:t>
            </a:r>
            <a:r>
              <a:rPr lang="en-JM" smtClean="0"/>
              <a:t> </a:t>
            </a:r>
            <a:r>
              <a:rPr lang="en-JM" b="1" smtClean="0"/>
              <a:t> = 8 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eight-bit strings have exactly two 1’s?</a:t>
            </a:r>
            <a:r>
              <a:rPr lang="en-JM" b="1" baseline="30000" smtClean="0"/>
              <a:t> 	8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r>
              <a:rPr lang="en-JM" b="1" smtClean="0"/>
              <a:t> = 28</a:t>
            </a:r>
            <a:endParaRPr lang="en-US" smtClean="0"/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(c)	How many eight-bit strings either start with a 1 or end with a 1?</a:t>
            </a:r>
            <a:r>
              <a:rPr lang="en-JM" b="1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JM" b="1" smtClean="0"/>
              <a:t>					2</a:t>
            </a:r>
            <a:r>
              <a:rPr lang="en-JM" b="1" baseline="30000" smtClean="0"/>
              <a:t>7</a:t>
            </a:r>
            <a:r>
              <a:rPr lang="en-JM" b="1" smtClean="0"/>
              <a:t> + 2</a:t>
            </a:r>
            <a:r>
              <a:rPr lang="en-JM" b="1" baseline="30000" smtClean="0"/>
              <a:t>7</a:t>
            </a:r>
            <a:r>
              <a:rPr lang="en-JM" b="1" smtClean="0"/>
              <a:t> – 2</a:t>
            </a:r>
            <a:r>
              <a:rPr lang="en-JM" b="1" baseline="30000" smtClean="0"/>
              <a:t>6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(d)	How many eight-bit strings begin with 0 and end with 101?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			</a:t>
            </a:r>
            <a:r>
              <a:rPr lang="en-US" smtClean="0"/>
              <a:t>  </a:t>
            </a:r>
            <a:r>
              <a:rPr lang="en-JM" b="1" smtClean="0"/>
              <a:t>1  x  2</a:t>
            </a:r>
            <a:r>
              <a:rPr lang="en-JM" b="1" baseline="30000" smtClean="0"/>
              <a:t>4</a:t>
            </a:r>
            <a:r>
              <a:rPr lang="en-JM" b="1" smtClean="0"/>
              <a:t>  x  1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10.	(a)	A club consists of six distinct men and seven distinct women.  In how many ways can we select a committee of four persons that has at least one woman?</a:t>
            </a:r>
            <a:endParaRPr lang="en-029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(b)	A club consists of six distinct men and seven distinct women.  In how many ways can we select a committee of four persons that has at most one man?</a:t>
            </a:r>
            <a:endParaRPr lang="en-029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		(c)	A shipment of 50 microprocessors of which four are defective.  In how many ways can we select a set of four microprocessors?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10.	(a)	A club consists of six distinct men and seven distinct women.  In how many ways can we select a committee of four persons that has at least one woman?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/>
              <a:t>	</a:t>
            </a:r>
            <a:r>
              <a:rPr lang="en-JM" sz="2400" b="1" baseline="30000" smtClean="0"/>
              <a:t>6</a:t>
            </a:r>
            <a:r>
              <a:rPr lang="en-JM" sz="2400" b="1" smtClean="0"/>
              <a:t>C</a:t>
            </a:r>
            <a:r>
              <a:rPr lang="en-JM" sz="2400" b="1" baseline="-25000" smtClean="0"/>
              <a:t>3</a:t>
            </a:r>
            <a:r>
              <a:rPr lang="en-JM" sz="2400" b="1" baseline="30000" smtClean="0"/>
              <a:t>7</a:t>
            </a:r>
            <a:r>
              <a:rPr lang="en-JM" sz="2400" b="1" smtClean="0"/>
              <a:t>C</a:t>
            </a:r>
            <a:r>
              <a:rPr lang="en-JM" sz="2400" b="1" baseline="-25000" smtClean="0"/>
              <a:t>1</a:t>
            </a:r>
            <a:r>
              <a:rPr lang="en-JM" sz="2400" b="1" smtClean="0"/>
              <a:t> + </a:t>
            </a:r>
            <a:r>
              <a:rPr lang="en-JM" sz="2400" b="1" baseline="30000" smtClean="0"/>
              <a:t>6</a:t>
            </a:r>
            <a:r>
              <a:rPr lang="en-JM" sz="2400" b="1" smtClean="0"/>
              <a:t>C</a:t>
            </a:r>
            <a:r>
              <a:rPr lang="en-JM" sz="2400" b="1" baseline="-25000" smtClean="0"/>
              <a:t>2</a:t>
            </a:r>
            <a:r>
              <a:rPr lang="en-JM" sz="2400" b="1" baseline="30000" smtClean="0"/>
              <a:t>7</a:t>
            </a:r>
            <a:r>
              <a:rPr lang="en-JM" sz="2400" b="1" smtClean="0"/>
              <a:t>C</a:t>
            </a:r>
            <a:r>
              <a:rPr lang="en-JM" sz="2400" b="1" baseline="-25000" smtClean="0"/>
              <a:t>2</a:t>
            </a:r>
            <a:r>
              <a:rPr lang="en-JM" sz="2400" b="1" smtClean="0"/>
              <a:t> + </a:t>
            </a:r>
            <a:r>
              <a:rPr lang="en-JM" sz="2400" b="1" baseline="30000" smtClean="0"/>
              <a:t>6</a:t>
            </a:r>
            <a:r>
              <a:rPr lang="en-JM" sz="2400" b="1" smtClean="0"/>
              <a:t>C</a:t>
            </a:r>
            <a:r>
              <a:rPr lang="en-JM" sz="2400" b="1" baseline="-25000" smtClean="0"/>
              <a:t>1</a:t>
            </a:r>
            <a:r>
              <a:rPr lang="en-JM" sz="2400" b="1" baseline="30000" smtClean="0"/>
              <a:t>7</a:t>
            </a:r>
            <a:r>
              <a:rPr lang="en-JM" sz="2400" b="1" smtClean="0"/>
              <a:t>C</a:t>
            </a:r>
            <a:r>
              <a:rPr lang="en-JM" sz="2400" b="1" baseline="-25000" smtClean="0"/>
              <a:t>3</a:t>
            </a:r>
            <a:r>
              <a:rPr lang="en-JM" sz="2400" b="1" smtClean="0"/>
              <a:t> + </a:t>
            </a:r>
            <a:r>
              <a:rPr lang="en-JM" sz="2400" b="1" baseline="30000" smtClean="0"/>
              <a:t>7</a:t>
            </a:r>
            <a:r>
              <a:rPr lang="en-JM" sz="2400" b="1" smtClean="0"/>
              <a:t>C</a:t>
            </a:r>
            <a:r>
              <a:rPr lang="en-JM" sz="2400" b="1" baseline="-25000" smtClean="0"/>
              <a:t>4</a:t>
            </a:r>
            <a:r>
              <a:rPr lang="en-JM" sz="2400" b="1" smtClean="0"/>
              <a:t>     or   </a:t>
            </a:r>
            <a:r>
              <a:rPr lang="en-JM" sz="2400" b="1" baseline="30000" smtClean="0"/>
              <a:t>13</a:t>
            </a:r>
            <a:r>
              <a:rPr lang="en-JM" sz="2400" b="1" smtClean="0"/>
              <a:t>C</a:t>
            </a:r>
            <a:r>
              <a:rPr lang="en-JM" sz="2400" b="1" baseline="-25000" smtClean="0"/>
              <a:t>4 </a:t>
            </a:r>
            <a:r>
              <a:rPr lang="en-JM" sz="2400" b="1" smtClean="0"/>
              <a:t>- </a:t>
            </a:r>
            <a:r>
              <a:rPr lang="en-JM" sz="2400" b="1" baseline="30000" smtClean="0"/>
              <a:t>6</a:t>
            </a:r>
            <a:r>
              <a:rPr lang="en-JM" sz="2400" b="1" smtClean="0"/>
              <a:t>C</a:t>
            </a:r>
            <a:r>
              <a:rPr lang="en-JM" sz="2400" b="1" baseline="-25000" smtClean="0"/>
              <a:t>4</a:t>
            </a:r>
            <a:endParaRPr lang="en-029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A club consists of six distinct men and seven distinct women.  In how many ways can we select a committee of four persons that has at most one man?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JM" b="1" baseline="30000" smtClean="0"/>
              <a:t>	6</a:t>
            </a:r>
            <a:r>
              <a:rPr lang="en-JM" b="1" smtClean="0"/>
              <a:t>C</a:t>
            </a:r>
            <a:r>
              <a:rPr lang="en-JM" b="1" baseline="-25000" smtClean="0"/>
              <a:t>1</a:t>
            </a:r>
            <a:r>
              <a:rPr lang="en-JM" b="1" baseline="30000" smtClean="0"/>
              <a:t>7</a:t>
            </a:r>
            <a:r>
              <a:rPr lang="en-JM" b="1" smtClean="0"/>
              <a:t>C</a:t>
            </a:r>
            <a:r>
              <a:rPr lang="en-JM" b="1" baseline="-25000" smtClean="0"/>
              <a:t>3</a:t>
            </a:r>
            <a:r>
              <a:rPr lang="en-JM" b="1" smtClean="0"/>
              <a:t>  +  </a:t>
            </a:r>
            <a:r>
              <a:rPr lang="en-JM" b="1" baseline="30000" smtClean="0"/>
              <a:t>7</a:t>
            </a:r>
            <a:r>
              <a:rPr lang="en-JM" b="1" smtClean="0"/>
              <a:t>C</a:t>
            </a:r>
            <a:r>
              <a:rPr lang="en-JM" b="1" baseline="-25000" smtClean="0"/>
              <a:t>4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(c)	A shipment of 50 microprocessors of which four are defective.  In how many ways can we select a set of four microprocessors?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JM" b="1" baseline="30000" smtClean="0"/>
              <a:t>	50</a:t>
            </a:r>
            <a:r>
              <a:rPr lang="en-JM" b="1" smtClean="0"/>
              <a:t>C</a:t>
            </a:r>
            <a:r>
              <a:rPr lang="en-JM" b="1" baseline="-25000" smtClean="0"/>
              <a:t>4</a:t>
            </a:r>
            <a:endParaRPr lang="en-US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Topics covered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3200" smtClean="0"/>
              <a:t>Inclusion-Exclusion Principle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Examples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Permutations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mtClean="0"/>
              <a:t>Combinations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1.	Determine how many strings can be formed by ordering the letters ABCDE subject to the conditions given.</a:t>
            </a:r>
            <a:endParaRPr lang="en-029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(a)	Contains the substring ACE?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A appears before D?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(c)	Contains either the substring DB 		or the substring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1.	Determine how many strings can be formed by ordering the letters ABCDE subject to the conditions given.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(a)	Contains the substring ACE?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b="1" smtClean="0"/>
              <a:t>		Ans.		3!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(b)	A appears before D?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b="1" smtClean="0"/>
              <a:t>		Ans.		10 x 3!            or    </a:t>
            </a:r>
            <a:r>
              <a:rPr lang="en-JM" b="1" baseline="30000" smtClean="0"/>
              <a:t>5</a:t>
            </a:r>
            <a:r>
              <a:rPr lang="en-JM" b="1" smtClean="0"/>
              <a:t>C</a:t>
            </a:r>
            <a:r>
              <a:rPr lang="en-JM" b="1" baseline="-25000" smtClean="0"/>
              <a:t>2</a:t>
            </a:r>
            <a:r>
              <a:rPr lang="en-US" b="1" smtClean="0"/>
              <a:t> x 3!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(c)	Contains either the substring DB or the 	substring BE?</a:t>
            </a: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b="1" smtClean="0"/>
              <a:t>		Ans.	  4!  +  4!  - 3!   or     2 x 4! – 3!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2.	(a)	How many strings can be formed 		by ordering the letters ILLINOIS?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strings can be formed 		by ordering the letters 				SALESPERSONS if no two S’s are 		consecutive?</a:t>
            </a:r>
            <a:endParaRPr lang="en-029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2.	(a)	How many strings can be formed 		by ordering the letters ILLINOIS?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	Ans.		8!/(3!2!)</a:t>
            </a: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How many strings can be formed 		by ordering the letters 				SALESPERSONS if no two S’s are 		consecutive?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	Ans.	   12!/(4!2!)  -  10!/(2!2!)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3.	(a)	There is a set of five distinct art books, three distinct mathematics books, and two distinct computer science books.  In how many ways can these books be arranged on a shelf if all five art books are on the left and both computer science books are on the right?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In how many ways can 15 identical mathematics books be distributed among six students?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3.	(a)	There is a set of five distinct art books, three distinct mathematics books, and two distinct computer science books.  In how many ways can these books be arranged on a shelf if all five art books are on the left and both computer science books are on the right?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/>
              <a:t>	Ans.		5! x 3! x 2!</a:t>
            </a:r>
            <a:endParaRPr lang="en-029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		(b)	In how many ways can 15 identical mathematics books be distributed among six students?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b="1" smtClean="0"/>
              <a:t>	Ans.		</a:t>
            </a:r>
            <a:r>
              <a:rPr lang="en-JM" b="1" baseline="30000" smtClean="0"/>
              <a:t>15+6-1</a:t>
            </a:r>
            <a:r>
              <a:rPr lang="en-JM" b="1" smtClean="0"/>
              <a:t>C</a:t>
            </a:r>
            <a:r>
              <a:rPr lang="en-JM" b="1" baseline="-25000" smtClean="0"/>
              <a:t>15</a:t>
            </a:r>
            <a:r>
              <a:rPr lang="en-US" b="1" smtClean="0"/>
              <a:t>   or    </a:t>
            </a:r>
            <a:r>
              <a:rPr lang="en-JM" b="1" baseline="30000" smtClean="0"/>
              <a:t>15+6-1</a:t>
            </a:r>
            <a:r>
              <a:rPr lang="en-JM" b="1" smtClean="0"/>
              <a:t>C</a:t>
            </a:r>
            <a:r>
              <a:rPr lang="en-JM" b="1" baseline="-25000" smtClean="0"/>
              <a:t>6-1</a:t>
            </a:r>
            <a:endParaRPr lang="en-029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Other Considerations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4.	(a)	In how many ways can three teams containing four, two and two persons be selected from a group of eight persons?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(b)	Let X = {a, b, c, d}.  How many 3-combinations are there?</a:t>
            </a:r>
          </a:p>
          <a:p>
            <a:pPr>
              <a:buFont typeface="Wingdings" pitchFamily="2" charset="2"/>
              <a:buNone/>
            </a:pPr>
            <a:endParaRPr lang="en-029" smtClean="0"/>
          </a:p>
          <a:p>
            <a:pPr>
              <a:buFont typeface="Wingdings" pitchFamily="2" charset="2"/>
              <a:buNone/>
            </a:pPr>
            <a:r>
              <a:rPr lang="en-US" smtClean="0"/>
              <a:t>		(c)	How many orderings are there of  n items of  t types with n</a:t>
            </a:r>
            <a:r>
              <a:rPr lang="en-US" baseline="-25000" smtClean="0"/>
              <a:t>i</a:t>
            </a:r>
            <a:r>
              <a:rPr lang="en-US" smtClean="0"/>
              <a:t> identical objects of type 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1826</TotalTime>
  <Words>131</Words>
  <Application>Microsoft Office PowerPoint</Application>
  <PresentationFormat>On-screen Show (4:3)</PresentationFormat>
  <Paragraphs>161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Level</vt:lpstr>
      <vt:lpstr>Equation</vt:lpstr>
      <vt:lpstr>Topics to be covered</vt:lpstr>
      <vt:lpstr>Inclusion-Exclusion Principle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Other Considerations</vt:lpstr>
      <vt:lpstr>Topics covered</vt:lpstr>
    </vt:vector>
  </TitlesOfParts>
  <Company>Barry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Carl Beckford</cp:lastModifiedBy>
  <cp:revision>246</cp:revision>
  <dcterms:created xsi:type="dcterms:W3CDTF">2002-05-12T10:17:07Z</dcterms:created>
  <dcterms:modified xsi:type="dcterms:W3CDTF">2014-09-05T17:28:30Z</dcterms:modified>
</cp:coreProperties>
</file>