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sldIdLst>
    <p:sldId id="328" r:id="rId2"/>
    <p:sldId id="824" r:id="rId3"/>
    <p:sldId id="825" r:id="rId4"/>
    <p:sldId id="827" r:id="rId5"/>
    <p:sldId id="821" r:id="rId6"/>
    <p:sldId id="820" r:id="rId7"/>
    <p:sldId id="828" r:id="rId8"/>
    <p:sldId id="822" r:id="rId9"/>
    <p:sldId id="823" r:id="rId10"/>
    <p:sldId id="281" r:id="rId11"/>
    <p:sldId id="282" r:id="rId12"/>
    <p:sldId id="283" r:id="rId13"/>
    <p:sldId id="284" r:id="rId14"/>
    <p:sldId id="826" r:id="rId15"/>
    <p:sldId id="817" r:id="rId16"/>
    <p:sldId id="818" r:id="rId17"/>
    <p:sldId id="286" r:id="rId18"/>
    <p:sldId id="829" r:id="rId19"/>
    <p:sldId id="287" r:id="rId20"/>
    <p:sldId id="707" r:id="rId21"/>
    <p:sldId id="710" r:id="rId22"/>
    <p:sldId id="831" r:id="rId23"/>
    <p:sldId id="832" r:id="rId24"/>
    <p:sldId id="830" r:id="rId25"/>
    <p:sldId id="718" r:id="rId26"/>
    <p:sldId id="717" r:id="rId27"/>
    <p:sldId id="733" r:id="rId28"/>
    <p:sldId id="727" r:id="rId29"/>
    <p:sldId id="728" r:id="rId30"/>
    <p:sldId id="735" r:id="rId31"/>
    <p:sldId id="736" r:id="rId32"/>
    <p:sldId id="285" r:id="rId33"/>
    <p:sldId id="260" r:id="rId34"/>
    <p:sldId id="264" r:id="rId35"/>
    <p:sldId id="833" r:id="rId36"/>
    <p:sldId id="834" r:id="rId37"/>
    <p:sldId id="813" r:id="rId38"/>
    <p:sldId id="32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90" y="1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4.xml"/><Relationship Id="rId1" Type="http://schemas.openxmlformats.org/officeDocument/2006/relationships/slide" Target="slides/slide33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C2A3BDB3-B702-4533-8803-4281721BAA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1126A2D8-D9DA-4654-8447-26A74925A5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37EA6C90-CD42-4D32-8A0B-B09A78FF31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4D8376F7-23D3-431B-972E-66F8D00B4A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2518" name="Rectangle 6">
            <a:extLst>
              <a:ext uri="{FF2B5EF4-FFF2-40B4-BE49-F238E27FC236}">
                <a16:creationId xmlns:a16="http://schemas.microsoft.com/office/drawing/2014/main" id="{E5CD57D4-BD47-4EBD-8B9D-FF28BF7EC3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9" name="Rectangle 7">
            <a:extLst>
              <a:ext uri="{FF2B5EF4-FFF2-40B4-BE49-F238E27FC236}">
                <a16:creationId xmlns:a16="http://schemas.microsoft.com/office/drawing/2014/main" id="{3DD2D4AD-6477-4998-8600-A14AA7EC6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1302F39-17AF-4304-B0AE-D120949DC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CB4D4156-7F4C-4C70-94D3-7DE2848894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8D9ECBC3-BF7A-4FAE-BA19-A9734662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115A8D1-F120-4FE7-886C-EB9DE64F9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FF1D48B-E6FD-43F3-A1C4-EF779002049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D11A298-6378-416F-BBEA-25DC50209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6D2D84F-FB31-43E5-A33A-314AFB2DD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15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1F45998-E5EC-4B0B-95F0-18AEAF6C7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1ADC72-0131-4448-98B8-9711031D8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5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1F45998-E5EC-4B0B-95F0-18AEAF6C7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1ADC72-0131-4448-98B8-9711031D8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56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1F45998-E5EC-4B0B-95F0-18AEAF6C7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1ADC72-0131-4448-98B8-9711031D8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38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1F45998-E5EC-4B0B-95F0-18AEAF6C7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1ADC72-0131-4448-98B8-9711031D8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99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8802422-D5A3-4DCE-9115-85DD2F24A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72E028F-B857-4A87-98C9-79C34132C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30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3211AE6-7415-4FC3-ABB3-E35400D0C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3702E48-D0EB-48D2-9678-B9CB8D746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25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9839656-AB74-4DF8-9DC3-E3D1FAA10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A66F4DF-F696-4983-B692-CD34E87B1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079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0C2CAE0-E9C7-4C71-9731-90C1724F2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FA700D7-5324-4CEA-AB21-BC0C694A7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658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B73EB9D-0ED6-4486-B043-706981E34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36F6BC5-4E1C-4DD0-BB03-DC3373344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97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30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D65AE6B-191C-4E46-82B2-719A2F905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436152E-9A60-4A0C-B4CC-A55F796DE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41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2E084E9-526C-4DC8-80B7-29540C921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7A135D6-3437-49A7-9822-BD147472F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52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10574661-5B63-4733-B166-AE220043F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2F7AB144-D37B-4E48-924B-E0DE8CC1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58B94E2-1FA0-40E3-B967-3FB851763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D808848-DA06-4731-A804-3C3CBE373266}" type="slidenum">
              <a:rPr lang="en-US" altLang="en-US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3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6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2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6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FE4CD08-B777-488B-8AF5-0FFF94D3D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B3F575-A204-41C6-ADDA-3354C3F9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6772584-301F-48D0-BE99-4C366B8E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50E33E-43D5-4368-A9BF-591539A1D7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5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DF8921EA-A95D-409A-9475-9F7CAEA70A0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C6E4AC98-EB0B-487F-A171-AAB0F2F005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83DE9C-F5CA-4035-BF23-82CF57C037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271FD99B-1350-483A-9696-63F379099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10D8D3-43B1-4323-BEBB-547852EC0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94D6515-F729-49F6-B928-BA31E58A10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04EECA-5E9C-4603-AED2-242E9AF37C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AF39-D708-4A14-8817-759AD6ADC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4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8AFE27-237F-4094-B607-614342D1C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3303A-3410-4FDE-BF52-430109A8E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4C844B-459B-4BBC-B640-063A9D7AB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3C992-A511-4C52-9C1A-5C73622563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89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CB7E2C-724F-42F0-8857-6839D0D193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DD60DF-2762-4090-9BD1-153B620D8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E2146E-316C-48DD-B30F-1124B8DE49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64D1E-E2F3-49BA-B51C-20A17D2EE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2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57C386-5E5D-4E0C-9E84-F1965BB5A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3C7691-342B-4519-8A35-DAD6DE809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B07E0E-4AFC-49C3-8C81-0B8AD19E6A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AB1D16-0941-4E69-B64B-72A5226ECC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45EB12-5F42-4AF0-9DED-D9B43BC63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BB7010-EFD3-4699-AB4B-88C107F98E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358430-D4EF-487A-A153-695B69215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0B9C9-19F3-4CC7-8782-90C7880149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77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E319A-37C8-4AAC-876F-8B82058D2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7771A-EFBA-43CE-BCF0-DBC30D9F3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13644-778B-4F3D-9A33-EF4288019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E9683-00DC-494E-8DC5-4FE3509B7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5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DBE739-F67F-457E-96D4-605FF0F8D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9F98FF-878B-42F0-BE0F-0250702410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F939AE-209E-4099-8D0A-A027D0A1F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A243D-1CC1-463F-9B57-4C3A6699AC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9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DA7D87-5CF7-4DF9-8CBD-56803F508F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18F9A5-A499-468E-A254-BD6339F73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2FFEF4-EC23-408C-992E-96DB9B240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A4F43-EACB-4E5D-8287-270C52640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6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A01C72-FBF8-483E-8768-AFD055582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DB22C9-708E-483F-9968-A670903E1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958BA3-7E0F-41ED-9422-35189D678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DEFBF-0FFE-46B4-9D42-4433534A3A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94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811B9-F290-4971-B9C9-DB5CFA631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EB606-7E1E-4FDA-A1D0-35D316D33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99A44-1502-4E96-92A9-5A2DFC21C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D4902-5050-4334-A0EA-6A5BF62D6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51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029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CCBD8-7CF8-4855-8780-06A41A101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0E868-9CFF-4275-9EC9-5DE1DFB3EA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3E054-07DD-417F-A0E7-263742D58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7332A-5707-4986-84FF-1ABD6E5C0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CF5DC7-AFED-48BB-AD29-BDACA0859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13E48E-7A6C-4545-AC60-8BDB5481B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F0F9ED-6811-429C-8DE4-5D8A404416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B89DC565-D45E-4D41-9ABC-2860F59DF4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78D7700C-8581-4ACD-BBD6-C92F0E29E0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F1D9D50-6B95-4690-827D-E9861772AD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E297C94A-F6D9-498B-95F8-D05EBAC7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16138F42-ED1B-4E21-A9C4-0C3F9BC01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029"/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4B7AA37E-A53E-4E05-BC38-BCADA184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68BF95EC-C84F-41D9-A8EA-7E42E093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51B0C8F-EAB6-488B-A056-A566D22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97CDD7C-96C0-4B24-9E14-2194CFFA3703}" type="slidenum">
              <a:rPr lang="en-US" altLang="en-US" sz="1000"/>
              <a:pPr eaLnBrk="1" hangingPunct="1"/>
              <a:t>1</a:t>
            </a:fld>
            <a:endParaRPr lang="en-US" altLang="en-US" sz="1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C590EF3-000C-420D-BDFC-CA912C92C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Basic Modular Arithmetic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CABC982-75B6-4455-9287-9380BB1F4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Topics to be Covered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4AC2169-E334-4780-B15A-0BE65737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Properties of Congruences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851B3D-C2D0-4ED8-A28A-C78F966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tr-TR" altLang="en-US" sz="2400" b="1" i="1" dirty="0"/>
              <a:t>a</a:t>
            </a:r>
            <a:r>
              <a:rPr lang="tr-TR" altLang="en-US" sz="2400" b="1" dirty="0"/>
              <a:t> </a:t>
            </a:r>
            <a:r>
              <a:rPr lang="en-GB" altLang="en-US" sz="2400" b="1" i="1" dirty="0">
                <a:sym typeface="Symbol" panose="05050102010706020507" pitchFamily="18" charset="2"/>
              </a:rPr>
              <a:t></a:t>
            </a:r>
            <a:r>
              <a:rPr lang="tr-TR" altLang="en-US" sz="2400" b="1" i="1" dirty="0">
                <a:sym typeface="Symbol" panose="05050102010706020507" pitchFamily="18" charset="2"/>
              </a:rPr>
              <a:t> b (mod n) </a:t>
            </a:r>
            <a:r>
              <a:rPr lang="tr-TR" altLang="en-US" sz="2400" i="1" dirty="0">
                <a:sym typeface="Symbol" panose="05050102010706020507" pitchFamily="18" charset="2"/>
              </a:rPr>
              <a:t>if n|(a-b)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tr-TR" altLang="en-US" sz="2400" b="1" i="1" dirty="0"/>
              <a:t>a</a:t>
            </a:r>
            <a:r>
              <a:rPr lang="tr-TR" altLang="en-US" sz="2400" b="1" dirty="0"/>
              <a:t> </a:t>
            </a:r>
            <a:r>
              <a:rPr lang="en-GB" altLang="en-US" sz="2400" b="1" i="1" dirty="0">
                <a:sym typeface="Symbol" panose="05050102010706020507" pitchFamily="18" charset="2"/>
              </a:rPr>
              <a:t></a:t>
            </a:r>
            <a:r>
              <a:rPr lang="tr-TR" altLang="en-US" sz="2400" b="1" i="1" dirty="0">
                <a:sym typeface="Symbol" panose="05050102010706020507" pitchFamily="18" charset="2"/>
              </a:rPr>
              <a:t> b (mod n) </a:t>
            </a:r>
            <a:r>
              <a:rPr lang="tr-TR" altLang="en-US" sz="2400" i="1" dirty="0">
                <a:sym typeface="Symbol" panose="05050102010706020507" pitchFamily="18" charset="2"/>
              </a:rPr>
              <a:t>implies </a:t>
            </a:r>
            <a:r>
              <a:rPr lang="tr-TR" altLang="en-US" sz="2400" b="1" i="1" dirty="0"/>
              <a:t>b</a:t>
            </a:r>
            <a:r>
              <a:rPr lang="tr-TR" altLang="en-US" sz="2400" b="1" dirty="0"/>
              <a:t> </a:t>
            </a:r>
            <a:r>
              <a:rPr lang="en-GB" altLang="en-US" sz="2400" b="1" i="1" dirty="0">
                <a:sym typeface="Symbol" panose="05050102010706020507" pitchFamily="18" charset="2"/>
              </a:rPr>
              <a:t></a:t>
            </a:r>
            <a:r>
              <a:rPr lang="tr-TR" altLang="en-US" sz="2400" b="1" i="1" dirty="0">
                <a:sym typeface="Symbol" panose="05050102010706020507" pitchFamily="18" charset="2"/>
              </a:rPr>
              <a:t> a (mod n)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tr-TR" altLang="en-US" sz="2400" b="1" i="1" dirty="0"/>
              <a:t>a</a:t>
            </a:r>
            <a:r>
              <a:rPr lang="tr-TR" altLang="en-US" sz="2400" b="1" dirty="0"/>
              <a:t> </a:t>
            </a:r>
            <a:r>
              <a:rPr lang="en-GB" altLang="en-US" sz="2400" b="1" i="1" dirty="0">
                <a:sym typeface="Symbol" panose="05050102010706020507" pitchFamily="18" charset="2"/>
              </a:rPr>
              <a:t></a:t>
            </a:r>
            <a:r>
              <a:rPr lang="tr-TR" altLang="en-US" sz="2400" b="1" i="1" dirty="0">
                <a:sym typeface="Symbol" panose="05050102010706020507" pitchFamily="18" charset="2"/>
              </a:rPr>
              <a:t> b (mod n) </a:t>
            </a:r>
            <a:r>
              <a:rPr lang="tr-TR" altLang="en-US" sz="2400" i="1" dirty="0">
                <a:sym typeface="Symbol" panose="05050102010706020507" pitchFamily="18" charset="2"/>
              </a:rPr>
              <a:t>and </a:t>
            </a:r>
            <a:r>
              <a:rPr lang="tr-TR" altLang="en-US" sz="2400" b="1" i="1" dirty="0"/>
              <a:t>b</a:t>
            </a:r>
            <a:r>
              <a:rPr lang="tr-TR" altLang="en-US" sz="2400" b="1" dirty="0"/>
              <a:t> </a:t>
            </a:r>
            <a:r>
              <a:rPr lang="en-GB" altLang="en-US" sz="2400" b="1" i="1" dirty="0">
                <a:sym typeface="Symbol" panose="05050102010706020507" pitchFamily="18" charset="2"/>
              </a:rPr>
              <a:t></a:t>
            </a:r>
            <a:r>
              <a:rPr lang="tr-TR" altLang="en-US" sz="2400" b="1" i="1" dirty="0">
                <a:sym typeface="Symbol" panose="05050102010706020507" pitchFamily="18" charset="2"/>
              </a:rPr>
              <a:t> c (mod n)</a:t>
            </a:r>
            <a:endParaRPr lang="en-US" altLang="en-US" sz="2400" b="1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b="1" i="1" dirty="0">
                <a:sym typeface="Symbol" panose="05050102010706020507" pitchFamily="18" charset="2"/>
              </a:rPr>
              <a:t>					</a:t>
            </a:r>
            <a:r>
              <a:rPr lang="tr-TR" altLang="en-US" sz="2400" b="1" i="1" dirty="0">
                <a:sym typeface="Symbol" panose="05050102010706020507" pitchFamily="18" charset="2"/>
              </a:rPr>
              <a:t> </a:t>
            </a:r>
            <a:r>
              <a:rPr lang="tr-TR" altLang="en-US" sz="2400" i="1" dirty="0">
                <a:sym typeface="Symbol" panose="05050102010706020507" pitchFamily="18" charset="2"/>
              </a:rPr>
              <a:t>implies </a:t>
            </a:r>
            <a:r>
              <a:rPr lang="tr-TR" altLang="en-US" sz="2400" b="1" i="1" dirty="0">
                <a:sym typeface="Symbol" panose="05050102010706020507" pitchFamily="18" charset="2"/>
              </a:rPr>
              <a:t> </a:t>
            </a:r>
            <a:r>
              <a:rPr lang="tr-TR" altLang="en-US" sz="2400" b="1" i="1" dirty="0"/>
              <a:t>a</a:t>
            </a:r>
            <a:r>
              <a:rPr lang="tr-TR" altLang="en-US" sz="2400" b="1" dirty="0"/>
              <a:t> </a:t>
            </a:r>
            <a:r>
              <a:rPr lang="en-GB" altLang="en-US" sz="2400" b="1" i="1" dirty="0">
                <a:sym typeface="Symbol" panose="05050102010706020507" pitchFamily="18" charset="2"/>
              </a:rPr>
              <a:t></a:t>
            </a:r>
            <a:r>
              <a:rPr lang="tr-TR" altLang="en-US" sz="2400" b="1" i="1" dirty="0">
                <a:sym typeface="Symbol" panose="05050102010706020507" pitchFamily="18" charset="2"/>
              </a:rPr>
              <a:t> c (mod n) 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tr-TR" altLang="en-US" sz="2400" b="1" i="1" dirty="0">
              <a:sym typeface="Symbol" panose="05050102010706020507" pitchFamily="18" charset="2"/>
            </a:endParaRPr>
          </a:p>
          <a:p>
            <a:pPr marL="514350" indent="-514350">
              <a:buFontTx/>
              <a:buNone/>
            </a:pPr>
            <a:r>
              <a:rPr lang="tr-TR" altLang="en-US" sz="2400" b="1" i="1" dirty="0">
                <a:sym typeface="Symbol" panose="05050102010706020507" pitchFamily="18" charset="2"/>
              </a:rPr>
              <a:t>Proof of 1.</a:t>
            </a:r>
          </a:p>
          <a:p>
            <a:pPr marL="514350" indent="-514350">
              <a:buFontTx/>
              <a:buNone/>
            </a:pPr>
            <a:r>
              <a:rPr lang="tr-TR" altLang="en-US" sz="2400" dirty="0">
                <a:sym typeface="Symbol" panose="05050102010706020507" pitchFamily="18" charset="2"/>
              </a:rPr>
              <a:t>If  </a:t>
            </a:r>
            <a:r>
              <a:rPr lang="tr-TR" altLang="en-US" sz="2400" i="1" dirty="0">
                <a:sym typeface="Symbol" panose="05050102010706020507" pitchFamily="18" charset="2"/>
              </a:rPr>
              <a:t>n|(a-b)</a:t>
            </a:r>
            <a:r>
              <a:rPr lang="tr-TR" altLang="en-US" sz="2400" dirty="0">
                <a:sym typeface="Symbol" panose="05050102010706020507" pitchFamily="18" charset="2"/>
              </a:rPr>
              <a:t>, then </a:t>
            </a:r>
            <a:r>
              <a:rPr lang="tr-TR" altLang="en-US" sz="2400" i="1" dirty="0">
                <a:sym typeface="Symbol" panose="05050102010706020507" pitchFamily="18" charset="2"/>
              </a:rPr>
              <a:t>(a-b) = kn</a:t>
            </a:r>
            <a:r>
              <a:rPr lang="tr-TR" altLang="en-US" sz="2400" dirty="0">
                <a:sym typeface="Symbol" panose="05050102010706020507" pitchFamily="18" charset="2"/>
              </a:rPr>
              <a:t> for some </a:t>
            </a:r>
            <a:r>
              <a:rPr lang="tr-TR" altLang="en-US" sz="2400" i="1" dirty="0">
                <a:sym typeface="Symbol" panose="05050102010706020507" pitchFamily="18" charset="2"/>
              </a:rPr>
              <a:t>k</a:t>
            </a:r>
            <a:r>
              <a:rPr lang="tr-TR" altLang="en-US" sz="2400" dirty="0">
                <a:sym typeface="Symbol" panose="05050102010706020507" pitchFamily="18" charset="2"/>
              </a:rPr>
              <a:t>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514350" indent="-514350">
              <a:buFontTx/>
              <a:buNone/>
            </a:pPr>
            <a:r>
              <a:rPr lang="tr-TR" altLang="en-US" sz="2400" dirty="0">
                <a:sym typeface="Symbol" panose="05050102010706020507" pitchFamily="18" charset="2"/>
              </a:rPr>
              <a:t>Thus, we can write</a:t>
            </a: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tr-TR" altLang="en-US" sz="2400" i="1" dirty="0">
                <a:sym typeface="Symbol" panose="05050102010706020507" pitchFamily="18" charset="2"/>
              </a:rPr>
              <a:t>a = b + kn</a:t>
            </a:r>
            <a:r>
              <a:rPr lang="tr-TR" altLang="en-US" sz="2400" dirty="0">
                <a:sym typeface="Symbol" panose="05050102010706020507" pitchFamily="18" charset="2"/>
              </a:rPr>
              <a:t>.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514350" indent="-514350">
              <a:buFontTx/>
              <a:buNone/>
            </a:pPr>
            <a:r>
              <a:rPr lang="tr-TR" altLang="en-US" sz="2400" dirty="0">
                <a:sym typeface="Symbol" panose="05050102010706020507" pitchFamily="18" charset="2"/>
              </a:rPr>
              <a:t>Therefore,</a:t>
            </a:r>
          </a:p>
          <a:p>
            <a:pPr marL="514350" indent="-514350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tr-TR" altLang="en-US" sz="2200" i="1" dirty="0">
                <a:sym typeface="Symbol" panose="05050102010706020507" pitchFamily="18" charset="2"/>
              </a:rPr>
              <a:t>(a mod n)</a:t>
            </a:r>
            <a:r>
              <a:rPr lang="tr-TR" altLang="en-US" sz="2200" dirty="0">
                <a:sym typeface="Symbol" panose="05050102010706020507" pitchFamily="18" charset="2"/>
              </a:rPr>
              <a:t> = (remainder when </a:t>
            </a:r>
            <a:r>
              <a:rPr lang="tr-TR" altLang="en-US" sz="2200" i="1" dirty="0">
                <a:sym typeface="Symbol" panose="05050102010706020507" pitchFamily="18" charset="2"/>
              </a:rPr>
              <a:t>b + kn</a:t>
            </a:r>
            <a:r>
              <a:rPr lang="tr-TR" altLang="en-US" sz="2200" dirty="0">
                <a:sym typeface="Symbol" panose="05050102010706020507" pitchFamily="18" charset="2"/>
              </a:rPr>
              <a:t> is divided by </a:t>
            </a:r>
            <a:r>
              <a:rPr lang="tr-TR" altLang="en-US" sz="2200" i="1" dirty="0">
                <a:sym typeface="Symbol" panose="05050102010706020507" pitchFamily="18" charset="2"/>
              </a:rPr>
              <a:t>n</a:t>
            </a:r>
            <a:r>
              <a:rPr lang="tr-TR" altLang="en-US" sz="2200" dirty="0">
                <a:sym typeface="Symbol" panose="05050102010706020507" pitchFamily="18" charset="2"/>
              </a:rPr>
              <a:t>)</a:t>
            </a:r>
            <a:r>
              <a:rPr lang="tr-TR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514350" indent="-514350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	</a:t>
            </a:r>
            <a:r>
              <a:rPr lang="tr-TR" altLang="en-US" sz="2200" dirty="0">
                <a:sym typeface="Symbol" panose="05050102010706020507" pitchFamily="18" charset="2"/>
              </a:rPr>
              <a:t>= (remainder when </a:t>
            </a:r>
            <a:r>
              <a:rPr lang="tr-TR" altLang="en-US" sz="2200" i="1" dirty="0">
                <a:sym typeface="Symbol" panose="05050102010706020507" pitchFamily="18" charset="2"/>
              </a:rPr>
              <a:t>b</a:t>
            </a:r>
            <a:r>
              <a:rPr lang="tr-TR" altLang="en-US" sz="2200" dirty="0">
                <a:sym typeface="Symbol" panose="05050102010706020507" pitchFamily="18" charset="2"/>
              </a:rPr>
              <a:t> is divided by </a:t>
            </a:r>
            <a:r>
              <a:rPr lang="tr-TR" altLang="en-US" sz="2200" i="1" dirty="0">
                <a:sym typeface="Symbol" panose="05050102010706020507" pitchFamily="18" charset="2"/>
              </a:rPr>
              <a:t>n</a:t>
            </a:r>
            <a:r>
              <a:rPr lang="tr-TR" altLang="en-US" sz="2200" dirty="0">
                <a:sym typeface="Symbol" panose="05050102010706020507" pitchFamily="18" charset="2"/>
              </a:rPr>
              <a:t>)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marL="514350" indent="-514350"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		</a:t>
            </a:r>
            <a:r>
              <a:rPr lang="tr-TR" altLang="en-US" sz="2200" dirty="0">
                <a:sym typeface="Symbol" panose="05050102010706020507" pitchFamily="18" charset="2"/>
              </a:rPr>
              <a:t>= </a:t>
            </a:r>
            <a:r>
              <a:rPr lang="tr-TR" altLang="en-US" sz="2200" i="1" dirty="0">
                <a:sym typeface="Symbol" panose="05050102010706020507" pitchFamily="18" charset="2"/>
              </a:rPr>
              <a:t>(b mod n)</a:t>
            </a:r>
            <a:r>
              <a:rPr lang="tr-TR" altLang="en-US" sz="2200" dirty="0">
                <a:sym typeface="Symbol" panose="05050102010706020507" pitchFamily="18" charset="2"/>
              </a:rPr>
              <a:t>.</a:t>
            </a:r>
          </a:p>
          <a:p>
            <a:pPr marL="514350" indent="-514350">
              <a:buFontTx/>
              <a:buNone/>
            </a:pPr>
            <a:endParaRPr lang="tr-TR" altLang="en-US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23E406-7DC9-4E88-85E5-C7CE8867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04278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0B568E1-985E-4516-8EAD-1B43691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Examples</a:t>
            </a:r>
            <a:r>
              <a:rPr lang="en-US" altLang="en-US" dirty="0"/>
              <a:t> of  a-b = </a:t>
            </a:r>
            <a:r>
              <a:rPr lang="en-US" altLang="en-US" dirty="0" err="1"/>
              <a:t>kn</a:t>
            </a:r>
            <a:endParaRPr lang="tr-TR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0CD50E8-388A-4916-8374-F02711BD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0"/>
            <a:ext cx="8439150" cy="4114800"/>
          </a:xfrm>
        </p:spPr>
        <p:txBody>
          <a:bodyPr/>
          <a:lstStyle/>
          <a:p>
            <a:pPr>
              <a:buFontTx/>
              <a:buNone/>
            </a:pPr>
            <a:r>
              <a:rPr lang="tr-TR" altLang="en-US" b="1" i="1" dirty="0"/>
              <a:t>23</a:t>
            </a:r>
            <a:r>
              <a:rPr lang="tr-TR" altLang="en-US" b="1" dirty="0"/>
              <a:t> </a:t>
            </a:r>
            <a:r>
              <a:rPr lang="en-GB" altLang="en-US" b="1" i="1" dirty="0">
                <a:sym typeface="Symbol" panose="05050102010706020507" pitchFamily="18" charset="2"/>
              </a:rPr>
              <a:t></a:t>
            </a:r>
            <a:r>
              <a:rPr lang="tr-TR" altLang="en-US" b="1" i="1" dirty="0">
                <a:sym typeface="Symbol" panose="05050102010706020507" pitchFamily="18" charset="2"/>
              </a:rPr>
              <a:t> 8 (mod 5) </a:t>
            </a:r>
            <a:r>
              <a:rPr lang="tr-TR" altLang="en-US" dirty="0">
                <a:sym typeface="Symbol" panose="05050102010706020507" pitchFamily="18" charset="2"/>
              </a:rPr>
              <a:t>because</a:t>
            </a:r>
            <a:r>
              <a:rPr lang="tr-TR" altLang="en-US" b="1" i="1" dirty="0">
                <a:sym typeface="Symbol" panose="05050102010706020507" pitchFamily="18" charset="2"/>
              </a:rPr>
              <a:t> 23 -8 =15 = 3</a:t>
            </a:r>
            <a:r>
              <a:rPr lang="tr-TR" altLang="en-US" b="1" dirty="0">
                <a:sym typeface="Symbol" panose="05050102010706020507" pitchFamily="18" charset="2"/>
              </a:rPr>
              <a:t>x</a:t>
            </a:r>
            <a:r>
              <a:rPr lang="tr-TR" altLang="en-US" b="1" i="1" dirty="0">
                <a:sym typeface="Symbol" panose="05050102010706020507" pitchFamily="18" charset="2"/>
              </a:rPr>
              <a:t>5</a:t>
            </a:r>
            <a:endParaRPr lang="en-US" altLang="en-US" b="1" i="1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tr-TR" altLang="en-US" b="1" i="1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tr-TR" altLang="en-US" sz="2600" b="1" i="1" dirty="0"/>
              <a:t>-11</a:t>
            </a:r>
            <a:r>
              <a:rPr lang="tr-TR" altLang="en-US" sz="2600" b="1" dirty="0"/>
              <a:t> </a:t>
            </a:r>
            <a:r>
              <a:rPr lang="en-GB" altLang="en-US" sz="2600" b="1" i="1" dirty="0">
                <a:sym typeface="Symbol" panose="05050102010706020507" pitchFamily="18" charset="2"/>
              </a:rPr>
              <a:t></a:t>
            </a:r>
            <a:r>
              <a:rPr lang="tr-TR" altLang="en-US" sz="2600" b="1" i="1" dirty="0">
                <a:sym typeface="Symbol" panose="05050102010706020507" pitchFamily="18" charset="2"/>
              </a:rPr>
              <a:t> 5 (mod 8) </a:t>
            </a:r>
            <a:r>
              <a:rPr lang="tr-TR" altLang="en-US" sz="2600" dirty="0">
                <a:sym typeface="Symbol" panose="05050102010706020507" pitchFamily="18" charset="2"/>
              </a:rPr>
              <a:t>because</a:t>
            </a:r>
            <a:r>
              <a:rPr lang="tr-TR" altLang="en-US" sz="2600" b="1" i="1" dirty="0">
                <a:sym typeface="Symbol" panose="05050102010706020507" pitchFamily="18" charset="2"/>
              </a:rPr>
              <a:t> -11-5 =-16 = (-2)</a:t>
            </a:r>
            <a:r>
              <a:rPr lang="en-US" altLang="en-US" sz="2600" b="1" i="1" dirty="0">
                <a:sym typeface="Symbol" panose="05050102010706020507" pitchFamily="18" charset="2"/>
              </a:rPr>
              <a:t>x</a:t>
            </a:r>
            <a:r>
              <a:rPr lang="tr-TR" altLang="en-US" sz="2600" b="1" i="1" dirty="0">
                <a:sym typeface="Symbol" panose="05050102010706020507" pitchFamily="18" charset="2"/>
              </a:rPr>
              <a:t>8</a:t>
            </a:r>
            <a:endParaRPr lang="en-US" altLang="en-US" sz="2600" b="1" i="1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tr-TR" altLang="en-US" b="1" i="1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tr-TR" altLang="en-US" b="1" i="1" dirty="0"/>
              <a:t>81</a:t>
            </a:r>
            <a:r>
              <a:rPr lang="tr-TR" altLang="en-US" b="1" dirty="0"/>
              <a:t> </a:t>
            </a:r>
            <a:r>
              <a:rPr lang="en-GB" altLang="en-US" b="1" i="1" dirty="0">
                <a:sym typeface="Symbol" panose="05050102010706020507" pitchFamily="18" charset="2"/>
              </a:rPr>
              <a:t></a:t>
            </a:r>
            <a:r>
              <a:rPr lang="tr-TR" altLang="en-US" b="1" i="1" dirty="0">
                <a:sym typeface="Symbol" panose="05050102010706020507" pitchFamily="18" charset="2"/>
              </a:rPr>
              <a:t> 0 (mod 27) </a:t>
            </a:r>
            <a:r>
              <a:rPr lang="tr-TR" altLang="en-US" dirty="0">
                <a:sym typeface="Symbol" panose="05050102010706020507" pitchFamily="18" charset="2"/>
              </a:rPr>
              <a:t>because </a:t>
            </a:r>
            <a:r>
              <a:rPr lang="tr-TR" altLang="en-US" b="1" i="1" dirty="0">
                <a:sym typeface="Symbol" panose="05050102010706020507" pitchFamily="18" charset="2"/>
              </a:rPr>
              <a:t>81-0=81 = </a:t>
            </a:r>
            <a:r>
              <a:rPr lang="en-US" altLang="en-US" b="1" i="1" dirty="0">
                <a:sym typeface="Symbol" panose="05050102010706020507" pitchFamily="18" charset="2"/>
              </a:rPr>
              <a:t>3x</a:t>
            </a:r>
            <a:r>
              <a:rPr lang="tr-TR" altLang="en-US" b="1" i="1" dirty="0">
                <a:sym typeface="Symbol" panose="05050102010706020507" pitchFamily="18" charset="2"/>
              </a:rPr>
              <a:t>27</a:t>
            </a:r>
            <a:endParaRPr lang="tr-TR" altLang="en-US" b="1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6913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79B80DB-7AF2-4D93-A251-A0E136E8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Properties of Modular Arithmetic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3CAF88E-1182-4219-BA8D-B65F8429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686800" cy="4467225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tr-TR" altLang="en-US" sz="2500" dirty="0"/>
              <a:t>[(</a:t>
            </a:r>
            <a:r>
              <a:rPr lang="tr-TR" altLang="en-US" sz="2500" i="1" dirty="0"/>
              <a:t>a</a:t>
            </a:r>
            <a:r>
              <a:rPr lang="tr-TR" altLang="en-US" sz="2500" dirty="0"/>
              <a:t>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) + (</a:t>
            </a:r>
            <a:r>
              <a:rPr lang="tr-TR" altLang="en-US" sz="2500" i="1" dirty="0"/>
              <a:t>b</a:t>
            </a:r>
            <a:r>
              <a:rPr lang="tr-TR" altLang="en-US" sz="2500" dirty="0"/>
              <a:t>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)]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 = (</a:t>
            </a:r>
            <a:r>
              <a:rPr lang="tr-TR" altLang="en-US" sz="2500" i="1" dirty="0"/>
              <a:t>a</a:t>
            </a:r>
            <a:r>
              <a:rPr lang="tr-TR" altLang="en-US" sz="2500" dirty="0"/>
              <a:t> + </a:t>
            </a:r>
            <a:r>
              <a:rPr lang="tr-TR" altLang="en-US" sz="2500" i="1" dirty="0"/>
              <a:t>b</a:t>
            </a:r>
            <a:r>
              <a:rPr lang="tr-TR" altLang="en-US" sz="2500" dirty="0"/>
              <a:t>) mod </a:t>
            </a:r>
            <a:r>
              <a:rPr lang="tr-TR" altLang="en-US" sz="2500" i="1" dirty="0"/>
              <a:t>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tr-TR" altLang="en-US" sz="2500" dirty="0"/>
              <a:t>[(</a:t>
            </a:r>
            <a:r>
              <a:rPr lang="tr-TR" altLang="en-US" sz="2500" i="1" dirty="0"/>
              <a:t>a</a:t>
            </a:r>
            <a:r>
              <a:rPr lang="tr-TR" altLang="en-US" sz="2500" dirty="0"/>
              <a:t>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) - (</a:t>
            </a:r>
            <a:r>
              <a:rPr lang="tr-TR" altLang="en-US" sz="2500" i="1" dirty="0"/>
              <a:t>b</a:t>
            </a:r>
            <a:r>
              <a:rPr lang="tr-TR" altLang="en-US" sz="2500" dirty="0"/>
              <a:t>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)]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 = (</a:t>
            </a:r>
            <a:r>
              <a:rPr lang="tr-TR" altLang="en-US" sz="2500" i="1" dirty="0"/>
              <a:t>a</a:t>
            </a:r>
            <a:r>
              <a:rPr lang="tr-TR" altLang="en-US" sz="2500" dirty="0"/>
              <a:t> - </a:t>
            </a:r>
            <a:r>
              <a:rPr lang="tr-TR" altLang="en-US" sz="2500" i="1" dirty="0"/>
              <a:t>b</a:t>
            </a:r>
            <a:r>
              <a:rPr lang="tr-TR" altLang="en-US" sz="2500" dirty="0"/>
              <a:t>) mod </a:t>
            </a:r>
            <a:r>
              <a:rPr lang="tr-TR" altLang="en-US" sz="2500" i="1" dirty="0"/>
              <a:t>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tr-TR" altLang="en-US" sz="2500" dirty="0"/>
              <a:t>[(</a:t>
            </a:r>
            <a:r>
              <a:rPr lang="tr-TR" altLang="en-US" sz="2500" i="1" dirty="0"/>
              <a:t>a</a:t>
            </a:r>
            <a:r>
              <a:rPr lang="tr-TR" altLang="en-US" sz="2500" dirty="0"/>
              <a:t>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) x (</a:t>
            </a:r>
            <a:r>
              <a:rPr lang="tr-TR" altLang="en-US" sz="2500" i="1" dirty="0"/>
              <a:t>b</a:t>
            </a:r>
            <a:r>
              <a:rPr lang="tr-TR" altLang="en-US" sz="2500" dirty="0"/>
              <a:t>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)] mod </a:t>
            </a:r>
            <a:r>
              <a:rPr lang="tr-TR" altLang="en-US" sz="2500" i="1" dirty="0"/>
              <a:t>n</a:t>
            </a:r>
            <a:r>
              <a:rPr lang="tr-TR" altLang="en-US" sz="2500" dirty="0"/>
              <a:t> = (</a:t>
            </a:r>
            <a:r>
              <a:rPr lang="tr-TR" altLang="en-US" sz="2500" i="1" dirty="0"/>
              <a:t>a</a:t>
            </a:r>
            <a:r>
              <a:rPr lang="tr-TR" altLang="en-US" sz="2500" dirty="0"/>
              <a:t> x </a:t>
            </a:r>
            <a:r>
              <a:rPr lang="tr-TR" altLang="en-US" sz="2500" i="1" dirty="0"/>
              <a:t>b</a:t>
            </a:r>
            <a:r>
              <a:rPr lang="tr-TR" altLang="en-US" sz="2500" dirty="0"/>
              <a:t>) mod </a:t>
            </a:r>
            <a:r>
              <a:rPr lang="tr-TR" altLang="en-US" sz="2500" i="1" dirty="0"/>
              <a:t>n</a:t>
            </a:r>
          </a:p>
          <a:p>
            <a:pPr marL="514350" indent="-514350">
              <a:buFontTx/>
              <a:buNone/>
            </a:pPr>
            <a:endParaRPr lang="en-US" altLang="en-US" sz="2600" i="1" dirty="0"/>
          </a:p>
          <a:p>
            <a:pPr marL="514350" indent="-514350">
              <a:buFontTx/>
              <a:buNone/>
            </a:pPr>
            <a:r>
              <a:rPr lang="tr-TR" altLang="en-US" sz="2600" i="1" dirty="0"/>
              <a:t>Proof of 1.</a:t>
            </a:r>
          </a:p>
          <a:p>
            <a:pPr marL="514350" indent="-514350">
              <a:buFontTx/>
              <a:buNone/>
            </a:pPr>
            <a:r>
              <a:rPr lang="tr-TR" altLang="en-US" sz="2200" dirty="0"/>
              <a:t>Let (</a:t>
            </a:r>
            <a:r>
              <a:rPr lang="tr-TR" altLang="en-US" sz="2200" i="1" dirty="0"/>
              <a:t>a</a:t>
            </a:r>
            <a:r>
              <a:rPr lang="tr-TR" altLang="en-US" sz="2200" dirty="0"/>
              <a:t> mod </a:t>
            </a:r>
            <a:r>
              <a:rPr lang="tr-TR" altLang="en-US" sz="2200" i="1" dirty="0"/>
              <a:t>n</a:t>
            </a:r>
            <a:r>
              <a:rPr lang="tr-TR" altLang="en-US" sz="2200" dirty="0"/>
              <a:t>) = </a:t>
            </a:r>
            <a:r>
              <a:rPr lang="tr-TR" altLang="en-US" sz="2200" i="1" dirty="0"/>
              <a:t>Ra</a:t>
            </a:r>
            <a:r>
              <a:rPr lang="tr-TR" altLang="en-US" sz="2200" dirty="0"/>
              <a:t> and (</a:t>
            </a:r>
            <a:r>
              <a:rPr lang="tr-TR" altLang="en-US" sz="2200" i="1" dirty="0"/>
              <a:t>b</a:t>
            </a:r>
            <a:r>
              <a:rPr lang="tr-TR" altLang="en-US" sz="2200" dirty="0"/>
              <a:t> mod </a:t>
            </a:r>
            <a:r>
              <a:rPr lang="tr-TR" altLang="en-US" sz="2200" i="1" dirty="0"/>
              <a:t>n</a:t>
            </a:r>
            <a:r>
              <a:rPr lang="tr-TR" altLang="en-US" sz="2200" dirty="0"/>
              <a:t>) = </a:t>
            </a:r>
            <a:r>
              <a:rPr lang="tr-TR" altLang="en-US" sz="2200" i="1" dirty="0"/>
              <a:t>Rb</a:t>
            </a:r>
            <a:r>
              <a:rPr lang="tr-TR" altLang="en-US" sz="2200" dirty="0"/>
              <a:t>. Then, </a:t>
            </a:r>
            <a:r>
              <a:rPr lang="tr-TR" altLang="en-US" sz="2000" dirty="0"/>
              <a:t>we can write</a:t>
            </a:r>
          </a:p>
          <a:p>
            <a:pPr marL="514350" indent="-514350">
              <a:buFontTx/>
              <a:buNone/>
            </a:pPr>
            <a:r>
              <a:rPr lang="en-US" altLang="en-US" sz="2200" i="1" dirty="0"/>
              <a:t>	</a:t>
            </a:r>
            <a:r>
              <a:rPr lang="tr-TR" altLang="en-US" sz="2200" i="1" dirty="0"/>
              <a:t>a = Ra + jn</a:t>
            </a:r>
            <a:r>
              <a:rPr lang="tr-TR" altLang="en-US" sz="2200" dirty="0"/>
              <a:t> for some integer </a:t>
            </a:r>
            <a:r>
              <a:rPr lang="tr-TR" altLang="en-US" sz="2200" i="1" dirty="0"/>
              <a:t>j</a:t>
            </a:r>
            <a:r>
              <a:rPr lang="tr-TR" altLang="en-US" sz="2200" dirty="0"/>
              <a:t> and </a:t>
            </a:r>
            <a:endParaRPr lang="en-US" altLang="en-US" sz="2200" dirty="0"/>
          </a:p>
          <a:p>
            <a:pPr marL="514350" indent="-514350">
              <a:buFontTx/>
              <a:buNone/>
            </a:pPr>
            <a:r>
              <a:rPr lang="en-US" altLang="en-US" sz="2200" i="1" dirty="0"/>
              <a:t>	</a:t>
            </a:r>
            <a:r>
              <a:rPr lang="tr-TR" altLang="en-US" sz="2200" i="1" dirty="0"/>
              <a:t>b = Rb + kn</a:t>
            </a:r>
            <a:r>
              <a:rPr lang="tr-TR" altLang="en-US" sz="2200" dirty="0"/>
              <a:t> for some integer </a:t>
            </a:r>
            <a:r>
              <a:rPr lang="tr-TR" altLang="en-US" sz="2200" i="1" dirty="0"/>
              <a:t>k</a:t>
            </a:r>
            <a:r>
              <a:rPr lang="tr-TR" altLang="en-US" sz="2200" dirty="0"/>
              <a:t>.</a:t>
            </a:r>
          </a:p>
          <a:p>
            <a:pPr marL="514350" indent="-514350">
              <a:buFontTx/>
              <a:buNone/>
            </a:pPr>
            <a:r>
              <a:rPr lang="tr-TR" altLang="en-US" sz="2200" dirty="0"/>
              <a:t>(</a:t>
            </a:r>
            <a:r>
              <a:rPr lang="tr-TR" altLang="en-US" sz="2200" i="1" dirty="0"/>
              <a:t>a</a:t>
            </a:r>
            <a:r>
              <a:rPr lang="tr-TR" altLang="en-US" sz="2200" dirty="0"/>
              <a:t> + </a:t>
            </a:r>
            <a:r>
              <a:rPr lang="tr-TR" altLang="en-US" sz="2200" i="1" dirty="0"/>
              <a:t>b</a:t>
            </a:r>
            <a:r>
              <a:rPr lang="tr-TR" altLang="en-US" sz="2200" dirty="0"/>
              <a:t>) mod </a:t>
            </a:r>
            <a:r>
              <a:rPr lang="tr-TR" altLang="en-US" sz="2200" i="1" dirty="0"/>
              <a:t>n</a:t>
            </a:r>
            <a:r>
              <a:rPr lang="tr-TR" altLang="en-US" sz="2200" dirty="0"/>
              <a:t> = (</a:t>
            </a:r>
            <a:r>
              <a:rPr lang="tr-TR" altLang="en-US" sz="2200" i="1" dirty="0"/>
              <a:t>Ra</a:t>
            </a:r>
            <a:r>
              <a:rPr lang="tr-TR" altLang="en-US" sz="2200" dirty="0"/>
              <a:t> + </a:t>
            </a:r>
            <a:r>
              <a:rPr lang="tr-TR" altLang="en-US" sz="2200" i="1" dirty="0"/>
              <a:t>jn</a:t>
            </a:r>
            <a:r>
              <a:rPr lang="tr-TR" altLang="en-US" sz="2200" dirty="0"/>
              <a:t> + </a:t>
            </a:r>
            <a:r>
              <a:rPr lang="tr-TR" altLang="en-US" sz="2200" i="1" dirty="0"/>
              <a:t>Rb</a:t>
            </a:r>
            <a:r>
              <a:rPr lang="tr-TR" altLang="en-US" sz="2200" dirty="0"/>
              <a:t> + </a:t>
            </a:r>
            <a:r>
              <a:rPr lang="tr-TR" altLang="en-US" sz="2200" i="1" dirty="0"/>
              <a:t>kn</a:t>
            </a:r>
            <a:r>
              <a:rPr lang="tr-TR" altLang="en-US" sz="2200" dirty="0"/>
              <a:t>) mod </a:t>
            </a:r>
            <a:r>
              <a:rPr lang="tr-TR" altLang="en-US" sz="2200" i="1" dirty="0"/>
              <a:t>n</a:t>
            </a:r>
          </a:p>
          <a:p>
            <a:pPr marL="514350" indent="-514350">
              <a:buFontTx/>
              <a:buNone/>
            </a:pPr>
            <a:r>
              <a:rPr lang="tr-TR" altLang="en-US" sz="2200" dirty="0"/>
              <a:t>		          = [</a:t>
            </a:r>
            <a:r>
              <a:rPr lang="tr-TR" altLang="en-US" sz="2200" i="1" dirty="0"/>
              <a:t>Ra</a:t>
            </a:r>
            <a:r>
              <a:rPr lang="tr-TR" altLang="en-US" sz="2200" dirty="0"/>
              <a:t> + </a:t>
            </a:r>
            <a:r>
              <a:rPr lang="tr-TR" altLang="en-US" sz="2200" i="1" dirty="0"/>
              <a:t>Rb</a:t>
            </a:r>
            <a:r>
              <a:rPr lang="tr-TR" altLang="en-US" sz="2200" dirty="0"/>
              <a:t> + (</a:t>
            </a:r>
            <a:r>
              <a:rPr lang="tr-TR" altLang="en-US" sz="2200" i="1" dirty="0"/>
              <a:t>k</a:t>
            </a:r>
            <a:r>
              <a:rPr lang="tr-TR" altLang="en-US" sz="2200" dirty="0"/>
              <a:t> + </a:t>
            </a:r>
            <a:r>
              <a:rPr lang="tr-TR" altLang="en-US" sz="2200" i="1" dirty="0"/>
              <a:t>j</a:t>
            </a:r>
            <a:r>
              <a:rPr lang="tr-TR" altLang="en-US" sz="2200" dirty="0"/>
              <a:t>) </a:t>
            </a:r>
            <a:r>
              <a:rPr lang="tr-TR" altLang="en-US" sz="2200" i="1" dirty="0"/>
              <a:t>n</a:t>
            </a:r>
            <a:r>
              <a:rPr lang="tr-TR" altLang="en-US" sz="2200" dirty="0"/>
              <a:t>] mod </a:t>
            </a:r>
            <a:r>
              <a:rPr lang="tr-TR" altLang="en-US" sz="2200" i="1" dirty="0"/>
              <a:t>n</a:t>
            </a:r>
          </a:p>
          <a:p>
            <a:pPr marL="514350" indent="-514350">
              <a:buFontTx/>
              <a:buNone/>
            </a:pPr>
            <a:r>
              <a:rPr lang="tr-TR" altLang="en-US" sz="2200" dirty="0"/>
              <a:t>		          = (</a:t>
            </a:r>
            <a:r>
              <a:rPr lang="tr-TR" altLang="en-US" sz="2200" i="1" dirty="0"/>
              <a:t>Ra</a:t>
            </a:r>
            <a:r>
              <a:rPr lang="tr-TR" altLang="en-US" sz="2200" dirty="0"/>
              <a:t> +</a:t>
            </a:r>
            <a:r>
              <a:rPr lang="tr-TR" altLang="en-US" sz="2200" i="1" dirty="0"/>
              <a:t> Rb</a:t>
            </a:r>
            <a:r>
              <a:rPr lang="tr-TR" altLang="en-US" sz="2200" dirty="0"/>
              <a:t>) mod </a:t>
            </a:r>
            <a:r>
              <a:rPr lang="tr-TR" altLang="en-US" sz="2200" i="1" dirty="0"/>
              <a:t>n</a:t>
            </a:r>
          </a:p>
          <a:p>
            <a:pPr marL="514350" indent="-514350">
              <a:buFontTx/>
              <a:buNone/>
            </a:pPr>
            <a:r>
              <a:rPr lang="tr-TR" altLang="en-US" sz="2200" dirty="0"/>
              <a:t>		          = </a:t>
            </a:r>
            <a:r>
              <a:rPr lang="tr-TR" altLang="en-US" sz="2400" dirty="0"/>
              <a:t>[(</a:t>
            </a:r>
            <a:r>
              <a:rPr lang="tr-TR" altLang="en-US" sz="2400" i="1" dirty="0"/>
              <a:t>a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n</a:t>
            </a:r>
            <a:r>
              <a:rPr lang="tr-TR" altLang="en-US" sz="2400" dirty="0"/>
              <a:t>) + (</a:t>
            </a:r>
            <a:r>
              <a:rPr lang="tr-TR" altLang="en-US" sz="2400" i="1" dirty="0"/>
              <a:t>b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n</a:t>
            </a:r>
            <a:r>
              <a:rPr lang="tr-TR" altLang="en-US" sz="2400" dirty="0"/>
              <a:t>)] mod </a:t>
            </a:r>
            <a:r>
              <a:rPr lang="tr-TR" altLang="en-US" sz="2400" i="1" dirty="0"/>
              <a:t>n</a:t>
            </a:r>
            <a:r>
              <a:rPr lang="tr-TR" altLang="en-US" sz="2400" dirty="0"/>
              <a:t> </a:t>
            </a:r>
            <a:endParaRPr lang="tr-TR" altLang="en-US" sz="2200" dirty="0"/>
          </a:p>
          <a:p>
            <a:pPr marL="514350" indent="-514350">
              <a:buFontTx/>
              <a:buNone/>
            </a:pPr>
            <a:endParaRPr lang="tr-T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6584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F9CA61-8FE7-4CD2-A8A1-319965FC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Examples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F1394D2-26EC-454A-8D61-5373779A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en-US" sz="2800" i="1" dirty="0"/>
              <a:t>11</a:t>
            </a:r>
            <a:r>
              <a:rPr lang="tr-TR" altLang="en-US" sz="2800" dirty="0"/>
              <a:t> mod </a:t>
            </a:r>
            <a:r>
              <a:rPr lang="tr-TR" altLang="en-US" sz="2800" i="1" dirty="0"/>
              <a:t>8</a:t>
            </a:r>
            <a:r>
              <a:rPr lang="tr-TR" altLang="en-US" sz="2800" dirty="0"/>
              <a:t> = </a:t>
            </a:r>
            <a:r>
              <a:rPr lang="tr-TR" altLang="en-US" sz="2800" i="1" dirty="0"/>
              <a:t>3</a:t>
            </a:r>
            <a:r>
              <a:rPr lang="tr-TR" altLang="en-US" sz="2800" dirty="0"/>
              <a:t>; </a:t>
            </a:r>
            <a:r>
              <a:rPr lang="tr-TR" altLang="en-US" sz="2800" i="1" dirty="0"/>
              <a:t>15</a:t>
            </a:r>
            <a:r>
              <a:rPr lang="tr-TR" altLang="en-US" sz="2800" dirty="0"/>
              <a:t> mod </a:t>
            </a:r>
            <a:r>
              <a:rPr lang="tr-TR" altLang="en-US" sz="2800" i="1" dirty="0"/>
              <a:t>8</a:t>
            </a:r>
            <a:r>
              <a:rPr lang="tr-TR" altLang="en-US" sz="2800" dirty="0"/>
              <a:t> = </a:t>
            </a:r>
            <a:r>
              <a:rPr lang="tr-TR" altLang="en-US" sz="2800" i="1" dirty="0"/>
              <a:t>7</a:t>
            </a:r>
          </a:p>
          <a:p>
            <a:pPr>
              <a:buFontTx/>
              <a:buNone/>
            </a:pPr>
            <a:r>
              <a:rPr lang="tr-TR" altLang="en-US" sz="2400" dirty="0"/>
              <a:t>[(</a:t>
            </a:r>
            <a:r>
              <a:rPr lang="tr-TR" altLang="en-US" sz="2400" i="1" dirty="0"/>
              <a:t>11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8</a:t>
            </a:r>
            <a:r>
              <a:rPr lang="tr-TR" altLang="en-US" sz="2400" dirty="0"/>
              <a:t> ) + (</a:t>
            </a:r>
            <a:r>
              <a:rPr lang="tr-TR" altLang="en-US" sz="2400" i="1" dirty="0"/>
              <a:t>15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8)] </a:t>
            </a:r>
            <a:r>
              <a:rPr lang="tr-TR" altLang="en-US" sz="2400" dirty="0"/>
              <a:t>mod </a:t>
            </a:r>
            <a:r>
              <a:rPr lang="tr-TR" altLang="en-US" sz="2400" i="1" dirty="0"/>
              <a:t>8 = 10 </a:t>
            </a:r>
            <a:r>
              <a:rPr lang="tr-TR" altLang="en-US" sz="2400" dirty="0"/>
              <a:t>mod</a:t>
            </a:r>
            <a:r>
              <a:rPr lang="tr-TR" altLang="en-US" sz="2400" i="1" dirty="0"/>
              <a:t> 8 = 2</a:t>
            </a:r>
          </a:p>
          <a:p>
            <a:pPr>
              <a:buFontTx/>
              <a:buNone/>
            </a:pPr>
            <a:endParaRPr lang="en-US" altLang="en-US" sz="2800" i="1" dirty="0"/>
          </a:p>
          <a:p>
            <a:pPr>
              <a:buFontTx/>
              <a:buNone/>
            </a:pPr>
            <a:r>
              <a:rPr lang="tr-TR" altLang="en-US" sz="2800" i="1" dirty="0"/>
              <a:t>(11</a:t>
            </a:r>
            <a:r>
              <a:rPr lang="tr-TR" altLang="en-US" sz="2800" dirty="0"/>
              <a:t> + </a:t>
            </a:r>
            <a:r>
              <a:rPr lang="tr-TR" altLang="en-US" sz="2800" i="1" dirty="0"/>
              <a:t>15) </a:t>
            </a:r>
            <a:r>
              <a:rPr lang="tr-TR" altLang="en-US" sz="2800" dirty="0"/>
              <a:t>mod</a:t>
            </a:r>
            <a:r>
              <a:rPr lang="tr-TR" altLang="en-US" sz="2800" i="1" dirty="0"/>
              <a:t> 8 = 26 </a:t>
            </a:r>
            <a:r>
              <a:rPr lang="tr-TR" altLang="en-US" sz="2800" dirty="0"/>
              <a:t>mod</a:t>
            </a:r>
            <a:r>
              <a:rPr lang="tr-TR" altLang="en-US" sz="2800" i="1" dirty="0"/>
              <a:t> 8 = 2</a:t>
            </a:r>
          </a:p>
          <a:p>
            <a:pPr>
              <a:buFontTx/>
              <a:buNone/>
            </a:pPr>
            <a:r>
              <a:rPr lang="tr-TR" altLang="en-US" sz="2400" dirty="0"/>
              <a:t>[(</a:t>
            </a:r>
            <a:r>
              <a:rPr lang="tr-TR" altLang="en-US" sz="2400" i="1" dirty="0"/>
              <a:t>11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8</a:t>
            </a:r>
            <a:r>
              <a:rPr lang="tr-TR" altLang="en-US" sz="2400" dirty="0"/>
              <a:t> ) - (</a:t>
            </a:r>
            <a:r>
              <a:rPr lang="tr-TR" altLang="en-US" sz="2400" i="1" dirty="0"/>
              <a:t>15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8)] </a:t>
            </a:r>
            <a:r>
              <a:rPr lang="tr-TR" altLang="en-US" sz="2400" dirty="0"/>
              <a:t>mod </a:t>
            </a:r>
            <a:r>
              <a:rPr lang="tr-TR" altLang="en-US" sz="2400" i="1" dirty="0"/>
              <a:t>8 = -4 </a:t>
            </a:r>
            <a:r>
              <a:rPr lang="tr-TR" altLang="en-US" sz="2400" dirty="0"/>
              <a:t>mod</a:t>
            </a:r>
            <a:r>
              <a:rPr lang="tr-TR" altLang="en-US" sz="2400" i="1" dirty="0"/>
              <a:t> 8 = 4</a:t>
            </a:r>
          </a:p>
          <a:p>
            <a:pPr>
              <a:buFontTx/>
              <a:buNone/>
            </a:pPr>
            <a:endParaRPr lang="en-US" altLang="en-US" sz="2800" i="1" dirty="0"/>
          </a:p>
          <a:p>
            <a:pPr>
              <a:buFontTx/>
              <a:buNone/>
            </a:pPr>
            <a:r>
              <a:rPr lang="tr-TR" altLang="en-US" sz="2800" i="1" dirty="0"/>
              <a:t>(11</a:t>
            </a:r>
            <a:r>
              <a:rPr lang="tr-TR" altLang="en-US" sz="2800" dirty="0"/>
              <a:t> - </a:t>
            </a:r>
            <a:r>
              <a:rPr lang="tr-TR" altLang="en-US" sz="2800" i="1" dirty="0"/>
              <a:t>15) </a:t>
            </a:r>
            <a:r>
              <a:rPr lang="tr-TR" altLang="en-US" sz="2800" dirty="0"/>
              <a:t>mod</a:t>
            </a:r>
            <a:r>
              <a:rPr lang="tr-TR" altLang="en-US" sz="2800" i="1" dirty="0"/>
              <a:t> 8 = -4 </a:t>
            </a:r>
            <a:r>
              <a:rPr lang="tr-TR" altLang="en-US" sz="2800" dirty="0"/>
              <a:t>mod</a:t>
            </a:r>
            <a:r>
              <a:rPr lang="tr-TR" altLang="en-US" sz="2800" i="1" dirty="0"/>
              <a:t> 8 = 4</a:t>
            </a:r>
          </a:p>
          <a:p>
            <a:pPr>
              <a:buFontTx/>
              <a:buNone/>
            </a:pPr>
            <a:r>
              <a:rPr lang="tr-TR" altLang="en-US" sz="2400" dirty="0"/>
              <a:t>[(</a:t>
            </a:r>
            <a:r>
              <a:rPr lang="tr-TR" altLang="en-US" sz="2400" i="1" dirty="0"/>
              <a:t>11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8</a:t>
            </a:r>
            <a:r>
              <a:rPr lang="tr-TR" altLang="en-US" sz="2400" dirty="0"/>
              <a:t> ) x (</a:t>
            </a:r>
            <a:r>
              <a:rPr lang="tr-TR" altLang="en-US" sz="2400" i="1" dirty="0"/>
              <a:t>15</a:t>
            </a:r>
            <a:r>
              <a:rPr lang="tr-TR" altLang="en-US" sz="2400" dirty="0"/>
              <a:t> mod </a:t>
            </a:r>
            <a:r>
              <a:rPr lang="tr-TR" altLang="en-US" sz="2400" i="1" dirty="0"/>
              <a:t>8)]  </a:t>
            </a:r>
            <a:r>
              <a:rPr lang="tr-TR" altLang="en-US" sz="2400" dirty="0"/>
              <a:t>mod </a:t>
            </a:r>
            <a:r>
              <a:rPr lang="tr-TR" altLang="en-US" sz="2400" i="1" dirty="0"/>
              <a:t>8= 21 </a:t>
            </a:r>
            <a:r>
              <a:rPr lang="tr-TR" altLang="en-US" sz="2400" dirty="0"/>
              <a:t>mod</a:t>
            </a:r>
            <a:r>
              <a:rPr lang="tr-TR" altLang="en-US" sz="2400" i="1" dirty="0"/>
              <a:t> 8 = 5</a:t>
            </a:r>
            <a:endParaRPr lang="en-US" altLang="en-US" sz="2400" i="1" dirty="0"/>
          </a:p>
          <a:p>
            <a:pPr>
              <a:buFontTx/>
              <a:buNone/>
            </a:pPr>
            <a:endParaRPr lang="tr-TR" altLang="en-US" sz="2400" i="1" dirty="0"/>
          </a:p>
          <a:p>
            <a:pPr>
              <a:buFontTx/>
              <a:buNone/>
            </a:pPr>
            <a:r>
              <a:rPr lang="tr-TR" altLang="en-US" sz="2800" i="1" dirty="0"/>
              <a:t>(11</a:t>
            </a:r>
            <a:r>
              <a:rPr lang="tr-TR" altLang="en-US" sz="2800" dirty="0"/>
              <a:t> x </a:t>
            </a:r>
            <a:r>
              <a:rPr lang="tr-TR" altLang="en-US" sz="2800" i="1" dirty="0"/>
              <a:t>15) </a:t>
            </a:r>
            <a:r>
              <a:rPr lang="tr-TR" altLang="en-US" sz="2800" dirty="0"/>
              <a:t>mod</a:t>
            </a:r>
            <a:r>
              <a:rPr lang="tr-TR" altLang="en-US" sz="2800" i="1" dirty="0"/>
              <a:t> 8 = 165 </a:t>
            </a:r>
            <a:r>
              <a:rPr lang="tr-TR" altLang="en-US" sz="2800" dirty="0"/>
              <a:t>mod</a:t>
            </a:r>
            <a:r>
              <a:rPr lang="tr-TR" altLang="en-US" sz="2800" i="1" dirty="0"/>
              <a:t> 8 = 5</a:t>
            </a:r>
          </a:p>
          <a:p>
            <a:endParaRPr lang="tr-TR" altLang="en-US" sz="2800" i="1" dirty="0"/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91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5257BE4-1352-4F02-858E-A0B3EAF7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Properties of Modular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40893C-C361-4717-AF53-6617C8D42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188734"/>
              </p:ext>
            </p:extLst>
          </p:nvPr>
        </p:nvGraphicFramePr>
        <p:xfrm>
          <a:off x="609600" y="1722440"/>
          <a:ext cx="8062913" cy="490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460">
                <a:tc>
                  <a:txBody>
                    <a:bodyPr/>
                    <a:lstStyle/>
                    <a:p>
                      <a:r>
                        <a:rPr lang="tr-TR" sz="1800" dirty="0"/>
                        <a:t>Property</a:t>
                      </a: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Expression</a:t>
                      </a:r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500">
                <a:tc>
                  <a:txBody>
                    <a:bodyPr/>
                    <a:lstStyle/>
                    <a:p>
                      <a:r>
                        <a:rPr lang="tr-TR" sz="1800" dirty="0"/>
                        <a:t>C</a:t>
                      </a:r>
                      <a:r>
                        <a:rPr lang="en-US" sz="1800" dirty="0"/>
                        <a:t>o</a:t>
                      </a:r>
                      <a:r>
                        <a:rPr lang="tr-TR" sz="1800" dirty="0"/>
                        <a:t>mm</a:t>
                      </a:r>
                      <a:r>
                        <a:rPr lang="en-US" sz="1800" dirty="0"/>
                        <a:t>u</a:t>
                      </a:r>
                      <a:r>
                        <a:rPr lang="tr-TR" sz="1800" dirty="0"/>
                        <a:t>tative</a:t>
                      </a:r>
                      <a:r>
                        <a:rPr lang="tr-TR" sz="1800" baseline="0" dirty="0"/>
                        <a:t>  Laws</a:t>
                      </a:r>
                      <a:endParaRPr lang="tr-TR" sz="1800" dirty="0"/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(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+ 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) mod </a:t>
                      </a:r>
                      <a:r>
                        <a:rPr lang="tr-TR" sz="1800" i="1" dirty="0"/>
                        <a:t>n</a:t>
                      </a:r>
                      <a:r>
                        <a:rPr lang="tr-TR" sz="1800" dirty="0"/>
                        <a:t> = (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 + 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)</a:t>
                      </a:r>
                      <a:r>
                        <a:rPr lang="tr-TR" sz="1800" baseline="0" dirty="0"/>
                        <a:t> mod </a:t>
                      </a:r>
                      <a:r>
                        <a:rPr lang="tr-TR" sz="1800" i="1" baseline="0" dirty="0"/>
                        <a:t>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(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x 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) mod </a:t>
                      </a:r>
                      <a:r>
                        <a:rPr lang="tr-TR" sz="1800" i="1" dirty="0"/>
                        <a:t>n</a:t>
                      </a:r>
                      <a:r>
                        <a:rPr lang="tr-TR" sz="1800" dirty="0"/>
                        <a:t> = (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 </a:t>
                      </a:r>
                      <a:r>
                        <a:rPr lang="nb-NO" sz="1800" dirty="0"/>
                        <a:t>x</a:t>
                      </a:r>
                      <a:r>
                        <a:rPr lang="tr-TR" sz="1800" dirty="0"/>
                        <a:t> 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)</a:t>
                      </a:r>
                      <a:r>
                        <a:rPr lang="tr-TR" sz="1800" baseline="0" dirty="0"/>
                        <a:t> mod </a:t>
                      </a:r>
                      <a:r>
                        <a:rPr lang="tr-TR" sz="1800" i="1" baseline="0" dirty="0"/>
                        <a:t>n</a:t>
                      </a:r>
                      <a:endParaRPr lang="tr-TR" sz="1800" i="1" dirty="0"/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500">
                <a:tc>
                  <a:txBody>
                    <a:bodyPr/>
                    <a:lstStyle/>
                    <a:p>
                      <a:r>
                        <a:rPr lang="tr-TR" sz="1800" dirty="0"/>
                        <a:t>Associative Laws</a:t>
                      </a: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[(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+ 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) + </a:t>
                      </a:r>
                      <a:r>
                        <a:rPr lang="tr-TR" sz="1800" i="1" dirty="0"/>
                        <a:t>y</a:t>
                      </a:r>
                      <a:r>
                        <a:rPr lang="tr-TR" sz="1800" dirty="0"/>
                        <a:t>] mod </a:t>
                      </a:r>
                      <a:r>
                        <a:rPr lang="tr-TR" sz="1800" i="1" dirty="0"/>
                        <a:t>n</a:t>
                      </a:r>
                      <a:r>
                        <a:rPr lang="tr-TR" sz="1800" dirty="0"/>
                        <a:t> = [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+ (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 + </a:t>
                      </a:r>
                      <a:r>
                        <a:rPr lang="tr-TR" sz="1800" i="1" dirty="0"/>
                        <a:t>y</a:t>
                      </a:r>
                      <a:r>
                        <a:rPr lang="tr-TR" sz="1800" dirty="0"/>
                        <a:t>)] mod </a:t>
                      </a:r>
                      <a:r>
                        <a:rPr lang="tr-TR" sz="1800" i="1" dirty="0"/>
                        <a:t>n</a:t>
                      </a:r>
                      <a:endParaRPr lang="tr-TR" sz="1800" dirty="0"/>
                    </a:p>
                    <a:p>
                      <a:r>
                        <a:rPr lang="tr-TR" sz="1800" dirty="0"/>
                        <a:t>[(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x 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) x </a:t>
                      </a:r>
                      <a:r>
                        <a:rPr lang="tr-TR" sz="1800" i="1" dirty="0"/>
                        <a:t>y</a:t>
                      </a:r>
                      <a:r>
                        <a:rPr lang="tr-TR" sz="1800" dirty="0"/>
                        <a:t>] mod </a:t>
                      </a:r>
                      <a:r>
                        <a:rPr lang="tr-TR" sz="1800" i="1" dirty="0"/>
                        <a:t>n</a:t>
                      </a:r>
                      <a:r>
                        <a:rPr lang="tr-TR" sz="1800" dirty="0"/>
                        <a:t> = [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x (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 x </a:t>
                      </a:r>
                      <a:r>
                        <a:rPr lang="tr-TR" sz="1800" i="1" dirty="0"/>
                        <a:t>y</a:t>
                      </a:r>
                      <a:r>
                        <a:rPr lang="tr-TR" sz="1800" dirty="0"/>
                        <a:t>)] mod </a:t>
                      </a:r>
                      <a:r>
                        <a:rPr lang="tr-TR" sz="1800" i="1" dirty="0"/>
                        <a:t>n</a:t>
                      </a:r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500">
                <a:tc>
                  <a:txBody>
                    <a:bodyPr/>
                    <a:lstStyle/>
                    <a:p>
                      <a:r>
                        <a:rPr lang="tr-TR" sz="1800" dirty="0"/>
                        <a:t>Distributive</a:t>
                      </a:r>
                      <a:r>
                        <a:rPr lang="tr-TR" sz="1800" baseline="0" dirty="0"/>
                        <a:t> Law</a:t>
                      </a:r>
                      <a:endParaRPr lang="tr-TR" sz="1800" dirty="0"/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[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x (</a:t>
                      </a:r>
                      <a:r>
                        <a:rPr lang="tr-TR" sz="1800" i="1" dirty="0"/>
                        <a:t>x</a:t>
                      </a:r>
                      <a:r>
                        <a:rPr lang="tr-TR" sz="1800" dirty="0"/>
                        <a:t> + </a:t>
                      </a:r>
                      <a:r>
                        <a:rPr lang="tr-TR" sz="1800" i="1" dirty="0"/>
                        <a:t>y</a:t>
                      </a:r>
                      <a:r>
                        <a:rPr lang="tr-TR" sz="1800" dirty="0"/>
                        <a:t>)] mod </a:t>
                      </a:r>
                      <a:r>
                        <a:rPr lang="tr-TR" sz="1800" i="1" dirty="0"/>
                        <a:t>n</a:t>
                      </a:r>
                      <a:r>
                        <a:rPr lang="tr-TR" sz="1800" dirty="0"/>
                        <a:t> = [(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x </a:t>
                      </a:r>
                      <a:r>
                        <a:rPr lang="tr-TR" sz="1800" i="1" dirty="0"/>
                        <a:t>x)</a:t>
                      </a:r>
                      <a:r>
                        <a:rPr lang="tr-TR" sz="1800" dirty="0"/>
                        <a:t> + (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x</a:t>
                      </a:r>
                      <a:r>
                        <a:rPr lang="tr-TR" sz="1800" baseline="0" dirty="0"/>
                        <a:t> </a:t>
                      </a:r>
                      <a:r>
                        <a:rPr lang="tr-TR" sz="1800" i="1" dirty="0"/>
                        <a:t>y</a:t>
                      </a:r>
                      <a:r>
                        <a:rPr lang="tr-TR" sz="1800" dirty="0"/>
                        <a:t>)] mod </a:t>
                      </a:r>
                      <a:r>
                        <a:rPr lang="tr-TR" sz="1800" i="1" dirty="0"/>
                        <a:t>n</a:t>
                      </a:r>
                      <a:endParaRPr lang="tr-TR" sz="1800" dirty="0"/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500">
                <a:tc>
                  <a:txBody>
                    <a:bodyPr/>
                    <a:lstStyle/>
                    <a:p>
                      <a:r>
                        <a:rPr lang="tr-TR" sz="1800" dirty="0"/>
                        <a:t>Identities</a:t>
                      </a: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(0 + 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) mod </a:t>
                      </a:r>
                      <a:r>
                        <a:rPr lang="tr-TR" sz="1800" i="1" dirty="0"/>
                        <a:t>n</a:t>
                      </a:r>
                      <a:r>
                        <a:rPr lang="tr-TR" sz="1800" dirty="0"/>
                        <a:t> = 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mod </a:t>
                      </a:r>
                      <a:r>
                        <a:rPr lang="tr-TR" sz="1800" i="1" dirty="0"/>
                        <a:t>n</a:t>
                      </a:r>
                    </a:p>
                    <a:p>
                      <a:r>
                        <a:rPr lang="tr-TR" sz="1800" i="0" dirty="0"/>
                        <a:t>(</a:t>
                      </a:r>
                      <a:r>
                        <a:rPr lang="tr-TR" sz="1800" i="1" dirty="0"/>
                        <a:t>1 </a:t>
                      </a:r>
                      <a:r>
                        <a:rPr lang="tr-TR" sz="1800" i="0" dirty="0"/>
                        <a:t>x 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i="0" dirty="0"/>
                        <a:t>) mod </a:t>
                      </a:r>
                      <a:r>
                        <a:rPr lang="tr-TR" sz="1800" i="1" dirty="0"/>
                        <a:t>n</a:t>
                      </a:r>
                      <a:r>
                        <a:rPr lang="tr-TR" sz="1800" i="0" dirty="0"/>
                        <a:t> =  </a:t>
                      </a:r>
                      <a:r>
                        <a:rPr lang="tr-TR" sz="1800" i="1" dirty="0"/>
                        <a:t>w</a:t>
                      </a:r>
                      <a:r>
                        <a:rPr lang="tr-TR" sz="1800" dirty="0"/>
                        <a:t> mod </a:t>
                      </a:r>
                      <a:r>
                        <a:rPr lang="tr-TR" sz="1800" i="1" dirty="0"/>
                        <a:t>n </a:t>
                      </a:r>
                      <a:endParaRPr lang="tr-TR" sz="1800" i="0" dirty="0"/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500">
                <a:tc>
                  <a:txBody>
                    <a:bodyPr/>
                    <a:lstStyle/>
                    <a:p>
                      <a:r>
                        <a:rPr lang="tr-TR" sz="1800" dirty="0"/>
                        <a:t>Additive Inverse</a:t>
                      </a:r>
                      <a:r>
                        <a:rPr lang="tr-TR" sz="1800" baseline="0" dirty="0"/>
                        <a:t> (</a:t>
                      </a:r>
                      <a:r>
                        <a:rPr lang="tr-TR" sz="1800" i="1" baseline="0" dirty="0"/>
                        <a:t>-w</a:t>
                      </a:r>
                      <a:r>
                        <a:rPr lang="tr-TR" sz="1800" i="0" baseline="0" dirty="0"/>
                        <a:t>)</a:t>
                      </a:r>
                      <a:endParaRPr lang="tr-TR" sz="1800" i="0" dirty="0"/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For</a:t>
                      </a:r>
                      <a:r>
                        <a:rPr lang="tr-TR" sz="1800" baseline="0" dirty="0"/>
                        <a:t> each w</a:t>
                      </a:r>
                      <a:r>
                        <a:rPr lang="en-US" sz="1800" baseline="0" dirty="0"/>
                        <a:t> </a:t>
                      </a:r>
                      <a:r>
                        <a:rPr lang="tr-TR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Euclid Math Two"/>
                        </a:rPr>
                        <a:t>ϵ</a:t>
                      </a:r>
                      <a:r>
                        <a:rPr lang="tr-TR" sz="1800" i="1" dirty="0">
                          <a:sym typeface="Euclid Math Two"/>
                        </a:rPr>
                        <a:t> </a:t>
                      </a:r>
                      <a:r>
                        <a:rPr lang="en-US" sz="1800" i="1" dirty="0"/>
                        <a:t>Z</a:t>
                      </a:r>
                      <a:r>
                        <a:rPr lang="en-US" sz="1800" i="1" baseline="-25000" dirty="0"/>
                        <a:t>n</a:t>
                      </a:r>
                      <a:r>
                        <a:rPr lang="tr-TR" sz="1800" i="1" dirty="0">
                          <a:sym typeface="Euclid Math Two"/>
                        </a:rPr>
                        <a:t>, </a:t>
                      </a:r>
                      <a:r>
                        <a:rPr lang="tr-TR" sz="1800" i="0" dirty="0">
                          <a:sym typeface="Euclid Math Two"/>
                        </a:rPr>
                        <a:t>there exists a</a:t>
                      </a:r>
                      <a:r>
                        <a:rPr lang="tr-TR" sz="1800" i="1" dirty="0">
                          <a:sym typeface="Euclid Math Two"/>
                        </a:rPr>
                        <a:t> z </a:t>
                      </a:r>
                      <a:r>
                        <a:rPr lang="tr-TR" sz="1800" i="0" dirty="0">
                          <a:sym typeface="Euclid Math Two"/>
                        </a:rPr>
                        <a:t>such that</a:t>
                      </a:r>
                      <a:r>
                        <a:rPr lang="tr-TR" sz="1800" i="1" dirty="0">
                          <a:sym typeface="Euclid Math Two"/>
                        </a:rPr>
                        <a:t> w + z ≡ 0 </a:t>
                      </a:r>
                      <a:r>
                        <a:rPr lang="tr-TR" sz="1800" i="0" dirty="0">
                          <a:sym typeface="Euclid Math Two"/>
                        </a:rPr>
                        <a:t>mod</a:t>
                      </a:r>
                      <a:r>
                        <a:rPr lang="tr-TR" sz="1800" i="1" dirty="0">
                          <a:sym typeface="Euclid Math Two"/>
                        </a:rPr>
                        <a:t> n</a:t>
                      </a:r>
                      <a:endParaRPr lang="tr-TR" sz="1800" dirty="0"/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48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i="1" dirty="0"/>
              <a:t>A ring is a closed mathematical system with addition and multiplication operations that</a:t>
            </a:r>
          </a:p>
          <a:p>
            <a:r>
              <a:rPr lang="en-US" i="1" dirty="0"/>
              <a:t>Obeys certain laws (associative, distributive, etc.)</a:t>
            </a:r>
          </a:p>
          <a:p>
            <a:r>
              <a:rPr lang="en-US" i="1" dirty="0"/>
              <a:t>Has identities:</a:t>
            </a:r>
          </a:p>
          <a:p>
            <a:pPr lvl="2"/>
            <a:r>
              <a:rPr lang="en-US" sz="2000" i="1" dirty="0"/>
              <a:t>0 + x = x</a:t>
            </a:r>
          </a:p>
          <a:p>
            <a:pPr lvl="2"/>
            <a:r>
              <a:rPr lang="en-US" sz="2000" i="1" dirty="0"/>
              <a:t>1·x = x</a:t>
            </a:r>
          </a:p>
          <a:p>
            <a:endParaRPr lang="en-US" sz="2800" i="1" dirty="0"/>
          </a:p>
          <a:p>
            <a:r>
              <a:rPr lang="en-US" sz="2800" i="1" dirty="0"/>
              <a:t>The elements of a ring can be different kinds of objects:</a:t>
            </a:r>
          </a:p>
          <a:p>
            <a:pPr lvl="1"/>
            <a:r>
              <a:rPr lang="en-US" sz="2400" i="1" dirty="0"/>
              <a:t>Polynomials, sequences, numbers, etc.</a:t>
            </a:r>
          </a:p>
          <a:p>
            <a:pPr>
              <a:buNone/>
            </a:pPr>
            <a:endParaRPr lang="en-US" sz="2800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3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ring </a:t>
            </a:r>
            <a:r>
              <a:rPr lang="en-US" dirty="0" err="1"/>
              <a:t>ℤ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n-US" sz="2800" i="1" dirty="0"/>
              <a:t>The  ring </a:t>
            </a:r>
            <a:r>
              <a:rPr lang="en-US" sz="2800" dirty="0" err="1"/>
              <a:t>ℤ</a:t>
            </a:r>
            <a:r>
              <a:rPr lang="en-US" sz="2800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is the set {0, 1, 2, …, n-1} along with</a:t>
            </a:r>
          </a:p>
          <a:p>
            <a:pPr lvl="1"/>
            <a:r>
              <a:rPr lang="en-US" sz="2400" i="1" dirty="0"/>
              <a:t>Addition mod n</a:t>
            </a:r>
          </a:p>
          <a:p>
            <a:pPr lvl="1"/>
            <a:r>
              <a:rPr lang="en-US" sz="2400" i="1" dirty="0"/>
              <a:t>Multiplication mod n</a:t>
            </a:r>
          </a:p>
          <a:p>
            <a:pPr lvl="1">
              <a:buNone/>
            </a:pPr>
            <a:endParaRPr lang="en-US" sz="1400" dirty="0"/>
          </a:p>
          <a:p>
            <a:r>
              <a:rPr lang="en-US" sz="2800" dirty="0"/>
              <a:t>Example: ℤ</a:t>
            </a:r>
            <a:r>
              <a:rPr lang="en-US" sz="2800" baseline="-25000" dirty="0"/>
              <a:t>5</a:t>
            </a:r>
            <a:endParaRPr lang="en-US" sz="2400" i="1" dirty="0"/>
          </a:p>
          <a:p>
            <a:pPr>
              <a:buNone/>
            </a:pPr>
            <a:endParaRPr lang="en-US" sz="2800" i="1" dirty="0"/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4267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838200" y="4648200"/>
            <a:ext cx="358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191000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0      1      2      3      4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648200"/>
            <a:ext cx="549894" cy="191847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000" dirty="0"/>
              <a:t>01234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791200" y="4267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410200" y="4648200"/>
            <a:ext cx="358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0" y="4191000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0      1      2      3      4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4648200"/>
            <a:ext cx="549894" cy="191847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000" dirty="0"/>
              <a:t>01234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7285" y="41865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223" y="4157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669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>
            <a:extLst>
              <a:ext uri="{FF2B5EF4-FFF2-40B4-BE49-F238E27FC236}">
                <a16:creationId xmlns:a16="http://schemas.microsoft.com/office/drawing/2014/main" id="{D8F79516-3922-4067-8619-7019E823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Z</a:t>
            </a:r>
            <a:r>
              <a:rPr lang="en-US" altLang="en-US" baseline="-25000" dirty="0"/>
              <a:t>n</a:t>
            </a:r>
            <a:r>
              <a:rPr lang="en-US" altLang="en-US" dirty="0"/>
              <a:t>, Residue Classes and Equivalence</a:t>
            </a:r>
            <a:endParaRPr lang="tr-TR" altLang="en-US" dirty="0"/>
          </a:p>
        </p:txBody>
      </p:sp>
      <p:sp>
        <p:nvSpPr>
          <p:cNvPr id="2052" name="Content Placeholder 2">
            <a:extLst>
              <a:ext uri="{FF2B5EF4-FFF2-40B4-BE49-F238E27FC236}">
                <a16:creationId xmlns:a16="http://schemas.microsoft.com/office/drawing/2014/main" id="{92625C71-D8BE-4B4B-A561-55CF58A4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916113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tr-TR" altLang="en-US" dirty="0"/>
              <a:t>Define the set </a:t>
            </a:r>
            <a:r>
              <a:rPr lang="en-US" altLang="en-US" i="1" dirty="0"/>
              <a:t>Z</a:t>
            </a:r>
            <a:r>
              <a:rPr lang="en-US" altLang="en-US" i="1" baseline="-25000" dirty="0"/>
              <a:t>n</a:t>
            </a:r>
            <a:r>
              <a:rPr lang="tr-TR" altLang="en-US" dirty="0"/>
              <a:t> as the set of nonnegative integers less than n:</a:t>
            </a:r>
          </a:p>
          <a:p>
            <a:pPr>
              <a:buFontTx/>
              <a:buNone/>
            </a:pPr>
            <a:endParaRPr lang="tr-TR" altLang="en-US" dirty="0"/>
          </a:p>
          <a:p>
            <a:pPr>
              <a:buFontTx/>
              <a:buNone/>
            </a:pPr>
            <a:endParaRPr lang="tr-TR" altLang="en-US" dirty="0"/>
          </a:p>
          <a:p>
            <a:pPr>
              <a:buFontTx/>
              <a:buNone/>
            </a:pPr>
            <a:r>
              <a:rPr lang="tr-TR" altLang="en-US" dirty="0"/>
              <a:t>This set is referred to as the set of </a:t>
            </a:r>
            <a:r>
              <a:rPr lang="tr-TR" altLang="en-US" b="1" dirty="0"/>
              <a:t>residues</a:t>
            </a:r>
            <a:r>
              <a:rPr lang="tr-TR" altLang="en-US" dirty="0"/>
              <a:t>, or </a:t>
            </a:r>
            <a:r>
              <a:rPr lang="tr-TR" altLang="en-US" b="1" dirty="0"/>
              <a:t>residue classes</a:t>
            </a:r>
            <a:r>
              <a:rPr lang="tr-TR" altLang="en-US" dirty="0"/>
              <a:t> (mod </a:t>
            </a:r>
            <a:r>
              <a:rPr lang="tr-TR" altLang="en-US" i="1" dirty="0"/>
              <a:t>n</a:t>
            </a:r>
            <a:r>
              <a:rPr lang="tr-TR" altLang="en-US" dirty="0"/>
              <a:t>). That is, each integer in </a:t>
            </a:r>
            <a:r>
              <a:rPr lang="tr-TR" altLang="en-US" i="1" dirty="0"/>
              <a:t>Z</a:t>
            </a:r>
            <a:r>
              <a:rPr lang="tr-TR" altLang="en-US" i="1" baseline="-25000" dirty="0"/>
              <a:t>n</a:t>
            </a:r>
            <a:r>
              <a:rPr lang="tr-TR" altLang="en-US" dirty="0"/>
              <a:t> represents a residue class.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FD3E2902-7CD1-4465-A76E-61581F3B3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95600"/>
          <a:ext cx="4038600" cy="77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FD3E2902-7CD1-4465-A76E-61581F3B3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4038600" cy="774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57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073F40E-FDC7-458C-87B1-3C629FD4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700213"/>
            <a:ext cx="8304212" cy="2109787"/>
          </a:xfrm>
        </p:spPr>
        <p:txBody>
          <a:bodyPr/>
          <a:lstStyle/>
          <a:p>
            <a:pPr>
              <a:buFontTx/>
              <a:buNone/>
            </a:pPr>
            <a:r>
              <a:rPr lang="tr-TR" altLang="en-US" dirty="0"/>
              <a:t>We can label the residue classes (mod </a:t>
            </a:r>
            <a:r>
              <a:rPr lang="tr-TR" altLang="en-US" i="1" dirty="0"/>
              <a:t>n</a:t>
            </a:r>
            <a:r>
              <a:rPr lang="tr-TR" altLang="en-US" dirty="0"/>
              <a:t>) as:</a:t>
            </a:r>
          </a:p>
          <a:p>
            <a:pPr>
              <a:buFontTx/>
              <a:buNone/>
            </a:pPr>
            <a:r>
              <a:rPr lang="tr-TR" altLang="en-US" dirty="0"/>
              <a:t>[0],[1],[2],...,[</a:t>
            </a:r>
            <a:r>
              <a:rPr lang="tr-TR" altLang="en-US" i="1" dirty="0"/>
              <a:t>n</a:t>
            </a:r>
            <a:r>
              <a:rPr lang="tr-TR" altLang="en-US" dirty="0"/>
              <a:t>-1], where</a:t>
            </a:r>
          </a:p>
          <a:p>
            <a:pPr>
              <a:buFontTx/>
              <a:buNone/>
            </a:pPr>
            <a:r>
              <a:rPr lang="tr-TR" altLang="en-US" dirty="0"/>
              <a:t>[</a:t>
            </a:r>
            <a:r>
              <a:rPr lang="tr-TR" altLang="en-US" i="1" dirty="0"/>
              <a:t>r</a:t>
            </a:r>
            <a:r>
              <a:rPr lang="tr-TR" altLang="en-US" dirty="0"/>
              <a:t>] = {</a:t>
            </a:r>
            <a:r>
              <a:rPr lang="tr-TR" altLang="en-US" i="1" dirty="0"/>
              <a:t>a</a:t>
            </a:r>
            <a:r>
              <a:rPr lang="tr-TR" altLang="en-US" dirty="0"/>
              <a:t>: </a:t>
            </a:r>
            <a:r>
              <a:rPr lang="tr-TR" altLang="en-US" i="1" dirty="0"/>
              <a:t>a</a:t>
            </a:r>
            <a:r>
              <a:rPr lang="tr-TR" altLang="en-US" dirty="0"/>
              <a:t> is an integer, </a:t>
            </a:r>
            <a:r>
              <a:rPr lang="tr-TR" altLang="en-US" i="1" dirty="0"/>
              <a:t>a</a:t>
            </a:r>
            <a:r>
              <a:rPr lang="tr-TR" altLang="en-US" dirty="0"/>
              <a:t> ≡ </a:t>
            </a:r>
            <a:r>
              <a:rPr lang="tr-TR" altLang="en-US" i="1" dirty="0"/>
              <a:t>r</a:t>
            </a:r>
            <a:r>
              <a:rPr lang="tr-TR" altLang="en-US" dirty="0"/>
              <a:t> (mod </a:t>
            </a:r>
            <a:r>
              <a:rPr lang="tr-TR" altLang="en-US" i="1" dirty="0"/>
              <a:t>n</a:t>
            </a:r>
            <a:r>
              <a:rPr lang="tr-TR" altLang="en-US" dirty="0"/>
              <a:t>)}.</a:t>
            </a:r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49517A-A01F-43AF-B746-B08B785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n-US" dirty="0"/>
              <a:t>Z</a:t>
            </a:r>
            <a:r>
              <a:rPr lang="en-US" altLang="en-US" baseline="-25000" dirty="0"/>
              <a:t>n</a:t>
            </a:r>
            <a:r>
              <a:rPr lang="en-US" altLang="en-US" dirty="0"/>
              <a:t>, Residue Classes and Equivalence</a:t>
            </a:r>
            <a:endParaRPr lang="tr-TR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CFDD5-0F00-44DF-A7B4-321738C1851D}"/>
              </a:ext>
            </a:extLst>
          </p:cNvPr>
          <p:cNvCxnSpPr/>
          <p:nvPr/>
        </p:nvCxnSpPr>
        <p:spPr>
          <a:xfrm>
            <a:off x="685800" y="4699247"/>
            <a:ext cx="7772400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33944E-551F-42AC-A90E-F73A2D75DB78}"/>
              </a:ext>
            </a:extLst>
          </p:cNvPr>
          <p:cNvCxnSpPr/>
          <p:nvPr/>
        </p:nvCxnSpPr>
        <p:spPr>
          <a:xfrm>
            <a:off x="4495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B9F2D7-AE74-4CC3-8ACA-44C4DD9E9908}"/>
              </a:ext>
            </a:extLst>
          </p:cNvPr>
          <p:cNvCxnSpPr/>
          <p:nvPr/>
        </p:nvCxnSpPr>
        <p:spPr>
          <a:xfrm>
            <a:off x="4876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2FE7E-01D1-4FE5-92EB-9BBF2C2BCCBB}"/>
              </a:ext>
            </a:extLst>
          </p:cNvPr>
          <p:cNvCxnSpPr/>
          <p:nvPr/>
        </p:nvCxnSpPr>
        <p:spPr>
          <a:xfrm>
            <a:off x="5257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6CE9C8-1656-4718-805D-7A7F9A4B8DC0}"/>
              </a:ext>
            </a:extLst>
          </p:cNvPr>
          <p:cNvCxnSpPr/>
          <p:nvPr/>
        </p:nvCxnSpPr>
        <p:spPr>
          <a:xfrm>
            <a:off x="5638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A557DC-1832-4B42-B569-EB28DDAA3C20}"/>
              </a:ext>
            </a:extLst>
          </p:cNvPr>
          <p:cNvCxnSpPr/>
          <p:nvPr/>
        </p:nvCxnSpPr>
        <p:spPr>
          <a:xfrm>
            <a:off x="5638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CDE32D-0839-45DB-95B6-4FE956061E96}"/>
              </a:ext>
            </a:extLst>
          </p:cNvPr>
          <p:cNvCxnSpPr/>
          <p:nvPr/>
        </p:nvCxnSpPr>
        <p:spPr>
          <a:xfrm>
            <a:off x="6019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D4D4AF-8D26-4C39-BB3D-F48502556732}"/>
              </a:ext>
            </a:extLst>
          </p:cNvPr>
          <p:cNvCxnSpPr/>
          <p:nvPr/>
        </p:nvCxnSpPr>
        <p:spPr>
          <a:xfrm>
            <a:off x="6400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6BA1E0-5776-4601-9E07-E84ADEC5EAE3}"/>
              </a:ext>
            </a:extLst>
          </p:cNvPr>
          <p:cNvCxnSpPr/>
          <p:nvPr/>
        </p:nvCxnSpPr>
        <p:spPr>
          <a:xfrm>
            <a:off x="6781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CA0F7F-5D41-42D6-91DE-47AD1D13ACFB}"/>
              </a:ext>
            </a:extLst>
          </p:cNvPr>
          <p:cNvCxnSpPr/>
          <p:nvPr/>
        </p:nvCxnSpPr>
        <p:spPr>
          <a:xfrm>
            <a:off x="6781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B77EA1-B44A-4D6F-A259-F3D0F346723A}"/>
              </a:ext>
            </a:extLst>
          </p:cNvPr>
          <p:cNvCxnSpPr/>
          <p:nvPr/>
        </p:nvCxnSpPr>
        <p:spPr>
          <a:xfrm>
            <a:off x="7162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66D4A8-2567-4EB4-A40C-54B0124C8BA6}"/>
              </a:ext>
            </a:extLst>
          </p:cNvPr>
          <p:cNvCxnSpPr/>
          <p:nvPr/>
        </p:nvCxnSpPr>
        <p:spPr>
          <a:xfrm>
            <a:off x="7543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2996B2-32A4-4D0C-B383-601355420E5D}"/>
              </a:ext>
            </a:extLst>
          </p:cNvPr>
          <p:cNvCxnSpPr/>
          <p:nvPr/>
        </p:nvCxnSpPr>
        <p:spPr>
          <a:xfrm>
            <a:off x="7924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F04E2A-B3C7-4D7A-99FB-97A05E06A051}"/>
              </a:ext>
            </a:extLst>
          </p:cNvPr>
          <p:cNvCxnSpPr/>
          <p:nvPr/>
        </p:nvCxnSpPr>
        <p:spPr>
          <a:xfrm>
            <a:off x="3352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5F9EF7-CDF8-46F1-B720-CFC29433A4EF}"/>
              </a:ext>
            </a:extLst>
          </p:cNvPr>
          <p:cNvCxnSpPr/>
          <p:nvPr/>
        </p:nvCxnSpPr>
        <p:spPr>
          <a:xfrm>
            <a:off x="3733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8AEBC8-5636-43C1-A0D8-E5EB91885E8B}"/>
              </a:ext>
            </a:extLst>
          </p:cNvPr>
          <p:cNvCxnSpPr/>
          <p:nvPr/>
        </p:nvCxnSpPr>
        <p:spPr>
          <a:xfrm>
            <a:off x="4114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023F4E-C85A-4A9D-A466-C026C1B7C2CB}"/>
              </a:ext>
            </a:extLst>
          </p:cNvPr>
          <p:cNvCxnSpPr/>
          <p:nvPr/>
        </p:nvCxnSpPr>
        <p:spPr>
          <a:xfrm>
            <a:off x="4495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668609-E2E8-4D63-9C78-BB4521A65ECC}"/>
              </a:ext>
            </a:extLst>
          </p:cNvPr>
          <p:cNvCxnSpPr/>
          <p:nvPr/>
        </p:nvCxnSpPr>
        <p:spPr>
          <a:xfrm>
            <a:off x="2209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521DF6-DA41-4488-80A0-575A9D7CCA97}"/>
              </a:ext>
            </a:extLst>
          </p:cNvPr>
          <p:cNvCxnSpPr/>
          <p:nvPr/>
        </p:nvCxnSpPr>
        <p:spPr>
          <a:xfrm>
            <a:off x="2590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7AA8EF-44EC-4590-86FB-F7B51C6AF7DC}"/>
              </a:ext>
            </a:extLst>
          </p:cNvPr>
          <p:cNvCxnSpPr/>
          <p:nvPr/>
        </p:nvCxnSpPr>
        <p:spPr>
          <a:xfrm>
            <a:off x="2971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D93934-9C27-468A-A27B-9FD3545924D1}"/>
              </a:ext>
            </a:extLst>
          </p:cNvPr>
          <p:cNvCxnSpPr/>
          <p:nvPr/>
        </p:nvCxnSpPr>
        <p:spPr>
          <a:xfrm>
            <a:off x="3352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61212B-953D-4384-91F6-3DDDBF4C7B22}"/>
              </a:ext>
            </a:extLst>
          </p:cNvPr>
          <p:cNvCxnSpPr/>
          <p:nvPr/>
        </p:nvCxnSpPr>
        <p:spPr>
          <a:xfrm>
            <a:off x="1066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E55453-EED2-43C4-9163-F3AB9AA1756C}"/>
              </a:ext>
            </a:extLst>
          </p:cNvPr>
          <p:cNvCxnSpPr/>
          <p:nvPr/>
        </p:nvCxnSpPr>
        <p:spPr>
          <a:xfrm>
            <a:off x="1447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C3BD61-D4AF-48E1-83E3-E2571EA48DC5}"/>
              </a:ext>
            </a:extLst>
          </p:cNvPr>
          <p:cNvCxnSpPr/>
          <p:nvPr/>
        </p:nvCxnSpPr>
        <p:spPr>
          <a:xfrm>
            <a:off x="1828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AD2B53-7D41-4D0A-9E44-A4449961C123}"/>
              </a:ext>
            </a:extLst>
          </p:cNvPr>
          <p:cNvCxnSpPr/>
          <p:nvPr/>
        </p:nvCxnSpPr>
        <p:spPr>
          <a:xfrm>
            <a:off x="2209800" y="4546847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AF20CC-9D92-45EA-BA2A-F8017D8AFCEF}"/>
              </a:ext>
            </a:extLst>
          </p:cNvPr>
          <p:cNvSpPr txBox="1"/>
          <p:nvPr/>
        </p:nvSpPr>
        <p:spPr>
          <a:xfrm>
            <a:off x="3886200" y="4876800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C88678-4CB0-449A-888E-D6C66D59BCAB}"/>
              </a:ext>
            </a:extLst>
          </p:cNvPr>
          <p:cNvSpPr txBox="1"/>
          <p:nvPr/>
        </p:nvSpPr>
        <p:spPr>
          <a:xfrm>
            <a:off x="4302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763AEF-8D0D-40E1-9D48-870ABD6958BB}"/>
              </a:ext>
            </a:extLst>
          </p:cNvPr>
          <p:cNvSpPr txBox="1"/>
          <p:nvPr/>
        </p:nvSpPr>
        <p:spPr>
          <a:xfrm>
            <a:off x="4683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2FB31E-D6B5-473E-B93C-548F34B024EA}"/>
              </a:ext>
            </a:extLst>
          </p:cNvPr>
          <p:cNvSpPr txBox="1"/>
          <p:nvPr/>
        </p:nvSpPr>
        <p:spPr>
          <a:xfrm>
            <a:off x="5064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27488-0038-48FD-AEDF-16FBD51B32D1}"/>
              </a:ext>
            </a:extLst>
          </p:cNvPr>
          <p:cNvSpPr txBox="1"/>
          <p:nvPr/>
        </p:nvSpPr>
        <p:spPr>
          <a:xfrm>
            <a:off x="5445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74016F-01CC-4A6F-8D12-E9E33E518824}"/>
              </a:ext>
            </a:extLst>
          </p:cNvPr>
          <p:cNvSpPr txBox="1"/>
          <p:nvPr/>
        </p:nvSpPr>
        <p:spPr>
          <a:xfrm>
            <a:off x="5826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EFC1-DA80-4A61-9FAF-7711A4ABA341}"/>
              </a:ext>
            </a:extLst>
          </p:cNvPr>
          <p:cNvSpPr txBox="1"/>
          <p:nvPr/>
        </p:nvSpPr>
        <p:spPr>
          <a:xfrm>
            <a:off x="6207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724137-42FA-4C07-8C60-20CA8F60AC71}"/>
              </a:ext>
            </a:extLst>
          </p:cNvPr>
          <p:cNvSpPr txBox="1"/>
          <p:nvPr/>
        </p:nvSpPr>
        <p:spPr>
          <a:xfrm>
            <a:off x="6588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90E46F-2F2A-4FB9-BEA7-6A8E80CC30F6}"/>
              </a:ext>
            </a:extLst>
          </p:cNvPr>
          <p:cNvSpPr txBox="1"/>
          <p:nvPr/>
        </p:nvSpPr>
        <p:spPr>
          <a:xfrm>
            <a:off x="6969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5CB85-04A8-4CB7-BB84-83927CA11AAC}"/>
              </a:ext>
            </a:extLst>
          </p:cNvPr>
          <p:cNvSpPr txBox="1"/>
          <p:nvPr/>
        </p:nvSpPr>
        <p:spPr>
          <a:xfrm>
            <a:off x="7350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5B84C2-F77F-4AFF-A27A-1C0643E617DD}"/>
              </a:ext>
            </a:extLst>
          </p:cNvPr>
          <p:cNvSpPr txBox="1"/>
          <p:nvPr/>
        </p:nvSpPr>
        <p:spPr>
          <a:xfrm>
            <a:off x="7731466" y="4876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63750F-7C0C-4449-A7D4-1D5587D9633B}"/>
              </a:ext>
            </a:extLst>
          </p:cNvPr>
          <p:cNvSpPr txBox="1"/>
          <p:nvPr/>
        </p:nvSpPr>
        <p:spPr>
          <a:xfrm>
            <a:off x="42703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F117E-8C0A-4A5A-91AE-E0C942E22ED4}"/>
              </a:ext>
            </a:extLst>
          </p:cNvPr>
          <p:cNvSpPr txBox="1"/>
          <p:nvPr/>
        </p:nvSpPr>
        <p:spPr>
          <a:xfrm>
            <a:off x="838200" y="4876800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10BF29-09D2-48AE-9D32-1BF4F523528C}"/>
              </a:ext>
            </a:extLst>
          </p:cNvPr>
          <p:cNvSpPr txBox="1"/>
          <p:nvPr/>
        </p:nvSpPr>
        <p:spPr>
          <a:xfrm>
            <a:off x="1210418" y="4875654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781E66-0879-4A57-8E61-2A86553EA195}"/>
              </a:ext>
            </a:extLst>
          </p:cNvPr>
          <p:cNvSpPr txBox="1"/>
          <p:nvPr/>
        </p:nvSpPr>
        <p:spPr>
          <a:xfrm>
            <a:off x="1600200" y="4876800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225585-637B-48EE-85D3-8A845D9DA887}"/>
              </a:ext>
            </a:extLst>
          </p:cNvPr>
          <p:cNvSpPr txBox="1"/>
          <p:nvPr/>
        </p:nvSpPr>
        <p:spPr>
          <a:xfrm>
            <a:off x="1981200" y="4885106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53774F-4D59-44AA-AC17-1BD14EB81305}"/>
              </a:ext>
            </a:extLst>
          </p:cNvPr>
          <p:cNvSpPr txBox="1"/>
          <p:nvPr/>
        </p:nvSpPr>
        <p:spPr>
          <a:xfrm>
            <a:off x="2362200" y="4885106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01D86-A22D-4FCA-A63B-D9A1C773F19C}"/>
              </a:ext>
            </a:extLst>
          </p:cNvPr>
          <p:cNvSpPr txBox="1"/>
          <p:nvPr/>
        </p:nvSpPr>
        <p:spPr>
          <a:xfrm>
            <a:off x="2734418" y="488749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7A0ABE-94CC-4BBC-81B9-0ACA62862766}"/>
              </a:ext>
            </a:extLst>
          </p:cNvPr>
          <p:cNvSpPr txBox="1"/>
          <p:nvPr/>
        </p:nvSpPr>
        <p:spPr>
          <a:xfrm>
            <a:off x="3124200" y="4885106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B8675E-D549-44DA-894F-E20C4D5853FB}"/>
              </a:ext>
            </a:extLst>
          </p:cNvPr>
          <p:cNvSpPr txBox="1"/>
          <p:nvPr/>
        </p:nvSpPr>
        <p:spPr>
          <a:xfrm>
            <a:off x="3496418" y="4885106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642F97-C51E-4717-AD72-9FA7C204E8B5}"/>
              </a:ext>
            </a:extLst>
          </p:cNvPr>
          <p:cNvSpPr txBox="1"/>
          <p:nvPr/>
        </p:nvSpPr>
        <p:spPr>
          <a:xfrm>
            <a:off x="389154" y="3714690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/>
              <a:t>Example</a:t>
            </a:r>
            <a:r>
              <a:rPr lang="en-US" sz="2000" dirty="0"/>
              <a:t>: n =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7E13D5-2E98-4495-A27F-3BC3AC186F00}"/>
              </a:ext>
            </a:extLst>
          </p:cNvPr>
          <p:cNvSpPr txBox="1"/>
          <p:nvPr/>
        </p:nvSpPr>
        <p:spPr>
          <a:xfrm>
            <a:off x="579431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C7B0-41C8-474C-8D53-7DBE9E6CE8FB}"/>
              </a:ext>
            </a:extLst>
          </p:cNvPr>
          <p:cNvSpPr txBox="1"/>
          <p:nvPr/>
        </p:nvSpPr>
        <p:spPr>
          <a:xfrm>
            <a:off x="731831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F0CA2-F42A-4216-B859-C0B2A6D8C4BB}"/>
              </a:ext>
            </a:extLst>
          </p:cNvPr>
          <p:cNvSpPr txBox="1"/>
          <p:nvPr/>
        </p:nvSpPr>
        <p:spPr>
          <a:xfrm>
            <a:off x="2743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AAA20C-B2D2-4692-B6DD-6CD90DD7C553}"/>
              </a:ext>
            </a:extLst>
          </p:cNvPr>
          <p:cNvSpPr txBox="1"/>
          <p:nvPr/>
        </p:nvSpPr>
        <p:spPr>
          <a:xfrm>
            <a:off x="1219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EDD579-BBC9-4477-9A61-D6B81193EDE6}"/>
              </a:ext>
            </a:extLst>
          </p:cNvPr>
          <p:cNvCxnSpPr/>
          <p:nvPr/>
        </p:nvCxnSpPr>
        <p:spPr>
          <a:xfrm>
            <a:off x="685800" y="6131889"/>
            <a:ext cx="7772400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E8E073-B1C0-46AA-8099-6E0D8AE0FE9E}"/>
              </a:ext>
            </a:extLst>
          </p:cNvPr>
          <p:cNvCxnSpPr/>
          <p:nvPr/>
        </p:nvCxnSpPr>
        <p:spPr>
          <a:xfrm>
            <a:off x="4495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70DCDF-9C43-4942-BFCF-3859E704CF4D}"/>
              </a:ext>
            </a:extLst>
          </p:cNvPr>
          <p:cNvCxnSpPr/>
          <p:nvPr/>
        </p:nvCxnSpPr>
        <p:spPr>
          <a:xfrm>
            <a:off x="4876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3816AB-9DC4-48D5-B8EF-24E87BCEAD3B}"/>
              </a:ext>
            </a:extLst>
          </p:cNvPr>
          <p:cNvCxnSpPr/>
          <p:nvPr/>
        </p:nvCxnSpPr>
        <p:spPr>
          <a:xfrm>
            <a:off x="5257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95E4D0-26A2-41DF-81A7-899233A658B0}"/>
              </a:ext>
            </a:extLst>
          </p:cNvPr>
          <p:cNvCxnSpPr/>
          <p:nvPr/>
        </p:nvCxnSpPr>
        <p:spPr>
          <a:xfrm>
            <a:off x="5638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1CBFAF-02E9-40B7-AE47-57900FC4A926}"/>
              </a:ext>
            </a:extLst>
          </p:cNvPr>
          <p:cNvCxnSpPr/>
          <p:nvPr/>
        </p:nvCxnSpPr>
        <p:spPr>
          <a:xfrm>
            <a:off x="5638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085EC0-1110-4C9C-B6A9-F94C0DB5C68C}"/>
              </a:ext>
            </a:extLst>
          </p:cNvPr>
          <p:cNvCxnSpPr/>
          <p:nvPr/>
        </p:nvCxnSpPr>
        <p:spPr>
          <a:xfrm>
            <a:off x="6019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691449-B4B3-4C13-8B04-4C498A06B16C}"/>
              </a:ext>
            </a:extLst>
          </p:cNvPr>
          <p:cNvCxnSpPr/>
          <p:nvPr/>
        </p:nvCxnSpPr>
        <p:spPr>
          <a:xfrm>
            <a:off x="6400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44758F-4229-4223-9FDA-0490F52A4BB7}"/>
              </a:ext>
            </a:extLst>
          </p:cNvPr>
          <p:cNvCxnSpPr/>
          <p:nvPr/>
        </p:nvCxnSpPr>
        <p:spPr>
          <a:xfrm>
            <a:off x="6781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FDD0C9-5EB7-42E7-BD77-583EA80283FB}"/>
              </a:ext>
            </a:extLst>
          </p:cNvPr>
          <p:cNvCxnSpPr/>
          <p:nvPr/>
        </p:nvCxnSpPr>
        <p:spPr>
          <a:xfrm>
            <a:off x="6781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BB224A-6FA7-4295-B771-5CAB46B73297}"/>
              </a:ext>
            </a:extLst>
          </p:cNvPr>
          <p:cNvCxnSpPr/>
          <p:nvPr/>
        </p:nvCxnSpPr>
        <p:spPr>
          <a:xfrm>
            <a:off x="7162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973E98-A0BD-4A4C-8F5B-C78A9B96FD68}"/>
              </a:ext>
            </a:extLst>
          </p:cNvPr>
          <p:cNvCxnSpPr/>
          <p:nvPr/>
        </p:nvCxnSpPr>
        <p:spPr>
          <a:xfrm>
            <a:off x="7543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CF85C2-39AF-4CD6-A0C4-7C63F2972315}"/>
              </a:ext>
            </a:extLst>
          </p:cNvPr>
          <p:cNvCxnSpPr/>
          <p:nvPr/>
        </p:nvCxnSpPr>
        <p:spPr>
          <a:xfrm>
            <a:off x="7924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00CABB-0A53-4FAE-9A12-268A738AA83E}"/>
              </a:ext>
            </a:extLst>
          </p:cNvPr>
          <p:cNvCxnSpPr/>
          <p:nvPr/>
        </p:nvCxnSpPr>
        <p:spPr>
          <a:xfrm>
            <a:off x="3352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7E71CC-22E0-4EAB-9204-A8A83BD13800}"/>
              </a:ext>
            </a:extLst>
          </p:cNvPr>
          <p:cNvCxnSpPr/>
          <p:nvPr/>
        </p:nvCxnSpPr>
        <p:spPr>
          <a:xfrm>
            <a:off x="3733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3F1A9D-3D11-4635-AE07-90C891A932DF}"/>
              </a:ext>
            </a:extLst>
          </p:cNvPr>
          <p:cNvCxnSpPr/>
          <p:nvPr/>
        </p:nvCxnSpPr>
        <p:spPr>
          <a:xfrm>
            <a:off x="4114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3C7C25-12ED-4509-9A2F-4AEFEDF52CEC}"/>
              </a:ext>
            </a:extLst>
          </p:cNvPr>
          <p:cNvCxnSpPr/>
          <p:nvPr/>
        </p:nvCxnSpPr>
        <p:spPr>
          <a:xfrm>
            <a:off x="4495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3B4BCD3-5038-437D-BBFD-B75105D55260}"/>
              </a:ext>
            </a:extLst>
          </p:cNvPr>
          <p:cNvCxnSpPr/>
          <p:nvPr/>
        </p:nvCxnSpPr>
        <p:spPr>
          <a:xfrm>
            <a:off x="2209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F4D15E-8944-4D79-89A4-6A48E5BCAD02}"/>
              </a:ext>
            </a:extLst>
          </p:cNvPr>
          <p:cNvCxnSpPr/>
          <p:nvPr/>
        </p:nvCxnSpPr>
        <p:spPr>
          <a:xfrm>
            <a:off x="2590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B36A-54F2-4D5C-8D49-25106F47C6E8}"/>
              </a:ext>
            </a:extLst>
          </p:cNvPr>
          <p:cNvCxnSpPr/>
          <p:nvPr/>
        </p:nvCxnSpPr>
        <p:spPr>
          <a:xfrm>
            <a:off x="2971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33D077-C814-4ED7-BBD3-62922430339D}"/>
              </a:ext>
            </a:extLst>
          </p:cNvPr>
          <p:cNvCxnSpPr/>
          <p:nvPr/>
        </p:nvCxnSpPr>
        <p:spPr>
          <a:xfrm>
            <a:off x="3352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178B9FC-F86D-441D-B93E-8FC7947D90B9}"/>
              </a:ext>
            </a:extLst>
          </p:cNvPr>
          <p:cNvCxnSpPr/>
          <p:nvPr/>
        </p:nvCxnSpPr>
        <p:spPr>
          <a:xfrm>
            <a:off x="1066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624018-2EB2-44FF-93C7-8F79F099438A}"/>
              </a:ext>
            </a:extLst>
          </p:cNvPr>
          <p:cNvCxnSpPr/>
          <p:nvPr/>
        </p:nvCxnSpPr>
        <p:spPr>
          <a:xfrm>
            <a:off x="1447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81214B8-F2A6-4628-A91E-5072178111DF}"/>
              </a:ext>
            </a:extLst>
          </p:cNvPr>
          <p:cNvCxnSpPr/>
          <p:nvPr/>
        </p:nvCxnSpPr>
        <p:spPr>
          <a:xfrm>
            <a:off x="1828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45FE14E-4824-471A-AC90-6B966D9A4D8D}"/>
              </a:ext>
            </a:extLst>
          </p:cNvPr>
          <p:cNvCxnSpPr/>
          <p:nvPr/>
        </p:nvCxnSpPr>
        <p:spPr>
          <a:xfrm>
            <a:off x="2209800" y="5979489"/>
            <a:ext cx="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6B9085-9C90-4162-A8C7-4AD8B930FA45}"/>
              </a:ext>
            </a:extLst>
          </p:cNvPr>
          <p:cNvSpPr txBox="1"/>
          <p:nvPr/>
        </p:nvSpPr>
        <p:spPr>
          <a:xfrm>
            <a:off x="3886200" y="6309442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414D16-E01F-4BA3-9E8C-39EFEDFF7F81}"/>
              </a:ext>
            </a:extLst>
          </p:cNvPr>
          <p:cNvSpPr txBox="1"/>
          <p:nvPr/>
        </p:nvSpPr>
        <p:spPr>
          <a:xfrm>
            <a:off x="4302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27B97C-8EC7-400C-9E5F-1DA53FDCD800}"/>
              </a:ext>
            </a:extLst>
          </p:cNvPr>
          <p:cNvSpPr txBox="1"/>
          <p:nvPr/>
        </p:nvSpPr>
        <p:spPr>
          <a:xfrm>
            <a:off x="4683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2CB834-B9EF-40EB-94C4-9F9A2BB7D91A}"/>
              </a:ext>
            </a:extLst>
          </p:cNvPr>
          <p:cNvSpPr txBox="1"/>
          <p:nvPr/>
        </p:nvSpPr>
        <p:spPr>
          <a:xfrm>
            <a:off x="5064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774475-F921-4DED-BCFA-AFC06D8BB802}"/>
              </a:ext>
            </a:extLst>
          </p:cNvPr>
          <p:cNvSpPr txBox="1"/>
          <p:nvPr/>
        </p:nvSpPr>
        <p:spPr>
          <a:xfrm>
            <a:off x="5445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DDEE68-9802-46A7-A3AD-976ECA568EB8}"/>
              </a:ext>
            </a:extLst>
          </p:cNvPr>
          <p:cNvSpPr txBox="1"/>
          <p:nvPr/>
        </p:nvSpPr>
        <p:spPr>
          <a:xfrm>
            <a:off x="5826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DBE3C6-DF7A-4E7A-AECB-A0F0F7901209}"/>
              </a:ext>
            </a:extLst>
          </p:cNvPr>
          <p:cNvSpPr txBox="1"/>
          <p:nvPr/>
        </p:nvSpPr>
        <p:spPr>
          <a:xfrm>
            <a:off x="6207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477EAA-1E71-4D35-BBC0-8A60FB936D7B}"/>
              </a:ext>
            </a:extLst>
          </p:cNvPr>
          <p:cNvSpPr txBox="1"/>
          <p:nvPr/>
        </p:nvSpPr>
        <p:spPr>
          <a:xfrm>
            <a:off x="6588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89F6B5-7433-499E-AE39-79419F1660F0}"/>
              </a:ext>
            </a:extLst>
          </p:cNvPr>
          <p:cNvSpPr txBox="1"/>
          <p:nvPr/>
        </p:nvSpPr>
        <p:spPr>
          <a:xfrm>
            <a:off x="6969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C0CA3A-85DA-4CF6-B109-99EA381136CE}"/>
              </a:ext>
            </a:extLst>
          </p:cNvPr>
          <p:cNvSpPr txBox="1"/>
          <p:nvPr/>
        </p:nvSpPr>
        <p:spPr>
          <a:xfrm>
            <a:off x="7350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DC8404-19DA-4A50-841B-BDE21A4A23C5}"/>
              </a:ext>
            </a:extLst>
          </p:cNvPr>
          <p:cNvSpPr txBox="1"/>
          <p:nvPr/>
        </p:nvSpPr>
        <p:spPr>
          <a:xfrm>
            <a:off x="7731466" y="630944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7464A4-6835-489D-8778-F880E4203546}"/>
              </a:ext>
            </a:extLst>
          </p:cNvPr>
          <p:cNvSpPr txBox="1"/>
          <p:nvPr/>
        </p:nvSpPr>
        <p:spPr>
          <a:xfrm>
            <a:off x="4651314" y="5498068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341754-6480-4D35-A461-B65856862A25}"/>
              </a:ext>
            </a:extLst>
          </p:cNvPr>
          <p:cNvSpPr txBox="1"/>
          <p:nvPr/>
        </p:nvSpPr>
        <p:spPr>
          <a:xfrm>
            <a:off x="838200" y="6309442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5DD256-A1ED-4686-95D7-E90BAA17C174}"/>
              </a:ext>
            </a:extLst>
          </p:cNvPr>
          <p:cNvSpPr txBox="1"/>
          <p:nvPr/>
        </p:nvSpPr>
        <p:spPr>
          <a:xfrm>
            <a:off x="1210418" y="6308296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56A7B7-A6D7-41AF-8A9C-08A37B3B17D4}"/>
              </a:ext>
            </a:extLst>
          </p:cNvPr>
          <p:cNvSpPr txBox="1"/>
          <p:nvPr/>
        </p:nvSpPr>
        <p:spPr>
          <a:xfrm>
            <a:off x="1600200" y="6309442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454115-E51D-451C-848A-3EB14CCA8271}"/>
              </a:ext>
            </a:extLst>
          </p:cNvPr>
          <p:cNvSpPr txBox="1"/>
          <p:nvPr/>
        </p:nvSpPr>
        <p:spPr>
          <a:xfrm>
            <a:off x="1981200" y="6317748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A0C6DA-1F11-4A06-A33C-E658F89A31DE}"/>
              </a:ext>
            </a:extLst>
          </p:cNvPr>
          <p:cNvSpPr txBox="1"/>
          <p:nvPr/>
        </p:nvSpPr>
        <p:spPr>
          <a:xfrm>
            <a:off x="2362200" y="6317748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2C6582-C6A7-4264-984A-5470FB9C0B8F}"/>
              </a:ext>
            </a:extLst>
          </p:cNvPr>
          <p:cNvSpPr txBox="1"/>
          <p:nvPr/>
        </p:nvSpPr>
        <p:spPr>
          <a:xfrm>
            <a:off x="2734418" y="632013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E988E3-B1E9-4554-A5B0-F65198876DA5}"/>
              </a:ext>
            </a:extLst>
          </p:cNvPr>
          <p:cNvSpPr txBox="1"/>
          <p:nvPr/>
        </p:nvSpPr>
        <p:spPr>
          <a:xfrm>
            <a:off x="3124200" y="6317748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BFB706-C812-47CE-8796-CB02528B2049}"/>
              </a:ext>
            </a:extLst>
          </p:cNvPr>
          <p:cNvSpPr txBox="1"/>
          <p:nvPr/>
        </p:nvSpPr>
        <p:spPr>
          <a:xfrm>
            <a:off x="3496418" y="6317748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9860A28-18AA-4462-A6E7-4DE2C772725E}"/>
              </a:ext>
            </a:extLst>
          </p:cNvPr>
          <p:cNvSpPr txBox="1"/>
          <p:nvPr/>
        </p:nvSpPr>
        <p:spPr>
          <a:xfrm>
            <a:off x="6175314" y="54864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3D672-4A8D-492E-88EE-BD2D70E43598}"/>
              </a:ext>
            </a:extLst>
          </p:cNvPr>
          <p:cNvSpPr txBox="1"/>
          <p:nvPr/>
        </p:nvSpPr>
        <p:spPr>
          <a:xfrm>
            <a:off x="7699314" y="54864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2732FF-03B7-47BB-8DD6-10B8CC9B4DAA}"/>
              </a:ext>
            </a:extLst>
          </p:cNvPr>
          <p:cNvSpPr txBox="1"/>
          <p:nvPr/>
        </p:nvSpPr>
        <p:spPr>
          <a:xfrm>
            <a:off x="3124200" y="54864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915B9C-CA7B-41D3-BE90-A9A04AB4729F}"/>
              </a:ext>
            </a:extLst>
          </p:cNvPr>
          <p:cNvSpPr txBox="1"/>
          <p:nvPr/>
        </p:nvSpPr>
        <p:spPr>
          <a:xfrm>
            <a:off x="1600200" y="54864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605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073F40E-FDC7-458C-87B1-3C629FD4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382000" cy="487997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T</a:t>
            </a:r>
            <a:r>
              <a:rPr lang="tr-TR" altLang="en-US" dirty="0"/>
              <a:t>he residue classes (mod </a:t>
            </a:r>
            <a:r>
              <a:rPr lang="tr-TR" altLang="en-US" i="1" dirty="0"/>
              <a:t>n</a:t>
            </a:r>
            <a:r>
              <a:rPr lang="tr-TR" altLang="en-US" dirty="0"/>
              <a:t>)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tr-TR" altLang="en-US" dirty="0"/>
              <a:t>[0],[1],[2],...,[</a:t>
            </a:r>
            <a:r>
              <a:rPr lang="tr-TR" altLang="en-US" i="1" dirty="0"/>
              <a:t>n</a:t>
            </a:r>
            <a:r>
              <a:rPr lang="tr-TR" altLang="en-US" dirty="0"/>
              <a:t>-1], where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tr-TR" altLang="en-US" dirty="0"/>
              <a:t>[</a:t>
            </a:r>
            <a:r>
              <a:rPr lang="tr-TR" altLang="en-US" i="1" dirty="0"/>
              <a:t>r</a:t>
            </a:r>
            <a:r>
              <a:rPr lang="tr-TR" altLang="en-US" dirty="0"/>
              <a:t>] = {</a:t>
            </a:r>
            <a:r>
              <a:rPr lang="tr-TR" altLang="en-US" i="1" dirty="0"/>
              <a:t>a</a:t>
            </a:r>
            <a:r>
              <a:rPr lang="tr-TR" altLang="en-US" dirty="0"/>
              <a:t>: </a:t>
            </a:r>
            <a:r>
              <a:rPr lang="tr-TR" altLang="en-US" i="1" dirty="0"/>
              <a:t>a</a:t>
            </a:r>
            <a:r>
              <a:rPr lang="tr-TR" altLang="en-US" dirty="0"/>
              <a:t> is an integer, </a:t>
            </a:r>
            <a:r>
              <a:rPr lang="tr-TR" altLang="en-US" i="1" dirty="0"/>
              <a:t>a</a:t>
            </a:r>
            <a:r>
              <a:rPr lang="tr-TR" altLang="en-US" dirty="0"/>
              <a:t> ≡</a:t>
            </a:r>
            <a:r>
              <a:rPr lang="en-US" altLang="en-US" baseline="-25000" dirty="0"/>
              <a:t>n</a:t>
            </a:r>
            <a:r>
              <a:rPr lang="tr-TR" altLang="en-US" dirty="0"/>
              <a:t> </a:t>
            </a:r>
            <a:r>
              <a:rPr lang="tr-TR" altLang="en-US" i="1" dirty="0"/>
              <a:t>r</a:t>
            </a:r>
            <a:r>
              <a:rPr lang="tr-TR" altLang="en-US" dirty="0"/>
              <a:t>}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sz="2400" dirty="0"/>
              <a:t>	    i.e. the set of all integers that are congruent</a:t>
            </a:r>
          </a:p>
          <a:p>
            <a:pPr marL="0" indent="0">
              <a:buNone/>
            </a:pPr>
            <a:r>
              <a:rPr lang="en-US" altLang="en-US" sz="2400" dirty="0"/>
              <a:t>		 to r modulo n.</a:t>
            </a:r>
          </a:p>
          <a:p>
            <a:pPr>
              <a:buFontTx/>
              <a:buNone/>
            </a:pPr>
            <a:endParaRPr lang="tr-TR" altLang="en-US" sz="1600" dirty="0"/>
          </a:p>
          <a:p>
            <a:pPr>
              <a:buFontTx/>
              <a:buNone/>
            </a:pPr>
            <a:r>
              <a:rPr lang="tr-TR" altLang="en-US" dirty="0"/>
              <a:t>E.g.: The residue classes (mod 4) are</a:t>
            </a:r>
          </a:p>
          <a:p>
            <a:pPr>
              <a:buFontTx/>
              <a:buNone/>
            </a:pPr>
            <a:r>
              <a:rPr lang="tr-TR" altLang="en-US" dirty="0"/>
              <a:t>[0] = {..., -16,-12,-8,-4,0,4,8,12,16, ...}</a:t>
            </a:r>
          </a:p>
          <a:p>
            <a:pPr>
              <a:buFontTx/>
              <a:buNone/>
            </a:pPr>
            <a:r>
              <a:rPr lang="tr-TR" altLang="en-US" dirty="0"/>
              <a:t>[1] = {..., -15,-11,-7,-3,1,5,9,13,17, ...}</a:t>
            </a:r>
          </a:p>
          <a:p>
            <a:pPr>
              <a:buFontTx/>
              <a:buNone/>
            </a:pPr>
            <a:r>
              <a:rPr lang="tr-TR" altLang="en-US" dirty="0"/>
              <a:t>[2] = {..., -14,-10,-6,-2,2,6,10,14,18, ...}</a:t>
            </a:r>
          </a:p>
          <a:p>
            <a:pPr>
              <a:buFontTx/>
              <a:buNone/>
            </a:pPr>
            <a:r>
              <a:rPr lang="tr-TR" altLang="en-US" dirty="0"/>
              <a:t>[3] = {..., -13,-9,-5,-1,3,7,11,15,19, ...}</a:t>
            </a:r>
          </a:p>
          <a:p>
            <a:pPr>
              <a:buFontTx/>
              <a:buNone/>
            </a:pPr>
            <a:endParaRPr lang="tr-T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49517A-A01F-43AF-B746-B08B785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n-US" dirty="0"/>
              <a:t>Z</a:t>
            </a:r>
            <a:r>
              <a:rPr lang="en-US" altLang="en-US" baseline="-25000" dirty="0"/>
              <a:t>n</a:t>
            </a:r>
            <a:r>
              <a:rPr lang="en-US" altLang="en-US" dirty="0"/>
              <a:t>, Residue Classes and Equivalence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740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C3681-B1DA-42E6-8CA1-85931F940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2400" kern="0" dirty="0"/>
              <a:t>Several important cryptosystems make use of modular arithmetic.</a:t>
            </a:r>
          </a:p>
          <a:p>
            <a:pPr eaLnBrk="1" hangingPunct="1"/>
            <a:r>
              <a:rPr lang="en-GB" altLang="en-US" sz="2400" kern="0" dirty="0"/>
              <a:t>ISBN Credit Card check numbers mare determined in some way by modular arithmetic.</a:t>
            </a:r>
          </a:p>
          <a:p>
            <a:pPr eaLnBrk="1" hangingPunct="1"/>
            <a:r>
              <a:rPr lang="en-GB" altLang="en-US" kern="0" dirty="0"/>
              <a:t>Modular Arithmetic is a system or arithmetic where the answer to a calculation is always in the range </a:t>
            </a:r>
            <a:r>
              <a:rPr lang="en-GB" altLang="en-US" i="1" kern="0" dirty="0"/>
              <a:t>0 – m</a:t>
            </a:r>
            <a:r>
              <a:rPr lang="en-GB" altLang="en-US" kern="0" dirty="0"/>
              <a:t> where m is the </a:t>
            </a:r>
            <a:r>
              <a:rPr lang="en-GB" altLang="en-US" b="1" kern="0" dirty="0"/>
              <a:t>modulus</a:t>
            </a:r>
            <a:r>
              <a:rPr lang="en-GB" altLang="en-US" kern="0" dirty="0"/>
              <a:t>.</a:t>
            </a:r>
          </a:p>
          <a:p>
            <a:pPr eaLnBrk="1" hangingPunct="1"/>
            <a:r>
              <a:rPr lang="en-GB" altLang="en-US" kern="0" dirty="0"/>
              <a:t>To calculate the value of </a:t>
            </a:r>
            <a:r>
              <a:rPr lang="en-GB" altLang="en-US" i="1" kern="0" dirty="0"/>
              <a:t>n mod m</a:t>
            </a:r>
            <a:r>
              <a:rPr lang="en-GB" altLang="en-US" kern="0" dirty="0"/>
              <a:t>, you take away (or add) as many multiples of m as possible until you are left with an answer between </a:t>
            </a:r>
            <a:r>
              <a:rPr lang="en-GB" altLang="en-US" i="1" kern="0" dirty="0"/>
              <a:t>0</a:t>
            </a:r>
            <a:r>
              <a:rPr lang="en-GB" altLang="en-US" kern="0" dirty="0"/>
              <a:t> and </a:t>
            </a:r>
            <a:r>
              <a:rPr lang="en-GB" altLang="en-US" i="1" kern="0" dirty="0"/>
              <a:t>m</a:t>
            </a:r>
            <a:r>
              <a:rPr lang="en-GB" altLang="en-US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5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388FA06-6E91-458D-8948-A2D0EEC3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534400" cy="4495800"/>
          </a:xfrm>
          <a:prstGeom prst="wedgeRectCallout">
            <a:avLst>
              <a:gd name="adj1" fmla="val -53222"/>
              <a:gd name="adj2" fmla="val -1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274320" anchor="ctr"/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sz="3200" baseline="-25000" dirty="0">
                <a:latin typeface="+mn-lt"/>
              </a:rPr>
              <a:t>n </a:t>
            </a:r>
            <a:r>
              <a:rPr lang="en-US" altLang="en-US" dirty="0">
                <a:latin typeface="+mn-lt"/>
              </a:rPr>
              <a:t>induces a natural partition of the integers 	into n “residue” classes.</a:t>
            </a:r>
            <a:r>
              <a:rPr lang="en-US" altLang="en-US" sz="3600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is an equivalence relation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Therefore</a:t>
            </a:r>
          </a:p>
          <a:p>
            <a:pPr algn="l">
              <a:tabLst>
                <a:tab pos="461963" algn="l"/>
              </a:tabLst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	Reflexive:</a:t>
            </a:r>
            <a:r>
              <a:rPr lang="en-US" altLang="en-US" dirty="0">
                <a:latin typeface="+mn-lt"/>
              </a:rPr>
              <a:t> a </a:t>
            </a:r>
            <a:r>
              <a:rPr lang="en-US" altLang="en-US" dirty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a</a:t>
            </a:r>
          </a:p>
          <a:p>
            <a:pPr algn="l">
              <a:tabLst>
                <a:tab pos="461963" algn="l"/>
              </a:tabLst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	Symmetric:</a:t>
            </a:r>
            <a:r>
              <a:rPr lang="en-US" alt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(a </a:t>
            </a:r>
            <a:r>
              <a:rPr lang="en-US" altLang="en-US" dirty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b) </a:t>
            </a:r>
            <a:r>
              <a:rPr lang="en-US" altLang="en-US" dirty="0">
                <a:latin typeface="+mn-lt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+mn-lt"/>
              </a:rPr>
              <a:t>(b </a:t>
            </a:r>
            <a:r>
              <a:rPr lang="en-US" altLang="en-US" dirty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a)</a:t>
            </a:r>
          </a:p>
          <a:p>
            <a:pPr algn="l">
              <a:tabLst>
                <a:tab pos="461963" algn="l"/>
              </a:tabLst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	Transitive:</a:t>
            </a:r>
            <a:r>
              <a:rPr lang="en-US" altLang="en-US" dirty="0">
                <a:latin typeface="+mn-lt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b and b </a:t>
            </a:r>
            <a:r>
              <a:rPr lang="en-US" altLang="en-US" dirty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c) </a:t>
            </a:r>
            <a:r>
              <a:rPr lang="en-US" altLang="en-US" dirty="0">
                <a:latin typeface="+mn-lt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+mn-lt"/>
              </a:rPr>
              <a:t>(a </a:t>
            </a:r>
            <a:r>
              <a:rPr lang="en-US" altLang="en-US" dirty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c)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B0D77B-E138-4D26-9006-A470FBE3B7B8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Z</a:t>
            </a:r>
            <a:r>
              <a:rPr lang="en-US" altLang="en-US" kern="0" baseline="-25000" dirty="0"/>
              <a:t>n</a:t>
            </a:r>
            <a:r>
              <a:rPr lang="en-US" altLang="en-US" kern="0" dirty="0"/>
              <a:t>, Residue Classes and Equivalence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8086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D6B12-7395-45A3-AFD7-D89EA0FFD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" y="1524000"/>
            <a:ext cx="83073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The Importance of Residue Classes</a:t>
            </a:r>
          </a:p>
          <a:p>
            <a:r>
              <a:rPr lang="en-US" altLang="en-US" dirty="0">
                <a:solidFill>
                  <a:schemeClr val="tx2"/>
                </a:solidFill>
                <a:latin typeface="+mn-lt"/>
              </a:rPr>
              <a:t>When doing Addition or Multiplication mod n</a:t>
            </a:r>
          </a:p>
          <a:p>
            <a:r>
              <a:rPr lang="en-US" altLang="en-US" dirty="0">
                <a:solidFill>
                  <a:schemeClr val="tx2"/>
                </a:solidFill>
                <a:latin typeface="+mn-lt"/>
              </a:rPr>
              <a:t>Any member of a residue class may be replaced with another member (same class) </a:t>
            </a:r>
            <a:br>
              <a:rPr lang="en-US" altLang="en-US" dirty="0">
                <a:solidFill>
                  <a:schemeClr val="tx2"/>
                </a:solidFill>
                <a:latin typeface="+mn-lt"/>
              </a:rPr>
            </a:br>
            <a:r>
              <a:rPr lang="en-US" altLang="en-US" dirty="0">
                <a:solidFill>
                  <a:schemeClr val="tx2"/>
                </a:solidFill>
                <a:latin typeface="+mn-lt"/>
              </a:rPr>
              <a:t>and the answer will not change.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Example (Addition)</a:t>
            </a:r>
          </a:p>
          <a:p>
            <a:r>
              <a:rPr lang="en-US" altLang="en-US" dirty="0">
                <a:latin typeface="+mn-lt"/>
              </a:rPr>
              <a:t>	3         +  5  mod 6     	   =     2</a:t>
            </a:r>
          </a:p>
          <a:p>
            <a:r>
              <a:rPr lang="en-US" altLang="en-US" dirty="0">
                <a:latin typeface="+mn-lt"/>
              </a:rPr>
              <a:t>	(3+6)  +  (5+6)  mod 6     =     2</a:t>
            </a:r>
          </a:p>
          <a:p>
            <a:r>
              <a:rPr lang="en-US" altLang="en-US" dirty="0">
                <a:latin typeface="+mn-lt"/>
              </a:rPr>
              <a:t>	9         +  11  mod 6     	   =     2</a:t>
            </a:r>
          </a:p>
          <a:p>
            <a:r>
              <a:rPr lang="en-US" altLang="en-US" dirty="0">
                <a:latin typeface="+mn-lt"/>
              </a:rPr>
              <a:t>	</a:t>
            </a:r>
            <a:r>
              <a:rPr lang="en-US" altLang="en-US" sz="2000" dirty="0">
                <a:latin typeface="+mn-lt"/>
              </a:rPr>
              <a:t>(9 mod 6)</a:t>
            </a:r>
            <a:r>
              <a:rPr lang="en-US" altLang="en-US" dirty="0">
                <a:latin typeface="+mn-lt"/>
              </a:rPr>
              <a:t> + </a:t>
            </a:r>
            <a:r>
              <a:rPr lang="en-US" altLang="en-US" sz="2000" dirty="0">
                <a:latin typeface="+mn-lt"/>
              </a:rPr>
              <a:t>(11 mod 6)</a:t>
            </a:r>
            <a:r>
              <a:rPr lang="en-US" altLang="en-US" dirty="0">
                <a:latin typeface="+mn-lt"/>
              </a:rPr>
              <a:t>  mod 6  =    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E3B2B9-7D4F-4EF4-9AA4-738F0346AA01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Z</a:t>
            </a:r>
            <a:r>
              <a:rPr lang="en-US" altLang="en-US" kern="0" baseline="-25000" dirty="0"/>
              <a:t>n</a:t>
            </a:r>
            <a:r>
              <a:rPr lang="en-US" altLang="en-US" kern="0" dirty="0"/>
              <a:t>, Residue Classes and Equivalence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217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D6B12-7395-45A3-AFD7-D89EA0FFD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" y="1524000"/>
            <a:ext cx="8307388" cy="49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The Importance of Residue Classes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When doing Addition or Multiplication mod n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Any member of a residue class may be replaced with another member (same class) </a:t>
            </a:r>
            <a:br>
              <a:rPr lang="en-US" altLang="en-US" sz="2400" dirty="0">
                <a:solidFill>
                  <a:schemeClr val="tx2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and the answer will not change.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Example (Multiplication)</a:t>
            </a:r>
          </a:p>
          <a:p>
            <a:r>
              <a:rPr lang="en-US" altLang="en-US" dirty="0">
                <a:latin typeface="+mn-lt"/>
              </a:rPr>
              <a:t>	2         *  3  mod 5		   =     1</a:t>
            </a:r>
          </a:p>
          <a:p>
            <a:r>
              <a:rPr lang="en-US" altLang="en-US" dirty="0">
                <a:latin typeface="+mn-lt"/>
              </a:rPr>
              <a:t>	(2+5)  *  (3+5)  mod 5	   =     1</a:t>
            </a:r>
          </a:p>
          <a:p>
            <a:r>
              <a:rPr lang="en-US" altLang="en-US" dirty="0">
                <a:latin typeface="+mn-lt"/>
              </a:rPr>
              <a:t>	7         *  8  mod 5		   =     1</a:t>
            </a:r>
          </a:p>
          <a:p>
            <a:r>
              <a:rPr lang="en-US" altLang="en-US" dirty="0">
                <a:latin typeface="+mn-lt"/>
              </a:rPr>
              <a:t>	</a:t>
            </a:r>
            <a:r>
              <a:rPr lang="en-US" altLang="en-US" sz="2000" dirty="0">
                <a:latin typeface="+mn-lt"/>
              </a:rPr>
              <a:t>(7 mod 5)</a:t>
            </a:r>
            <a:r>
              <a:rPr lang="en-US" altLang="en-US" dirty="0">
                <a:latin typeface="+mn-lt"/>
              </a:rPr>
              <a:t> * </a:t>
            </a:r>
            <a:r>
              <a:rPr lang="en-US" altLang="en-US" sz="2000" dirty="0">
                <a:latin typeface="+mn-lt"/>
              </a:rPr>
              <a:t>(8 mod 5)</a:t>
            </a:r>
            <a:r>
              <a:rPr lang="en-US" altLang="en-US" dirty="0">
                <a:latin typeface="+mn-lt"/>
              </a:rPr>
              <a:t>  mod 5	   =    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E3B2B9-7D4F-4EF4-9AA4-738F0346AA01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Z</a:t>
            </a:r>
            <a:r>
              <a:rPr lang="en-US" altLang="en-US" kern="0" baseline="-25000" dirty="0"/>
              <a:t>n</a:t>
            </a:r>
            <a:r>
              <a:rPr lang="en-US" altLang="en-US" kern="0" dirty="0"/>
              <a:t>, Residue Classes and Equivalence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845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D6B12-7395-45A3-AFD7-D89EA0FFD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" y="1524000"/>
            <a:ext cx="8307388" cy="525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The Importance of Residue Classes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…Any member of a residue class may be replaced with another member (same class)… </a:t>
            </a:r>
            <a:br>
              <a:rPr lang="en-US" altLang="en-US" sz="2400" dirty="0">
                <a:solidFill>
                  <a:schemeClr val="tx2"/>
                </a:solidFill>
                <a:latin typeface="+mn-lt"/>
              </a:rPr>
            </a:br>
            <a:endParaRPr lang="en-US" altLang="en-US" sz="14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Example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>
                <a:latin typeface="+mn-lt"/>
              </a:rPr>
              <a:t>	249  *  504  mod 251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>
                <a:latin typeface="+mn-lt"/>
              </a:rPr>
              <a:t>	</a:t>
            </a:r>
            <a:r>
              <a:rPr lang="en-US" altLang="en-US" sz="2000" dirty="0">
                <a:latin typeface="+mn-lt"/>
              </a:rPr>
              <a:t>(249 mod 251)</a:t>
            </a:r>
            <a:r>
              <a:rPr lang="en-US" altLang="en-US" dirty="0">
                <a:latin typeface="+mn-lt"/>
              </a:rPr>
              <a:t> *  </a:t>
            </a:r>
            <a:r>
              <a:rPr lang="en-US" altLang="en-US" sz="2000" dirty="0">
                <a:latin typeface="+mn-lt"/>
              </a:rPr>
              <a:t>(504 mod 251)</a:t>
            </a:r>
            <a:r>
              <a:rPr lang="en-US" altLang="en-US" dirty="0">
                <a:latin typeface="+mn-lt"/>
              </a:rPr>
              <a:t>  mod 251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>
                <a:latin typeface="+mn-lt"/>
              </a:rPr>
              <a:t>	 249  *  2  mod 251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>
                <a:latin typeface="+mn-lt"/>
              </a:rPr>
              <a:t>	 -2  *  2  mod 251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>
                <a:latin typeface="+mn-lt"/>
              </a:rPr>
              <a:t>	 -4  mod 251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>
                <a:latin typeface="+mn-lt"/>
              </a:rPr>
              <a:t>	247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E3B2B9-7D4F-4EF4-9AA4-738F0346AA01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Z</a:t>
            </a:r>
            <a:r>
              <a:rPr lang="en-US" altLang="en-US" kern="0" baseline="-25000" dirty="0"/>
              <a:t>n</a:t>
            </a:r>
            <a:r>
              <a:rPr lang="en-US" altLang="en-US" kern="0" dirty="0"/>
              <a:t>, Residue Classes and Equivalence</a:t>
            </a:r>
            <a:endParaRPr lang="tr-TR" altLang="en-US" kern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49C8A9-9220-4438-AE7C-C7C81109E988}"/>
              </a:ext>
            </a:extLst>
          </p:cNvPr>
          <p:cNvCxnSpPr>
            <a:cxnSpLocks/>
          </p:cNvCxnSpPr>
          <p:nvPr/>
        </p:nvCxnSpPr>
        <p:spPr bwMode="auto">
          <a:xfrm>
            <a:off x="1447800" y="4419600"/>
            <a:ext cx="6477000" cy="0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8B2AB1-D0DC-40FE-B677-360041B43348}"/>
              </a:ext>
            </a:extLst>
          </p:cNvPr>
          <p:cNvCxnSpPr>
            <a:cxnSpLocks/>
          </p:cNvCxnSpPr>
          <p:nvPr/>
        </p:nvCxnSpPr>
        <p:spPr bwMode="auto">
          <a:xfrm>
            <a:off x="1447800" y="4953000"/>
            <a:ext cx="3886200" cy="0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386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E3B2B9-7D4F-4EF4-9AA4-738F0346AA01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Z</a:t>
            </a:r>
            <a:r>
              <a:rPr lang="en-US" altLang="en-US" kern="0" baseline="-25000" dirty="0"/>
              <a:t>n</a:t>
            </a:r>
            <a:r>
              <a:rPr lang="en-US" altLang="en-US" kern="0" dirty="0"/>
              <a:t>, Residue Classes and Equivalence</a:t>
            </a:r>
            <a:endParaRPr lang="tr-TR" altLang="en-US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73515-C529-4FDA-AEB0-CD0D2DD1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" y="1524000"/>
            <a:ext cx="8459788" cy="48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The Importance of Residue Classes</a:t>
            </a:r>
          </a:p>
          <a:p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…Any member of a residue class may be replaced with another member (same class)… </a:t>
            </a:r>
            <a:br>
              <a:rPr lang="en-US" altLang="en-US" sz="2400" dirty="0">
                <a:solidFill>
                  <a:schemeClr val="tx2"/>
                </a:solidFill>
                <a:latin typeface="+mn-lt"/>
              </a:rPr>
            </a:br>
            <a:endParaRPr lang="en-US" altLang="en-US" sz="2400" b="1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We pick one representative from the residue class and do all our calculations using these representatives.  We tend to use 0, 1, 2, …, n-1.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u="sng" dirty="0">
                <a:latin typeface="+mn-lt"/>
              </a:rPr>
              <a:t>Another Importance of Residue Classes</a:t>
            </a:r>
          </a:p>
          <a:p>
            <a:r>
              <a:rPr lang="en-US" altLang="en-US" dirty="0">
                <a:latin typeface="+mn-lt"/>
              </a:rPr>
              <a:t>Computers do arithmetic modulo n, where n is 2</a:t>
            </a:r>
            <a:r>
              <a:rPr lang="en-US" altLang="en-US" baseline="30000" dirty="0">
                <a:latin typeface="+mn-lt"/>
              </a:rPr>
              <a:t>32</a:t>
            </a:r>
            <a:r>
              <a:rPr lang="en-US" altLang="en-US" dirty="0">
                <a:latin typeface="+mn-lt"/>
              </a:rPr>
              <a:t> or 2</a:t>
            </a:r>
            <a:r>
              <a:rPr lang="en-US" altLang="en-US" baseline="30000" dirty="0">
                <a:latin typeface="+mn-lt"/>
              </a:rPr>
              <a:t>64</a:t>
            </a:r>
            <a:r>
              <a:rPr lang="en-US" alt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8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F1CFB736-8D19-47F9-B8ED-AFA34B61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8305800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dirty="0">
                <a:latin typeface="+mn-lt"/>
              </a:rPr>
              <a:t>Z</a:t>
            </a:r>
            <a:r>
              <a:rPr lang="en-US" altLang="en-US" sz="2400" baseline="-25000" dirty="0">
                <a:latin typeface="+mn-lt"/>
              </a:rPr>
              <a:t>4</a:t>
            </a:r>
            <a:r>
              <a:rPr lang="en-US" altLang="en-US" sz="2400" dirty="0">
                <a:latin typeface="+mn-lt"/>
              </a:rPr>
              <a:t> = {0, 1, 2, 3}</a:t>
            </a:r>
          </a:p>
          <a:p>
            <a:pPr algn="ctr">
              <a:lnSpc>
                <a:spcPct val="90000"/>
              </a:lnSpc>
            </a:pPr>
            <a:r>
              <a:rPr lang="en-US" altLang="en-US" b="1" dirty="0">
                <a:latin typeface="+mn-lt"/>
              </a:rPr>
              <a:t>+ and * defined on Z</a:t>
            </a:r>
            <a:r>
              <a:rPr lang="en-US" altLang="en-US" b="1" baseline="-25000" dirty="0">
                <a:latin typeface="+mn-lt"/>
              </a:rPr>
              <a:t>4</a:t>
            </a:r>
            <a:endParaRPr lang="en-US" altLang="en-US" b="1" dirty="0">
              <a:latin typeface="+mn-lt"/>
            </a:endParaRPr>
          </a:p>
        </p:txBody>
      </p:sp>
      <p:graphicFrame>
        <p:nvGraphicFramePr>
          <p:cNvPr id="5" name="Group 20">
            <a:extLst>
              <a:ext uri="{FF2B5EF4-FFF2-40B4-BE49-F238E27FC236}">
                <a16:creationId xmlns:a16="http://schemas.microsoft.com/office/drawing/2014/main" id="{ABE92DEA-C525-4D19-AD94-A856825D8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99073"/>
              </p:ext>
            </p:extLst>
          </p:nvPr>
        </p:nvGraphicFramePr>
        <p:xfrm>
          <a:off x="990600" y="4267200"/>
          <a:ext cx="3200400" cy="2371724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+</a:t>
                      </a:r>
                    </a:p>
                  </a:txBody>
                  <a:tcPr marL="274373" marR="274373" marT="45737" marB="457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3" marR="274373" marT="45737" marB="457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3" marR="274373" marT="45737" marB="457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3" marR="274373" marT="45737" marB="457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3" marR="274373" marT="45737" marB="457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3" marR="274373" marT="45737" marB="457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3" marR="274373" marT="45737" marB="457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3" marR="274373" marT="45737" marB="457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CB3AE6F0-5382-4465-B0B8-0CD6BEBF9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77686"/>
              </p:ext>
            </p:extLst>
          </p:nvPr>
        </p:nvGraphicFramePr>
        <p:xfrm>
          <a:off x="5181600" y="4267200"/>
          <a:ext cx="3200400" cy="2371725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5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*</a:t>
                      </a:r>
                    </a:p>
                  </a:txBody>
                  <a:tcPr marL="274287" marR="2742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87" marR="2742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87" marR="2742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87" marR="2742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87" marR="2742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87" marR="2742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87" marR="2742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57D438D-3C0B-4503-95D1-5494B8F9A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95675"/>
            <a:ext cx="10667999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Operations +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and *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n-lt"/>
              </a:rPr>
              <a:t>a +</a:t>
            </a:r>
            <a:r>
              <a:rPr lang="en-US" altLang="en-US" baseline="-25000" dirty="0">
                <a:latin typeface="+mn-lt"/>
              </a:rPr>
              <a:t>n </a:t>
            </a:r>
            <a:r>
              <a:rPr lang="en-US" altLang="en-US" dirty="0">
                <a:latin typeface="+mn-lt"/>
              </a:rPr>
              <a:t>b = (a + b mod n)</a:t>
            </a:r>
            <a:endParaRPr lang="en-US" altLang="en-US" sz="400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n-lt"/>
              </a:rPr>
              <a:t>a *</a:t>
            </a:r>
            <a:r>
              <a:rPr lang="en-US" altLang="en-US" baseline="-25000" dirty="0">
                <a:latin typeface="+mn-lt"/>
              </a:rPr>
              <a:t>n </a:t>
            </a:r>
            <a:r>
              <a:rPr lang="en-US" altLang="en-US" dirty="0">
                <a:latin typeface="+mn-lt"/>
              </a:rPr>
              <a:t>b = (a * b mod n)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8881F8-11AE-46C0-B5B4-5895C2F9C317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Arithmetic Computation in Z</a:t>
            </a:r>
            <a:r>
              <a:rPr lang="en-US" altLang="en-US" kern="0" baseline="-25000" dirty="0"/>
              <a:t>n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5421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7D5E2-538C-4C87-BA62-3BC8FF59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8077200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 dirty="0">
                <a:latin typeface="+mn-lt"/>
              </a:rPr>
              <a:t>Some properties of the operation +</a:t>
            </a:r>
            <a:r>
              <a:rPr lang="en-US" altLang="en-US" u="sng" baseline="-25000" dirty="0">
                <a:latin typeface="+mn-lt"/>
              </a:rPr>
              <a:t>n</a:t>
            </a:r>
          </a:p>
          <a:p>
            <a:r>
              <a:rPr lang="en-US" altLang="en-US" dirty="0">
                <a:solidFill>
                  <a:schemeClr val="tx2"/>
                </a:solidFill>
                <a:latin typeface="+mn-lt"/>
              </a:rPr>
              <a:t>["Closed"]</a:t>
            </a:r>
            <a:r>
              <a:rPr lang="en-US" altLang="en-US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	x, y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+mn-lt"/>
              </a:rPr>
              <a:t> Z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  x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altLang="en-US" sz="2400" baseline="-25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y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+mn-lt"/>
              </a:rPr>
              <a:t> Z</a:t>
            </a:r>
            <a:r>
              <a:rPr lang="en-US" altLang="en-US" sz="2400" baseline="-25000" dirty="0">
                <a:latin typeface="+mn-lt"/>
              </a:rPr>
              <a:t>n</a:t>
            </a:r>
          </a:p>
          <a:p>
            <a:endParaRPr lang="en-US" altLang="en-US" sz="2400" baseline="-25000" dirty="0">
              <a:latin typeface="+mn-lt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+mn-lt"/>
              </a:rPr>
              <a:t>["Associative"]</a:t>
            </a:r>
            <a:r>
              <a:rPr lang="en-US" altLang="en-US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	x, y, z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+mn-lt"/>
              </a:rPr>
              <a:t> Z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 </a:t>
            </a:r>
            <a:r>
              <a:rPr lang="en-US" altLang="en-US" sz="2400" dirty="0">
                <a:latin typeface="+mn-lt"/>
              </a:rPr>
              <a:t>(x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altLang="en-US" sz="2400" baseline="-25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y)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altLang="en-US" sz="2400" baseline="-25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z = x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altLang="en-US" sz="2400" baseline="-25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(y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altLang="en-US" sz="2400" baseline="-25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z)</a:t>
            </a:r>
            <a:br>
              <a:rPr lang="en-US" altLang="en-US" sz="2400" dirty="0">
                <a:latin typeface="+mn-lt"/>
              </a:rPr>
            </a:br>
            <a:endParaRPr lang="en-US" altLang="en-US" sz="2400" dirty="0">
              <a:latin typeface="+mn-lt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+mn-lt"/>
              </a:rPr>
              <a:t>[“Commutative”]</a:t>
            </a:r>
          </a:p>
          <a:p>
            <a:r>
              <a:rPr lang="en-US" altLang="en-US" sz="2400" dirty="0">
                <a:latin typeface="+mn-lt"/>
              </a:rPr>
              <a:t>	x, y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+mn-lt"/>
              </a:rPr>
              <a:t> Z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 </a:t>
            </a:r>
            <a:r>
              <a:rPr lang="en-US" altLang="en-US" sz="2400" dirty="0">
                <a:latin typeface="+mn-lt"/>
              </a:rPr>
              <a:t>x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altLang="en-US" sz="2400" baseline="-25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y  = y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altLang="en-US" sz="2400" baseline="-25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FDDC-0B42-4A05-88F2-2EEC2078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50709"/>
            <a:ext cx="8356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b="1" dirty="0">
                <a:latin typeface="+mn-lt"/>
              </a:rPr>
              <a:t>Similar properties hold for *</a:t>
            </a:r>
            <a:r>
              <a:rPr lang="en-US" altLang="en-US" sz="2400" b="1" baseline="-25000" dirty="0">
                <a:latin typeface="+mn-lt"/>
              </a:rPr>
              <a:t>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FA77D1-BE6F-4AA1-BC34-DFCD199BB6F7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Arithmetic Computation in Z</a:t>
            </a:r>
            <a:r>
              <a:rPr lang="en-US" altLang="en-US" kern="0" baseline="-25000" dirty="0"/>
              <a:t>n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295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1">
            <a:extLst>
              <a:ext uri="{FF2B5EF4-FFF2-40B4-BE49-F238E27FC236}">
                <a16:creationId xmlns:a16="http://schemas.microsoft.com/office/drawing/2014/main" id="{A8FC129F-7811-4471-ACA0-F68B455A3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474315"/>
            <a:ext cx="8278228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latin typeface="+mn-lt"/>
              </a:rPr>
              <a:t>For addition tables,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u="sng" dirty="0"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rows and columns</a:t>
            </a:r>
          </a:p>
          <a:p>
            <a:r>
              <a:rPr lang="en-US" altLang="en-US" dirty="0">
                <a:latin typeface="+mn-lt"/>
              </a:rPr>
              <a:t>are a permutation of Z</a:t>
            </a:r>
            <a:r>
              <a:rPr lang="en-US" altLang="en-US" baseline="-25000" dirty="0">
                <a:latin typeface="+mn-lt"/>
              </a:rPr>
              <a:t>n</a:t>
            </a:r>
            <a:endParaRPr lang="en-US" altLang="en-US" dirty="0">
              <a:latin typeface="+mn-lt"/>
            </a:endParaRPr>
          </a:p>
        </p:txBody>
      </p:sp>
      <p:graphicFrame>
        <p:nvGraphicFramePr>
          <p:cNvPr id="6" name="Group 20">
            <a:extLst>
              <a:ext uri="{FF2B5EF4-FFF2-40B4-BE49-F238E27FC236}">
                <a16:creationId xmlns:a16="http://schemas.microsoft.com/office/drawing/2014/main" id="{5F2840AB-4927-4BFF-BF0F-691B404EB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5201"/>
              </p:ext>
            </p:extLst>
          </p:nvPr>
        </p:nvGraphicFramePr>
        <p:xfrm>
          <a:off x="4800600" y="2743200"/>
          <a:ext cx="4018560" cy="3962402"/>
        </p:xfrm>
        <a:graphic>
          <a:graphicData uri="http://schemas.openxmlformats.org/drawingml/2006/table">
            <a:tbl>
              <a:tblPr/>
              <a:tblGrid>
                <a:gridCol w="57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+</a:t>
                      </a:r>
                    </a:p>
                  </a:txBody>
                  <a:tcPr marL="274340" marR="274340" marT="68922" marB="68922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0" marR="274340" marT="68922" marB="689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DFED2CF4-7553-4ED7-9757-15BDD087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82310"/>
              </p:ext>
            </p:extLst>
          </p:nvPr>
        </p:nvGraphicFramePr>
        <p:xfrm>
          <a:off x="573520" y="2743200"/>
          <a:ext cx="3444852" cy="3534180"/>
        </p:xfrm>
        <a:graphic>
          <a:graphicData uri="http://schemas.openxmlformats.org/drawingml/2006/table">
            <a:tbl>
              <a:tblPr/>
              <a:tblGrid>
                <a:gridCol w="574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+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71" marR="274371" marT="73535" marB="7353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71" marR="274371" marT="73535" marB="7353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5F2C8D3-DD8F-4A06-BE50-22BC58E7396D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Arithmetic Computation in Z</a:t>
            </a:r>
            <a:r>
              <a:rPr lang="en-US" altLang="en-US" kern="0" baseline="-25000" dirty="0"/>
              <a:t>n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04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1">
            <a:extLst>
              <a:ext uri="{FF2B5EF4-FFF2-40B4-BE49-F238E27FC236}">
                <a16:creationId xmlns:a16="http://schemas.microsoft.com/office/drawing/2014/main" id="{8970DC8E-C54B-4A0C-BA94-53873AD2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38" y="1456355"/>
            <a:ext cx="8465779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latin typeface="+mn-lt"/>
              </a:rPr>
              <a:t>For multiplication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u="sng" dirty="0">
                <a:latin typeface="+mn-lt"/>
              </a:rPr>
              <a:t>SOME</a:t>
            </a:r>
            <a:r>
              <a:rPr lang="en-US" altLang="en-US" dirty="0">
                <a:latin typeface="+mn-lt"/>
              </a:rPr>
              <a:t> rows and columns</a:t>
            </a:r>
          </a:p>
          <a:p>
            <a:r>
              <a:rPr lang="en-US" altLang="en-US" dirty="0">
                <a:latin typeface="+mn-lt"/>
              </a:rPr>
              <a:t>are permutation of Z</a:t>
            </a:r>
            <a:r>
              <a:rPr lang="en-US" altLang="en-US" baseline="-25000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, while others are not</a:t>
            </a:r>
          </a:p>
        </p:txBody>
      </p:sp>
      <p:graphicFrame>
        <p:nvGraphicFramePr>
          <p:cNvPr id="4" name="Group 92">
            <a:extLst>
              <a:ext uri="{FF2B5EF4-FFF2-40B4-BE49-F238E27FC236}">
                <a16:creationId xmlns:a16="http://schemas.microsoft.com/office/drawing/2014/main" id="{65B6A00C-4806-46E9-80C0-D1D973E8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31719"/>
              </p:ext>
            </p:extLst>
          </p:nvPr>
        </p:nvGraphicFramePr>
        <p:xfrm>
          <a:off x="417138" y="2655874"/>
          <a:ext cx="3443664" cy="3254388"/>
        </p:xfrm>
        <a:graphic>
          <a:graphicData uri="http://schemas.openxmlformats.org/drawingml/2006/table">
            <a:tbl>
              <a:tblPr/>
              <a:tblGrid>
                <a:gridCol w="57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*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72" marR="274272" marT="57839" marB="578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72" marR="274272" marT="57839" marB="578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roup 86">
            <a:extLst>
              <a:ext uri="{FF2B5EF4-FFF2-40B4-BE49-F238E27FC236}">
                <a16:creationId xmlns:a16="http://schemas.microsoft.com/office/drawing/2014/main" id="{2A1F656F-C82D-4AD7-92A5-DA6E326D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08601"/>
              </p:ext>
            </p:extLst>
          </p:nvPr>
        </p:nvGraphicFramePr>
        <p:xfrm>
          <a:off x="4808827" y="2743200"/>
          <a:ext cx="4030376" cy="3955721"/>
        </p:xfrm>
        <a:graphic>
          <a:graphicData uri="http://schemas.openxmlformats.org/drawingml/2006/table">
            <a:tbl>
              <a:tblPr/>
              <a:tblGrid>
                <a:gridCol w="57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*</a:t>
                      </a:r>
                    </a:p>
                  </a:txBody>
                  <a:tcPr marL="274298" marR="274298" marT="69553" marB="69553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98" marR="274298" marT="69553" marB="69553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98" marR="274298" marT="69553" marB="69553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298" marR="274298" marT="69553" marB="69553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298" marR="274298" marT="69553" marB="69553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DFF2EC-61EF-4529-8CE2-B3B01F1DD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391" y="6175701"/>
            <a:ext cx="3747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What’s the pattern?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31722E-7ECA-495B-A617-767820A4E3FE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Arithmetic Computation in Z</a:t>
            </a:r>
            <a:r>
              <a:rPr lang="en-US" altLang="en-US" kern="0" baseline="-25000" dirty="0"/>
              <a:t>n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08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53B1B-3AB9-4341-B1C7-A89E1B15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434" y="1463675"/>
            <a:ext cx="7381251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For </a:t>
            </a:r>
            <a:r>
              <a:rPr lang="en-US" altLang="en-US" b="1" dirty="0">
                <a:latin typeface="+mn-lt"/>
              </a:rPr>
              <a:t>addition</a:t>
            </a:r>
            <a:r>
              <a:rPr lang="en-US" altLang="en-US" dirty="0">
                <a:latin typeface="+mn-lt"/>
              </a:rPr>
              <a:t>, the permutation property</a:t>
            </a:r>
          </a:p>
          <a:p>
            <a:r>
              <a:rPr lang="en-US" altLang="en-US" dirty="0">
                <a:latin typeface="+mn-lt"/>
              </a:rPr>
              <a:t>means you can solve, e.g.</a:t>
            </a:r>
          </a:p>
        </p:txBody>
      </p:sp>
      <p:graphicFrame>
        <p:nvGraphicFramePr>
          <p:cNvPr id="4" name="Group 20">
            <a:extLst>
              <a:ext uri="{FF2B5EF4-FFF2-40B4-BE49-F238E27FC236}">
                <a16:creationId xmlns:a16="http://schemas.microsoft.com/office/drawing/2014/main" id="{CD9217D7-26F0-4AD7-80DB-6F70ADC5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99996"/>
              </p:ext>
            </p:extLst>
          </p:nvPr>
        </p:nvGraphicFramePr>
        <p:xfrm>
          <a:off x="4200527" y="3802063"/>
          <a:ext cx="4787902" cy="2971803"/>
        </p:xfrm>
        <a:graphic>
          <a:graphicData uri="http://schemas.openxmlformats.org/drawingml/2006/table">
            <a:tbl>
              <a:tblPr/>
              <a:tblGrid>
                <a:gridCol w="68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+</a:t>
                      </a:r>
                    </a:p>
                  </a:txBody>
                  <a:tcPr marL="274348" marR="274348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48" marR="2743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57E2C5-7691-4D29-B87F-7F3FF267F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2455863"/>
            <a:ext cx="3583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4 + ___  = 1 (mod 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7C561-D545-40F2-B79D-754D5817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2" y="5907088"/>
            <a:ext cx="4098925" cy="43021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DAA77-FB33-46A4-97F5-F311B05DD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04" y="4194391"/>
            <a:ext cx="35341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dirty="0">
                <a:solidFill>
                  <a:schemeClr val="tx2"/>
                </a:solidFill>
                <a:latin typeface="+mn-lt"/>
              </a:rPr>
              <a:t>Subtraction mod n is well-defined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B7455-DFF0-4E31-A76A-BE120F62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40" y="5025388"/>
            <a:ext cx="338176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Each row has a 0,</a:t>
            </a:r>
          </a:p>
          <a:p>
            <a:r>
              <a:rPr lang="en-US" altLang="en-US" sz="2000" dirty="0">
                <a:latin typeface="+mn-lt"/>
              </a:rPr>
              <a:t>hence </a:t>
            </a: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–a</a:t>
            </a:r>
            <a:r>
              <a:rPr lang="en-US" altLang="en-US" sz="2000" dirty="0">
                <a:latin typeface="+mn-lt"/>
              </a:rPr>
              <a:t> is that element</a:t>
            </a:r>
          </a:p>
          <a:p>
            <a:r>
              <a:rPr lang="en-US" altLang="en-US" sz="2000" dirty="0">
                <a:latin typeface="+mn-lt"/>
              </a:rPr>
              <a:t>such that a + (</a:t>
            </a: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-a</a:t>
            </a:r>
            <a:r>
              <a:rPr lang="en-US" altLang="en-US" sz="2000" dirty="0">
                <a:latin typeface="+mn-lt"/>
              </a:rPr>
              <a:t>)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D6DBB-7031-4457-94C6-3E57466B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52" y="6305490"/>
            <a:ext cx="26292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  <a:sym typeface="Symbol" panose="05050102010706020507" pitchFamily="18" charset="2"/>
              </a:rPr>
              <a:t> </a:t>
            </a:r>
            <a:r>
              <a:rPr lang="en-US" altLang="en-US" sz="2000">
                <a:latin typeface="+mn-lt"/>
              </a:rPr>
              <a:t>a – b = a + (</a:t>
            </a:r>
            <a:r>
              <a:rPr lang="en-US" altLang="en-US" sz="2000">
                <a:solidFill>
                  <a:schemeClr val="tx2"/>
                </a:solidFill>
                <a:latin typeface="+mn-lt"/>
              </a:rPr>
              <a:t>-b</a:t>
            </a:r>
            <a:r>
              <a:rPr lang="en-US" altLang="en-US" sz="2000">
                <a:latin typeface="+mn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9F05D-EC9F-4C2F-9AE3-EFD052D5F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86088"/>
            <a:ext cx="5907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4 + ___  = x (mod 6) for any x in Z</a:t>
            </a:r>
            <a:r>
              <a:rPr lang="en-US" altLang="en-US" sz="2400" baseline="-25000" dirty="0">
                <a:latin typeface="+mn-lt"/>
              </a:rPr>
              <a:t>6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E85179-007D-4129-BDB9-64B257CA3FDC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Arithmetic Computation in Z</a:t>
            </a:r>
            <a:r>
              <a:rPr lang="en-US" altLang="en-US" kern="0" baseline="-25000" dirty="0"/>
              <a:t>n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3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C3681-B1DA-42E6-8CA1-85931F940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90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en-US" kern="0" dirty="0"/>
              <a:t>Definition</a:t>
            </a:r>
          </a:p>
          <a:p>
            <a:pPr eaLnBrk="1" hangingPunct="1">
              <a:spcBef>
                <a:spcPts val="300"/>
              </a:spcBef>
            </a:pPr>
            <a:r>
              <a:rPr lang="en-GB" altLang="en-US" kern="0" dirty="0"/>
              <a:t>Let  a, b and n  be integers  and  n&gt;0.</a:t>
            </a:r>
          </a:p>
          <a:p>
            <a:pPr eaLnBrk="1" hangingPunct="1">
              <a:spcBef>
                <a:spcPts val="300"/>
              </a:spcBef>
            </a:pPr>
            <a:r>
              <a:rPr lang="en-GB" altLang="en-US" kern="0" dirty="0"/>
              <a:t>We write   </a:t>
            </a:r>
            <a:r>
              <a:rPr lang="tr-TR" altLang="en-US" b="1" i="1" kern="0" dirty="0">
                <a:sym typeface="Wingdings" panose="05000000000000000000" pitchFamily="2" charset="2"/>
              </a:rPr>
              <a:t>a ≡ b(mod n)</a:t>
            </a:r>
            <a:r>
              <a:rPr lang="en-GB" altLang="en-US" kern="0" dirty="0"/>
              <a:t> if and only if</a:t>
            </a:r>
          </a:p>
          <a:p>
            <a:pPr marL="800100" lvl="2" indent="0" eaLnBrk="1" hangingPunct="1">
              <a:spcBef>
                <a:spcPts val="300"/>
              </a:spcBef>
              <a:buNone/>
            </a:pPr>
            <a:r>
              <a:rPr lang="en-GB" altLang="en-US" sz="2800" kern="0" dirty="0"/>
              <a:t>		n divides (a-b)</a:t>
            </a:r>
          </a:p>
          <a:p>
            <a:pPr marL="800100" lvl="2" indent="0" eaLnBrk="1" hangingPunct="1">
              <a:spcBef>
                <a:spcPts val="300"/>
              </a:spcBef>
              <a:buNone/>
            </a:pPr>
            <a:r>
              <a:rPr lang="en-GB" altLang="en-US" sz="2400" kern="0" dirty="0"/>
              <a:t>n is called the modulus</a:t>
            </a:r>
          </a:p>
          <a:p>
            <a:pPr marL="800100" lvl="2" indent="0" eaLnBrk="1" hangingPunct="1">
              <a:spcBef>
                <a:spcPts val="300"/>
              </a:spcBef>
              <a:buNone/>
            </a:pPr>
            <a:r>
              <a:rPr lang="en-GB" altLang="en-US" sz="2400" kern="0" dirty="0"/>
              <a:t>b is called the remainder</a:t>
            </a:r>
          </a:p>
          <a:p>
            <a:pPr marL="0" indent="0" eaLnBrk="1" hangingPunct="1">
              <a:buNone/>
            </a:pPr>
            <a:endParaRPr lang="en-GB" altLang="en-US" sz="400" kern="0" dirty="0"/>
          </a:p>
          <a:p>
            <a:pPr marL="0" indent="0" eaLnBrk="1" hangingPunct="1">
              <a:buNone/>
            </a:pPr>
            <a:r>
              <a:rPr lang="en-GB" altLang="en-US" kern="0" dirty="0"/>
              <a:t>Example</a:t>
            </a:r>
          </a:p>
          <a:p>
            <a:pPr eaLnBrk="1" hangingPunct="1"/>
            <a:r>
              <a:rPr lang="en-GB" altLang="en-US" sz="2400" kern="0" dirty="0"/>
              <a:t> 29 </a:t>
            </a:r>
            <a:r>
              <a:rPr lang="tr-TR" altLang="en-US" sz="2400" i="1" kern="0" dirty="0">
                <a:sym typeface="Wingdings" panose="05000000000000000000" pitchFamily="2" charset="2"/>
              </a:rPr>
              <a:t>≡</a:t>
            </a:r>
            <a:r>
              <a:rPr lang="en-US" altLang="en-US" sz="2400" i="1" kern="0" dirty="0">
                <a:sym typeface="Wingdings" panose="05000000000000000000" pitchFamily="2" charset="2"/>
              </a:rPr>
              <a:t> </a:t>
            </a:r>
            <a:r>
              <a:rPr lang="en-US" altLang="en-US" sz="2400" kern="0" dirty="0">
                <a:sym typeface="Wingdings" panose="05000000000000000000" pitchFamily="2" charset="2"/>
              </a:rPr>
              <a:t>15 mod 7 because 7|(29-15)</a:t>
            </a:r>
          </a:p>
          <a:p>
            <a:pPr eaLnBrk="1" hangingPunct="1"/>
            <a:r>
              <a:rPr lang="en-US" altLang="en-US" sz="2400" kern="0" dirty="0">
                <a:sym typeface="Wingdings" panose="05000000000000000000" pitchFamily="2" charset="2"/>
              </a:rPr>
              <a:t> 12</a:t>
            </a:r>
            <a:r>
              <a:rPr lang="en-GB" altLang="en-US" sz="2400" kern="0" dirty="0"/>
              <a:t> </a:t>
            </a:r>
            <a:r>
              <a:rPr lang="tr-TR" altLang="en-US" sz="2400" i="1" kern="0" dirty="0">
                <a:sym typeface="Wingdings" panose="05000000000000000000" pitchFamily="2" charset="2"/>
              </a:rPr>
              <a:t>≡</a:t>
            </a:r>
            <a:r>
              <a:rPr lang="en-US" altLang="en-US" sz="2400" i="1" kern="0" dirty="0">
                <a:sym typeface="Wingdings" panose="05000000000000000000" pitchFamily="2" charset="2"/>
              </a:rPr>
              <a:t> </a:t>
            </a:r>
            <a:r>
              <a:rPr lang="en-US" altLang="en-US" sz="2400" kern="0" dirty="0">
                <a:sym typeface="Wingdings" panose="05000000000000000000" pitchFamily="2" charset="2"/>
              </a:rPr>
              <a:t>3 mod 9; 3 is a valid remainder since 9 divides 12-3 </a:t>
            </a:r>
          </a:p>
          <a:p>
            <a:pPr eaLnBrk="1" hangingPunct="1"/>
            <a:r>
              <a:rPr lang="en-US" altLang="en-US" sz="2400" kern="0" dirty="0">
                <a:sym typeface="Wingdings" panose="05000000000000000000" pitchFamily="2" charset="2"/>
              </a:rPr>
              <a:t> 12</a:t>
            </a:r>
            <a:r>
              <a:rPr lang="en-GB" altLang="en-US" sz="2400" kern="0" dirty="0"/>
              <a:t> </a:t>
            </a:r>
            <a:r>
              <a:rPr lang="tr-TR" altLang="en-US" sz="2400" i="1" kern="0" dirty="0">
                <a:sym typeface="Wingdings" panose="05000000000000000000" pitchFamily="2" charset="2"/>
              </a:rPr>
              <a:t>≡</a:t>
            </a:r>
            <a:r>
              <a:rPr lang="en-US" altLang="en-US" sz="2400" i="1" kern="0" dirty="0">
                <a:sym typeface="Wingdings" panose="05000000000000000000" pitchFamily="2" charset="2"/>
              </a:rPr>
              <a:t> -6</a:t>
            </a:r>
            <a:r>
              <a:rPr lang="en-US" altLang="en-US" sz="2400" kern="0" dirty="0">
                <a:sym typeface="Wingdings" panose="05000000000000000000" pitchFamily="2" charset="2"/>
              </a:rPr>
              <a:t> mod 9; -6 is a valid remainder since 9 divides -6-3 </a:t>
            </a:r>
          </a:p>
        </p:txBody>
      </p:sp>
    </p:spTree>
    <p:extLst>
      <p:ext uri="{BB962C8B-B14F-4D97-AF65-F5344CB8AC3E}">
        <p14:creationId xmlns:p14="http://schemas.microsoft.com/office/powerpoint/2010/main" val="2641939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4BED6-9E0E-4B7F-AF1C-06B16780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99" y="1524000"/>
            <a:ext cx="77374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For </a:t>
            </a:r>
            <a:r>
              <a:rPr lang="en-US" altLang="en-US" b="1" dirty="0">
                <a:latin typeface="+mn-lt"/>
              </a:rPr>
              <a:t>multiplication</a:t>
            </a:r>
            <a:r>
              <a:rPr lang="en-US" altLang="en-US" dirty="0">
                <a:latin typeface="+mn-lt"/>
              </a:rPr>
              <a:t>, if a row has a permutation, you can solve,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AFE2B-68A2-465D-AA2E-692B0B4CE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2555875"/>
            <a:ext cx="3526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5 * ___  = 4 (mod 6)</a:t>
            </a:r>
          </a:p>
        </p:txBody>
      </p:sp>
      <p:graphicFrame>
        <p:nvGraphicFramePr>
          <p:cNvPr id="10" name="Group 86">
            <a:extLst>
              <a:ext uri="{FF2B5EF4-FFF2-40B4-BE49-F238E27FC236}">
                <a16:creationId xmlns:a16="http://schemas.microsoft.com/office/drawing/2014/main" id="{22D9DD52-9CF1-41BF-AD59-A31DB2663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75502"/>
              </p:ext>
            </p:extLst>
          </p:nvPr>
        </p:nvGraphicFramePr>
        <p:xfrm>
          <a:off x="4191000" y="3810000"/>
          <a:ext cx="4800600" cy="296863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*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2D3CC8-CE53-462C-8891-49350270A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3178175"/>
            <a:ext cx="4132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or,  5 * ___  = 1 (mod 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76D-4271-43F3-A5FA-054EB818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6351588"/>
            <a:ext cx="4098925" cy="43021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048963-08D1-4DBE-B0E3-0917E5D82486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Arithmetic Computation in Z</a:t>
            </a:r>
            <a:r>
              <a:rPr lang="en-US" altLang="en-US" kern="0" baseline="-25000" dirty="0"/>
              <a:t>n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752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29257-AB10-48CC-88E4-26F335B3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457337"/>
            <a:ext cx="721671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But if the row does not have the permutation</a:t>
            </a:r>
          </a:p>
          <a:p>
            <a:r>
              <a:rPr lang="en-US" altLang="en-US" sz="2400" dirty="0">
                <a:latin typeface="+mn-lt"/>
              </a:rPr>
              <a:t>property, how do you solve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02140-826D-4C43-B99A-40FD5925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7301"/>
            <a:ext cx="3539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3 * ___  = 4 (mod 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E6C8C-193E-4F55-A36D-248D83315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16552"/>
            <a:ext cx="3566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3 * ___  = 3 (mod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3F3F7-F918-489C-B169-E4D3A488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60" y="2590800"/>
            <a:ext cx="207962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</a:rPr>
              <a:t>no solutions!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F3A6C-0A57-422B-A65D-8A781880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188852"/>
            <a:ext cx="289242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</a:rPr>
              <a:t>multiple solutions!</a:t>
            </a:r>
          </a:p>
        </p:txBody>
      </p:sp>
      <p:graphicFrame>
        <p:nvGraphicFramePr>
          <p:cNvPr id="13" name="Group 86">
            <a:extLst>
              <a:ext uri="{FF2B5EF4-FFF2-40B4-BE49-F238E27FC236}">
                <a16:creationId xmlns:a16="http://schemas.microsoft.com/office/drawing/2014/main" id="{3017B1A1-045F-4A47-ABAC-C3628B685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30953"/>
              </p:ext>
            </p:extLst>
          </p:nvPr>
        </p:nvGraphicFramePr>
        <p:xfrm>
          <a:off x="4191000" y="3810000"/>
          <a:ext cx="4800600" cy="296863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*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0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5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4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3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2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58838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Rounded MT Bold" pitchFamily="34" charset="0"/>
                        </a:rPr>
                        <a:t>1</a:t>
                      </a:r>
                    </a:p>
                  </a:txBody>
                  <a:tcPr marL="274305" marR="274305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E5698D5-ADCE-48C1-8704-8BFF7480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1"/>
            <a:ext cx="4117975" cy="4572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C368A89-36AB-432A-ADA2-4FDF4E10A8D5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US" kern="0" dirty="0"/>
              <a:t>Arithmetic Computation in Z</a:t>
            </a:r>
            <a:r>
              <a:rPr lang="en-US" altLang="en-US" kern="0" baseline="-25000" dirty="0"/>
              <a:t>n</a:t>
            </a:r>
            <a:endParaRPr lang="tr-T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4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7" grpId="0" animBg="1"/>
      <p:bldP spid="8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1C672662-B86F-4E4D-B033-734FE872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Exponentiation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25AB79A0-EEA3-4345-ACBC-F4F48379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/>
              <a:t>Exponentiation is done by repeated multiplication, as in ordinary arithmetic.</a:t>
            </a:r>
          </a:p>
          <a:p>
            <a:endParaRPr lang="tr-T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2">
                <a:extLst>
                  <a:ext uri="{FF2B5EF4-FFF2-40B4-BE49-F238E27FC236}">
                    <a16:creationId xmlns:a16="http://schemas.microsoft.com/office/drawing/2014/main" id="{A9640498-49B1-43AE-9AB5-E32F73EDA61C}"/>
                  </a:ext>
                </a:extLst>
              </p:cNvPr>
              <p:cNvSpPr txBox="1"/>
              <p:nvPr/>
            </p:nvSpPr>
            <p:spPr bwMode="auto">
              <a:xfrm>
                <a:off x="609600" y="2743200"/>
                <a:ext cx="8229600" cy="41147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+mn-lt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+mn-lt"/>
                        </a:rPr>
                        <m:t>xample</m:t>
                      </m:r>
                    </m:oMath>
                  </m:oMathPara>
                </a14:m>
                <a:endParaRPr lang="en-US" b="0" i="0" dirty="0">
                  <a:solidFill>
                    <a:srgbClr val="000000"/>
                  </a:solidFill>
                  <a:latin typeface="+mn-lt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+mn-lt"/>
                      </a:rPr>
                      <m:t>Fi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+mn-lt"/>
                      </a:rPr>
                      <m:t>nd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+mn-lt"/>
                      </a:rPr>
                      <m:t>  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+mn-lt"/>
                              </a:rPr>
                            </m:ctrlPr>
                          </m:sSupPr>
                          <m:e>
                            <m:r>
                              <a:rPr lang="en-US" i="0">
                                <a:solidFill>
                                  <a:srgbClr val="000000"/>
                                </a:solidFill>
                                <a:latin typeface="+mn-lt"/>
                              </a:rPr>
                              <m:t>1</m:t>
                            </m:r>
                          </m:e>
                          <m:sup>
                            <m:r>
                              <a:rPr lang="en-US" i="0">
                                <a:solidFill>
                                  <a:srgbClr val="000000"/>
                                </a:solidFill>
                                <a:latin typeface="+mn-lt"/>
                              </a:rPr>
                              <m:t>7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+mn-lt"/>
                              </a:rPr>
                              <m:t>mod</m:t>
                            </m:r>
                          </m:fName>
                          <m:e>
                            <m:r>
                              <a:rPr lang="en-US" i="0">
                                <a:solidFill>
                                  <a:srgbClr val="000000"/>
                                </a:solidFill>
                                <a:latin typeface="+mn-lt"/>
                              </a:rPr>
                              <m:t>1</m:t>
                            </m:r>
                          </m:e>
                        </m:func>
                        <m:r>
                          <a:rPr lang="en-US" i="0">
                            <a:solidFill>
                              <a:srgbClr val="000000"/>
                            </a:solidFill>
                            <a:latin typeface="+mn-lt"/>
                          </a:rPr>
                          <m:t>3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+mn-lt"/>
                </a:endParaRPr>
              </a:p>
              <a:p>
                <a:endParaRPr lang="en-US" dirty="0">
                  <a:solidFill>
                    <a:srgbClr val="000000"/>
                  </a:solidFill>
                  <a:latin typeface="+mn-lt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+mn-lt"/>
                  </a:rPr>
                  <a:t>We have</a:t>
                </a:r>
                <a:endParaRPr lang="en-US" i="1" dirty="0">
                  <a:solidFill>
                    <a:srgbClr val="000000"/>
                  </a:solidFill>
                  <a:latin typeface="+mn-lt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=​121≡4(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+mn-lt"/>
                          </a:rPr>
                          <m:t>mod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3)</m:t>
                    </m:r>
                  </m:oMath>
                </a14:m>
                <a:br>
                  <a:rPr lang="en-US" i="1" dirty="0">
                    <a:solidFill>
                      <a:srgbClr val="000000"/>
                    </a:solidFill>
                    <a:latin typeface="+mn-lt"/>
                  </a:rPr>
                </a:br>
                <a:r>
                  <a:rPr lang="en-US" i="1" dirty="0">
                    <a:solidFill>
                      <a:srgbClr val="000000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(1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≡3(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+mn-lt"/>
                          </a:rPr>
                          <m:t>mod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3)</m:t>
                    </m:r>
                  </m:oMath>
                </a14:m>
                <a:br>
                  <a:rPr lang="en-US" i="1" dirty="0">
                    <a:solidFill>
                      <a:srgbClr val="000000"/>
                    </a:solidFill>
                    <a:latin typeface="+mn-lt"/>
                  </a:rPr>
                </a:br>
                <a:r>
                  <a:rPr lang="en-US" i="1" dirty="0">
                    <a:solidFill>
                      <a:srgbClr val="000000"/>
                    </a:solidFill>
                    <a:latin typeface="+mn-lt"/>
                  </a:rPr>
                  <a:t>	As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×(1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+mn-lt"/>
                      </a:rPr>
                      <m:t>11=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7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000000"/>
                  </a:solidFill>
                  <a:latin typeface="+mn-lt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+mn-lt"/>
                  </a:rPr>
                  <a:t>Then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7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≡4×3×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+mn-lt"/>
                      </a:rPr>
                      <m:t>11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≡132≡2(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+mn-lt"/>
                          </a:rPr>
                          <m:t>mod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+mn-lt"/>
                          </a:rPr>
                          <m:t>1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+mn-lt"/>
                      </a:rPr>
                      <m:t>3)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1026" name="Object 2">
                <a:extLst>
                  <a:ext uri="{FF2B5EF4-FFF2-40B4-BE49-F238E27FC236}">
                    <a16:creationId xmlns:a16="http://schemas.microsoft.com/office/drawing/2014/main" id="{A9640498-49B1-43AE-9AB5-E32F73ED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743200"/>
                <a:ext cx="8229600" cy="4114799"/>
              </a:xfrm>
              <a:prstGeom prst="rect">
                <a:avLst/>
              </a:prstGeom>
              <a:blipFill>
                <a:blip r:embed="rId2"/>
                <a:stretch>
                  <a:fillRect l="-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2A0D936-DB7F-46DF-B132-B44660F19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 marL="4763" indent="-4763" eaLnBrk="1" hangingPunct="1">
              <a:buFontTx/>
              <a:buNone/>
            </a:pPr>
            <a:r>
              <a:rPr lang="en-GB" altLang="en-US" dirty="0"/>
              <a:t>	With modular arithmetic, the calculated numbers are kept relatively small.</a:t>
            </a:r>
          </a:p>
          <a:p>
            <a:pPr marL="4763" indent="-4763" eaLnBrk="1" hangingPunct="1">
              <a:buFontTx/>
              <a:buNone/>
            </a:pPr>
            <a:r>
              <a:rPr lang="en-GB" altLang="en-US" dirty="0"/>
              <a:t>	At each stage of an algorithm, the  mod function is (should be) applied.</a:t>
            </a:r>
          </a:p>
          <a:p>
            <a:pPr marL="4763" indent="-4763"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Example.  To multiply </a:t>
            </a:r>
            <a:r>
              <a:rPr lang="en-GB" altLang="en-US" i="1" dirty="0"/>
              <a:t>39 * 15 mod 11</a:t>
            </a:r>
          </a:p>
          <a:p>
            <a:pPr eaLnBrk="1" hangingPunct="1">
              <a:buFontTx/>
              <a:buNone/>
            </a:pPr>
            <a:r>
              <a:rPr lang="en-GB" altLang="en-US" dirty="0"/>
              <a:t>	We take mods to get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	</a:t>
            </a:r>
            <a:r>
              <a:rPr lang="en-GB" altLang="en-US" sz="3200" i="1" dirty="0"/>
              <a:t>39 mod 11 = 6</a:t>
            </a:r>
            <a:r>
              <a:rPr lang="en-GB" altLang="en-US" sz="3200" dirty="0"/>
              <a:t>   and   </a:t>
            </a:r>
            <a:r>
              <a:rPr lang="en-GB" altLang="en-US" sz="3200" i="1" dirty="0"/>
              <a:t>15 mod 11= 4</a:t>
            </a:r>
          </a:p>
          <a:p>
            <a:pPr marL="338138" lvl="1" indent="-338138" eaLnBrk="1" hangingPunct="1">
              <a:buFontTx/>
              <a:buNone/>
            </a:pPr>
            <a:r>
              <a:rPr lang="en-GB" altLang="en-US" sz="2800" dirty="0"/>
              <a:t>	The multiplication required is now</a:t>
            </a:r>
          </a:p>
          <a:p>
            <a:pPr lvl="1" eaLnBrk="1" hangingPunct="1">
              <a:buFontTx/>
              <a:buNone/>
            </a:pPr>
            <a:r>
              <a:rPr lang="en-GB" altLang="en-US" sz="3200" dirty="0"/>
              <a:t> </a:t>
            </a:r>
            <a:r>
              <a:rPr lang="en-GB" altLang="en-US" sz="3200" i="1" dirty="0"/>
              <a:t>6*4 mod 11 = 24 mod 11 =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50FFA8-7B70-47E0-B288-C67F74C5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n-US" dirty="0"/>
              <a:t>Simplification</a:t>
            </a:r>
            <a:endParaRPr lang="tr-T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4ECDE77F-0BE5-41CB-AB06-75F2BED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altLang="en-US" dirty="0"/>
              <a:t>Euclid</a:t>
            </a:r>
            <a:r>
              <a:rPr lang="tr-TR" altLang="en-US" dirty="0"/>
              <a:t>ean</a:t>
            </a:r>
            <a:r>
              <a:rPr lang="en-GB" altLang="en-US" dirty="0"/>
              <a:t> Algorithm</a:t>
            </a:r>
            <a:endParaRPr lang="tr-TR" altLang="en-US" dirty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75DE3C5-A7F1-47A7-8B8E-207280C9C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3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 Algorithm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tabLst>
                <a:tab pos="461963" algn="l"/>
              </a:tabLst>
            </a:pPr>
            <a:r>
              <a:rPr lang="en-US" altLang="en-US" sz="3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Named after Greek mathematician 	Euclid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tabLst>
                <a:tab pos="461963" algn="l"/>
              </a:tabLst>
            </a:pPr>
            <a:endParaRPr lang="en-US" altLang="en-US" sz="3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  <a:tabLst>
                <a:tab pos="461963" algn="l"/>
              </a:tabLst>
            </a:pPr>
            <a:r>
              <a:rPr lang="en-US" altLang="en-US" sz="3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Greatest Common Divisor of a and b is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tabLst>
                <a:tab pos="461963" algn="l"/>
              </a:tabLst>
            </a:pPr>
            <a:r>
              <a:rPr lang="en-US" altLang="en-US" sz="3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	Smaller value if it evenly divides the 		larger value, OR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tabLst>
                <a:tab pos="461963" algn="l"/>
              </a:tabLst>
            </a:pPr>
            <a:r>
              <a:rPr lang="en-US" altLang="en-US" sz="3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	Greatest Common Divisor of the 			smaller value and the remainder of 			the larger value divided by the 			smaller value</a:t>
            </a:r>
            <a:endParaRPr lang="tr-T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A168C-9A63-49B0-AA7B-3EA7C897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4ECDE77F-0BE5-41CB-AB06-75F2BED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altLang="en-US" dirty="0"/>
              <a:t>Euclid</a:t>
            </a:r>
            <a:r>
              <a:rPr lang="tr-TR" altLang="en-US" dirty="0"/>
              <a:t>ean</a:t>
            </a:r>
            <a:r>
              <a:rPr lang="en-GB" altLang="en-US" dirty="0"/>
              <a:t> Algorithm</a:t>
            </a:r>
            <a:endParaRPr lang="tr-TR" altLang="en-US" dirty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75DE3C5-A7F1-47A7-8B8E-207280C9C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3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summary, if a is greater than b and a is not divisible by b, then</a:t>
            </a:r>
            <a:endParaRPr lang="en-US" altLang="en-US" sz="800" dirty="0"/>
          </a:p>
          <a:p>
            <a:pPr eaLnBrk="1" hangingPunct="1">
              <a:buFontTx/>
              <a:buNone/>
            </a:pPr>
            <a:r>
              <a:rPr lang="en-US" altLang="en-US" sz="3000" dirty="0"/>
              <a:t>	</a:t>
            </a:r>
            <a:r>
              <a:rPr lang="tr-TR" altLang="en-US" sz="3000" dirty="0"/>
              <a:t>gcd(</a:t>
            </a:r>
            <a:r>
              <a:rPr lang="tr-TR" altLang="en-US" sz="3000" i="1" dirty="0"/>
              <a:t>a,b</a:t>
            </a:r>
            <a:r>
              <a:rPr lang="tr-TR" altLang="en-US" sz="3000" dirty="0"/>
              <a:t>) = gcd(</a:t>
            </a:r>
            <a:r>
              <a:rPr lang="tr-TR" altLang="en-US" sz="3000" i="1" dirty="0"/>
              <a:t>b, </a:t>
            </a:r>
            <a:r>
              <a:rPr lang="nb-NO" altLang="en-US" sz="3000" i="1" dirty="0"/>
              <a:t>b</a:t>
            </a:r>
            <a:r>
              <a:rPr lang="tr-TR" altLang="en-US" sz="3000" dirty="0"/>
              <a:t> mod </a:t>
            </a:r>
            <a:r>
              <a:rPr lang="nb-NO" altLang="en-US" sz="3000" i="1" dirty="0"/>
              <a:t>a</a:t>
            </a:r>
            <a:r>
              <a:rPr lang="tr-TR" altLang="en-US" sz="3000" dirty="0"/>
              <a:t>)</a:t>
            </a:r>
          </a:p>
          <a:p>
            <a:pPr eaLnBrk="1" hangingPunct="1">
              <a:buFontTx/>
              <a:buNone/>
            </a:pPr>
            <a:endParaRPr lang="en-US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(a,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pPr eaLnBrk="1" hangingPunct="1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if (b == 0)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</a:p>
          <a:p>
            <a:pPr eaLnBrk="1" hangingPunct="1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nb-NO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A168C-9A63-49B0-AA7B-3EA7C897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04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4ECDE77F-0BE5-41CB-AB06-75F2BED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altLang="en-US" dirty="0"/>
              <a:t>Euclid</a:t>
            </a:r>
            <a:r>
              <a:rPr lang="tr-TR" altLang="en-US" dirty="0"/>
              <a:t>ean</a:t>
            </a:r>
            <a:r>
              <a:rPr lang="en-GB" altLang="en-US" dirty="0"/>
              <a:t> Algorithm Example</a:t>
            </a:r>
            <a:endParaRPr lang="tr-TR" altLang="en-US" dirty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75DE3C5-A7F1-47A7-8B8E-207280C9C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(a,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r-TR" alt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if (b == 0)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nb-NO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(12,16)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12 16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16 12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12 4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tr-TR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A168C-9A63-49B0-AA7B-3EA7C897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5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In computing arithmetic expressions mod n, compute partial results mod n and the result is the same.</a:t>
            </a:r>
          </a:p>
          <a:p>
            <a:pPr lvl="1"/>
            <a:r>
              <a:rPr lang="en-US" sz="2000" dirty="0"/>
              <a:t>((x mod n) + (y mod n)) mod n = (x + y) mod n</a:t>
            </a:r>
          </a:p>
          <a:p>
            <a:pPr lvl="1"/>
            <a:r>
              <a:rPr lang="en-US" sz="2000" dirty="0"/>
              <a:t>((x mod n) · (y mod n)) mod n = (x · y) mod n</a:t>
            </a:r>
          </a:p>
          <a:p>
            <a:pPr lvl="1"/>
            <a:endParaRPr lang="en-US" sz="1600" dirty="0"/>
          </a:p>
          <a:p>
            <a:pPr>
              <a:spcBef>
                <a:spcPts val="900"/>
              </a:spcBef>
            </a:pPr>
            <a:r>
              <a:rPr lang="en-US" sz="2000" dirty="0"/>
              <a:t>(158 + 219) mod 5 = </a:t>
            </a:r>
          </a:p>
          <a:p>
            <a:pPr>
              <a:spcBef>
                <a:spcPts val="900"/>
              </a:spcBef>
            </a:pPr>
            <a:r>
              <a:rPr lang="en-US" sz="2000" dirty="0"/>
              <a:t>(158  ·  219) mod 5 = </a:t>
            </a:r>
          </a:p>
          <a:p>
            <a:pPr>
              <a:spcBef>
                <a:spcPts val="900"/>
              </a:spcBef>
            </a:pPr>
            <a:r>
              <a:rPr lang="en-US" sz="2000" dirty="0"/>
              <a:t>(34</a:t>
            </a:r>
            <a:r>
              <a:rPr lang="en-US" sz="2000" baseline="30000" dirty="0"/>
              <a:t>74</a:t>
            </a:r>
            <a:r>
              <a:rPr lang="en-US" sz="2000" dirty="0"/>
              <a:t> + 120) mod 11</a:t>
            </a:r>
          </a:p>
          <a:p>
            <a:pPr>
              <a:spcBef>
                <a:spcPts val="900"/>
              </a:spcBef>
            </a:pPr>
            <a:r>
              <a:rPr lang="en-US" sz="2000" dirty="0"/>
              <a:t>(56·72 + 62) mod 7</a:t>
            </a:r>
          </a:p>
          <a:p>
            <a:pPr>
              <a:spcBef>
                <a:spcPts val="900"/>
              </a:spcBef>
            </a:pPr>
            <a:r>
              <a:rPr lang="en-US" sz="2000" dirty="0"/>
              <a:t>2</a:t>
            </a:r>
            <a:r>
              <a:rPr lang="en-US" sz="2000" baseline="30000" dirty="0"/>
              <a:t>10</a:t>
            </a:r>
            <a:r>
              <a:rPr lang="en-US" sz="2000" dirty="0"/>
              <a:t> mod 7 = (2</a:t>
            </a:r>
            <a:r>
              <a:rPr lang="en-US" sz="2000" baseline="30000" dirty="0"/>
              <a:t>5</a:t>
            </a:r>
            <a:r>
              <a:rPr lang="en-US" sz="2000" dirty="0"/>
              <a:t> mod 7) (2</a:t>
            </a:r>
            <a:r>
              <a:rPr lang="en-US" sz="2000" baseline="30000" dirty="0"/>
              <a:t>5</a:t>
            </a:r>
            <a:r>
              <a:rPr lang="en-US" sz="2000" dirty="0"/>
              <a:t> mod 7) mod 7</a:t>
            </a:r>
          </a:p>
          <a:p>
            <a:pPr>
              <a:spcBef>
                <a:spcPts val="900"/>
              </a:spcBef>
            </a:pPr>
            <a:r>
              <a:rPr lang="en-US" sz="2000" i="1" dirty="0"/>
              <a:t>Any multiple of n acts like 0 mod n:</a:t>
            </a:r>
          </a:p>
          <a:p>
            <a:pPr lvl="1">
              <a:spcBef>
                <a:spcPts val="900"/>
              </a:spcBef>
            </a:pPr>
            <a:r>
              <a:rPr lang="en-US" sz="1800" dirty="0"/>
              <a:t> (123</a:t>
            </a:r>
            <a:r>
              <a:rPr lang="en-US" sz="1800" baseline="30000" dirty="0"/>
              <a:t>5</a:t>
            </a:r>
            <a:r>
              <a:rPr lang="en-US" sz="1800" dirty="0"/>
              <a:t> ·170 + 2) mod 17</a:t>
            </a:r>
          </a:p>
          <a:p>
            <a:pPr lvl="1">
              <a:spcBef>
                <a:spcPts val="900"/>
              </a:spcBef>
            </a:pPr>
            <a:r>
              <a:rPr lang="en-US" sz="1800" dirty="0"/>
              <a:t>(8 + 170 ·98) mod 17 =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72153617-0F56-4EEB-8F49-5484E13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7BEA679-90C9-4330-8543-F43F1C869386}" type="slidenum">
              <a:rPr lang="en-US" altLang="en-US" sz="1000"/>
              <a:pPr eaLnBrk="1" hangingPunct="1"/>
              <a:t>38</a:t>
            </a:fld>
            <a:endParaRPr lang="en-US" altLang="en-US" sz="10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9B289DC-2187-498A-8728-40171ED0E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Topics Covered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E73DC2A-870A-4DDB-8A3D-DC48B8781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Basic Modular Arithmetic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996E7-3377-4FFA-998B-30EB92C8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613969"/>
            <a:ext cx="7829550" cy="51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AFA377-3F87-4169-9E3C-0D029AA55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kern="0" dirty="0"/>
              <a:t>Two numbers </a:t>
            </a:r>
            <a:r>
              <a:rPr lang="en-GB" altLang="en-US" b="1" i="1" kern="0" dirty="0"/>
              <a:t>a</a:t>
            </a:r>
            <a:r>
              <a:rPr lang="en-GB" altLang="en-US" kern="0" dirty="0"/>
              <a:t> and </a:t>
            </a:r>
            <a:r>
              <a:rPr lang="en-GB" altLang="en-US" b="1" i="1" kern="0" dirty="0"/>
              <a:t>b</a:t>
            </a:r>
            <a:r>
              <a:rPr lang="en-GB" altLang="en-US" kern="0" dirty="0"/>
              <a:t> are said to be “</a:t>
            </a:r>
            <a:r>
              <a:rPr lang="en-GB" altLang="en-US" i="1" kern="0" dirty="0"/>
              <a:t>congruent modulo </a:t>
            </a:r>
            <a:r>
              <a:rPr lang="en-GB" altLang="en-US" b="1" i="1" kern="0" dirty="0"/>
              <a:t>n</a:t>
            </a:r>
            <a:r>
              <a:rPr lang="en-GB" altLang="en-US" kern="0" dirty="0"/>
              <a:t>” if</a:t>
            </a:r>
          </a:p>
          <a:p>
            <a:pPr eaLnBrk="1" hangingPunct="1">
              <a:buFontTx/>
              <a:buNone/>
            </a:pPr>
            <a:r>
              <a:rPr lang="en-GB" altLang="en-US" kern="0" dirty="0"/>
              <a:t>		</a:t>
            </a:r>
            <a:r>
              <a:rPr lang="tr-TR" altLang="en-US" kern="0" dirty="0"/>
              <a:t>(</a:t>
            </a:r>
            <a:r>
              <a:rPr lang="en-GB" altLang="en-US" b="1" i="1" kern="0" dirty="0"/>
              <a:t>a mod n</a:t>
            </a:r>
            <a:r>
              <a:rPr lang="tr-TR" altLang="en-US" b="1" i="1" kern="0" dirty="0"/>
              <a:t>)</a:t>
            </a:r>
            <a:r>
              <a:rPr lang="en-GB" altLang="en-US" b="1" i="1" kern="0" dirty="0"/>
              <a:t> = </a:t>
            </a:r>
            <a:r>
              <a:rPr lang="tr-TR" altLang="en-US" b="1" i="1" kern="0" dirty="0"/>
              <a:t>(</a:t>
            </a:r>
            <a:r>
              <a:rPr lang="en-GB" altLang="en-US" b="1" i="1" kern="0" dirty="0"/>
              <a:t>b mod n</a:t>
            </a:r>
            <a:r>
              <a:rPr lang="tr-TR" altLang="en-US" b="1" i="1" kern="0" dirty="0"/>
              <a:t>)</a:t>
            </a:r>
            <a:endParaRPr lang="en-GB" altLang="en-US" b="1" i="1" kern="0" dirty="0"/>
          </a:p>
          <a:p>
            <a:pPr eaLnBrk="1" hangingPunct="1">
              <a:buFontTx/>
              <a:buNone/>
            </a:pPr>
            <a:r>
              <a:rPr lang="en-GB" altLang="en-US" b="1" i="1" kern="0" dirty="0">
                <a:sym typeface="Wingdings" panose="05000000000000000000" pitchFamily="2" charset="2"/>
              </a:rPr>
              <a:t>	</a:t>
            </a:r>
            <a:r>
              <a:rPr lang="en-GB" altLang="en-US" kern="0" dirty="0">
                <a:sym typeface="Wingdings" panose="05000000000000000000" pitchFamily="2" charset="2"/>
              </a:rPr>
              <a:t>written as</a:t>
            </a:r>
          </a:p>
          <a:p>
            <a:pPr eaLnBrk="1" hangingPunct="1">
              <a:buFontTx/>
              <a:buNone/>
            </a:pPr>
            <a:r>
              <a:rPr lang="en-GB" altLang="en-US" sz="2400" b="1" i="1" kern="0" dirty="0">
                <a:sym typeface="Wingdings" panose="05000000000000000000" pitchFamily="2" charset="2"/>
              </a:rPr>
              <a:t>		</a:t>
            </a:r>
            <a:r>
              <a:rPr lang="tr-TR" altLang="en-US" sz="2400" b="1" i="1" kern="0" dirty="0">
                <a:sym typeface="Wingdings" panose="05000000000000000000" pitchFamily="2" charset="2"/>
              </a:rPr>
              <a:t>a ≡ b(mod n)</a:t>
            </a:r>
            <a:r>
              <a:rPr lang="en-US" altLang="en-US" sz="2400" b="1" i="1" kern="0" dirty="0">
                <a:sym typeface="Wingdings" panose="05000000000000000000" pitchFamily="2" charset="2"/>
              </a:rPr>
              <a:t>		OR</a:t>
            </a:r>
          </a:p>
          <a:p>
            <a:pPr eaLnBrk="1" hangingPunct="1">
              <a:buNone/>
            </a:pPr>
            <a:r>
              <a:rPr lang="en-GB" altLang="en-US" sz="2400" b="1" i="1" kern="0" dirty="0">
                <a:sym typeface="Wingdings" panose="05000000000000000000" pitchFamily="2" charset="2"/>
              </a:rPr>
              <a:t>		</a:t>
            </a:r>
            <a:r>
              <a:rPr lang="tr-TR" altLang="en-US" sz="2400" b="1" i="1" kern="0" dirty="0">
                <a:sym typeface="Wingdings" panose="05000000000000000000" pitchFamily="2" charset="2"/>
              </a:rPr>
              <a:t>a ≡ b</a:t>
            </a:r>
            <a:r>
              <a:rPr lang="en-US" altLang="en-US" sz="2400" b="1" i="1" kern="0" dirty="0">
                <a:sym typeface="Wingdings" panose="05000000000000000000" pitchFamily="2" charset="2"/>
              </a:rPr>
              <a:t>[</a:t>
            </a:r>
            <a:r>
              <a:rPr lang="tr-TR" altLang="en-US" sz="2400" b="1" i="1" kern="0" dirty="0">
                <a:sym typeface="Wingdings" panose="05000000000000000000" pitchFamily="2" charset="2"/>
              </a:rPr>
              <a:t>mod n</a:t>
            </a:r>
            <a:r>
              <a:rPr lang="en-US" altLang="en-US" sz="2400" b="1" i="1" kern="0" dirty="0">
                <a:sym typeface="Wingdings" panose="05000000000000000000" pitchFamily="2" charset="2"/>
              </a:rPr>
              <a:t>]		OR</a:t>
            </a:r>
          </a:p>
          <a:p>
            <a:pPr eaLnBrk="1" hangingPunct="1">
              <a:buNone/>
            </a:pPr>
            <a:r>
              <a:rPr lang="en-GB" altLang="en-US" sz="2400" b="1" i="1" kern="0" dirty="0">
                <a:sym typeface="Wingdings" panose="05000000000000000000" pitchFamily="2" charset="2"/>
              </a:rPr>
              <a:t>		</a:t>
            </a:r>
            <a:r>
              <a:rPr lang="tr-TR" altLang="en-US" sz="2400" b="1" i="1" kern="0" dirty="0">
                <a:sym typeface="Wingdings" panose="05000000000000000000" pitchFamily="2" charset="2"/>
              </a:rPr>
              <a:t>a ≡</a:t>
            </a:r>
            <a:r>
              <a:rPr lang="en-US" altLang="en-US" sz="2400" b="1" i="1" kern="0" baseline="-25000" dirty="0">
                <a:sym typeface="Wingdings" panose="05000000000000000000" pitchFamily="2" charset="2"/>
              </a:rPr>
              <a:t>n</a:t>
            </a:r>
            <a:r>
              <a:rPr lang="tr-TR" altLang="en-US" sz="2400" b="1" i="1" kern="0" dirty="0">
                <a:sym typeface="Wingdings" panose="05000000000000000000" pitchFamily="2" charset="2"/>
              </a:rPr>
              <a:t> b</a:t>
            </a:r>
            <a:endParaRPr lang="en-US" altLang="en-US" sz="2400" b="1" i="1" kern="0" dirty="0"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en-GB" altLang="en-US" b="1" i="1" kern="0" dirty="0">
                <a:sym typeface="Wingdings" panose="05000000000000000000" pitchFamily="2" charset="2"/>
              </a:rPr>
              <a:t>	</a:t>
            </a:r>
            <a:r>
              <a:rPr lang="en-GB" altLang="en-US" kern="0" dirty="0">
                <a:sym typeface="Wingdings" panose="05000000000000000000" pitchFamily="2" charset="2"/>
              </a:rPr>
              <a:t>read as</a:t>
            </a:r>
          </a:p>
          <a:p>
            <a:pPr eaLnBrk="1" hangingPunct="1">
              <a:buNone/>
            </a:pPr>
            <a:r>
              <a:rPr lang="en-US" altLang="en-US" sz="2400" b="1" i="1" kern="0" dirty="0">
                <a:sym typeface="Wingdings" panose="05000000000000000000" pitchFamily="2" charset="2"/>
              </a:rPr>
              <a:t>		</a:t>
            </a:r>
            <a:r>
              <a:rPr lang="tr-TR" altLang="en-US" sz="2400" b="1" i="1" kern="0" dirty="0">
                <a:sym typeface="Wingdings" panose="05000000000000000000" pitchFamily="2" charset="2"/>
              </a:rPr>
              <a:t>a </a:t>
            </a:r>
            <a:r>
              <a:rPr lang="en-US" altLang="en-US" sz="2400" b="1" i="1" kern="0" dirty="0">
                <a:sym typeface="Wingdings" panose="05000000000000000000" pitchFamily="2" charset="2"/>
              </a:rPr>
              <a:t>  is congruent to   </a:t>
            </a:r>
            <a:r>
              <a:rPr lang="tr-TR" altLang="en-US" sz="2400" b="1" i="1" kern="0" dirty="0">
                <a:sym typeface="Wingdings" panose="05000000000000000000" pitchFamily="2" charset="2"/>
              </a:rPr>
              <a:t>b(mod n)</a:t>
            </a:r>
            <a:r>
              <a:rPr lang="en-US" altLang="en-US" sz="2400" b="1" i="1" kern="0" dirty="0">
                <a:sym typeface="Wingdings" panose="05000000000000000000" pitchFamily="2" charset="2"/>
              </a:rPr>
              <a:t>	OR</a:t>
            </a:r>
          </a:p>
          <a:p>
            <a:pPr eaLnBrk="1" hangingPunct="1">
              <a:buNone/>
            </a:pPr>
            <a:r>
              <a:rPr lang="en-US" altLang="en-US" sz="2400" b="1" i="1" kern="0" dirty="0">
                <a:sym typeface="Wingdings" panose="05000000000000000000" pitchFamily="2" charset="2"/>
              </a:rPr>
              <a:t>		a  and  b  are equivalent modulo n  OR</a:t>
            </a:r>
          </a:p>
          <a:p>
            <a:pPr eaLnBrk="1" hangingPunct="1">
              <a:buNone/>
            </a:pPr>
            <a:r>
              <a:rPr lang="en-US" altLang="en-US" sz="2400" b="1" i="1" kern="0" dirty="0">
                <a:sym typeface="Wingdings" panose="05000000000000000000" pitchFamily="2" charset="2"/>
              </a:rPr>
              <a:t>		a  and  b  are congruent modulo n</a:t>
            </a:r>
          </a:p>
        </p:txBody>
      </p:sp>
    </p:spTree>
    <p:extLst>
      <p:ext uri="{BB962C8B-B14F-4D97-AF65-F5344CB8AC3E}">
        <p14:creationId xmlns:p14="http://schemas.microsoft.com/office/powerpoint/2010/main" val="358810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DEBDE4-6C72-4FF1-9A2F-40BB0C57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indent="-1588" eaLnBrk="1" hangingPunct="1">
              <a:buFontTx/>
              <a:buNone/>
            </a:pPr>
            <a:r>
              <a:rPr lang="en-GB" altLang="en-US" kern="0" dirty="0"/>
              <a:t>	If there is a negative number, then add as many multiples of m as necessary to get an answer in the range 0  –  m-1.</a:t>
            </a:r>
          </a:p>
          <a:p>
            <a:pPr eaLnBrk="1" hangingPunct="1">
              <a:buFontTx/>
              <a:buNone/>
            </a:pPr>
            <a:r>
              <a:rPr lang="en-GB" altLang="en-US" sz="1600" kern="0" dirty="0"/>
              <a:t>	</a:t>
            </a:r>
          </a:p>
          <a:p>
            <a:pPr eaLnBrk="1" hangingPunct="1">
              <a:buFontTx/>
              <a:buNone/>
            </a:pPr>
            <a:r>
              <a:rPr lang="en-GB" altLang="en-US" kern="0" dirty="0"/>
              <a:t>Examples</a:t>
            </a:r>
          </a:p>
          <a:p>
            <a:pPr eaLnBrk="1" hangingPunct="1">
              <a:buFontTx/>
              <a:buNone/>
            </a:pPr>
            <a:r>
              <a:rPr lang="en-GB" altLang="en-US" kern="0" dirty="0"/>
              <a:t>	17 mod 5 = 2		7 mod 11 = 7</a:t>
            </a:r>
          </a:p>
          <a:p>
            <a:pPr eaLnBrk="1" hangingPunct="1">
              <a:buFontTx/>
              <a:buNone/>
            </a:pPr>
            <a:r>
              <a:rPr lang="en-GB" altLang="en-US" kern="0" dirty="0"/>
              <a:t>	20 mod 3 = 2		11 mod 11 = 0</a:t>
            </a:r>
          </a:p>
          <a:p>
            <a:pPr eaLnBrk="1" hangingPunct="1">
              <a:buFontTx/>
              <a:buNone/>
            </a:pPr>
            <a:r>
              <a:rPr lang="en-GB" altLang="en-US" kern="0" dirty="0"/>
              <a:t>	-3 mod 11 = 8		-1 mod 11 = 10</a:t>
            </a:r>
          </a:p>
          <a:p>
            <a:pPr eaLnBrk="1" hangingPunct="1">
              <a:buFontTx/>
              <a:buNone/>
            </a:pPr>
            <a:r>
              <a:rPr lang="en-GB" altLang="en-US" kern="0" dirty="0"/>
              <a:t>	25 mod 5 = 0		-11 mod 11 = 0</a:t>
            </a:r>
          </a:p>
          <a:p>
            <a:pPr eaLnBrk="1" hangingPunct="1">
              <a:buFontTx/>
              <a:buNone/>
            </a:pPr>
            <a:r>
              <a:rPr lang="en-GB" altLang="en-US" kern="0" dirty="0"/>
              <a:t>	</a:t>
            </a:r>
            <a:r>
              <a:rPr lang="en-US" altLang="en-US" dirty="0"/>
              <a:t>31 </a:t>
            </a:r>
            <a:r>
              <a:rPr lang="en-US" altLang="en-US" dirty="0">
                <a:sym typeface="Symbol" panose="05050102010706020507" pitchFamily="18" charset="2"/>
              </a:rPr>
              <a:t></a:t>
            </a:r>
            <a:r>
              <a:rPr lang="en-US" altLang="en-US" dirty="0"/>
              <a:t> 81 [mod 2]		31 </a:t>
            </a:r>
            <a:r>
              <a:rPr lang="en-US" altLang="en-US" dirty="0">
                <a:sym typeface="Symbol" panose="05050102010706020507" pitchFamily="18" charset="2"/>
              </a:rPr>
              <a:t></a:t>
            </a:r>
            <a:r>
              <a:rPr lang="en-US" altLang="en-US" baseline="-25000" dirty="0"/>
              <a:t>2</a:t>
            </a:r>
            <a:r>
              <a:rPr lang="en-US" altLang="en-US" dirty="0"/>
              <a:t> 81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31 </a:t>
            </a:r>
            <a:r>
              <a:rPr lang="en-US" altLang="en-US" dirty="0">
                <a:sym typeface="Symbol" panose="05050102010706020507" pitchFamily="18" charset="2"/>
              </a:rPr>
              <a:t></a:t>
            </a:r>
            <a:r>
              <a:rPr lang="en-US" altLang="en-US" dirty="0"/>
              <a:t> 80 [mod 7]		31 </a:t>
            </a:r>
            <a:r>
              <a:rPr lang="en-US" altLang="en-US" dirty="0">
                <a:sym typeface="Symbol" panose="05050102010706020507" pitchFamily="18" charset="2"/>
              </a:rPr>
              <a:t></a:t>
            </a:r>
            <a:r>
              <a:rPr lang="en-US" altLang="en-US" baseline="-25000" dirty="0">
                <a:sym typeface="Symbol" panose="05050102010706020507" pitchFamily="18" charset="2"/>
              </a:rPr>
              <a:t>7</a:t>
            </a:r>
            <a:r>
              <a:rPr lang="en-US" altLang="en-US" dirty="0"/>
              <a:t> 80</a:t>
            </a:r>
          </a:p>
          <a:p>
            <a:pPr eaLnBrk="1" hangingPunct="1">
              <a:buFontTx/>
              <a:buNone/>
            </a:pPr>
            <a:endParaRPr lang="en-GB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62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32AF9-C98F-4454-895F-29772228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7533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AFA377-3F87-4169-9E3C-0D029AA55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kern="0" dirty="0"/>
              <a:t>Given</a:t>
            </a:r>
          </a:p>
          <a:p>
            <a:pPr marL="0" indent="0" eaLnBrk="1" hangingPunct="1">
              <a:buNone/>
            </a:pPr>
            <a:r>
              <a:rPr lang="en-US" altLang="en-US" b="1" i="1" kern="0" dirty="0">
                <a:sym typeface="Wingdings" panose="05000000000000000000" pitchFamily="2" charset="2"/>
              </a:rPr>
              <a:t>		</a:t>
            </a:r>
            <a:r>
              <a:rPr lang="tr-TR" altLang="en-US" b="1" i="1" kern="0" dirty="0">
                <a:sym typeface="Wingdings" panose="05000000000000000000" pitchFamily="2" charset="2"/>
              </a:rPr>
              <a:t>a ≡ b(mod n)</a:t>
            </a:r>
            <a:endParaRPr lang="en-US" altLang="en-US" b="1" i="1" kern="0" dirty="0">
              <a:sym typeface="Wingdings" panose="05000000000000000000" pitchFamily="2" charset="2"/>
            </a:endParaRPr>
          </a:p>
          <a:p>
            <a:pPr eaLnBrk="1" hangingPunct="1"/>
            <a:r>
              <a:rPr lang="en-GB" altLang="en-US" kern="0" dirty="0">
                <a:sym typeface="Symbol" panose="05050102010706020507" pitchFamily="18" charset="2"/>
              </a:rPr>
              <a:t>The difference between </a:t>
            </a:r>
            <a:r>
              <a:rPr lang="tr-TR" altLang="en-US" b="1" i="1" kern="0" dirty="0">
                <a:sym typeface="Symbol" panose="05050102010706020507" pitchFamily="18" charset="2"/>
              </a:rPr>
              <a:t>a</a:t>
            </a:r>
            <a:r>
              <a:rPr lang="en-GB" altLang="en-US" kern="0" dirty="0">
                <a:sym typeface="Symbol" panose="05050102010706020507" pitchFamily="18" charset="2"/>
              </a:rPr>
              <a:t> and </a:t>
            </a:r>
            <a:r>
              <a:rPr lang="tr-TR" altLang="en-US" b="1" i="1" kern="0" dirty="0">
                <a:sym typeface="Symbol" panose="05050102010706020507" pitchFamily="18" charset="2"/>
              </a:rPr>
              <a:t>b</a:t>
            </a:r>
            <a:r>
              <a:rPr lang="en-GB" altLang="en-US" kern="0" dirty="0">
                <a:sym typeface="Symbol" panose="05050102010706020507" pitchFamily="18" charset="2"/>
              </a:rPr>
              <a:t> will be a multiple of </a:t>
            </a:r>
            <a:r>
              <a:rPr lang="en-GB" altLang="en-US" b="1" i="1" kern="0" dirty="0">
                <a:sym typeface="Symbol" panose="05050102010706020507" pitchFamily="18" charset="2"/>
              </a:rPr>
              <a:t>n</a:t>
            </a:r>
            <a:r>
              <a:rPr lang="en-GB" altLang="en-US" i="1" kern="0" dirty="0">
                <a:sym typeface="Symbol" panose="05050102010706020507" pitchFamily="18" charset="2"/>
              </a:rPr>
              <a:t>. </a:t>
            </a:r>
            <a:r>
              <a:rPr lang="en-GB" altLang="en-US" kern="0" dirty="0">
                <a:sym typeface="Symbol" panose="05050102010706020507" pitchFamily="18" charset="2"/>
              </a:rPr>
              <a:t>Therefore</a:t>
            </a:r>
            <a:endParaRPr lang="en-GB" altLang="en-US" i="1" kern="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GB" altLang="en-US" kern="0" dirty="0">
                <a:sym typeface="Symbol" panose="05050102010706020507" pitchFamily="18" charset="2"/>
              </a:rPr>
              <a:t>	    	</a:t>
            </a:r>
            <a:r>
              <a:rPr lang="tr-TR" altLang="en-US" b="1" i="1" kern="0" dirty="0">
                <a:sym typeface="Symbol" panose="05050102010706020507" pitchFamily="18" charset="2"/>
              </a:rPr>
              <a:t>a</a:t>
            </a:r>
            <a:r>
              <a:rPr lang="en-US" altLang="en-US" b="1" i="1" kern="0" dirty="0">
                <a:sym typeface="Symbol" panose="05050102010706020507" pitchFamily="18" charset="2"/>
              </a:rPr>
              <a:t> </a:t>
            </a:r>
            <a:r>
              <a:rPr lang="en-GB" altLang="en-US" b="1" i="1" kern="0" dirty="0">
                <a:sym typeface="Symbol" panose="05050102010706020507" pitchFamily="18" charset="2"/>
              </a:rPr>
              <a:t>- </a:t>
            </a:r>
            <a:r>
              <a:rPr lang="tr-TR" altLang="en-US" b="1" i="1" kern="0" dirty="0">
                <a:sym typeface="Symbol" panose="05050102010706020507" pitchFamily="18" charset="2"/>
              </a:rPr>
              <a:t>b</a:t>
            </a:r>
            <a:r>
              <a:rPr lang="en-GB" altLang="en-US" b="1" i="1" kern="0" dirty="0">
                <a:sym typeface="Symbol" panose="05050102010706020507" pitchFamily="18" charset="2"/>
              </a:rPr>
              <a:t> = k</a:t>
            </a:r>
            <a:r>
              <a:rPr lang="tr-TR" altLang="en-US" b="1" i="1" kern="0" dirty="0">
                <a:sym typeface="Symbol" panose="05050102010706020507" pitchFamily="18" charset="2"/>
              </a:rPr>
              <a:t>n</a:t>
            </a:r>
            <a:r>
              <a:rPr lang="en-GB" altLang="en-US" kern="0" dirty="0">
                <a:sym typeface="Symbol" panose="05050102010706020507" pitchFamily="18" charset="2"/>
              </a:rPr>
              <a:t>       OR	     </a:t>
            </a:r>
            <a:r>
              <a:rPr lang="tr-TR" altLang="en-US" b="1" i="1" kern="0" dirty="0">
                <a:sym typeface="Symbol" panose="05050102010706020507" pitchFamily="18" charset="2"/>
              </a:rPr>
              <a:t> a</a:t>
            </a:r>
            <a:r>
              <a:rPr lang="en-US" altLang="en-US" b="1" i="1" kern="0" dirty="0">
                <a:sym typeface="Symbol" panose="05050102010706020507" pitchFamily="18" charset="2"/>
              </a:rPr>
              <a:t> </a:t>
            </a:r>
            <a:r>
              <a:rPr lang="en-GB" altLang="en-US" b="1" i="1" kern="0" dirty="0">
                <a:sym typeface="Symbol" panose="05050102010706020507" pitchFamily="18" charset="2"/>
              </a:rPr>
              <a:t>= </a:t>
            </a:r>
            <a:r>
              <a:rPr lang="tr-TR" altLang="en-US" b="1" i="1" kern="0" dirty="0">
                <a:sym typeface="Symbol" panose="05050102010706020507" pitchFamily="18" charset="2"/>
              </a:rPr>
              <a:t>b </a:t>
            </a:r>
            <a:r>
              <a:rPr lang="en-US" altLang="en-US" b="1" i="1" kern="0" dirty="0">
                <a:sym typeface="Symbol" panose="05050102010706020507" pitchFamily="18" charset="2"/>
              </a:rPr>
              <a:t>+ </a:t>
            </a:r>
            <a:r>
              <a:rPr lang="en-GB" altLang="en-US" b="1" i="1" kern="0" dirty="0">
                <a:sym typeface="Symbol" panose="05050102010706020507" pitchFamily="18" charset="2"/>
              </a:rPr>
              <a:t>k</a:t>
            </a:r>
            <a:r>
              <a:rPr lang="tr-TR" altLang="en-US" b="1" i="1" kern="0" dirty="0">
                <a:sym typeface="Symbol" panose="05050102010706020507" pitchFamily="18" charset="2"/>
              </a:rPr>
              <a:t>n</a:t>
            </a:r>
            <a:endParaRPr lang="en-GB" altLang="en-US" kern="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GB" altLang="en-US" kern="0" dirty="0">
                <a:sym typeface="Symbol" panose="05050102010706020507" pitchFamily="18" charset="2"/>
              </a:rPr>
              <a:t>			    for some value of </a:t>
            </a:r>
            <a:r>
              <a:rPr lang="en-GB" altLang="en-US" b="1" i="1" kern="0" dirty="0">
                <a:sym typeface="Symbol" panose="05050102010706020507" pitchFamily="18" charset="2"/>
              </a:rPr>
              <a:t>k</a:t>
            </a:r>
          </a:p>
          <a:p>
            <a:pPr eaLnBrk="1" hangingPunct="1">
              <a:buFontTx/>
              <a:buNone/>
            </a:pPr>
            <a:endParaRPr lang="en-GB" altLang="en-US" sz="1200" i="1" kern="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GB" altLang="en-US" i="1" kern="0" dirty="0">
                <a:sym typeface="Symbol" panose="05050102010706020507" pitchFamily="18" charset="2"/>
              </a:rPr>
              <a:t>E.g.1</a:t>
            </a:r>
            <a:r>
              <a:rPr lang="tr-TR" altLang="en-US" i="1" kern="0" dirty="0">
                <a:sym typeface="Symbol" panose="05050102010706020507" pitchFamily="18" charset="2"/>
              </a:rPr>
              <a:t>:</a:t>
            </a:r>
            <a:r>
              <a:rPr lang="en-US" altLang="en-US" i="1" kern="0" dirty="0">
                <a:sym typeface="Symbol" panose="05050102010706020507" pitchFamily="18" charset="2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GB" altLang="en-US" i="1" kern="0" dirty="0">
                <a:sym typeface="Symbol" panose="05050102010706020507" pitchFamily="18" charset="2"/>
              </a:rPr>
              <a:t>		4   9  14   19   -1  </a:t>
            </a:r>
            <a:r>
              <a:rPr lang="tr-TR" altLang="en-US" i="1" kern="0" dirty="0">
                <a:sym typeface="Symbol" panose="05050102010706020507" pitchFamily="18" charset="2"/>
              </a:rPr>
              <a:t> </a:t>
            </a:r>
            <a:r>
              <a:rPr lang="en-US" altLang="en-US" i="1" kern="0" dirty="0">
                <a:sym typeface="Symbol" panose="05050102010706020507" pitchFamily="18" charset="2"/>
              </a:rPr>
              <a:t> </a:t>
            </a:r>
            <a:r>
              <a:rPr lang="en-GB" altLang="en-US" i="1" kern="0" dirty="0">
                <a:sym typeface="Symbol" panose="05050102010706020507" pitchFamily="18" charset="2"/>
              </a:rPr>
              <a:t>-6 mod 5</a:t>
            </a:r>
            <a:endParaRPr lang="tr-TR" altLang="en-US" i="1" kern="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GB" altLang="en-US" i="1" kern="0" dirty="0">
                <a:sym typeface="Symbol" panose="05050102010706020507" pitchFamily="18" charset="2"/>
              </a:rPr>
              <a:t>E.g.2</a:t>
            </a:r>
            <a:r>
              <a:rPr lang="tr-TR" altLang="en-US" i="1" kern="0" dirty="0">
                <a:sym typeface="Symbol" panose="05050102010706020507" pitchFamily="18" charset="2"/>
              </a:rPr>
              <a:t>:</a:t>
            </a:r>
            <a:r>
              <a:rPr lang="en-US" altLang="en-US" i="1" kern="0" dirty="0">
                <a:sym typeface="Symbol" panose="05050102010706020507" pitchFamily="18" charset="2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i="1" kern="0" dirty="0">
                <a:sym typeface="Symbol" panose="05050102010706020507" pitchFamily="18" charset="2"/>
              </a:rPr>
              <a:t>		</a:t>
            </a:r>
            <a:r>
              <a:rPr lang="tr-TR" altLang="en-US" i="1" kern="0" dirty="0">
                <a:sym typeface="Symbol" panose="05050102010706020507" pitchFamily="18" charset="2"/>
              </a:rPr>
              <a:t>73</a:t>
            </a:r>
            <a:r>
              <a:rPr lang="en-GB" altLang="en-US" i="1" kern="0" dirty="0">
                <a:sym typeface="Symbol" panose="05050102010706020507" pitchFamily="18" charset="2"/>
              </a:rPr>
              <a:t> </a:t>
            </a:r>
            <a:r>
              <a:rPr lang="tr-TR" altLang="en-US" i="1" kern="0" dirty="0">
                <a:sym typeface="Symbol" panose="05050102010706020507" pitchFamily="18" charset="2"/>
              </a:rPr>
              <a:t> 4(mod 23); 21 </a:t>
            </a:r>
            <a:r>
              <a:rPr lang="en-GB" altLang="en-US" i="1" kern="0" dirty="0">
                <a:sym typeface="Symbol" panose="05050102010706020507" pitchFamily="18" charset="2"/>
              </a:rPr>
              <a:t></a:t>
            </a:r>
            <a:r>
              <a:rPr lang="tr-TR" altLang="en-US" i="1" kern="0" dirty="0">
                <a:sym typeface="Symbol" panose="05050102010706020507" pitchFamily="18" charset="2"/>
              </a:rPr>
              <a:t> -9(mod 10)</a:t>
            </a:r>
          </a:p>
        </p:txBody>
      </p:sp>
    </p:spTree>
    <p:extLst>
      <p:ext uri="{BB962C8B-B14F-4D97-AF65-F5344CB8AC3E}">
        <p14:creationId xmlns:p14="http://schemas.microsoft.com/office/powerpoint/2010/main" val="317465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DFDD14E-2576-43A1-AD52-F9E5B08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2575F6-66F9-4225-918C-A94C2CEC4041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906942B-7158-4FB6-8AF7-2A13CDC6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Modular Arithmetic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AFA377-3F87-4169-9E3C-0D029AA55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tr-TR" altLang="en-US" i="1" kern="0" dirty="0">
                <a:sym typeface="Symbol" panose="05050102010706020507" pitchFamily="18" charset="2"/>
              </a:rPr>
              <a:t>If a </a:t>
            </a:r>
            <a:r>
              <a:rPr lang="en-GB" altLang="en-US" i="1" kern="0" dirty="0">
                <a:sym typeface="Symbol" panose="05050102010706020507" pitchFamily="18" charset="2"/>
              </a:rPr>
              <a:t></a:t>
            </a:r>
            <a:r>
              <a:rPr lang="tr-TR" altLang="en-US" i="1" kern="0" dirty="0">
                <a:sym typeface="Symbol" panose="05050102010706020507" pitchFamily="18" charset="2"/>
              </a:rPr>
              <a:t> 0 (mod n), </a:t>
            </a:r>
            <a:endParaRPr lang="en-US" altLang="en-US" i="1" kern="0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en-US" i="1" kern="0" dirty="0">
                <a:sym typeface="Symbol" panose="05050102010706020507" pitchFamily="18" charset="2"/>
              </a:rPr>
              <a:t>	</a:t>
            </a:r>
            <a:r>
              <a:rPr lang="tr-TR" altLang="en-US" i="1" kern="0" dirty="0">
                <a:sym typeface="Symbol" panose="05050102010706020507" pitchFamily="18" charset="2"/>
              </a:rPr>
              <a:t>then n|a</a:t>
            </a:r>
            <a:endParaRPr lang="en-US" altLang="en-US" i="1" kern="0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en-US" altLang="en-US" i="1" kern="0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en-US" i="1" kern="0" dirty="0">
                <a:sym typeface="Symbol" panose="05050102010706020507" pitchFamily="18" charset="2"/>
              </a:rPr>
              <a:t>	read as</a:t>
            </a:r>
          </a:p>
          <a:p>
            <a:pPr marL="0" indent="0" eaLnBrk="1" hangingPunct="1">
              <a:buNone/>
            </a:pPr>
            <a:r>
              <a:rPr lang="en-US" altLang="en-US" i="1" kern="0" dirty="0">
                <a:sym typeface="Symbol" panose="05050102010706020507" pitchFamily="18" charset="2"/>
              </a:rPr>
              <a:t>		n   Divides   a</a:t>
            </a:r>
          </a:p>
          <a:p>
            <a:pPr marL="0" indent="0" eaLnBrk="1" hangingPunct="1">
              <a:buNone/>
            </a:pPr>
            <a:r>
              <a:rPr lang="en-US" altLang="en-US" i="1" kern="0" dirty="0">
                <a:sym typeface="Symbol" panose="05050102010706020507" pitchFamily="18" charset="2"/>
              </a:rPr>
              <a:t>		n   Is A Factor Of   a</a:t>
            </a:r>
          </a:p>
          <a:p>
            <a:pPr marL="0" indent="0" eaLnBrk="1" hangingPunct="1">
              <a:buNone/>
            </a:pPr>
            <a:r>
              <a:rPr lang="en-US" altLang="en-US" i="1" kern="0" dirty="0">
                <a:sym typeface="Symbol" panose="05050102010706020507" pitchFamily="18" charset="2"/>
              </a:rPr>
              <a:t>		a   Is Divisible By   n</a:t>
            </a:r>
          </a:p>
          <a:p>
            <a:pPr marL="0" indent="0" eaLnBrk="1" hangingPunct="1">
              <a:buNone/>
            </a:pPr>
            <a:endParaRPr lang="en-GB" altLang="en-US" i="1" kern="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14289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0</TotalTime>
  <Words>1945</Words>
  <Application>Microsoft Office PowerPoint</Application>
  <PresentationFormat>On-screen Show (4:3)</PresentationFormat>
  <Paragraphs>751</Paragraphs>
  <Slides>38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Rounded MT Bold</vt:lpstr>
      <vt:lpstr>Courier New</vt:lpstr>
      <vt:lpstr>Euclid Math Two</vt:lpstr>
      <vt:lpstr>Garamond</vt:lpstr>
      <vt:lpstr>Times New Roman</vt:lpstr>
      <vt:lpstr>Verdana</vt:lpstr>
      <vt:lpstr>Wingdings</vt:lpstr>
      <vt:lpstr>Level</vt:lpstr>
      <vt:lpstr>Equation</vt:lpstr>
      <vt:lpstr>Topics to be Covered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Properties of Congruences</vt:lpstr>
      <vt:lpstr>Examples of  a-b = kn</vt:lpstr>
      <vt:lpstr>Properties of Modular Arithmetic</vt:lpstr>
      <vt:lpstr>Examples</vt:lpstr>
      <vt:lpstr>Properties of Modular Arithmetic</vt:lpstr>
      <vt:lpstr>Rings</vt:lpstr>
      <vt:lpstr>The ring ℤn </vt:lpstr>
      <vt:lpstr>Zn, Residue Classes and Equivalence</vt:lpstr>
      <vt:lpstr>Zn, Residue Classes and Equivalence</vt:lpstr>
      <vt:lpstr>Zn, Residue Classes and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Exponentiation</vt:lpstr>
      <vt:lpstr>Simplification</vt:lpstr>
      <vt:lpstr>Euclidean Algorithm</vt:lpstr>
      <vt:lpstr>Euclidean Algorithm</vt:lpstr>
      <vt:lpstr>Euclidean Algorithm Example</vt:lpstr>
      <vt:lpstr>Modular Arithmetic Challenge</vt:lpstr>
      <vt:lpstr>Topics Covered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Carl Beckford</cp:lastModifiedBy>
  <cp:revision>431</cp:revision>
  <dcterms:created xsi:type="dcterms:W3CDTF">2002-05-12T10:17:07Z</dcterms:created>
  <dcterms:modified xsi:type="dcterms:W3CDTF">2019-09-20T13:34:38Z</dcterms:modified>
</cp:coreProperties>
</file>