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317" r:id="rId2"/>
    <p:sldId id="357" r:id="rId3"/>
    <p:sldId id="358" r:id="rId4"/>
    <p:sldId id="359" r:id="rId5"/>
    <p:sldId id="360" r:id="rId6"/>
    <p:sldId id="367" r:id="rId7"/>
    <p:sldId id="346" r:id="rId8"/>
    <p:sldId id="347" r:id="rId9"/>
    <p:sldId id="348" r:id="rId10"/>
    <p:sldId id="349" r:id="rId11"/>
    <p:sldId id="350" r:id="rId12"/>
    <p:sldId id="351" r:id="rId13"/>
    <p:sldId id="368" r:id="rId14"/>
    <p:sldId id="369" r:id="rId15"/>
    <p:sldId id="371" r:id="rId16"/>
    <p:sldId id="356" r:id="rId17"/>
    <p:sldId id="345" r:id="rId18"/>
  </p:sldIdLst>
  <p:sldSz cx="9144000" cy="6858000" type="screen4x3"/>
  <p:notesSz cx="6858000" cy="12039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83" d="100"/>
          <a:sy n="83" d="100"/>
        </p:scale>
        <p:origin x="-9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434763"/>
            <a:ext cx="2971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11434763"/>
            <a:ext cx="2971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CC97B44-2D2C-4BCA-93DA-8E6BD4F57A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13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903288"/>
            <a:ext cx="6019800" cy="451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718175"/>
            <a:ext cx="5486400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434763"/>
            <a:ext cx="2971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11434763"/>
            <a:ext cx="2971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4DC6A92-7C20-46C8-B95C-C2D2F2FEA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6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5386E46-7BB8-4452-80F6-47FBBC53531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8142943-6E9B-44F6-A692-154FEA833B4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22FD160-F4C3-4E99-9AD2-FDC4F326D2A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189880D-2CFD-4E0E-BC4B-EFD324C924B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061AA3F-0244-455A-9B02-33F81733FB78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41EEFF-A057-44D3-9EC2-847D36A0575D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2C884F-9562-4736-B22B-AB71211F8719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EB5398D-4E5E-4F4C-AB86-722A08BA20EE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E819E4-5707-4FCE-8C84-6CAB55DBD6F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852FABA-8677-4912-93B5-5BF11965C2D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437BF90-609F-43E5-91A3-D79BAF9CA21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9BA5C31-F94C-4D18-A3F0-7DA5CFABD0B9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8142943-6E9B-44F6-A692-154FEA833B4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EB5398D-4E5E-4F4C-AB86-722A08BA20E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852FABA-8677-4912-93B5-5BF11965C2D2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437BF90-609F-43E5-91A3-D79BAF9CA21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029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9BA5C31-F94C-4D18-A3F0-7DA5CFABD0B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029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029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029" altLang="en-US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8290-9CF7-428F-AA3C-21DB1BEEA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0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4822E-B6C8-4097-BAD3-227618691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8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B7500-6B4C-446E-825F-7DF04CF6D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1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B0382-66E7-4004-9EA4-3B28B37C8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0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C0EA9-FAD1-4B57-8725-372AAFC66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6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2CFAC-43B7-4B2F-A23C-1A84AF5CF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5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B02-A57F-4D2B-BC2E-B4ED19D91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5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27F9E-5FAE-402C-A85A-5CFEB3A22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FAB5C-4E85-4204-8B8A-F0F1C3B8C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DEC10-60FF-4D59-ABA4-38FC8025D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A3505-9A38-4E3F-BBFA-A92918BA4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73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029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93FA7-1467-4505-8194-733459B42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E683D47-7A9E-45CD-A965-7A9A8A0022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6E227-9431-415D-8770-77B625CA248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Topics to be Covered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mtClean="0"/>
              <a:t>Ordinary Generating Functions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E6E6C-A2D6-430A-BE5E-541D6FBF1A2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Initial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sequence,I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	{0, 1, 2, 3, 4,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Scaling by 3		{0, 3, 6, 9, 12,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Addition to I		{1,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{0,  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{1*1, 2*4,3*7,4*10,5*13,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= {1, 8, 21, 40, 65, ...}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We have {1, 1, 1, 1, …} ≡ 1 + 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…≡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Differentiating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{1, 2, 3, 4,5 …}	  				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Right-shifting, 1 place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{0, 1, 2, 3, 4, …}					≡   	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8229600" y="3911600"/>
          <a:ext cx="60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911600"/>
                        <a:ext cx="60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8105775" y="4800600"/>
          <a:ext cx="885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6" imgW="520700" imgH="419100" progId="Equation.3">
                  <p:embed/>
                </p:oleObj>
              </mc:Choice>
              <mc:Fallback>
                <p:oleObj name="Equation" r:id="rId6" imgW="520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4800600"/>
                        <a:ext cx="885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8093075" y="5943600"/>
          <a:ext cx="97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8" imgW="520700" imgH="419100" progId="Equation.3">
                  <p:embed/>
                </p:oleObj>
              </mc:Choice>
              <mc:Fallback>
                <p:oleObj name="Equation" r:id="rId8" imgW="520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5943600"/>
                        <a:ext cx="974725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838200" y="16764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838200" y="19812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838200" y="22860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74ACBD-707C-40A5-8A5C-42A12708158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Initial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sequence,I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	{0, 1, 2, 3, 4,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Scaling by 3		{0, 3, 6, 9, 12,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Addition to I		{1,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{0,  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{1*1, 2*4,3*7,4*10,5*13,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= {1, 8, 21, 40, 65, ...}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Scaling by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{0, 3, 6, 9, 12, …}				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Addition to {1, 1, 1, 1,...}i.e. 1/(1-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{1, 4, 7, 10, 13, …}				≡   	 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					≡   	 </a:t>
            </a:r>
            <a:endParaRPr lang="en-US" sz="2400" dirty="0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cxnSp>
        <p:nvCxnSpPr>
          <p:cNvPr id="15368" name="Straight Connector 10"/>
          <p:cNvCxnSpPr>
            <a:cxnSpLocks noChangeShapeType="1"/>
          </p:cNvCxnSpPr>
          <p:nvPr/>
        </p:nvCxnSpPr>
        <p:spPr bwMode="auto">
          <a:xfrm>
            <a:off x="838200" y="16764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Straight Connector 11"/>
          <p:cNvCxnSpPr>
            <a:cxnSpLocks noChangeShapeType="1"/>
          </p:cNvCxnSpPr>
          <p:nvPr/>
        </p:nvCxnSpPr>
        <p:spPr bwMode="auto">
          <a:xfrm>
            <a:off x="838200" y="19812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Straight Connector 12"/>
          <p:cNvCxnSpPr>
            <a:cxnSpLocks noChangeShapeType="1"/>
          </p:cNvCxnSpPr>
          <p:nvPr/>
        </p:nvCxnSpPr>
        <p:spPr bwMode="auto">
          <a:xfrm>
            <a:off x="838200" y="22860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7391400" y="4260850"/>
          <a:ext cx="9826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4" imgW="520700" imgH="419100" progId="Equation.3">
                  <p:embed/>
                </p:oleObj>
              </mc:Choice>
              <mc:Fallback>
                <p:oleObj name="Equation" r:id="rId4" imgW="520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60850"/>
                        <a:ext cx="9826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7239000" y="5105400"/>
          <a:ext cx="1789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6" imgW="952087" imgH="418918" progId="Equation.3">
                  <p:embed/>
                </p:oleObj>
              </mc:Choice>
              <mc:Fallback>
                <p:oleObj name="Equation" r:id="rId6" imgW="952087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7891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7620000" y="6040438"/>
          <a:ext cx="9906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8" imgW="520700" imgH="419100" progId="Equation.3">
                  <p:embed/>
                </p:oleObj>
              </mc:Choice>
              <mc:Fallback>
                <p:oleObj name="Equation" r:id="rId8" imgW="5207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40438"/>
                        <a:ext cx="990600" cy="852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838200" y="25908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838200" y="2895600"/>
            <a:ext cx="49530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57424-2CDA-4B11-BD19-8E0D0E782D3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Initial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sequence,I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	{0, 1, 2, 3, 4,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Scaling by 3		{0, 3, 6, 9, 12,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Addition to I		{1,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Right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Shifting,x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{0,  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{1*1, 2*4,3*7,4*10,5*13,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	= {1, 8, 21, 40, 65, ...}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Right Shifting, 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{0, 1, 4, 7, 10, 13, …}			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Differentiating, again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For LHS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	{1*1, 2*4, 3*7, 4*10,5*13, …}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	{  1,     8,   21,    40,   65,   …} 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For RHS ...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cxnSp>
        <p:nvCxnSpPr>
          <p:cNvPr id="17416" name="Straight Connector 10"/>
          <p:cNvCxnSpPr>
            <a:cxnSpLocks noChangeShapeType="1"/>
          </p:cNvCxnSpPr>
          <p:nvPr/>
        </p:nvCxnSpPr>
        <p:spPr bwMode="auto">
          <a:xfrm>
            <a:off x="838200" y="16764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Connector 11"/>
          <p:cNvCxnSpPr>
            <a:cxnSpLocks noChangeShapeType="1"/>
          </p:cNvCxnSpPr>
          <p:nvPr/>
        </p:nvCxnSpPr>
        <p:spPr bwMode="auto">
          <a:xfrm>
            <a:off x="838200" y="19812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Connector 12"/>
          <p:cNvCxnSpPr>
            <a:cxnSpLocks noChangeShapeType="1"/>
          </p:cNvCxnSpPr>
          <p:nvPr/>
        </p:nvCxnSpPr>
        <p:spPr bwMode="auto">
          <a:xfrm>
            <a:off x="838200" y="22860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cxnSp>
        <p:nvCxnSpPr>
          <p:cNvPr id="17422" name="Straight Connector 19"/>
          <p:cNvCxnSpPr>
            <a:cxnSpLocks noChangeShapeType="1"/>
          </p:cNvCxnSpPr>
          <p:nvPr/>
        </p:nvCxnSpPr>
        <p:spPr bwMode="auto">
          <a:xfrm>
            <a:off x="838200" y="25908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Connector 20"/>
          <p:cNvCxnSpPr>
            <a:cxnSpLocks noChangeShapeType="1"/>
          </p:cNvCxnSpPr>
          <p:nvPr/>
        </p:nvCxnSpPr>
        <p:spPr bwMode="auto">
          <a:xfrm>
            <a:off x="838200" y="2895600"/>
            <a:ext cx="49530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7391400" y="4287838"/>
          <a:ext cx="1143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4" imgW="609600" imgH="419100" progId="Equation.3">
                  <p:embed/>
                </p:oleObj>
              </mc:Choice>
              <mc:Fallback>
                <p:oleObj name="Equation" r:id="rId4" imgW="609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87838"/>
                        <a:ext cx="1143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838200" y="3275013"/>
            <a:ext cx="5257800" cy="1587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613BC-CA7A-403E-9E1F-A06DB1A3F3C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Right Shifting, 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{0, 1, 4, 7, 10, 13, …}			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Differentiating, again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For LHS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{1*1, 2*4, 3*7, 4*10,5*13, …}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{  1,     8,   21,    40,   65,   …}</a:t>
            </a:r>
            <a:r>
              <a:rPr lang="en-US" sz="2400" dirty="0" smtClean="0"/>
              <a:t> 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For RHS ...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94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19468" name="Object 5"/>
          <p:cNvGraphicFramePr>
            <a:graphicFrameLocks noChangeAspect="1"/>
          </p:cNvGraphicFramePr>
          <p:nvPr/>
        </p:nvGraphicFramePr>
        <p:xfrm>
          <a:off x="7391400" y="1831975"/>
          <a:ext cx="1143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4" imgW="609600" imgH="419100" progId="Equation.3">
                  <p:embed/>
                </p:oleObj>
              </mc:Choice>
              <mc:Fallback>
                <p:oleObj name="Equation" r:id="rId4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831975"/>
                        <a:ext cx="1143000" cy="835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68779"/>
              </p:ext>
            </p:extLst>
          </p:nvPr>
        </p:nvGraphicFramePr>
        <p:xfrm>
          <a:off x="1576388" y="4267200"/>
          <a:ext cx="5200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6" imgW="2527200" imgH="419040" progId="Equation.3">
                  <p:embed/>
                </p:oleObj>
              </mc:Choice>
              <mc:Fallback>
                <p:oleObj name="Equation" r:id="rId6" imgW="2527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4267200"/>
                        <a:ext cx="5200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91284"/>
              </p:ext>
            </p:extLst>
          </p:nvPr>
        </p:nvGraphicFramePr>
        <p:xfrm>
          <a:off x="1562100" y="5334000"/>
          <a:ext cx="53451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8" imgW="2616120" imgH="634680" progId="Equation.3">
                  <p:embed/>
                </p:oleObj>
              </mc:Choice>
              <mc:Fallback>
                <p:oleObj name="Equation" r:id="rId8" imgW="26161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334000"/>
                        <a:ext cx="53451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7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9A4FF9-10E6-43C2-869D-C15C69E3293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/>
              <a:t>	For RHS ...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15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215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044390"/>
              </p:ext>
            </p:extLst>
          </p:nvPr>
        </p:nvGraphicFramePr>
        <p:xfrm>
          <a:off x="1562100" y="1905000"/>
          <a:ext cx="53451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4" imgW="2616120" imgH="634680" progId="Equation.3">
                  <p:embed/>
                </p:oleObj>
              </mc:Choice>
              <mc:Fallback>
                <p:oleObj name="Equation" r:id="rId4" imgW="26161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905000"/>
                        <a:ext cx="53451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08341"/>
              </p:ext>
            </p:extLst>
          </p:nvPr>
        </p:nvGraphicFramePr>
        <p:xfrm>
          <a:off x="422275" y="3825875"/>
          <a:ext cx="764698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6" imgW="3860640" imgH="1320480" progId="Equation.3">
                  <p:embed/>
                </p:oleObj>
              </mc:Choice>
              <mc:Fallback>
                <p:oleObj name="Equation" r:id="rId6" imgW="386064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825875"/>
                        <a:ext cx="7646988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0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D634F-2673-49F1-8341-C0F87B25865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256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314768"/>
              </p:ext>
            </p:extLst>
          </p:nvPr>
        </p:nvGraphicFramePr>
        <p:xfrm>
          <a:off x="788988" y="1925638"/>
          <a:ext cx="6942137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4" imgW="3504960" imgH="2158920" progId="Equation.3">
                  <p:embed/>
                </p:oleObj>
              </mc:Choice>
              <mc:Fallback>
                <p:oleObj name="Equation" r:id="rId4" imgW="350496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925638"/>
                        <a:ext cx="6942137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47069-49C0-44B6-861F-3CD71FD1736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3" name="Rectangle 4"/>
          <p:cNvSpPr>
            <a:spLocks noChangeArrowheads="1"/>
          </p:cNvSpPr>
          <p:nvPr/>
        </p:nvSpPr>
        <p:spPr bwMode="auto">
          <a:xfrm>
            <a:off x="228600" y="1905000"/>
            <a:ext cx="87201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>
                <a:cs typeface="Times New Roman" charset="0"/>
              </a:rPr>
              <a:t>Therefore the generating function for sequence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cs typeface="Times New Roman" charset="0"/>
              </a:rPr>
              <a:t>		{1, 8, 21, 40, 65, …} is    </a:t>
            </a:r>
            <a:endParaRPr lang="en-US" altLang="en-US" sz="5400"/>
          </a:p>
        </p:txBody>
      </p:sp>
      <p:graphicFrame>
        <p:nvGraphicFramePr>
          <p:cNvPr id="27664" name="Object 3"/>
          <p:cNvGraphicFramePr>
            <a:graphicFrameLocks noChangeAspect="1"/>
          </p:cNvGraphicFramePr>
          <p:nvPr/>
        </p:nvGraphicFramePr>
        <p:xfrm>
          <a:off x="3733800" y="3665538"/>
          <a:ext cx="1143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4" imgW="520700" imgH="419100" progId="Equation.3">
                  <p:embed/>
                </p:oleObj>
              </mc:Choice>
              <mc:Fallback>
                <p:oleObj name="Equation" r:id="rId4" imgW="520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65538"/>
                        <a:ext cx="11430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Rectangle 5"/>
          <p:cNvSpPr>
            <a:spLocks noChangeArrowheads="1"/>
          </p:cNvSpPr>
          <p:nvPr/>
        </p:nvSpPr>
        <p:spPr bwMode="auto">
          <a:xfrm>
            <a:off x="0" y="974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C7D25-A53D-49B3-9285-A1034D7AC12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Topics Covered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mtClean="0"/>
              <a:t>Ordinary Generating Functions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03A096-AD0B-43AB-AAAB-9B206F98251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Question</a:t>
            </a:r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Find the generating function for the sequence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		</a:t>
            </a:r>
            <a:r>
              <a:rPr lang="en-US" altLang="en-US" dirty="0" smtClean="0"/>
              <a:t>{3,   </a:t>
            </a:r>
            <a:r>
              <a:rPr lang="en-US" altLang="en-US" dirty="0"/>
              <a:t>6</a:t>
            </a:r>
            <a:r>
              <a:rPr lang="en-US" altLang="en-US" dirty="0" smtClean="0"/>
              <a:t>,   9,   12,   </a:t>
            </a:r>
            <a:r>
              <a:rPr lang="en-US" altLang="en-US" dirty="0"/>
              <a:t>1</a:t>
            </a:r>
            <a:r>
              <a:rPr lang="en-US" altLang="en-US" dirty="0" smtClean="0"/>
              <a:t>5</a:t>
            </a:r>
            <a:r>
              <a:rPr lang="en-US" altLang="en-US" dirty="0" smtClean="0"/>
              <a:t>,   …}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4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18E22-EB28-40D1-BFAE-A506E8F717E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/>
              <a:t>Given 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		</a:t>
            </a:r>
            <a:r>
              <a:rPr lang="en-US" altLang="en-US" dirty="0" smtClean="0"/>
              <a:t>{3,   </a:t>
            </a:r>
            <a:r>
              <a:rPr lang="en-US" altLang="en-US" dirty="0"/>
              <a:t>6</a:t>
            </a:r>
            <a:r>
              <a:rPr lang="en-US" altLang="en-US" dirty="0" smtClean="0"/>
              <a:t>,   9,   12,   </a:t>
            </a:r>
            <a:r>
              <a:rPr lang="en-US" altLang="en-US" dirty="0"/>
              <a:t>1</a:t>
            </a:r>
            <a:r>
              <a:rPr lang="en-US" altLang="en-US" dirty="0" smtClean="0"/>
              <a:t>5</a:t>
            </a:r>
            <a:r>
              <a:rPr lang="en-US" altLang="en-US" dirty="0" smtClean="0"/>
              <a:t>,   …}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Recognize that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3</a:t>
            </a:r>
            <a:r>
              <a:rPr lang="en-US" altLang="en-US" dirty="0" smtClean="0"/>
              <a:t>	= 1 *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6</a:t>
            </a:r>
            <a:r>
              <a:rPr lang="en-US" altLang="en-US" dirty="0" smtClean="0"/>
              <a:t>	= 2 * </a:t>
            </a:r>
            <a:r>
              <a:rPr lang="en-US" altLang="en-US" dirty="0" smtClean="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/>
              <a:t>9</a:t>
            </a:r>
            <a:r>
              <a:rPr lang="en-US" altLang="en-US" dirty="0" smtClean="0"/>
              <a:t>	= 3 *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12</a:t>
            </a:r>
            <a:r>
              <a:rPr lang="en-US" altLang="en-US" dirty="0" smtClean="0"/>
              <a:t>	= 4 *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15</a:t>
            </a:r>
            <a:r>
              <a:rPr lang="en-US" altLang="en-US" dirty="0" smtClean="0"/>
              <a:t>	= 5 * </a:t>
            </a:r>
            <a:r>
              <a:rPr lang="en-US" altLang="en-US" dirty="0" smtClean="0"/>
              <a:t>3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2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365FFC-2E2C-48AC-BD5A-09BE41A69C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= 1 *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= 2 *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= 3 *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= 4 *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= 5 *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This suggests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Initial </a:t>
            </a:r>
            <a:r>
              <a:rPr lang="en-US" sz="2400" dirty="0" err="1" smtClean="0"/>
              <a:t>sequence,I</a:t>
            </a:r>
            <a:r>
              <a:rPr lang="en-US" sz="2400" dirty="0" smtClean="0"/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Scaling by 3		</a:t>
            </a:r>
            <a:r>
              <a:rPr lang="en-US" sz="2400" dirty="0" smtClean="0"/>
              <a:t>{3</a:t>
            </a:r>
            <a:r>
              <a:rPr lang="en-US" sz="2400" dirty="0" smtClean="0"/>
              <a:t>, 6, 9, 12, </a:t>
            </a:r>
            <a:r>
              <a:rPr lang="en-US" sz="2400" dirty="0" smtClean="0"/>
              <a:t>15, ...}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45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E6E6C-A2D6-430A-BE5E-541D6FBF1A2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Initial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sequence,I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Scaling by 3		{0, 3, 6, 9, 12, ...}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We </a:t>
            </a:r>
            <a:r>
              <a:rPr lang="en-US" sz="2400" dirty="0" smtClean="0"/>
              <a:t>have {1, 1, 1, 1, …} ≡ 1 + 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…≡   	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By Differentiating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{1, 2, 3, 4,5 …}	  				≡   	 </a:t>
            </a:r>
          </a:p>
          <a:p>
            <a:pPr>
              <a:buNone/>
              <a:defRPr/>
            </a:pPr>
            <a:endParaRPr lang="en-US" sz="1600" dirty="0" smtClean="0"/>
          </a:p>
          <a:p>
            <a:pPr>
              <a:buNone/>
              <a:defRPr/>
            </a:pPr>
            <a:endParaRPr lang="en-US" sz="1600" dirty="0"/>
          </a:p>
          <a:p>
            <a:pPr>
              <a:buNone/>
              <a:defRPr/>
            </a:pPr>
            <a:r>
              <a:rPr lang="en-US" sz="1600" dirty="0" smtClean="0"/>
              <a:t> </a:t>
            </a:r>
            <a:r>
              <a:rPr lang="en-US" sz="2400" dirty="0"/>
              <a:t>By Scaling by 3</a:t>
            </a:r>
          </a:p>
          <a:p>
            <a:pPr>
              <a:buNone/>
              <a:defRPr/>
            </a:pPr>
            <a:r>
              <a:rPr lang="en-US" sz="2400" dirty="0"/>
              <a:t>	{3, 6, 9, 12, 15, …}			</a:t>
            </a:r>
            <a:r>
              <a:rPr lang="en-US" sz="2400" dirty="0" smtClean="0"/>
              <a:t>	</a:t>
            </a:r>
            <a:r>
              <a:rPr lang="en-US" sz="2400" dirty="0"/>
              <a:t>	≡   	 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40767"/>
              </p:ext>
            </p:extLst>
          </p:nvPr>
        </p:nvGraphicFramePr>
        <p:xfrm>
          <a:off x="8229600" y="3200400"/>
          <a:ext cx="60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200400"/>
                        <a:ext cx="60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02807"/>
              </p:ext>
            </p:extLst>
          </p:nvPr>
        </p:nvGraphicFramePr>
        <p:xfrm>
          <a:off x="8105775" y="4089400"/>
          <a:ext cx="885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6" imgW="520700" imgH="419100" progId="Equation.3">
                  <p:embed/>
                </p:oleObj>
              </mc:Choice>
              <mc:Fallback>
                <p:oleObj name="Equation" r:id="rId6" imgW="52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4089400"/>
                        <a:ext cx="885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838200" y="16764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838200" y="19812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03275"/>
              </p:ext>
            </p:extLst>
          </p:nvPr>
        </p:nvGraphicFramePr>
        <p:xfrm>
          <a:off x="8108950" y="5480050"/>
          <a:ext cx="958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8" imgW="507960" imgH="419040" progId="Equation.3">
                  <p:embed/>
                </p:oleObj>
              </mc:Choice>
              <mc:Fallback>
                <p:oleObj name="Equation" r:id="rId8" imgW="5079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0" y="5480050"/>
                        <a:ext cx="9588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2"/>
          <p:cNvCxnSpPr>
            <a:cxnSpLocks noChangeShapeType="1"/>
          </p:cNvCxnSpPr>
          <p:nvPr/>
        </p:nvCxnSpPr>
        <p:spPr bwMode="auto">
          <a:xfrm>
            <a:off x="838200" y="2286000"/>
            <a:ext cx="46482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74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47069-49C0-44B6-861F-3CD71FD1736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7663" name="Rectangle 4"/>
          <p:cNvSpPr>
            <a:spLocks noChangeArrowheads="1"/>
          </p:cNvSpPr>
          <p:nvPr/>
        </p:nvSpPr>
        <p:spPr bwMode="auto">
          <a:xfrm>
            <a:off x="228600" y="1905000"/>
            <a:ext cx="87201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cs typeface="Times New Roman" charset="0"/>
              </a:rPr>
              <a:t>Therefore the generating function for sequence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cs typeface="Times New Roman" charset="0"/>
              </a:rPr>
              <a:t>		</a:t>
            </a:r>
            <a:r>
              <a:rPr lang="en-US" altLang="en-US" dirty="0" smtClean="0">
                <a:cs typeface="Times New Roman" charset="0"/>
              </a:rPr>
              <a:t>{3, </a:t>
            </a:r>
            <a:r>
              <a:rPr lang="en-US" altLang="en-US" dirty="0">
                <a:cs typeface="Times New Roman" charset="0"/>
              </a:rPr>
              <a:t>6</a:t>
            </a:r>
            <a:r>
              <a:rPr lang="en-US" altLang="en-US" dirty="0" smtClean="0">
                <a:cs typeface="Times New Roman" charset="0"/>
              </a:rPr>
              <a:t>, 9, 12, </a:t>
            </a:r>
            <a:r>
              <a:rPr lang="en-US" altLang="en-US" dirty="0">
                <a:cs typeface="Times New Roman" charset="0"/>
              </a:rPr>
              <a:t>1</a:t>
            </a:r>
            <a:r>
              <a:rPr lang="en-US" altLang="en-US" dirty="0" smtClean="0">
                <a:cs typeface="Times New Roman" charset="0"/>
              </a:rPr>
              <a:t>5</a:t>
            </a:r>
            <a:r>
              <a:rPr lang="en-US" altLang="en-US" dirty="0">
                <a:cs typeface="Times New Roman" charset="0"/>
              </a:rPr>
              <a:t>, …} is    </a:t>
            </a:r>
            <a:endParaRPr lang="en-US" altLang="en-US" sz="5400" dirty="0"/>
          </a:p>
        </p:txBody>
      </p:sp>
      <p:sp>
        <p:nvSpPr>
          <p:cNvPr id="27665" name="Rectangle 5"/>
          <p:cNvSpPr>
            <a:spLocks noChangeArrowheads="1"/>
          </p:cNvSpPr>
          <p:nvPr/>
        </p:nvSpPr>
        <p:spPr bwMode="auto">
          <a:xfrm>
            <a:off x="0" y="974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364891"/>
              </p:ext>
            </p:extLst>
          </p:nvPr>
        </p:nvGraphicFramePr>
        <p:xfrm>
          <a:off x="4038600" y="3886200"/>
          <a:ext cx="958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4" imgW="507960" imgH="419040" progId="Equation.3">
                  <p:embed/>
                </p:oleObj>
              </mc:Choice>
              <mc:Fallback>
                <p:oleObj name="Equation" r:id="rId4" imgW="5079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86200"/>
                        <a:ext cx="9588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4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03A096-AD0B-43AB-AAAB-9B206F98251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– Question 2</a:t>
            </a:r>
            <a:endParaRPr lang="en-US" altLang="en-US" dirty="0" smtClean="0"/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Find the generating function for the sequence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{1,   8,   21,   40,   65,   …}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18E22-EB28-40D1-BFAE-A506E8F717E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– Solution 2</a:t>
            </a:r>
            <a:endParaRPr lang="en-US" altLang="en-US" dirty="0" smtClean="0"/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/>
              <a:t>Given 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	{1,   8,   21,   40,   65,   …}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Recognize that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1	= 1 * 1	= 1 * 1	= (1  +  0 * 3) * 1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8	= 2 * 4	= 4 * 2	= (1  +  1 * 3) * 2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21	= 3 * 7	= 7 * 3	= (1  +  2 * 3) * 3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40	= 4 * 10	= 10 * 4	= (1  +  3 * 3) * 4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65	= 5 * 13	= 13 * 5	= (1  +  4 * 3) * 5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365FFC-2E2C-48AC-BD5A-09BE41A69C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- Solution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idx="1"/>
          </p:nvPr>
        </p:nvSpPr>
        <p:spPr>
          <a:xfrm>
            <a:off x="457200" y="1489075"/>
            <a:ext cx="8686800" cy="45307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1	= 1 * 1		= 1 * 1		</a:t>
            </a:r>
            <a:r>
              <a:rPr lang="en-US" sz="1800" dirty="0" smtClean="0"/>
              <a:t>= (1  +  0 * 3) *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8	= 2 * 4		= 4 * 2		</a:t>
            </a:r>
            <a:r>
              <a:rPr lang="en-US" sz="1800" dirty="0" smtClean="0"/>
              <a:t>= (1  +  1 * 3) *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21	= 3 * 7		= 7 * 3		</a:t>
            </a:r>
            <a:r>
              <a:rPr lang="en-US" sz="1800" dirty="0" smtClean="0"/>
              <a:t>= (1  +  2 * 3) *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40	= 4 * 10	= 10 * 4	</a:t>
            </a:r>
            <a:r>
              <a:rPr lang="en-US" sz="1800" dirty="0" smtClean="0"/>
              <a:t>= (1  +  3 * 3) *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65	= 5 * 13	= 13 * 5	</a:t>
            </a:r>
            <a:r>
              <a:rPr lang="en-US" sz="1800" dirty="0" smtClean="0"/>
              <a:t>= (1  +  4 * 3) *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This suggests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Initial </a:t>
            </a:r>
            <a:r>
              <a:rPr lang="en-US" sz="2400" dirty="0" err="1" smtClean="0"/>
              <a:t>sequence,I</a:t>
            </a:r>
            <a:r>
              <a:rPr lang="en-US" sz="2400" dirty="0" smtClean="0"/>
              <a:t> 	{1, 1, 1, 1, 1,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Differentiation     	{1, 2, 3, 4, 5,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Right </a:t>
            </a:r>
            <a:r>
              <a:rPr lang="en-US" sz="2400" dirty="0" err="1" smtClean="0"/>
              <a:t>Shifting,x</a:t>
            </a:r>
            <a:r>
              <a:rPr lang="en-US" sz="2400" dirty="0" smtClean="0"/>
              <a:t>     	{0, 1, 2, 3, 4,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Scaling by 3		{0, 3, 6, 9, 12,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Addition to I		{1,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Right </a:t>
            </a:r>
            <a:r>
              <a:rPr lang="en-US" sz="2400" dirty="0" err="1" smtClean="0"/>
              <a:t>Shifting,x</a:t>
            </a:r>
            <a:r>
              <a:rPr lang="en-US" sz="2400" dirty="0" smtClean="0"/>
              <a:t>		{0,  1, 4, 7, 10, 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Differentiation     	{1*1, 2*4,3*7,4*10,5*13, ...}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2400" dirty="0" smtClean="0"/>
              <a:t>					= {1, 8, 21, 40, 65, 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4155</TotalTime>
  <Words>128</Words>
  <Application>Microsoft Office PowerPoint</Application>
  <PresentationFormat>On-screen Show (4:3)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Level</vt:lpstr>
      <vt:lpstr>Equation</vt:lpstr>
      <vt:lpstr>Microsoft Equation 3.0</vt:lpstr>
      <vt:lpstr>Topics to be Covered</vt:lpstr>
      <vt:lpstr>Example - Question</vt:lpstr>
      <vt:lpstr>Example - Solution</vt:lpstr>
      <vt:lpstr>Example - Solution</vt:lpstr>
      <vt:lpstr>Example - Solution</vt:lpstr>
      <vt:lpstr>Example - Solution</vt:lpstr>
      <vt:lpstr>Example – Question 2</vt:lpstr>
      <vt:lpstr>Example – Solution 2</vt:lpstr>
      <vt:lpstr>Example - Solution</vt:lpstr>
      <vt:lpstr>Example - Solution</vt:lpstr>
      <vt:lpstr>Example - Solution</vt:lpstr>
      <vt:lpstr>Example - Solution</vt:lpstr>
      <vt:lpstr>Example - Solution</vt:lpstr>
      <vt:lpstr>Example - Solution</vt:lpstr>
      <vt:lpstr>Example - Solution</vt:lpstr>
      <vt:lpstr>Example - Solution</vt:lpstr>
      <vt:lpstr>Topics Covered</vt:lpstr>
    </vt:vector>
  </TitlesOfParts>
  <Company>Barry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Carl Beckford</cp:lastModifiedBy>
  <cp:revision>354</cp:revision>
  <dcterms:created xsi:type="dcterms:W3CDTF">2002-05-12T10:17:07Z</dcterms:created>
  <dcterms:modified xsi:type="dcterms:W3CDTF">2016-11-02T15:01:18Z</dcterms:modified>
</cp:coreProperties>
</file>