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sldIdLst>
    <p:sldId id="317" r:id="rId2"/>
    <p:sldId id="318" r:id="rId3"/>
    <p:sldId id="333" r:id="rId4"/>
    <p:sldId id="328" r:id="rId5"/>
    <p:sldId id="329" r:id="rId6"/>
    <p:sldId id="330" r:id="rId7"/>
    <p:sldId id="331" r:id="rId8"/>
    <p:sldId id="332" r:id="rId9"/>
    <p:sldId id="334" r:id="rId10"/>
    <p:sldId id="335" r:id="rId11"/>
    <p:sldId id="337" r:id="rId12"/>
    <p:sldId id="338" r:id="rId13"/>
    <p:sldId id="339" r:id="rId14"/>
    <p:sldId id="340" r:id="rId15"/>
    <p:sldId id="341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0F7EAEFF-D843-4003-801D-3A1299B91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2646C90-5AB4-4A60-937F-967FB510AED1}" type="slidenum">
              <a:rPr lang="en-US" altLang="en-US" sz="1200" smtClean="0">
                <a:latin typeface="Arial" charset="0"/>
              </a:rPr>
              <a:pPr eaLnBrk="1" hangingPunct="1"/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9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10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4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11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5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12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98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13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14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15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15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5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5552674-D398-4075-92B0-6544567FBCA4}" type="slidenum">
              <a:rPr lang="en-US" altLang="en-US" sz="1200" smtClean="0">
                <a:latin typeface="Arial" charset="0"/>
              </a:rPr>
              <a:pPr eaLnBrk="1" hangingPunct="1"/>
              <a:t>16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5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E24E31B-9199-4503-8863-CDB590619353}" type="slidenum">
              <a:rPr lang="en-US" altLang="en-US" sz="1200" smtClean="0">
                <a:latin typeface="Arial" charset="0"/>
              </a:rPr>
              <a:pPr eaLnBrk="1" hangingPunct="1"/>
              <a:t>17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2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4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3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9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4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5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7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6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9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7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0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8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8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A207F5-21F9-4DCA-A12A-BC357E1BFDED}" type="slidenum">
              <a:rPr lang="en-US" altLang="en-US" sz="1200" smtClean="0">
                <a:latin typeface="Arial" charset="0"/>
              </a:rPr>
              <a:pPr eaLnBrk="1" hangingPunct="1"/>
              <a:t>9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1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F14EF-851D-49E2-BDFF-21F763D25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CFA6E-04B1-432E-879B-D326AC2A2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38CC0-0528-45B4-8872-A8DAB114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3BA5E-9022-44BB-8127-2E71FC9C6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CA35-AA6F-49FF-9360-CD7DFBAD5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51E3-D970-4AEC-BB53-F60363AF2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ADB9C-5537-484F-BA75-087EC7D5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DF65-FEF0-402E-ACE5-EFD7EF624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BE513-B716-430F-BE6E-A8F8752EC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B702-62FC-4693-AEC3-28F4A6D3D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029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A5B3B-A1EC-4B91-9A66-F6D6726A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C9CD3024-B669-43B8-A339-3F6B2EF58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029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1A6E972-43C3-4F16-B33C-DCF30642FAB5}" type="slidenum">
              <a:rPr lang="en-US" altLang="en-US" sz="1000" smtClean="0"/>
              <a:pPr eaLnBrk="1" hangingPunct="1"/>
              <a:t>1</a:t>
            </a:fld>
            <a:endParaRPr lang="en-US" altLang="en-US" sz="10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Topics to be Covered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Generating Functions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en-US" smtClean="0"/>
              <a:t>Recurrence Relations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10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315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029" altLang="en-US" b="1" dirty="0" smtClean="0"/>
              <a:t>For the initial conditions</a:t>
            </a:r>
          </a:p>
          <a:p>
            <a:pPr marL="0" indent="0">
              <a:buNone/>
            </a:pPr>
            <a:r>
              <a:rPr lang="en-US" dirty="0" smtClean="0"/>
              <a:t>The Recurrence </a:t>
            </a:r>
            <a:r>
              <a:rPr lang="en-US" dirty="0"/>
              <a:t>Relation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n</a:t>
            </a:r>
            <a:r>
              <a:rPr lang="en-US" dirty="0"/>
              <a:t>  =  S</a:t>
            </a:r>
            <a:r>
              <a:rPr lang="en-US" baseline="-25000" dirty="0"/>
              <a:t>n-1</a:t>
            </a:r>
            <a:r>
              <a:rPr lang="en-US" dirty="0"/>
              <a:t>  </a:t>
            </a:r>
            <a:r>
              <a:rPr lang="en-US" dirty="0" smtClean="0"/>
              <a:t>+  </a:t>
            </a:r>
            <a:r>
              <a:rPr lang="en-US" dirty="0"/>
              <a:t>3</a:t>
            </a:r>
            <a:r>
              <a:rPr lang="en-US" baseline="30000" dirty="0"/>
              <a:t>n-1</a:t>
            </a:r>
            <a:r>
              <a:rPr lang="en-US" dirty="0"/>
              <a:t>        for  n ≥ 1</a:t>
            </a:r>
          </a:p>
          <a:p>
            <a:pPr>
              <a:buFont typeface="Wingdings" pitchFamily="2" charset="2"/>
              <a:buNone/>
            </a:pPr>
            <a:endParaRPr lang="en-029" altLang="en-US" dirty="0" smtClean="0"/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There is need for only one initial condition</a:t>
            </a:r>
          </a:p>
          <a:p>
            <a:pPr>
              <a:buFont typeface="Wingdings" pitchFamily="2" charset="2"/>
              <a:buNone/>
            </a:pPr>
            <a:endParaRPr lang="en-029" altLang="en-US" dirty="0"/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By counting</a:t>
            </a:r>
          </a:p>
          <a:p>
            <a:pPr>
              <a:buNone/>
            </a:pPr>
            <a:r>
              <a:rPr lang="en-029" altLang="en-US" dirty="0" smtClean="0"/>
              <a:t>			</a:t>
            </a:r>
            <a:r>
              <a:rPr lang="en-US" dirty="0"/>
              <a:t> S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endParaRPr lang="en-029" alt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35041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11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315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029" altLang="en-US" dirty="0" smtClean="0"/>
              <a:t>A coding system encodes messages using strings of base 3 digits. A </a:t>
            </a:r>
            <a:r>
              <a:rPr lang="en-029" altLang="en-US" dirty="0" err="1" smtClean="0"/>
              <a:t>codeword</a:t>
            </a:r>
            <a:r>
              <a:rPr lang="en-029" altLang="en-US" dirty="0" smtClean="0"/>
              <a:t> is considered valid if and only if it contains an odd number of 2s.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Find a recurrence relation for the number of valid </a:t>
            </a:r>
            <a:r>
              <a:rPr lang="en-029" altLang="en-US" dirty="0" err="1" smtClean="0"/>
              <a:t>codewords</a:t>
            </a:r>
            <a:r>
              <a:rPr lang="en-029" altLang="en-US" dirty="0" smtClean="0"/>
              <a:t> of length n. 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err="1" smtClean="0"/>
              <a:t>i</a:t>
            </a:r>
            <a:r>
              <a:rPr lang="en-029" altLang="en-US" dirty="0" smtClean="0"/>
              <a:t>.  State initial conditions.</a:t>
            </a:r>
          </a:p>
          <a:p>
            <a:pPr>
              <a:buFont typeface="Wingdings" pitchFamily="2" charset="2"/>
              <a:buNone/>
            </a:pPr>
            <a:r>
              <a:rPr lang="en-029" altLang="en-US" b="1" dirty="0" smtClean="0"/>
              <a:t>ii. Solve this recurrence relation using generating functions.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34273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12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ii.	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 smtClean="0"/>
              <a:t>s</a:t>
            </a:r>
            <a:r>
              <a:rPr lang="en-US" baseline="-25000" dirty="0" smtClean="0"/>
              <a:t>n-1</a:t>
            </a:r>
            <a:r>
              <a:rPr lang="en-US" dirty="0" smtClean="0"/>
              <a:t>  </a:t>
            </a:r>
            <a:r>
              <a:rPr lang="en-US" dirty="0"/>
              <a:t>+  </a:t>
            </a:r>
            <a:r>
              <a:rPr lang="en-US" dirty="0" smtClean="0"/>
              <a:t>3</a:t>
            </a:r>
            <a:r>
              <a:rPr lang="en-US" baseline="30000" dirty="0" smtClean="0"/>
              <a:t>n-1</a:t>
            </a:r>
            <a:r>
              <a:rPr lang="en-US" dirty="0" smtClean="0"/>
              <a:t>        </a:t>
            </a:r>
            <a:r>
              <a:rPr lang="en-US" dirty="0"/>
              <a:t>for  n ≥ 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dirty="0" smtClean="0"/>
              <a:t>Let  </a:t>
            </a:r>
            <a:r>
              <a:rPr lang="en-US" sz="2400" i="1" dirty="0" smtClean="0"/>
              <a:t>S  =  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 </a:t>
            </a:r>
            <a:r>
              <a:rPr lang="en-US" sz="2400" i="1" dirty="0"/>
              <a:t>+  s</a:t>
            </a:r>
            <a:r>
              <a:rPr lang="en-US" sz="2400" i="1" baseline="-25000" dirty="0"/>
              <a:t>1</a:t>
            </a:r>
            <a:r>
              <a:rPr lang="en-US" sz="2400" i="1" dirty="0"/>
              <a:t>x  </a:t>
            </a:r>
            <a:r>
              <a:rPr lang="en-US" sz="2400" i="1" dirty="0" smtClean="0"/>
              <a:t>+  </a:t>
            </a:r>
            <a:r>
              <a:rPr lang="en-US" sz="2400" i="1" dirty="0"/>
              <a:t>s</a:t>
            </a:r>
            <a:r>
              <a:rPr lang="en-US" sz="2400" i="1" baseline="-25000" dirty="0"/>
              <a:t>2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  +  s</a:t>
            </a:r>
            <a:r>
              <a:rPr lang="en-US" sz="2400" i="1" baseline="-25000" dirty="0"/>
              <a:t>3</a:t>
            </a:r>
            <a:r>
              <a:rPr lang="en-US" sz="2400" i="1" dirty="0"/>
              <a:t>x</a:t>
            </a:r>
            <a:r>
              <a:rPr lang="en-US" sz="2400" i="1" baseline="30000" dirty="0"/>
              <a:t>3</a:t>
            </a:r>
            <a:r>
              <a:rPr lang="en-US" sz="2400" i="1" dirty="0"/>
              <a:t>  + </a:t>
            </a:r>
            <a:r>
              <a:rPr lang="en-US" sz="2400" i="1" dirty="0" smtClean="0"/>
              <a:t>...+ 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n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i="1" dirty="0"/>
              <a:t>  +  ...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i="1" dirty="0" err="1" smtClean="0"/>
              <a:t>xS</a:t>
            </a:r>
            <a:r>
              <a:rPr lang="en-US" sz="2400" i="1" dirty="0" smtClean="0"/>
              <a:t>  =           </a:t>
            </a:r>
            <a:r>
              <a:rPr lang="en-US" sz="2400" i="1" dirty="0"/>
              <a:t>s</a:t>
            </a:r>
            <a:r>
              <a:rPr lang="en-US" sz="2400" i="1" baseline="-25000" dirty="0"/>
              <a:t>0</a:t>
            </a:r>
            <a:r>
              <a:rPr lang="en-US" sz="2400" i="1" dirty="0"/>
              <a:t>x  </a:t>
            </a:r>
            <a:r>
              <a:rPr lang="en-US" sz="2400" i="1" dirty="0" smtClean="0"/>
              <a:t>+  </a:t>
            </a:r>
            <a:r>
              <a:rPr lang="en-US" sz="2400" i="1" dirty="0"/>
              <a:t>s</a:t>
            </a:r>
            <a:r>
              <a:rPr lang="en-US" sz="2400" i="1" baseline="-25000" dirty="0"/>
              <a:t>1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  +  s</a:t>
            </a:r>
            <a:r>
              <a:rPr lang="en-US" sz="2400" i="1" baseline="-25000" dirty="0"/>
              <a:t>2</a:t>
            </a:r>
            <a:r>
              <a:rPr lang="en-US" sz="2400" i="1" dirty="0"/>
              <a:t>x</a:t>
            </a:r>
            <a:r>
              <a:rPr lang="en-US" sz="2400" i="1" baseline="30000" dirty="0"/>
              <a:t>3  </a:t>
            </a:r>
            <a:r>
              <a:rPr lang="en-US" sz="2400" i="1" dirty="0"/>
              <a:t>+ </a:t>
            </a:r>
            <a:r>
              <a:rPr lang="en-US" sz="2400" i="1" dirty="0" smtClean="0"/>
              <a:t>...+ </a:t>
            </a:r>
            <a:r>
              <a:rPr lang="en-US" sz="2400" i="1" dirty="0"/>
              <a:t>s</a:t>
            </a:r>
            <a:r>
              <a:rPr lang="en-US" sz="2400" i="1" baseline="-25000" dirty="0"/>
              <a:t>n-1</a:t>
            </a:r>
            <a:r>
              <a:rPr lang="en-US" sz="2400" i="1" dirty="0"/>
              <a:t>x</a:t>
            </a:r>
            <a:r>
              <a:rPr lang="en-US" sz="2400" i="1" baseline="30000" dirty="0"/>
              <a:t>n</a:t>
            </a:r>
            <a:r>
              <a:rPr lang="en-US" sz="2400" i="1" dirty="0"/>
              <a:t>  +  ...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By Subtraction</a:t>
            </a:r>
          </a:p>
          <a:p>
            <a:pPr marL="0" indent="0">
              <a:buNone/>
            </a:pPr>
            <a:r>
              <a:rPr lang="en-US" sz="2400" i="1" dirty="0" smtClean="0"/>
              <a:t>S(1-x</a:t>
            </a:r>
            <a:r>
              <a:rPr lang="en-US" sz="2400" i="1" dirty="0"/>
              <a:t>) </a:t>
            </a:r>
            <a:r>
              <a:rPr lang="en-US" sz="2400" i="1" dirty="0" smtClean="0"/>
              <a:t>=</a:t>
            </a:r>
            <a:r>
              <a:rPr lang="en-US" sz="2100" i="1" dirty="0" smtClean="0"/>
              <a:t>  s</a:t>
            </a:r>
            <a:r>
              <a:rPr lang="en-US" sz="2100" i="1" baseline="-25000" dirty="0" smtClean="0"/>
              <a:t>0 </a:t>
            </a:r>
            <a:r>
              <a:rPr lang="en-US" sz="2100" i="1" dirty="0" smtClean="0"/>
              <a:t>+(s</a:t>
            </a:r>
            <a:r>
              <a:rPr lang="en-US" sz="2100" i="1" baseline="-25000" dirty="0" smtClean="0"/>
              <a:t>1</a:t>
            </a:r>
            <a:r>
              <a:rPr lang="en-US" sz="2100" i="1" dirty="0" smtClean="0"/>
              <a:t>-s</a:t>
            </a:r>
            <a:r>
              <a:rPr lang="en-US" sz="2100" i="1" baseline="-25000" dirty="0" smtClean="0"/>
              <a:t>0</a:t>
            </a:r>
            <a:r>
              <a:rPr lang="en-US" sz="2100" i="1" dirty="0" smtClean="0"/>
              <a:t>)x +(s</a:t>
            </a:r>
            <a:r>
              <a:rPr lang="en-US" sz="2100" i="1" baseline="-25000" dirty="0" smtClean="0"/>
              <a:t>2</a:t>
            </a:r>
            <a:r>
              <a:rPr lang="en-US" sz="2100" i="1" dirty="0" smtClean="0"/>
              <a:t>-s</a:t>
            </a:r>
            <a:r>
              <a:rPr lang="en-US" sz="2100" i="1" baseline="-25000" dirty="0" smtClean="0"/>
              <a:t>1</a:t>
            </a:r>
            <a:r>
              <a:rPr lang="en-US" sz="2100" i="1" dirty="0" smtClean="0"/>
              <a:t>)x</a:t>
            </a:r>
            <a:r>
              <a:rPr lang="en-US" sz="2100" i="1" baseline="30000" dirty="0" smtClean="0"/>
              <a:t>2 </a:t>
            </a:r>
            <a:r>
              <a:rPr lang="en-US" sz="2100" i="1" dirty="0" smtClean="0"/>
              <a:t>+(s</a:t>
            </a:r>
            <a:r>
              <a:rPr lang="en-US" sz="2100" i="1" baseline="-25000" dirty="0" smtClean="0"/>
              <a:t>3</a:t>
            </a:r>
            <a:r>
              <a:rPr lang="en-US" sz="2100" i="1" dirty="0" smtClean="0"/>
              <a:t>-s</a:t>
            </a:r>
            <a:r>
              <a:rPr lang="en-US" sz="2100" i="1" baseline="-25000" dirty="0" smtClean="0"/>
              <a:t>2</a:t>
            </a:r>
            <a:r>
              <a:rPr lang="en-US" sz="2100" i="1" dirty="0" smtClean="0"/>
              <a:t>)x</a:t>
            </a:r>
            <a:r>
              <a:rPr lang="en-US" sz="2100" i="1" baseline="30000" dirty="0" smtClean="0"/>
              <a:t>3</a:t>
            </a:r>
            <a:r>
              <a:rPr lang="en-US" sz="2100" i="1" dirty="0" smtClean="0"/>
              <a:t>+...+(s</a:t>
            </a:r>
            <a:r>
              <a:rPr lang="en-US" sz="2100" i="1" baseline="-25000" dirty="0" smtClean="0"/>
              <a:t>n</a:t>
            </a:r>
            <a:r>
              <a:rPr lang="en-US" sz="2100" i="1" dirty="0" smtClean="0"/>
              <a:t>-s</a:t>
            </a:r>
            <a:r>
              <a:rPr lang="en-US" sz="2100" i="1" baseline="-25000" dirty="0" smtClean="0"/>
              <a:t>n-1</a:t>
            </a:r>
            <a:r>
              <a:rPr lang="en-US" sz="2100" i="1" dirty="0" smtClean="0"/>
              <a:t>)</a:t>
            </a:r>
            <a:r>
              <a:rPr lang="en-US" sz="2100" i="1" dirty="0" err="1" smtClean="0"/>
              <a:t>x</a:t>
            </a:r>
            <a:r>
              <a:rPr lang="en-US" sz="2100" i="1" baseline="30000" dirty="0" err="1" smtClean="0"/>
              <a:t>n</a:t>
            </a:r>
            <a:r>
              <a:rPr lang="en-US" sz="2100" i="1" dirty="0" smtClean="0"/>
              <a:t>+...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know </a:t>
            </a:r>
            <a:r>
              <a:rPr lang="en-US" sz="2400" dirty="0" smtClean="0"/>
              <a:t>that  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 = </a:t>
            </a:r>
            <a:r>
              <a:rPr lang="en-US" sz="2400" dirty="0" smtClean="0"/>
              <a:t>0    and 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- s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= 3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 </a:t>
            </a:r>
            <a:r>
              <a:rPr lang="en-US" sz="2000" dirty="0" smtClean="0"/>
              <a:t>for  </a:t>
            </a:r>
            <a:r>
              <a:rPr lang="en-US" sz="2000" dirty="0"/>
              <a:t>n ≥ </a:t>
            </a:r>
            <a:r>
              <a:rPr lang="en-US" sz="2000" dirty="0" smtClean="0"/>
              <a:t>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i="1" dirty="0"/>
              <a:t>S(1-x) =  </a:t>
            </a:r>
            <a:r>
              <a:rPr lang="en-US" sz="2400" i="1" dirty="0" smtClean="0"/>
              <a:t>0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+</a:t>
            </a:r>
            <a:r>
              <a:rPr lang="en-US" sz="2400" dirty="0"/>
              <a:t> </a:t>
            </a:r>
            <a:r>
              <a:rPr lang="en-US" sz="2400" dirty="0" smtClean="0"/>
              <a:t>3</a:t>
            </a:r>
            <a:r>
              <a:rPr lang="en-US" sz="2400" baseline="30000" dirty="0"/>
              <a:t>1</a:t>
            </a:r>
            <a:r>
              <a:rPr lang="en-US" sz="2400" baseline="30000" dirty="0" smtClean="0"/>
              <a:t>-1</a:t>
            </a:r>
            <a:r>
              <a:rPr lang="en-US" sz="2400" i="1" dirty="0" smtClean="0"/>
              <a:t>x  +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2-1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  </a:t>
            </a:r>
            <a:r>
              <a:rPr lang="en-US" sz="2400" i="1" dirty="0" smtClean="0"/>
              <a:t>+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3-1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3 </a:t>
            </a:r>
            <a:r>
              <a:rPr lang="en-US" sz="2400" i="1" dirty="0" smtClean="0"/>
              <a:t>+...+</a:t>
            </a:r>
            <a:r>
              <a:rPr lang="en-US" sz="2400" dirty="0" smtClean="0"/>
              <a:t>  3</a:t>
            </a:r>
            <a:r>
              <a:rPr lang="en-US" sz="2400" baseline="30000" dirty="0" smtClean="0"/>
              <a:t>n-1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n</a:t>
            </a:r>
            <a:r>
              <a:rPr lang="en-US" sz="2400" i="1" dirty="0" smtClean="0"/>
              <a:t>+...</a:t>
            </a:r>
            <a:endParaRPr lang="en-US" sz="2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23547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13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/>
              <a:t>S(1-x) =  0</a:t>
            </a:r>
            <a:r>
              <a:rPr lang="en-US" sz="2200" i="1" baseline="-25000" dirty="0"/>
              <a:t> </a:t>
            </a:r>
            <a:r>
              <a:rPr lang="en-US" sz="2200" i="1" dirty="0"/>
              <a:t>+</a:t>
            </a:r>
            <a:r>
              <a:rPr lang="en-US" sz="2200" dirty="0"/>
              <a:t> 3</a:t>
            </a:r>
            <a:r>
              <a:rPr lang="en-US" sz="2200" baseline="30000" dirty="0"/>
              <a:t>1-1</a:t>
            </a:r>
            <a:r>
              <a:rPr lang="en-US" sz="2200" i="1" dirty="0"/>
              <a:t>x  +</a:t>
            </a:r>
            <a:r>
              <a:rPr lang="en-US" sz="2200" dirty="0"/>
              <a:t> 3</a:t>
            </a:r>
            <a:r>
              <a:rPr lang="en-US" sz="2200" baseline="30000" dirty="0"/>
              <a:t>2-1 </a:t>
            </a:r>
            <a:r>
              <a:rPr lang="en-US" sz="2200" i="1" dirty="0"/>
              <a:t>x</a:t>
            </a:r>
            <a:r>
              <a:rPr lang="en-US" sz="2200" i="1" baseline="30000" dirty="0"/>
              <a:t>2  </a:t>
            </a:r>
            <a:r>
              <a:rPr lang="en-US" sz="2200" i="1" dirty="0"/>
              <a:t>+</a:t>
            </a:r>
            <a:r>
              <a:rPr lang="en-US" sz="2200" dirty="0"/>
              <a:t> 3</a:t>
            </a:r>
            <a:r>
              <a:rPr lang="en-US" sz="2200" baseline="30000" dirty="0"/>
              <a:t>3-1 </a:t>
            </a:r>
            <a:r>
              <a:rPr lang="en-US" sz="2200" i="1" dirty="0"/>
              <a:t>x</a:t>
            </a:r>
            <a:r>
              <a:rPr lang="en-US" sz="2200" i="1" baseline="30000" dirty="0"/>
              <a:t>3 </a:t>
            </a:r>
            <a:r>
              <a:rPr lang="en-US" sz="2200" i="1" dirty="0"/>
              <a:t>+...+</a:t>
            </a:r>
            <a:r>
              <a:rPr lang="en-US" sz="2200" dirty="0"/>
              <a:t>  3</a:t>
            </a:r>
            <a:r>
              <a:rPr lang="en-US" sz="2200" baseline="30000" dirty="0"/>
              <a:t>n-1 </a:t>
            </a:r>
            <a:r>
              <a:rPr lang="en-US" sz="2200" i="1" dirty="0" err="1"/>
              <a:t>x</a:t>
            </a:r>
            <a:r>
              <a:rPr lang="en-US" sz="2200" i="1" baseline="30000" dirty="0" err="1"/>
              <a:t>n</a:t>
            </a:r>
            <a:r>
              <a:rPr lang="en-US" sz="2200" i="1" dirty="0" smtClean="0"/>
              <a:t>+...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 smtClean="0"/>
              <a:t>S(1-x</a:t>
            </a:r>
            <a:r>
              <a:rPr lang="en-US" sz="2200" i="1" dirty="0"/>
              <a:t>) =  </a:t>
            </a:r>
            <a:r>
              <a:rPr lang="en-US" sz="2200" i="1" dirty="0" smtClean="0"/>
              <a:t>        </a:t>
            </a:r>
            <a:r>
              <a:rPr lang="en-US" sz="2200" dirty="0" smtClean="0"/>
              <a:t>3</a:t>
            </a:r>
            <a:r>
              <a:rPr lang="en-US" sz="2200" baseline="30000" dirty="0" smtClean="0"/>
              <a:t>0</a:t>
            </a:r>
            <a:r>
              <a:rPr lang="en-US" sz="2200" i="1" dirty="0" smtClean="0"/>
              <a:t>x  </a:t>
            </a:r>
            <a:r>
              <a:rPr lang="en-US" sz="2200" i="1" dirty="0"/>
              <a:t>+</a:t>
            </a:r>
            <a:r>
              <a:rPr lang="en-US" sz="2200" dirty="0"/>
              <a:t> </a:t>
            </a:r>
            <a:r>
              <a:rPr lang="en-US" sz="2200" dirty="0" smtClean="0"/>
              <a:t>  3</a:t>
            </a:r>
            <a:r>
              <a:rPr lang="en-US" sz="2200" baseline="30000" dirty="0" smtClean="0"/>
              <a:t>1 </a:t>
            </a:r>
            <a:r>
              <a:rPr lang="en-US" sz="2200" i="1" dirty="0"/>
              <a:t>x</a:t>
            </a:r>
            <a:r>
              <a:rPr lang="en-US" sz="2200" i="1" baseline="30000" dirty="0"/>
              <a:t>2  </a:t>
            </a:r>
            <a:r>
              <a:rPr lang="en-US" sz="2200" i="1" dirty="0"/>
              <a:t>+</a:t>
            </a:r>
            <a:r>
              <a:rPr lang="en-US" sz="2200" dirty="0"/>
              <a:t> </a:t>
            </a:r>
            <a:r>
              <a:rPr lang="en-US" sz="2200" dirty="0" smtClean="0"/>
              <a:t>  3</a:t>
            </a:r>
            <a:r>
              <a:rPr lang="en-US" sz="2200" baseline="30000" dirty="0" smtClean="0"/>
              <a:t>2 </a:t>
            </a:r>
            <a:r>
              <a:rPr lang="en-US" sz="2200" i="1" dirty="0"/>
              <a:t>x</a:t>
            </a:r>
            <a:r>
              <a:rPr lang="en-US" sz="2200" i="1" baseline="30000" dirty="0"/>
              <a:t>3 </a:t>
            </a:r>
            <a:r>
              <a:rPr lang="en-US" sz="2200" i="1" dirty="0"/>
              <a:t>+...+</a:t>
            </a:r>
            <a:r>
              <a:rPr lang="en-US" sz="2200" dirty="0"/>
              <a:t>  3</a:t>
            </a:r>
            <a:r>
              <a:rPr lang="en-US" sz="2200" baseline="30000" dirty="0"/>
              <a:t>n-1 </a:t>
            </a:r>
            <a:r>
              <a:rPr lang="en-US" sz="2200" i="1" dirty="0" err="1"/>
              <a:t>x</a:t>
            </a:r>
            <a:r>
              <a:rPr lang="en-US" sz="2200" i="1" baseline="30000" dirty="0" err="1"/>
              <a:t>n</a:t>
            </a:r>
            <a:r>
              <a:rPr lang="en-US" sz="2200" i="1" dirty="0"/>
              <a:t>+...</a:t>
            </a:r>
            <a:endParaRPr lang="en-US" sz="2200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200" i="1" dirty="0" smtClean="0"/>
              <a:t>S        </a:t>
            </a:r>
            <a:r>
              <a:rPr lang="en-US" sz="2200" i="1" dirty="0"/>
              <a:t>=     </a:t>
            </a:r>
            <a:r>
              <a:rPr lang="en-US" sz="2200" i="1" dirty="0" smtClean="0"/>
              <a:t>  </a:t>
            </a:r>
            <a:r>
              <a:rPr lang="en-US" sz="2200" dirty="0" smtClean="0"/>
              <a:t>(3</a:t>
            </a:r>
            <a:r>
              <a:rPr lang="en-US" sz="2200" baseline="30000" dirty="0" smtClean="0"/>
              <a:t>0</a:t>
            </a:r>
            <a:r>
              <a:rPr lang="en-US" sz="2200" i="1" dirty="0" smtClean="0"/>
              <a:t>x  </a:t>
            </a:r>
            <a:r>
              <a:rPr lang="en-US" sz="2200" i="1" dirty="0"/>
              <a:t>+</a:t>
            </a:r>
            <a:r>
              <a:rPr lang="en-US" sz="2200" dirty="0"/>
              <a:t>   3</a:t>
            </a:r>
            <a:r>
              <a:rPr lang="en-US" sz="2200" baseline="30000" dirty="0"/>
              <a:t>1 </a:t>
            </a:r>
            <a:r>
              <a:rPr lang="en-US" sz="2200" i="1" dirty="0"/>
              <a:t>x</a:t>
            </a:r>
            <a:r>
              <a:rPr lang="en-US" sz="2200" i="1" baseline="30000" dirty="0"/>
              <a:t>2  </a:t>
            </a:r>
            <a:r>
              <a:rPr lang="en-US" sz="2200" i="1" dirty="0"/>
              <a:t>+</a:t>
            </a:r>
            <a:r>
              <a:rPr lang="en-US" sz="2200" dirty="0"/>
              <a:t>   3</a:t>
            </a:r>
            <a:r>
              <a:rPr lang="en-US" sz="2200" baseline="30000" dirty="0"/>
              <a:t>2 </a:t>
            </a:r>
            <a:r>
              <a:rPr lang="en-US" sz="2200" i="1" dirty="0"/>
              <a:t>x</a:t>
            </a:r>
            <a:r>
              <a:rPr lang="en-US" sz="2200" i="1" baseline="30000" dirty="0"/>
              <a:t>3 </a:t>
            </a:r>
            <a:r>
              <a:rPr lang="en-US" sz="2200" i="1" dirty="0"/>
              <a:t>+...+</a:t>
            </a:r>
            <a:r>
              <a:rPr lang="en-US" sz="2200" dirty="0"/>
              <a:t>  3</a:t>
            </a:r>
            <a:r>
              <a:rPr lang="en-US" sz="2200" baseline="30000" dirty="0"/>
              <a:t>n-1 </a:t>
            </a:r>
            <a:r>
              <a:rPr lang="en-US" sz="2200" i="1" dirty="0" err="1"/>
              <a:t>x</a:t>
            </a:r>
            <a:r>
              <a:rPr lang="en-US" sz="2200" i="1" baseline="30000" dirty="0" err="1"/>
              <a:t>n</a:t>
            </a:r>
            <a:r>
              <a:rPr lang="en-US" sz="2200" i="1" dirty="0" smtClean="0"/>
              <a:t>+...</a:t>
            </a:r>
            <a:r>
              <a:rPr lang="en-US" sz="2200" dirty="0" smtClean="0"/>
              <a:t>)    1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							      </a:t>
            </a:r>
            <a:r>
              <a:rPr lang="en-US" sz="2200" i="1" dirty="0" smtClean="0"/>
              <a:t>1-x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/>
              <a:t>Recall   1    </a:t>
            </a:r>
            <a:r>
              <a:rPr lang="en-US" altLang="en-US" sz="2400" dirty="0" smtClean="0"/>
              <a:t>= 1 + x + x</a:t>
            </a:r>
            <a:r>
              <a:rPr lang="en-US" altLang="en-US" sz="2400" baseline="30000" dirty="0" smtClean="0"/>
              <a:t>2 </a:t>
            </a:r>
            <a:r>
              <a:rPr lang="en-US" altLang="en-US" sz="2400" dirty="0" smtClean="0"/>
              <a:t>+…+ </a:t>
            </a:r>
            <a:r>
              <a:rPr lang="en-US" altLang="en-US" sz="2400" dirty="0" err="1" smtClean="0"/>
              <a:t>x</a:t>
            </a:r>
            <a:r>
              <a:rPr lang="en-US" altLang="en-US" sz="2400" baseline="30000" dirty="0" err="1" smtClean="0"/>
              <a:t>n</a:t>
            </a:r>
            <a:r>
              <a:rPr lang="en-US" altLang="en-US" sz="2400" baseline="30000" dirty="0" smtClean="0"/>
              <a:t> </a:t>
            </a:r>
            <a:r>
              <a:rPr lang="en-US" altLang="en-US" sz="2400" dirty="0" smtClean="0"/>
              <a:t>+…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/>
              <a:t>		</a:t>
            </a:r>
            <a:r>
              <a:rPr lang="en-US" altLang="en-US" sz="2400" dirty="0" smtClean="0"/>
              <a:t>  1-x</a:t>
            </a:r>
            <a:endParaRPr lang="en-US" alt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/>
              <a:t>S        =       </a:t>
            </a:r>
            <a:r>
              <a:rPr lang="en-US" sz="2200" dirty="0"/>
              <a:t>(3</a:t>
            </a:r>
            <a:r>
              <a:rPr lang="en-US" sz="2200" baseline="30000" dirty="0"/>
              <a:t>0</a:t>
            </a:r>
            <a:r>
              <a:rPr lang="en-US" sz="2200" i="1" dirty="0"/>
              <a:t>x  +</a:t>
            </a:r>
            <a:r>
              <a:rPr lang="en-US" sz="2200" dirty="0"/>
              <a:t>   3</a:t>
            </a:r>
            <a:r>
              <a:rPr lang="en-US" sz="2200" baseline="30000" dirty="0"/>
              <a:t>1 </a:t>
            </a:r>
            <a:r>
              <a:rPr lang="en-US" sz="2200" i="1" dirty="0"/>
              <a:t>x</a:t>
            </a:r>
            <a:r>
              <a:rPr lang="en-US" sz="2200" i="1" baseline="30000" dirty="0"/>
              <a:t>2  </a:t>
            </a:r>
            <a:r>
              <a:rPr lang="en-US" sz="2200" i="1" dirty="0"/>
              <a:t>+</a:t>
            </a:r>
            <a:r>
              <a:rPr lang="en-US" sz="2200" dirty="0"/>
              <a:t>   3</a:t>
            </a:r>
            <a:r>
              <a:rPr lang="en-US" sz="2200" baseline="30000" dirty="0"/>
              <a:t>2 </a:t>
            </a:r>
            <a:r>
              <a:rPr lang="en-US" sz="2200" i="1" dirty="0"/>
              <a:t>x</a:t>
            </a:r>
            <a:r>
              <a:rPr lang="en-US" sz="2200" i="1" baseline="30000" dirty="0"/>
              <a:t>3 </a:t>
            </a:r>
            <a:r>
              <a:rPr lang="en-US" sz="2200" i="1" dirty="0"/>
              <a:t>+...+</a:t>
            </a:r>
            <a:r>
              <a:rPr lang="en-US" sz="2200" dirty="0"/>
              <a:t>  3</a:t>
            </a:r>
            <a:r>
              <a:rPr lang="en-US" sz="2200" baseline="30000" dirty="0"/>
              <a:t>n-1 </a:t>
            </a:r>
            <a:r>
              <a:rPr lang="en-US" sz="2200" i="1" dirty="0" err="1"/>
              <a:t>x</a:t>
            </a:r>
            <a:r>
              <a:rPr lang="en-US" sz="2200" i="1" baseline="30000" dirty="0" err="1"/>
              <a:t>n</a:t>
            </a:r>
            <a:r>
              <a:rPr lang="en-US" sz="2200" i="1" dirty="0"/>
              <a:t>+...</a:t>
            </a:r>
            <a:r>
              <a:rPr lang="en-US" sz="2200" dirty="0"/>
              <a:t>) </a:t>
            </a:r>
            <a:r>
              <a:rPr lang="en-US" sz="2200" dirty="0" smtClean="0"/>
              <a:t>*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/>
              <a:t>					</a:t>
            </a:r>
            <a:r>
              <a:rPr lang="en-US" sz="2200" dirty="0" smtClean="0"/>
              <a:t>(</a:t>
            </a:r>
            <a:r>
              <a:rPr lang="en-US" altLang="en-US" sz="2200" dirty="0"/>
              <a:t>1 </a:t>
            </a:r>
            <a:r>
              <a:rPr lang="en-US" altLang="en-US" sz="2200" dirty="0" smtClean="0"/>
              <a:t> +  x  +  x</a:t>
            </a:r>
            <a:r>
              <a:rPr lang="en-US" altLang="en-US" sz="2200" baseline="30000" dirty="0" smtClean="0"/>
              <a:t>2  </a:t>
            </a:r>
            <a:r>
              <a:rPr lang="en-US" altLang="en-US" sz="2200" dirty="0" smtClean="0"/>
              <a:t>+…+  </a:t>
            </a:r>
            <a:r>
              <a:rPr lang="en-US" altLang="en-US" sz="2200" dirty="0" err="1" smtClean="0"/>
              <a:t>x</a:t>
            </a:r>
            <a:r>
              <a:rPr lang="en-US" altLang="en-US" sz="2200" baseline="30000" dirty="0" err="1" smtClean="0"/>
              <a:t>n</a:t>
            </a:r>
            <a:r>
              <a:rPr lang="en-US" altLang="en-US" sz="2200" baseline="30000" dirty="0" smtClean="0"/>
              <a:t> </a:t>
            </a:r>
            <a:r>
              <a:rPr lang="en-US" altLang="en-US" sz="2200" dirty="0" smtClean="0"/>
              <a:t>+…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153400" y="3505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447800" y="4572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14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/>
              <a:t>S </a:t>
            </a:r>
            <a:r>
              <a:rPr lang="en-US" sz="2200" i="1" dirty="0"/>
              <a:t>=  </a:t>
            </a:r>
            <a:r>
              <a:rPr lang="en-US" sz="2200" i="1" dirty="0" smtClean="0"/>
              <a:t> </a:t>
            </a:r>
            <a:r>
              <a:rPr lang="en-US" sz="2200" dirty="0" smtClean="0"/>
              <a:t>(</a:t>
            </a:r>
            <a:r>
              <a:rPr lang="en-US" sz="2200" dirty="0"/>
              <a:t>3</a:t>
            </a:r>
            <a:r>
              <a:rPr lang="en-US" sz="2200" baseline="30000" dirty="0"/>
              <a:t>0</a:t>
            </a:r>
            <a:r>
              <a:rPr lang="en-US" sz="2200" i="1" dirty="0"/>
              <a:t>x  +</a:t>
            </a:r>
            <a:r>
              <a:rPr lang="en-US" sz="2200" dirty="0"/>
              <a:t>   3</a:t>
            </a:r>
            <a:r>
              <a:rPr lang="en-US" sz="2200" baseline="30000" dirty="0"/>
              <a:t>1 </a:t>
            </a:r>
            <a:r>
              <a:rPr lang="en-US" sz="2200" i="1" dirty="0"/>
              <a:t>x</a:t>
            </a:r>
            <a:r>
              <a:rPr lang="en-US" sz="2200" i="1" baseline="30000" dirty="0"/>
              <a:t>2  </a:t>
            </a:r>
            <a:r>
              <a:rPr lang="en-US" sz="2200" i="1" dirty="0"/>
              <a:t>+</a:t>
            </a:r>
            <a:r>
              <a:rPr lang="en-US" sz="2200" dirty="0"/>
              <a:t>   3</a:t>
            </a:r>
            <a:r>
              <a:rPr lang="en-US" sz="2200" baseline="30000" dirty="0"/>
              <a:t>2 </a:t>
            </a:r>
            <a:r>
              <a:rPr lang="en-US" sz="2200" i="1" dirty="0"/>
              <a:t>x</a:t>
            </a:r>
            <a:r>
              <a:rPr lang="en-US" sz="2200" i="1" baseline="30000" dirty="0"/>
              <a:t>3 </a:t>
            </a:r>
            <a:r>
              <a:rPr lang="en-US" sz="2200" i="1" dirty="0"/>
              <a:t>+...+</a:t>
            </a:r>
            <a:r>
              <a:rPr lang="en-US" sz="2200" dirty="0"/>
              <a:t>  3</a:t>
            </a:r>
            <a:r>
              <a:rPr lang="en-US" sz="2200" baseline="30000" dirty="0"/>
              <a:t>n-1 </a:t>
            </a:r>
            <a:r>
              <a:rPr lang="en-US" sz="2200" i="1" dirty="0" err="1"/>
              <a:t>x</a:t>
            </a:r>
            <a:r>
              <a:rPr lang="en-US" sz="2200" i="1" baseline="30000" dirty="0" err="1"/>
              <a:t>n</a:t>
            </a:r>
            <a:r>
              <a:rPr lang="en-US" sz="2200" i="1" dirty="0"/>
              <a:t>+...</a:t>
            </a:r>
            <a:r>
              <a:rPr lang="en-US" sz="2200" dirty="0"/>
              <a:t>) </a:t>
            </a:r>
            <a:r>
              <a:rPr lang="en-US" sz="2200" dirty="0" smtClean="0"/>
              <a:t>*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/>
              <a:t>					</a:t>
            </a:r>
            <a:r>
              <a:rPr lang="en-US" sz="2200" dirty="0" smtClean="0"/>
              <a:t>(</a:t>
            </a:r>
            <a:r>
              <a:rPr lang="en-US" altLang="en-US" sz="2200" dirty="0"/>
              <a:t>1 </a:t>
            </a:r>
            <a:r>
              <a:rPr lang="en-US" altLang="en-US" sz="2200" dirty="0" smtClean="0"/>
              <a:t> +  x  +  x</a:t>
            </a:r>
            <a:r>
              <a:rPr lang="en-US" altLang="en-US" sz="2200" baseline="30000" dirty="0" smtClean="0"/>
              <a:t>2  </a:t>
            </a:r>
            <a:r>
              <a:rPr lang="en-US" altLang="en-US" sz="2200" dirty="0" smtClean="0"/>
              <a:t>+…+  </a:t>
            </a:r>
            <a:r>
              <a:rPr lang="en-US" altLang="en-US" sz="2200" dirty="0" err="1" smtClean="0"/>
              <a:t>x</a:t>
            </a:r>
            <a:r>
              <a:rPr lang="en-US" altLang="en-US" sz="2200" baseline="30000" dirty="0" err="1" smtClean="0"/>
              <a:t>n</a:t>
            </a:r>
            <a:r>
              <a:rPr lang="en-US" altLang="en-US" sz="2200" baseline="30000" dirty="0" smtClean="0"/>
              <a:t> </a:t>
            </a:r>
            <a:r>
              <a:rPr lang="en-US" altLang="en-US" sz="2200" dirty="0" smtClean="0"/>
              <a:t>+…</a:t>
            </a:r>
            <a:r>
              <a:rPr lang="en-US" sz="2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/>
              <a:t>S </a:t>
            </a:r>
            <a:r>
              <a:rPr lang="en-US" sz="2200" dirty="0" smtClean="0"/>
              <a:t>=   3</a:t>
            </a:r>
            <a:r>
              <a:rPr lang="en-US" sz="2200" baseline="30000" dirty="0" smtClean="0"/>
              <a:t>0</a:t>
            </a:r>
            <a:r>
              <a:rPr lang="en-US" sz="2200" i="1" dirty="0" smtClean="0"/>
              <a:t>x </a:t>
            </a:r>
            <a:r>
              <a:rPr lang="en-US" sz="2200" dirty="0"/>
              <a:t>(</a:t>
            </a:r>
            <a:r>
              <a:rPr lang="en-US" altLang="en-US" sz="2200" dirty="0"/>
              <a:t>1  +  x  +  x</a:t>
            </a:r>
            <a:r>
              <a:rPr lang="en-US" altLang="en-US" sz="2200" baseline="30000" dirty="0"/>
              <a:t>2  </a:t>
            </a:r>
            <a:r>
              <a:rPr lang="en-US" altLang="en-US" sz="2200" dirty="0"/>
              <a:t>+…+  </a:t>
            </a:r>
            <a:r>
              <a:rPr lang="en-US" altLang="en-US" sz="2200" dirty="0" err="1"/>
              <a:t>x</a:t>
            </a:r>
            <a:r>
              <a:rPr lang="en-US" altLang="en-US" sz="2200" baseline="30000" dirty="0" err="1"/>
              <a:t>n</a:t>
            </a:r>
            <a:r>
              <a:rPr lang="en-US" altLang="en-US" sz="2200" baseline="30000" dirty="0"/>
              <a:t> </a:t>
            </a:r>
            <a:r>
              <a:rPr lang="en-US" altLang="en-US" sz="2200" dirty="0" smtClean="0"/>
              <a:t>+…</a:t>
            </a:r>
            <a:r>
              <a:rPr lang="en-US" sz="2200" dirty="0" smtClean="0"/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   3</a:t>
            </a:r>
            <a:r>
              <a:rPr lang="en-US" sz="2200" baseline="30000" dirty="0" smtClean="0"/>
              <a:t>1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i="1" dirty="0" smtClean="0"/>
              <a:t> </a:t>
            </a:r>
            <a:r>
              <a:rPr lang="en-US" sz="2200" dirty="0"/>
              <a:t>(</a:t>
            </a:r>
            <a:r>
              <a:rPr lang="en-US" altLang="en-US" sz="2200" dirty="0"/>
              <a:t>1  +  x  +  x</a:t>
            </a:r>
            <a:r>
              <a:rPr lang="en-US" altLang="en-US" sz="2200" baseline="30000" dirty="0"/>
              <a:t>2  </a:t>
            </a:r>
            <a:r>
              <a:rPr lang="en-US" altLang="en-US" sz="2200" dirty="0"/>
              <a:t>+…+  </a:t>
            </a:r>
            <a:r>
              <a:rPr lang="en-US" altLang="en-US" sz="2200" dirty="0" err="1"/>
              <a:t>x</a:t>
            </a:r>
            <a:r>
              <a:rPr lang="en-US" altLang="en-US" sz="2200" baseline="30000" dirty="0" err="1"/>
              <a:t>n</a:t>
            </a:r>
            <a:r>
              <a:rPr lang="en-US" altLang="en-US" sz="2200" baseline="30000" dirty="0"/>
              <a:t> </a:t>
            </a:r>
            <a:r>
              <a:rPr lang="en-US" altLang="en-US" sz="2200" dirty="0"/>
              <a:t>+…</a:t>
            </a:r>
            <a:r>
              <a:rPr lang="en-US" sz="2200" dirty="0"/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   </a:t>
            </a:r>
            <a:r>
              <a:rPr lang="en-US" sz="2200" dirty="0" smtClean="0"/>
              <a:t>    3</a:t>
            </a:r>
            <a:r>
              <a:rPr lang="en-US" sz="2200" baseline="30000" dirty="0" smtClean="0"/>
              <a:t>2</a:t>
            </a:r>
            <a:r>
              <a:rPr lang="en-US" sz="2200" i="1" dirty="0" smtClean="0"/>
              <a:t>x</a:t>
            </a:r>
            <a:r>
              <a:rPr lang="en-US" sz="2200" baseline="30000" dirty="0"/>
              <a:t>3</a:t>
            </a:r>
            <a:r>
              <a:rPr lang="en-US" sz="2200" i="1" dirty="0" smtClean="0"/>
              <a:t> </a:t>
            </a:r>
            <a:r>
              <a:rPr lang="en-US" sz="2200" dirty="0"/>
              <a:t>(</a:t>
            </a:r>
            <a:r>
              <a:rPr lang="en-US" altLang="en-US" sz="2200" dirty="0"/>
              <a:t>1  +  x  +  x</a:t>
            </a:r>
            <a:r>
              <a:rPr lang="en-US" altLang="en-US" sz="2200" baseline="30000" dirty="0"/>
              <a:t>2  </a:t>
            </a:r>
            <a:r>
              <a:rPr lang="en-US" altLang="en-US" sz="2200" dirty="0"/>
              <a:t>+…+  </a:t>
            </a:r>
            <a:r>
              <a:rPr lang="en-US" altLang="en-US" sz="2200" dirty="0" err="1"/>
              <a:t>x</a:t>
            </a:r>
            <a:r>
              <a:rPr lang="en-US" altLang="en-US" sz="2200" baseline="30000" dirty="0" err="1"/>
              <a:t>n</a:t>
            </a:r>
            <a:r>
              <a:rPr lang="en-US" altLang="en-US" sz="2200" baseline="30000" dirty="0"/>
              <a:t> </a:t>
            </a:r>
            <a:r>
              <a:rPr lang="en-US" altLang="en-US" sz="2200" dirty="0"/>
              <a:t>+…</a:t>
            </a:r>
            <a:r>
              <a:rPr lang="en-US" sz="2200" dirty="0"/>
              <a:t>) </a:t>
            </a:r>
            <a:r>
              <a:rPr lang="en-US" sz="2200" dirty="0" smtClean="0"/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    .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       </a:t>
            </a:r>
            <a:r>
              <a:rPr lang="en-US" sz="2200" dirty="0" smtClean="0"/>
              <a:t>       3</a:t>
            </a:r>
            <a:r>
              <a:rPr lang="en-US" sz="2200" baseline="30000" dirty="0" smtClean="0"/>
              <a:t>n-1</a:t>
            </a:r>
            <a:r>
              <a:rPr lang="en-US" sz="2200" i="1" dirty="0" smtClean="0"/>
              <a:t>x</a:t>
            </a:r>
            <a:r>
              <a:rPr lang="en-US" sz="2200" baseline="30000" dirty="0"/>
              <a:t>n</a:t>
            </a:r>
            <a:r>
              <a:rPr lang="en-US" sz="2200" i="1" dirty="0" smtClean="0"/>
              <a:t> </a:t>
            </a:r>
            <a:r>
              <a:rPr lang="en-US" sz="2200" dirty="0"/>
              <a:t>(</a:t>
            </a:r>
            <a:r>
              <a:rPr lang="en-US" altLang="en-US" sz="2200" dirty="0"/>
              <a:t>1  +  x  +  x</a:t>
            </a:r>
            <a:r>
              <a:rPr lang="en-US" altLang="en-US" sz="2200" baseline="30000" dirty="0"/>
              <a:t>2  </a:t>
            </a:r>
            <a:r>
              <a:rPr lang="en-US" altLang="en-US" sz="2200" dirty="0"/>
              <a:t>+…+  </a:t>
            </a:r>
            <a:r>
              <a:rPr lang="en-US" altLang="en-US" sz="2200" dirty="0" err="1"/>
              <a:t>x</a:t>
            </a:r>
            <a:r>
              <a:rPr lang="en-US" altLang="en-US" sz="2200" baseline="30000" dirty="0" err="1"/>
              <a:t>n</a:t>
            </a:r>
            <a:r>
              <a:rPr lang="en-US" altLang="en-US" sz="2200" baseline="30000" dirty="0"/>
              <a:t> </a:t>
            </a:r>
            <a:r>
              <a:rPr lang="en-US" altLang="en-US" sz="2200" dirty="0"/>
              <a:t>+…</a:t>
            </a:r>
            <a:r>
              <a:rPr lang="en-US" sz="2200" dirty="0"/>
              <a:t>) </a:t>
            </a:r>
            <a:r>
              <a:rPr lang="en-US" sz="2200" dirty="0" smtClean="0"/>
              <a:t>+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/>
              <a:t>S </a:t>
            </a:r>
            <a:r>
              <a:rPr lang="en-US" sz="2200" dirty="0"/>
              <a:t>= </a:t>
            </a:r>
            <a:r>
              <a:rPr lang="en-US" sz="2200" dirty="0" smtClean="0"/>
              <a:t>  3</a:t>
            </a:r>
            <a:r>
              <a:rPr lang="en-US" sz="2200" baseline="30000" dirty="0" smtClean="0"/>
              <a:t>0</a:t>
            </a:r>
            <a:r>
              <a:rPr lang="en-US" sz="2200" i="1" dirty="0" smtClean="0"/>
              <a:t>x + </a:t>
            </a:r>
            <a:r>
              <a:rPr lang="en-US" sz="2200" dirty="0" smtClean="0"/>
              <a:t>(3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+3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)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+… + (3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 + 3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+ 3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 … + 3</a:t>
            </a:r>
            <a:r>
              <a:rPr lang="en-US" sz="2200" baseline="30000" dirty="0" smtClean="0"/>
              <a:t>n-1</a:t>
            </a:r>
            <a:r>
              <a:rPr lang="en-US" sz="2200" dirty="0" smtClean="0"/>
              <a:t>)</a:t>
            </a:r>
            <a:r>
              <a:rPr lang="en-US" sz="2200" i="1" dirty="0" err="1" smtClean="0"/>
              <a:t>x</a:t>
            </a:r>
            <a:r>
              <a:rPr lang="en-US" sz="2200" baseline="30000" dirty="0" err="1" smtClean="0"/>
              <a:t>n</a:t>
            </a:r>
            <a:r>
              <a:rPr lang="en-US" sz="2200" i="1" dirty="0" smtClean="0"/>
              <a:t> + </a:t>
            </a:r>
            <a:r>
              <a:rPr lang="en-US" altLang="en-US" sz="2200" dirty="0" smtClean="0"/>
              <a:t>…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24736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15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/>
              <a:t>Therefore (before Simplification)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 </a:t>
            </a:r>
            <a:r>
              <a:rPr lang="en-US" sz="2400" dirty="0"/>
              <a:t>closed form solution of the recurrence relation is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	</a:t>
            </a:r>
            <a:r>
              <a:rPr lang="en-US" sz="2200" dirty="0"/>
              <a:t> </a:t>
            </a:r>
            <a:r>
              <a:rPr lang="en-US" sz="2200" dirty="0" smtClean="0"/>
              <a:t>    [ 3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 + 3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+ 3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 … + 3</a:t>
            </a:r>
            <a:r>
              <a:rPr lang="en-US" sz="2200" baseline="30000" dirty="0" smtClean="0"/>
              <a:t>n-1</a:t>
            </a:r>
            <a:r>
              <a:rPr lang="en-US" sz="2200" dirty="0" smtClean="0"/>
              <a:t> ]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or</a:t>
            </a:r>
            <a:endParaRPr lang="en-US" sz="22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44635"/>
              </p:ext>
            </p:extLst>
          </p:nvPr>
        </p:nvGraphicFramePr>
        <p:xfrm>
          <a:off x="3886200" y="4114800"/>
          <a:ext cx="1676400" cy="153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95085" imgH="457002" progId="Equation.3">
                  <p:embed/>
                </p:oleObj>
              </mc:Choice>
              <mc:Fallback>
                <p:oleObj name="Equation" r:id="rId4" imgW="495085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1676400" cy="1538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4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41D4A53-2D9E-49B2-8344-4401EBD47A87}" type="slidenum">
              <a:rPr lang="en-US" altLang="en-US" sz="1000" smtClean="0"/>
              <a:pPr eaLnBrk="1" hangingPunct="1"/>
              <a:t>16</a:t>
            </a:fld>
            <a:endParaRPr lang="en-US" altLang="en-US" sz="1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Examples: </a:t>
            </a:r>
            <a:r>
              <a:rPr lang="en-GB" altLang="en-US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Solve the recurrence 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1.	   s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0,	 s</a:t>
            </a:r>
            <a:r>
              <a:rPr lang="en-US" altLang="en-US" sz="2400" baseline="-25000" smtClean="0"/>
              <a:t>1 </a:t>
            </a:r>
            <a:r>
              <a:rPr lang="en-US" altLang="en-US" sz="2400" smtClean="0"/>
              <a:t>= 1, s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 = 2s</a:t>
            </a:r>
            <a:r>
              <a:rPr lang="en-US" altLang="en-US" sz="2400" baseline="-25000" smtClean="0"/>
              <a:t>n-1 </a:t>
            </a:r>
            <a:r>
              <a:rPr lang="en-US" altLang="en-US" sz="2400" smtClean="0"/>
              <a:t>– s</a:t>
            </a:r>
            <a:r>
              <a:rPr lang="en-US" altLang="en-US" sz="2400" baseline="-25000" smtClean="0"/>
              <a:t>n-2</a:t>
            </a:r>
            <a:r>
              <a:rPr lang="en-US" altLang="en-US" sz="2400" smtClean="0"/>
              <a:t>   for n≥2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2.	   s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0,	 s</a:t>
            </a:r>
            <a:r>
              <a:rPr lang="en-US" altLang="en-US" sz="2400" baseline="-25000" smtClean="0"/>
              <a:t>1 </a:t>
            </a:r>
            <a:r>
              <a:rPr lang="en-US" altLang="en-US" sz="2400" smtClean="0"/>
              <a:t>= 4, s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 = 2s</a:t>
            </a:r>
            <a:r>
              <a:rPr lang="en-US" altLang="en-US" sz="2400" baseline="-25000" smtClean="0"/>
              <a:t>n-1 </a:t>
            </a:r>
            <a:r>
              <a:rPr lang="en-US" altLang="en-US" sz="2400" smtClean="0"/>
              <a:t>– s</a:t>
            </a:r>
            <a:r>
              <a:rPr lang="en-US" altLang="en-US" sz="2400" baseline="-25000" smtClean="0"/>
              <a:t>n-2</a:t>
            </a:r>
            <a:r>
              <a:rPr lang="en-US" altLang="en-US" sz="2400" smtClean="0"/>
              <a:t>   for n≥2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3.	   s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3,	 and s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 = -s</a:t>
            </a:r>
            <a:r>
              <a:rPr lang="en-US" altLang="en-US" sz="2400" baseline="-25000" smtClean="0"/>
              <a:t>n-1 </a:t>
            </a:r>
            <a:r>
              <a:rPr lang="en-US" altLang="en-US" sz="2400" smtClean="0"/>
              <a:t>+ 2   for n≥1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Recurrence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30CE44D-C13A-4C16-915D-20A2F421FFE2}" type="slidenum">
              <a:rPr lang="en-US" altLang="en-US" sz="1000" smtClean="0"/>
              <a:pPr eaLnBrk="1" hangingPunct="1"/>
              <a:t>17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Topics Covered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Generating Functions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en-US" smtClean="0"/>
              <a:t>Recurrence Relations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2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315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029" altLang="en-US" smtClean="0"/>
              <a:t>A coding system encodes messages using strings of base 3 digits. A codeword is considered valid if and only if it contains an odd number of 2s.</a:t>
            </a:r>
          </a:p>
          <a:p>
            <a:pPr>
              <a:buFont typeface="Wingdings" pitchFamily="2" charset="2"/>
              <a:buNone/>
            </a:pPr>
            <a:r>
              <a:rPr lang="en-029" altLang="en-US" smtClean="0"/>
              <a:t>Find a recurrence relation for the number of valid codewords of length n. </a:t>
            </a:r>
          </a:p>
          <a:p>
            <a:pPr>
              <a:buFont typeface="Wingdings" pitchFamily="2" charset="2"/>
              <a:buNone/>
            </a:pPr>
            <a:r>
              <a:rPr lang="en-029" altLang="en-US" smtClean="0"/>
              <a:t>i.  State initial conditions.</a:t>
            </a:r>
          </a:p>
          <a:p>
            <a:pPr>
              <a:buFont typeface="Wingdings" pitchFamily="2" charset="2"/>
              <a:buNone/>
            </a:pPr>
            <a:r>
              <a:rPr lang="en-029" altLang="en-US" smtClean="0"/>
              <a:t>ii. Solve this recurrence relation using generating functions.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3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315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029" altLang="en-US" dirty="0" smtClean="0"/>
              <a:t>A coding system encodes messages using strings of base 3 digits. A </a:t>
            </a:r>
            <a:r>
              <a:rPr lang="en-029" altLang="en-US" dirty="0" err="1" smtClean="0"/>
              <a:t>codeword</a:t>
            </a:r>
            <a:r>
              <a:rPr lang="en-029" altLang="en-US" dirty="0" smtClean="0"/>
              <a:t> is considered valid if and only if it contains an odd number of 2s.</a:t>
            </a:r>
          </a:p>
          <a:p>
            <a:pPr>
              <a:buFont typeface="Wingdings" pitchFamily="2" charset="2"/>
              <a:buNone/>
            </a:pPr>
            <a:r>
              <a:rPr lang="en-029" altLang="en-US" b="1" dirty="0" smtClean="0"/>
              <a:t>Find a recurrence relation for the number of valid </a:t>
            </a:r>
            <a:r>
              <a:rPr lang="en-029" altLang="en-US" b="1" dirty="0" err="1" smtClean="0"/>
              <a:t>codewords</a:t>
            </a:r>
            <a:r>
              <a:rPr lang="en-029" altLang="en-US" b="1" dirty="0" smtClean="0"/>
              <a:t> of length n. 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err="1" smtClean="0"/>
              <a:t>i</a:t>
            </a:r>
            <a:r>
              <a:rPr lang="en-029" altLang="en-US" dirty="0" smtClean="0"/>
              <a:t>.  State initial conditions.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ii. Solve this recurrence relation using generating functions.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1076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4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Set of strings of {0, 1, 2}</a:t>
            </a:r>
          </a:p>
          <a:p>
            <a:pPr marL="0" indent="0">
              <a:buNone/>
            </a:pPr>
            <a:r>
              <a:rPr lang="en-US" dirty="0" smtClean="0"/>
              <a:t>Valid </a:t>
            </a:r>
            <a:r>
              <a:rPr lang="en-US" dirty="0"/>
              <a:t>– String contains an odd number of 2s e.g. 210200122112  or  201202  or 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Let	n be the length of the </a:t>
            </a:r>
            <a:r>
              <a:rPr lang="en-US" dirty="0" err="1"/>
              <a:t>codeword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n</a:t>
            </a:r>
            <a:r>
              <a:rPr lang="en-US" dirty="0"/>
              <a:t> be the number of valid </a:t>
            </a:r>
            <a:r>
              <a:rPr lang="en-US" dirty="0" err="1"/>
              <a:t>codewords</a:t>
            </a:r>
            <a:r>
              <a:rPr lang="en-US" dirty="0"/>
              <a:t> of length </a:t>
            </a:r>
            <a:r>
              <a:rPr lang="en-US" dirty="0" smtClean="0"/>
              <a:t>n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i.e. S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-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 </a:t>
            </a:r>
            <a:r>
              <a:rPr lang="en-US" sz="2400" dirty="0"/>
              <a:t>of length n with an odd </a:t>
            </a:r>
            <a:r>
              <a:rPr lang="en-US" sz="2400" dirty="0" smtClean="0"/>
              <a:t># of </a:t>
            </a:r>
            <a:r>
              <a:rPr lang="en-US" sz="2400" dirty="0"/>
              <a:t>2s   </a:t>
            </a:r>
          </a:p>
          <a:p>
            <a:pPr marL="0" indent="0">
              <a:buNone/>
            </a:pPr>
            <a:r>
              <a:rPr lang="en-US" sz="2400" dirty="0" smtClean="0"/>
              <a:t>     S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- </a:t>
            </a:r>
            <a:r>
              <a:rPr lang="en-US" sz="2400" dirty="0" err="1"/>
              <a:t>codewords</a:t>
            </a:r>
            <a:r>
              <a:rPr lang="en-US" sz="2400" dirty="0"/>
              <a:t> of length n-1 with </a:t>
            </a:r>
            <a:r>
              <a:rPr lang="en-US" sz="2400" dirty="0" smtClean="0"/>
              <a:t>odd # of </a:t>
            </a:r>
            <a:r>
              <a:rPr lang="en-US" sz="2400" dirty="0"/>
              <a:t>2s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 S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 -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 </a:t>
            </a:r>
            <a:r>
              <a:rPr lang="en-US" sz="2400" dirty="0"/>
              <a:t>of length n-2 with </a:t>
            </a:r>
            <a:r>
              <a:rPr lang="en-US" sz="2400" dirty="0" smtClean="0"/>
              <a:t>odd # of </a:t>
            </a:r>
            <a:r>
              <a:rPr lang="en-US" sz="2400" dirty="0"/>
              <a:t>2s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 and so 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Solution</a:t>
            </a:r>
          </a:p>
        </p:txBody>
      </p:sp>
    </p:spTree>
    <p:extLst>
      <p:ext uri="{BB962C8B-B14F-4D97-AF65-F5344CB8AC3E}">
        <p14:creationId xmlns:p14="http://schemas.microsoft.com/office/powerpoint/2010/main" val="2500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5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</a:t>
            </a:r>
            <a:r>
              <a:rPr lang="en-US" dirty="0" smtClean="0"/>
              <a:t>Counting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0,  </a:t>
            </a: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1,  </a:t>
            </a:r>
            <a:r>
              <a:rPr lang="en-US" dirty="0"/>
              <a:t>	S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4,  </a:t>
            </a:r>
            <a:r>
              <a:rPr lang="en-US" dirty="0"/>
              <a:t>	</a:t>
            </a: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Firstly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Valid </a:t>
            </a:r>
            <a:r>
              <a:rPr lang="en-US" dirty="0" err="1"/>
              <a:t>codewords</a:t>
            </a:r>
            <a:r>
              <a:rPr lang="en-US" dirty="0"/>
              <a:t> begins with a ‘2’ or Not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en-US" dirty="0"/>
              <a:t>	S</a:t>
            </a:r>
            <a:r>
              <a:rPr lang="en-US" baseline="-25000" dirty="0"/>
              <a:t>A</a:t>
            </a:r>
            <a:r>
              <a:rPr lang="en-US" dirty="0"/>
              <a:t> be the number of valid </a:t>
            </a:r>
            <a:r>
              <a:rPr lang="en-US" dirty="0" err="1"/>
              <a:t>codewords</a:t>
            </a:r>
            <a:r>
              <a:rPr lang="en-US" dirty="0"/>
              <a:t> of </a:t>
            </a:r>
            <a:r>
              <a:rPr lang="en-US" dirty="0" smtClean="0"/>
              <a:t>		         length </a:t>
            </a:r>
            <a:r>
              <a:rPr lang="en-US" dirty="0"/>
              <a:t>n  that Do Not </a:t>
            </a:r>
            <a:r>
              <a:rPr lang="en-US" dirty="0" smtClean="0"/>
              <a:t>Begin </a:t>
            </a:r>
            <a:r>
              <a:rPr lang="en-US" dirty="0"/>
              <a:t>with 2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B</a:t>
            </a:r>
            <a:r>
              <a:rPr lang="en-US" dirty="0"/>
              <a:t> be the number of valid </a:t>
            </a:r>
            <a:r>
              <a:rPr lang="en-US" dirty="0" err="1"/>
              <a:t>codewords</a:t>
            </a:r>
            <a:r>
              <a:rPr lang="en-US" dirty="0"/>
              <a:t> of </a:t>
            </a:r>
            <a:r>
              <a:rPr lang="en-US" dirty="0" smtClean="0"/>
              <a:t>		         length </a:t>
            </a:r>
            <a:r>
              <a:rPr lang="en-US" dirty="0"/>
              <a:t>n  that </a:t>
            </a:r>
            <a:r>
              <a:rPr lang="en-US" dirty="0" smtClean="0"/>
              <a:t>Begins </a:t>
            </a:r>
            <a:r>
              <a:rPr lang="en-US" dirty="0"/>
              <a:t>with 2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S</a:t>
            </a:r>
            <a:r>
              <a:rPr lang="en-US" baseline="-25000" dirty="0"/>
              <a:t>n</a:t>
            </a:r>
            <a:r>
              <a:rPr lang="en-US" dirty="0"/>
              <a:t> = S</a:t>
            </a:r>
            <a:r>
              <a:rPr lang="en-US" baseline="-25000" dirty="0"/>
              <a:t>A</a:t>
            </a:r>
            <a:r>
              <a:rPr lang="en-US" dirty="0"/>
              <a:t> + S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Solution</a:t>
            </a:r>
          </a:p>
        </p:txBody>
      </p:sp>
    </p:spTree>
    <p:extLst>
      <p:ext uri="{BB962C8B-B14F-4D97-AF65-F5344CB8AC3E}">
        <p14:creationId xmlns:p14="http://schemas.microsoft.com/office/powerpoint/2010/main" val="94546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6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smtClean="0"/>
              <a:t>S</a:t>
            </a:r>
            <a:r>
              <a:rPr lang="en-US" baseline="-25000" dirty="0"/>
              <a:t>A</a:t>
            </a:r>
            <a:r>
              <a:rPr lang="en-US" dirty="0" smtClean="0"/>
              <a:t> </a:t>
            </a:r>
            <a:r>
              <a:rPr lang="en-US" dirty="0"/>
              <a:t>[Does Not Begin with ‘2’, i.e. begins with 0 or 1]</a:t>
            </a:r>
          </a:p>
          <a:p>
            <a:pPr marL="0" indent="0">
              <a:buNone/>
            </a:pPr>
            <a:r>
              <a:rPr lang="en-US" dirty="0"/>
              <a:t>	Let us say a </a:t>
            </a:r>
            <a:r>
              <a:rPr lang="en-US" dirty="0" err="1" smtClean="0"/>
              <a:t>codeword</a:t>
            </a:r>
            <a:r>
              <a:rPr lang="en-US" dirty="0" smtClean="0"/>
              <a:t> </a:t>
            </a:r>
            <a:r>
              <a:rPr lang="en-US" dirty="0"/>
              <a:t>that begins with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other   n-1  base-3 digits  must </a:t>
            </a:r>
            <a:r>
              <a:rPr lang="en-US" dirty="0" smtClean="0"/>
              <a:t>	contain </a:t>
            </a:r>
            <a:r>
              <a:rPr lang="en-US" dirty="0"/>
              <a:t>an odd number of 2s   i.e.  </a:t>
            </a:r>
            <a:r>
              <a:rPr lang="en-US" dirty="0" smtClean="0"/>
              <a:t>S</a:t>
            </a:r>
            <a:r>
              <a:rPr lang="en-US" baseline="-25000" dirty="0" smtClean="0"/>
              <a:t>n-1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As there are 2 such cases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</a:t>
            </a:r>
            <a:r>
              <a:rPr lang="en-US" baseline="-25000" dirty="0"/>
              <a:t>A</a:t>
            </a:r>
            <a:r>
              <a:rPr lang="en-US" dirty="0" smtClean="0"/>
              <a:t>  </a:t>
            </a:r>
            <a:r>
              <a:rPr lang="en-US" dirty="0"/>
              <a:t>=  2S</a:t>
            </a:r>
            <a:r>
              <a:rPr lang="en-US" baseline="-25000" dirty="0"/>
              <a:t>n-1</a:t>
            </a:r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Solution</a:t>
            </a:r>
          </a:p>
        </p:txBody>
      </p:sp>
    </p:spTree>
    <p:extLst>
      <p:ext uri="{BB962C8B-B14F-4D97-AF65-F5344CB8AC3E}">
        <p14:creationId xmlns:p14="http://schemas.microsoft.com/office/powerpoint/2010/main" val="10904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7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smtClean="0"/>
              <a:t>S</a:t>
            </a:r>
            <a:r>
              <a:rPr lang="en-US" baseline="-25000" dirty="0"/>
              <a:t>B</a:t>
            </a:r>
            <a:r>
              <a:rPr lang="en-US" dirty="0" smtClean="0"/>
              <a:t> </a:t>
            </a:r>
            <a:r>
              <a:rPr lang="en-US" dirty="0"/>
              <a:t>[Begins with </a:t>
            </a:r>
            <a:r>
              <a:rPr lang="en-US" dirty="0" smtClean="0"/>
              <a:t>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other   n-1  base-3 digits  must </a:t>
            </a:r>
            <a:r>
              <a:rPr lang="en-US" dirty="0" smtClean="0"/>
              <a:t>		contain </a:t>
            </a:r>
            <a:r>
              <a:rPr lang="en-US" dirty="0"/>
              <a:t>an even number of </a:t>
            </a:r>
            <a:r>
              <a:rPr lang="en-US" dirty="0" smtClean="0"/>
              <a:t>2s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number of evens 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 </a:t>
            </a:r>
            <a:r>
              <a:rPr lang="en-US" dirty="0"/>
              <a:t>number of </a:t>
            </a:r>
            <a:r>
              <a:rPr lang="en-US" dirty="0" err="1"/>
              <a:t>codewords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 	minus  </a:t>
            </a:r>
            <a:r>
              <a:rPr lang="en-US" dirty="0"/>
              <a:t>The number of odds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sz="2000" dirty="0"/>
              <a:t>As we are now considering the  n-1  base-3 digits</a:t>
            </a:r>
          </a:p>
          <a:p>
            <a:pPr marL="0" indent="0">
              <a:buNone/>
            </a:pPr>
            <a:r>
              <a:rPr lang="en-US" dirty="0" smtClean="0"/>
              <a:t>		S</a:t>
            </a:r>
            <a:r>
              <a:rPr lang="en-US" baseline="-25000" dirty="0" smtClean="0"/>
              <a:t>B</a:t>
            </a:r>
            <a:r>
              <a:rPr lang="en-US" dirty="0" smtClean="0"/>
              <a:t>  </a:t>
            </a:r>
            <a:r>
              <a:rPr lang="en-US" dirty="0"/>
              <a:t>=  3</a:t>
            </a:r>
            <a:r>
              <a:rPr lang="en-US" baseline="30000" dirty="0"/>
              <a:t>n-1</a:t>
            </a:r>
            <a:r>
              <a:rPr lang="en-US" dirty="0"/>
              <a:t>  -  S</a:t>
            </a:r>
            <a:r>
              <a:rPr lang="en-US" baseline="-25000" dirty="0"/>
              <a:t>n-1</a:t>
            </a:r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Solution</a:t>
            </a:r>
          </a:p>
        </p:txBody>
      </p:sp>
    </p:spTree>
    <p:extLst>
      <p:ext uri="{BB962C8B-B14F-4D97-AF65-F5344CB8AC3E}">
        <p14:creationId xmlns:p14="http://schemas.microsoft.com/office/powerpoint/2010/main" val="18124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8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Therefore, As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n</a:t>
            </a:r>
            <a:r>
              <a:rPr lang="en-US" dirty="0"/>
              <a:t> = S</a:t>
            </a:r>
            <a:r>
              <a:rPr lang="en-US" baseline="-25000" dirty="0"/>
              <a:t>A</a:t>
            </a:r>
            <a:r>
              <a:rPr lang="en-US" dirty="0"/>
              <a:t> + S</a:t>
            </a:r>
            <a:r>
              <a:rPr lang="en-US" baseline="-25000" dirty="0"/>
              <a:t>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 Recurrence Relation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n</a:t>
            </a:r>
            <a:r>
              <a:rPr lang="en-US" dirty="0"/>
              <a:t>  = 2S</a:t>
            </a:r>
            <a:r>
              <a:rPr lang="en-US" baseline="-25000" dirty="0"/>
              <a:t>n-1 </a:t>
            </a:r>
            <a:r>
              <a:rPr lang="en-US" baseline="-25000" dirty="0" smtClean="0"/>
              <a:t>	</a:t>
            </a:r>
            <a:r>
              <a:rPr lang="en-US" dirty="0" smtClean="0"/>
              <a:t>+ 	3</a:t>
            </a:r>
            <a:r>
              <a:rPr lang="en-US" baseline="30000" dirty="0" smtClean="0"/>
              <a:t>n-1</a:t>
            </a:r>
            <a:r>
              <a:rPr lang="en-US" dirty="0" smtClean="0"/>
              <a:t>  </a:t>
            </a:r>
            <a:r>
              <a:rPr lang="en-US" dirty="0"/>
              <a:t>-  S</a:t>
            </a:r>
            <a:r>
              <a:rPr lang="en-US" baseline="-25000" dirty="0"/>
              <a:t>n-1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Simplified Recurrence Relation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n</a:t>
            </a:r>
            <a:r>
              <a:rPr lang="en-US" dirty="0"/>
              <a:t>  =  S</a:t>
            </a:r>
            <a:r>
              <a:rPr lang="en-US" baseline="-25000" dirty="0"/>
              <a:t>n-1</a:t>
            </a:r>
            <a:r>
              <a:rPr lang="en-US" dirty="0"/>
              <a:t>     +      3</a:t>
            </a:r>
            <a:r>
              <a:rPr lang="en-US" baseline="30000" dirty="0"/>
              <a:t>n-1</a:t>
            </a:r>
            <a:r>
              <a:rPr lang="en-US" dirty="0"/>
              <a:t>        for  n ≥ 1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Solution</a:t>
            </a:r>
          </a:p>
        </p:txBody>
      </p:sp>
    </p:spTree>
    <p:extLst>
      <p:ext uri="{BB962C8B-B14F-4D97-AF65-F5344CB8AC3E}">
        <p14:creationId xmlns:p14="http://schemas.microsoft.com/office/powerpoint/2010/main" val="294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17956D4-CE6D-4C59-A5EF-542DB6BA76AF}" type="slidenum">
              <a:rPr lang="en-US" altLang="en-US" sz="1000" smtClean="0"/>
              <a:pPr eaLnBrk="1" hangingPunct="1"/>
              <a:t>9</a:t>
            </a:fld>
            <a:endParaRPr lang="en-US" altLang="en-US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315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029" altLang="en-US" dirty="0" smtClean="0"/>
              <a:t>A coding system encodes messages using strings of base 3 digits. A </a:t>
            </a:r>
            <a:r>
              <a:rPr lang="en-029" altLang="en-US" dirty="0" err="1" smtClean="0"/>
              <a:t>codeword</a:t>
            </a:r>
            <a:r>
              <a:rPr lang="en-029" altLang="en-US" dirty="0" smtClean="0"/>
              <a:t> is considered valid if and only if it contains an odd number of 2s.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Find a recurrence relation for the number of valid </a:t>
            </a:r>
            <a:r>
              <a:rPr lang="en-029" altLang="en-US" dirty="0" err="1" smtClean="0"/>
              <a:t>codewords</a:t>
            </a:r>
            <a:r>
              <a:rPr lang="en-029" altLang="en-US" dirty="0" smtClean="0"/>
              <a:t> of length n. </a:t>
            </a:r>
          </a:p>
          <a:p>
            <a:pPr>
              <a:buFont typeface="Wingdings" pitchFamily="2" charset="2"/>
              <a:buNone/>
            </a:pPr>
            <a:r>
              <a:rPr lang="en-029" altLang="en-US" b="1" dirty="0" err="1" smtClean="0"/>
              <a:t>i</a:t>
            </a:r>
            <a:r>
              <a:rPr lang="en-029" altLang="en-US" b="1" dirty="0" smtClean="0"/>
              <a:t>.  State initial conditions.</a:t>
            </a:r>
          </a:p>
          <a:p>
            <a:pPr>
              <a:buFont typeface="Wingdings" pitchFamily="2" charset="2"/>
              <a:buNone/>
            </a:pPr>
            <a:r>
              <a:rPr lang="en-029" altLang="en-US" dirty="0" smtClean="0"/>
              <a:t>ii. Solve this recurrence relation using generating functions.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Recurrence Relations - Question</a:t>
            </a:r>
          </a:p>
        </p:txBody>
      </p:sp>
    </p:spTree>
    <p:extLst>
      <p:ext uri="{BB962C8B-B14F-4D97-AF65-F5344CB8AC3E}">
        <p14:creationId xmlns:p14="http://schemas.microsoft.com/office/powerpoint/2010/main" val="1614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3448</TotalTime>
  <Words>487</Words>
  <Application>Microsoft Office PowerPoint</Application>
  <PresentationFormat>On-screen Show (4:3)</PresentationFormat>
  <Paragraphs>182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Garamond</vt:lpstr>
      <vt:lpstr>Times New Roman</vt:lpstr>
      <vt:lpstr>Verdana</vt:lpstr>
      <vt:lpstr>Wingdings</vt:lpstr>
      <vt:lpstr>Level</vt:lpstr>
      <vt:lpstr>Microsoft Equation 3.0</vt:lpstr>
      <vt:lpstr>Topics to be Covered</vt:lpstr>
      <vt:lpstr>Recurrence Relations - Question</vt:lpstr>
      <vt:lpstr>Recurrence Relations - Question</vt:lpstr>
      <vt:lpstr>Recurrence Relations - Solution</vt:lpstr>
      <vt:lpstr>Recurrence Relations - Solution</vt:lpstr>
      <vt:lpstr>Recurrence Relations - Solution</vt:lpstr>
      <vt:lpstr>Recurrence Relations - Solution</vt:lpstr>
      <vt:lpstr>Recurrence Relations - Solution</vt:lpstr>
      <vt:lpstr>Recurrence Relations - Question</vt:lpstr>
      <vt:lpstr>Recurrence Relations - Question</vt:lpstr>
      <vt:lpstr>Recurrence Relations - Question</vt:lpstr>
      <vt:lpstr>Recurrence Relations - Question</vt:lpstr>
      <vt:lpstr>Recurrence Relations - Question</vt:lpstr>
      <vt:lpstr>Recurrence Relations - Question</vt:lpstr>
      <vt:lpstr>Recurrence Relations - Question</vt:lpstr>
      <vt:lpstr>PowerPoint Presentation</vt:lpstr>
      <vt:lpstr>Topics Covered</vt:lpstr>
    </vt:vector>
  </TitlesOfParts>
  <Company>Barry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Carl Beckford</cp:lastModifiedBy>
  <cp:revision>289</cp:revision>
  <dcterms:created xsi:type="dcterms:W3CDTF">2002-05-12T10:17:07Z</dcterms:created>
  <dcterms:modified xsi:type="dcterms:W3CDTF">2016-11-10T00:40:30Z</dcterms:modified>
</cp:coreProperties>
</file>