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90" r:id="rId3"/>
    <p:sldId id="291" r:id="rId4"/>
    <p:sldId id="311" r:id="rId5"/>
    <p:sldId id="292" r:id="rId6"/>
    <p:sldId id="293" r:id="rId7"/>
    <p:sldId id="312" r:id="rId8"/>
    <p:sldId id="294" r:id="rId9"/>
    <p:sldId id="313" r:id="rId10"/>
    <p:sldId id="295" r:id="rId11"/>
    <p:sldId id="296" r:id="rId12"/>
    <p:sldId id="314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7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15D73-8EFF-0849-ABA3-0B4F08DF8E7A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187A2-260E-134B-A18C-B3DFA254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D300E-617F-AC4B-BE0F-46B74994F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0275"/>
            <a:ext cx="10515600" cy="94391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9036"/>
            <a:ext cx="10515600" cy="37985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9C422-1907-BF45-A86C-C6874A512084}"/>
              </a:ext>
            </a:extLst>
          </p:cNvPr>
          <p:cNvSpPr/>
          <p:nvPr userDrawn="1"/>
        </p:nvSpPr>
        <p:spPr>
          <a:xfrm>
            <a:off x="-87682" y="-82548"/>
            <a:ext cx="4735882" cy="1318679"/>
          </a:xfrm>
          <a:prstGeom prst="rect">
            <a:avLst/>
          </a:prstGeom>
          <a:solidFill>
            <a:srgbClr val="1E3E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hiting.large.horizontal.white.eps">
            <a:extLst>
              <a:ext uri="{FF2B5EF4-FFF2-40B4-BE49-F238E27FC236}">
                <a16:creationId xmlns:a16="http://schemas.microsoft.com/office/drawing/2014/main" id="{BD436A8A-D323-2345-A227-AC60C575C0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79" y="46250"/>
            <a:ext cx="2987152" cy="12787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CBF16-2E35-C74A-A17D-BE9A4C45DE44}"/>
              </a:ext>
            </a:extLst>
          </p:cNvPr>
          <p:cNvSpPr/>
          <p:nvPr userDrawn="1"/>
        </p:nvSpPr>
        <p:spPr>
          <a:xfrm>
            <a:off x="4648200" y="-106692"/>
            <a:ext cx="7543800" cy="1342823"/>
          </a:xfrm>
          <a:prstGeom prst="rect">
            <a:avLst/>
          </a:prstGeom>
          <a:solidFill>
            <a:srgbClr val="8979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A50080-56F3-3144-A1DC-5B2C0BC05320}"/>
              </a:ext>
            </a:extLst>
          </p:cNvPr>
          <p:cNvSpPr txBox="1">
            <a:spLocks/>
          </p:cNvSpPr>
          <p:nvPr userDrawn="1"/>
        </p:nvSpPr>
        <p:spPr>
          <a:xfrm>
            <a:off x="4931619" y="149502"/>
            <a:ext cx="5509430" cy="979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chemeClr val="bg1"/>
              </a:solidFill>
              <a:latin typeface="Quadon Regular"/>
              <a:cs typeface="Quadon Regular"/>
            </a:endParaRPr>
          </a:p>
          <a:p>
            <a:r>
              <a:rPr lang="en-US" sz="1800" dirty="0">
                <a:solidFill>
                  <a:schemeClr val="bg1"/>
                </a:solidFill>
                <a:latin typeface="Quadon Regular"/>
                <a:cs typeface="Quadon Regular"/>
              </a:rPr>
              <a:t>Mini-lecture 10(b): Milk!!!</a:t>
            </a:r>
          </a:p>
          <a:p>
            <a:r>
              <a:rPr lang="en-US" sz="1800" i="1" dirty="0">
                <a:solidFill>
                  <a:schemeClr val="bg1"/>
                </a:solidFill>
                <a:latin typeface="Quadon Regular"/>
                <a:cs typeface="Quadon Regular"/>
              </a:rPr>
              <a:t>Parallel Computer for Data Science </a:t>
            </a:r>
            <a:r>
              <a:rPr lang="en-US" sz="1800" i="0" dirty="0">
                <a:solidFill>
                  <a:schemeClr val="bg1"/>
                </a:solidFill>
                <a:latin typeface="Quadon Regular"/>
                <a:cs typeface="Quadon Regular"/>
              </a:rPr>
              <a:t>(10/10/2022)</a:t>
            </a:r>
          </a:p>
          <a:p>
            <a:endParaRPr lang="en-US" sz="1400" dirty="0">
              <a:solidFill>
                <a:schemeClr val="bg1"/>
              </a:solidFill>
              <a:latin typeface="Quadon Regular"/>
              <a:cs typeface="Quad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94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4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2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0E0F-71B1-A740-9C27-BADB0FF047C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0312" y="-137787"/>
            <a:ext cx="12342312" cy="7139835"/>
          </a:xfrm>
          <a:prstGeom prst="rect">
            <a:avLst/>
          </a:prstGeom>
          <a:solidFill>
            <a:srgbClr val="1E3E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204" y="2820407"/>
            <a:ext cx="7018235" cy="117894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99231"/>
                </a:solidFill>
                <a:latin typeface="Quadon" charset="-128"/>
                <a:ea typeface=" ☞" charset="0"/>
                <a:cs typeface=" ☞" charset="0"/>
              </a:rPr>
              <a:t>Mini Lecture 10(b)</a:t>
            </a:r>
            <a:br>
              <a:rPr lang="en-US" sz="3200" dirty="0">
                <a:solidFill>
                  <a:srgbClr val="C99231"/>
                </a:solidFill>
                <a:latin typeface="Quadon" charset="-128"/>
                <a:ea typeface=" ☞" charset="0"/>
                <a:cs typeface=" ☞" charset="0"/>
              </a:rPr>
            </a:br>
            <a:r>
              <a:rPr lang="en-US" sz="3200" dirty="0">
                <a:solidFill>
                  <a:srgbClr val="C99231"/>
                </a:solidFill>
                <a:latin typeface="Quadon" charset="-128"/>
                <a:ea typeface=" ☞" charset="0"/>
                <a:cs typeface=" ☞" charset="0"/>
              </a:rPr>
              <a:t>Milk!!!!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329" y="3937772"/>
            <a:ext cx="8309987" cy="19655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+mj-lt"/>
              <a:cs typeface="Gentona Light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Gentona Book" charset="-128"/>
                <a:cs typeface="Gentona Light"/>
              </a:rPr>
              <a:t>Randal Burns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Gentona Book" charset="-128"/>
                <a:cs typeface="Gentona Light"/>
              </a:rPr>
              <a:t>Parallel Computing for Data Science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Gentona Book" charset="-128"/>
              <a:cs typeface="Gentona Light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Gentona Book" charset="-128"/>
                <a:cs typeface="Gentona Light"/>
              </a:rPr>
              <a:t>10 October 2022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Gentona Book" charset="-128"/>
              <a:cs typeface="Gentona Light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Gentona Book" charset="-128"/>
              <a:cs typeface="Gentona Ligh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91556" y="2456318"/>
            <a:ext cx="7405534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whiting.logo.large.vertical.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393700"/>
            <a:ext cx="32258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9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Correct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570" y="2360423"/>
            <a:ext cx="4876800" cy="5105400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leave note A1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if (B2)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then leave note A2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else remove note A2 </a:t>
            </a:r>
            <a:r>
              <a:rPr lang="en-US" sz="2000" dirty="0" err="1">
                <a:latin typeface="Courier"/>
                <a:cs typeface="Courier"/>
              </a:rPr>
              <a:t>fi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while B1 and 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((A2 and B2) or 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(no A2 and no B2))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do skip do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if (no milk) 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then buy milk </a:t>
            </a: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remove note A1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77000" y="2353671"/>
            <a:ext cx="487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leave note B1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if (no A2)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 then leave note B2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 else remove note B2 </a:t>
            </a:r>
            <a:r>
              <a:rPr lang="en-US" sz="2000" kern="0" dirty="0" err="1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fi</a:t>
            </a: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while A1 and 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 ((A2 and no B2) or 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  (no A2 and B2))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 do skip do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if (no milk) 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 then buy milk </a:t>
            </a:r>
            <a:r>
              <a:rPr lang="en-US" sz="2000" kern="0" dirty="0" err="1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fi</a:t>
            </a:r>
            <a:endParaRPr lang="en-US" sz="2000" kern="0" dirty="0">
              <a:solidFill>
                <a:srgbClr val="000000"/>
              </a:solidFill>
              <a:latin typeface="Courier"/>
              <a:ea typeface="ＭＳ Ｐゴシック" pitchFamily="-65" charset="-128"/>
              <a:cs typeface="Courier"/>
            </a:endParaRP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remove note B1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02" y="1732230"/>
            <a:ext cx="7380898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5809"/>
            <a:ext cx="10515600" cy="943910"/>
          </a:xfrm>
        </p:spPr>
        <p:txBody>
          <a:bodyPr/>
          <a:lstStyle/>
          <a:p>
            <a:r>
              <a:rPr lang="en-US" dirty="0"/>
              <a:t>Two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one to identify contention</a:t>
            </a:r>
          </a:p>
          <a:p>
            <a:pPr lvl="1"/>
            <a:r>
              <a:rPr lang="en-US" dirty="0"/>
              <a:t>Are two parties vying for this resource</a:t>
            </a:r>
          </a:p>
          <a:p>
            <a:r>
              <a:rPr lang="en-US" dirty="0"/>
              <a:t>Second one to break ties during contention</a:t>
            </a:r>
          </a:p>
          <a:p>
            <a:pPr lvl="1"/>
            <a:r>
              <a:rPr lang="en-US" dirty="0"/>
              <a:t>Essentially even and odd configurations</a:t>
            </a:r>
          </a:p>
          <a:p>
            <a:pPr lvl="1"/>
            <a:endParaRPr lang="en-US" dirty="0"/>
          </a:p>
          <a:p>
            <a:r>
              <a:rPr lang="en-US" dirty="0"/>
              <a:t>These notes are the analogies of atomic shared registers in computing</a:t>
            </a:r>
          </a:p>
          <a:p>
            <a:pPr lvl="1"/>
            <a:r>
              <a:rPr lang="en-US" dirty="0"/>
              <a:t>Essentially a volatile variable of basic type</a:t>
            </a:r>
          </a:p>
        </p:txBody>
      </p:sp>
    </p:spTree>
    <p:extLst>
      <p:ext uri="{BB962C8B-B14F-4D97-AF65-F5344CB8AC3E}">
        <p14:creationId xmlns:p14="http://schemas.microsoft.com/office/powerpoint/2010/main" val="205426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</a:t>
            </a:r>
          </a:p>
          <a:p>
            <a:r>
              <a:rPr lang="en-US" dirty="0"/>
              <a:t>Asynchronous: doesn’t depend on timing</a:t>
            </a:r>
          </a:p>
          <a:p>
            <a:r>
              <a:rPr lang="en-US" dirty="0"/>
              <a:t>Symmetric: equal chance of A/B buying milk</a:t>
            </a:r>
          </a:p>
          <a:p>
            <a:pPr lvl="1"/>
            <a:r>
              <a:rPr lang="en-US" dirty="0"/>
              <a:t>Notably steps aren’t symmetric</a:t>
            </a:r>
          </a:p>
          <a:p>
            <a:r>
              <a:rPr lang="en-US" dirty="0"/>
              <a:t>Two parties</a:t>
            </a:r>
          </a:p>
          <a:p>
            <a:endParaRPr lang="en-US" dirty="0"/>
          </a:p>
          <a:p>
            <a:r>
              <a:rPr lang="en-US" dirty="0"/>
              <a:t>Even simple synchronization is hard and subtle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 look inside the critical section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dirty="0"/>
              <a:t>Two common goals for synchronization</a:t>
            </a:r>
          </a:p>
          <a:p>
            <a:r>
              <a:rPr lang="en-US" dirty="0"/>
              <a:t>Contention: </a:t>
            </a:r>
          </a:p>
          <a:p>
            <a:pPr lvl="1"/>
            <a:r>
              <a:rPr lang="en-US" dirty="0"/>
              <a:t>How to resolve the conflicts that result from multiple processes trying to access shared resources?</a:t>
            </a:r>
          </a:p>
          <a:p>
            <a:r>
              <a:rPr lang="en-US" dirty="0"/>
              <a:t>Cooperation:</a:t>
            </a:r>
          </a:p>
          <a:p>
            <a:pPr lvl="1"/>
            <a:r>
              <a:rPr lang="en-US" dirty="0"/>
              <a:t>An action by one process may enable another action by another process</a:t>
            </a:r>
          </a:p>
          <a:p>
            <a:pPr lvl="1"/>
            <a:r>
              <a:rPr lang="en-US" dirty="0"/>
              <a:t>In such cases, processes should coordinate their 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1555"/>
            <a:ext cx="10515600" cy="943910"/>
          </a:xfrm>
        </p:spPr>
        <p:txBody>
          <a:bodyPr/>
          <a:lstStyle/>
          <a:p>
            <a:r>
              <a:rPr lang="en-US" dirty="0"/>
              <a:t>Why is synchronization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 algorithm for purchasing milk between two roommates</a:t>
            </a:r>
          </a:p>
          <a:p>
            <a:pPr lvl="1"/>
            <a:r>
              <a:rPr lang="en-US" dirty="0"/>
              <a:t>We have a smart fridge with camera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Arrive home</a:t>
            </a:r>
          </a:p>
          <a:p>
            <a:pPr lvl="1"/>
            <a:r>
              <a:rPr lang="en-US" dirty="0"/>
              <a:t>Look in fridge for milk</a:t>
            </a:r>
          </a:p>
          <a:p>
            <a:pPr lvl="1"/>
            <a:r>
              <a:rPr lang="en-US" dirty="0"/>
              <a:t>Leave for grocery</a:t>
            </a:r>
          </a:p>
          <a:p>
            <a:pPr lvl="1"/>
            <a:r>
              <a:rPr lang="en-US" dirty="0"/>
              <a:t>Buy milk</a:t>
            </a:r>
          </a:p>
          <a:p>
            <a:pPr lvl="1"/>
            <a:r>
              <a:rPr lang="en-US" dirty="0"/>
              <a:t>Arrive home with purchased milk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0" y="3668485"/>
            <a:ext cx="1494235" cy="2732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326" y="3668484"/>
            <a:ext cx="1494234" cy="273231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94640" y="1503680"/>
            <a:ext cx="3352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 sz="2400">
                <a:solidFill>
                  <a:srgbClr val="00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0">
              <a:buNone/>
            </a:pPr>
            <a:r>
              <a:rPr lang="en-US" b="1" dirty="0"/>
              <a:t>Alice</a:t>
            </a:r>
          </a:p>
          <a:p>
            <a:pPr lvl="1"/>
            <a:r>
              <a:rPr lang="en-US" dirty="0"/>
              <a:t>Arrive home</a:t>
            </a:r>
          </a:p>
          <a:p>
            <a:pPr lvl="1"/>
            <a:r>
              <a:rPr lang="en-US" dirty="0"/>
              <a:t>Look in fridge for milk</a:t>
            </a:r>
          </a:p>
          <a:p>
            <a:pPr lvl="1"/>
            <a:r>
              <a:rPr lang="en-US" dirty="0"/>
              <a:t>Leave for grocery</a:t>
            </a:r>
          </a:p>
          <a:p>
            <a:pPr lvl="1"/>
            <a:r>
              <a:rPr lang="en-US" dirty="0"/>
              <a:t>Buy milk</a:t>
            </a:r>
          </a:p>
          <a:p>
            <a:pPr lvl="1"/>
            <a:r>
              <a:rPr lang="en-US" dirty="0"/>
              <a:t>Arrive home with purchased milk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1209-4DA1-BECB-AE1B-FFDDF623F48A}"/>
              </a:ext>
            </a:extLst>
          </p:cNvPr>
          <p:cNvSpPr txBox="1">
            <a:spLocks/>
          </p:cNvSpPr>
          <p:nvPr/>
        </p:nvSpPr>
        <p:spPr bwMode="auto">
          <a:xfrm>
            <a:off x="4906566" y="1503680"/>
            <a:ext cx="3352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 sz="2400">
                <a:solidFill>
                  <a:srgbClr val="00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0">
              <a:buNone/>
            </a:pPr>
            <a:r>
              <a:rPr lang="en-US" b="1" dirty="0"/>
              <a:t>Bob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dirty="0"/>
              <a:t>Arrive home</a:t>
            </a:r>
          </a:p>
          <a:p>
            <a:pPr lvl="1"/>
            <a:r>
              <a:rPr lang="en-US" dirty="0"/>
              <a:t>Look in fridge for milk</a:t>
            </a:r>
          </a:p>
          <a:p>
            <a:pPr lvl="1"/>
            <a:r>
              <a:rPr lang="en-US" dirty="0"/>
              <a:t>Leave for grocery</a:t>
            </a:r>
          </a:p>
          <a:p>
            <a:pPr lvl="1"/>
            <a:r>
              <a:rPr lang="en-US" dirty="0"/>
              <a:t>Buy milk</a:t>
            </a:r>
          </a:p>
          <a:p>
            <a:pPr lvl="1"/>
            <a:r>
              <a:rPr lang="en-US" dirty="0"/>
              <a:t>Arrive home with purchased milk </a:t>
            </a:r>
          </a:p>
        </p:txBody>
      </p:sp>
    </p:spTree>
    <p:extLst>
      <p:ext uri="{BB962C8B-B14F-4D97-AF65-F5344CB8AC3E}">
        <p14:creationId xmlns:p14="http://schemas.microsoft.com/office/powerpoint/2010/main" val="331148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synchronization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 algorithm for purchasing milk between two roommates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Look in fridge for milk</a:t>
            </a:r>
          </a:p>
          <a:p>
            <a:pPr lvl="1"/>
            <a:r>
              <a:rPr lang="en-US" dirty="0"/>
              <a:t>Leave for grocery</a:t>
            </a:r>
          </a:p>
          <a:p>
            <a:pPr lvl="1"/>
            <a:r>
              <a:rPr lang="en-US" dirty="0"/>
              <a:t>Buy milk</a:t>
            </a:r>
          </a:p>
          <a:p>
            <a:pPr lvl="1"/>
            <a:r>
              <a:rPr lang="en-US" dirty="0"/>
              <a:t>Arrive home with purchased milk </a:t>
            </a:r>
          </a:p>
          <a:p>
            <a:r>
              <a:rPr lang="en-US" dirty="0"/>
              <a:t>Too much milk!</a:t>
            </a:r>
          </a:p>
          <a:p>
            <a:r>
              <a:rPr lang="en-US" dirty="0"/>
              <a:t>Problem is impossible without communication between parties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Using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Algorithm #1: </a:t>
            </a:r>
            <a:r>
              <a:rPr lang="en-US" dirty="0"/>
              <a:t>If you find that there is no milk in fridge, leave a note on the door, go to store and purchase milk, on return home remove note</a:t>
            </a:r>
          </a:p>
          <a:p>
            <a:pPr>
              <a:buNone/>
            </a:pPr>
            <a:endParaRPr lang="en-US" sz="2000" dirty="0"/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if (no note)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if (no milk)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leave note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buy milk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remove note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can’t see each other!!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3000" y="2101116"/>
            <a:ext cx="3200400" cy="5105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Alice</a:t>
            </a:r>
          </a:p>
          <a:p>
            <a:pPr>
              <a:buNone/>
            </a:pPr>
            <a:endParaRPr lang="en-US" sz="1400" b="1" dirty="0"/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if (no note)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if (no milk)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leave note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buy milk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remove note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/>
              <a:t>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87160" y="2101116"/>
            <a:ext cx="3200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 sz="2400">
                <a:solidFill>
                  <a:srgbClr val="00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pitchFamily="-65" charset="2"/>
              <a:buNone/>
            </a:pPr>
            <a:r>
              <a:rPr lang="en-US" b="1" dirty="0"/>
              <a:t>Bob</a:t>
            </a:r>
          </a:p>
          <a:p>
            <a:pPr>
              <a:buFont typeface="Wingdings" pitchFamily="-65" charset="2"/>
              <a:buNone/>
            </a:pPr>
            <a:endParaRPr lang="en-US" b="1" dirty="0"/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if (no note)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if (no milk)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leave note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buy milk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remove note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fi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fi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912" y="3810000"/>
            <a:ext cx="1416843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81" y="3810000"/>
            <a:ext cx="141684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3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Using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Algorithm #2: </a:t>
            </a:r>
            <a:r>
              <a:rPr lang="en-US" dirty="0"/>
              <a:t>Based on leaving a note (with one’s name) before checking fridge</a:t>
            </a:r>
          </a:p>
          <a:p>
            <a:endParaRPr lang="en-US" dirty="0"/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leave note A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if (no note B)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if (no milk)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buy milk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remove note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0" y="1508760"/>
            <a:ext cx="32766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Alice</a:t>
            </a:r>
          </a:p>
          <a:p>
            <a:pPr>
              <a:spcAft>
                <a:spcPts val="600"/>
              </a:spcAft>
              <a:buNone/>
            </a:pPr>
            <a:endParaRPr lang="en-US" sz="14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leave note A</a:t>
            </a: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if (no note B)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if (no milk)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buy milk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remove note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150876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 sz="2400">
                <a:solidFill>
                  <a:srgbClr val="00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b="1" dirty="0"/>
              <a:t>Bob</a:t>
            </a:r>
          </a:p>
          <a:p>
            <a:pPr>
              <a:spcAft>
                <a:spcPts val="600"/>
              </a:spcAft>
              <a:buNone/>
            </a:pP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leave note B</a:t>
            </a: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if (no note A)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if (no milk)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buy milk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fi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fi</a:t>
            </a: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remove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158" y="3581400"/>
            <a:ext cx="1416843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733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3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29149</TotalTime>
  <Words>600</Words>
  <Application>Microsoft Macintosh PowerPoint</Application>
  <PresentationFormat>Widescreen</PresentationFormat>
  <Paragraphs>149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</vt:lpstr>
      <vt:lpstr>Gentona Book</vt:lpstr>
      <vt:lpstr>Quadon</vt:lpstr>
      <vt:lpstr>Quadon Regular</vt:lpstr>
      <vt:lpstr>Wingdings</vt:lpstr>
      <vt:lpstr>Office Theme</vt:lpstr>
      <vt:lpstr>Mini Lecture 10(b) Milk!!!!</vt:lpstr>
      <vt:lpstr>Synchronization</vt:lpstr>
      <vt:lpstr>Why is synchronization hard?</vt:lpstr>
      <vt:lpstr>PowerPoint Presentation</vt:lpstr>
      <vt:lpstr>Why is synchronization hard?</vt:lpstr>
      <vt:lpstr>Let’s Try Using Notes</vt:lpstr>
      <vt:lpstr>They can’t see each other!!</vt:lpstr>
      <vt:lpstr>Let’s Try Using Notes</vt:lpstr>
      <vt:lpstr>PowerPoint Presentation</vt:lpstr>
      <vt:lpstr>A Correct Algorithm</vt:lpstr>
      <vt:lpstr>Configurations</vt:lpstr>
      <vt:lpstr>Two Notes</vt:lpstr>
      <vt:lpstr>Some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Microsoft Office User</dc:creator>
  <cp:lastModifiedBy>Randal Burns</cp:lastModifiedBy>
  <cp:revision>133</cp:revision>
  <dcterms:created xsi:type="dcterms:W3CDTF">2016-05-24T18:12:17Z</dcterms:created>
  <dcterms:modified xsi:type="dcterms:W3CDTF">2022-10-12T21:52:28Z</dcterms:modified>
</cp:coreProperties>
</file>