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80AA0-CA0D-49E6-83E0-C05D21FFF04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461-BC07-4360-AF43-6392BD4FA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3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5873" y="2425822"/>
            <a:ext cx="7197726" cy="2421464"/>
          </a:xfrm>
        </p:spPr>
        <p:txBody>
          <a:bodyPr/>
          <a:lstStyle/>
          <a:p>
            <a:r>
              <a:rPr lang="sr-Latn-RS" dirty="0" smtClean="0"/>
              <a:t>Objašnjenje algoritama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63543" y="5425441"/>
            <a:ext cx="5686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Search Engine Python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8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17049"/>
          </a:xfrm>
        </p:spPr>
        <p:txBody>
          <a:bodyPr>
            <a:normAutofit/>
          </a:bodyPr>
          <a:lstStyle/>
          <a:p>
            <a:r>
              <a:rPr lang="sr-Latn-RS" sz="1800" b="1" i="1" cap="none" dirty="0">
                <a:latin typeface="+mn-lt"/>
              </a:rPr>
              <a:t>2</a:t>
            </a:r>
            <a:r>
              <a:rPr lang="sr-Latn-RS" sz="1800" b="1" i="1" cap="none" dirty="0" smtClean="0">
                <a:latin typeface="+mn-lt"/>
              </a:rPr>
              <a:t>. </a:t>
            </a:r>
            <a:r>
              <a:rPr lang="en-US" sz="1800" b="1" i="1" cap="none" dirty="0" smtClean="0">
                <a:latin typeface="+mn-lt"/>
              </a:rPr>
              <a:t>#</a:t>
            </a:r>
            <a:r>
              <a:rPr lang="sr-Latn-RS" sz="1800" b="1" i="1" cap="none" dirty="0" smtClean="0">
                <a:latin typeface="+mn-lt"/>
              </a:rPr>
              <a:t>rangirana_pretraga </a:t>
            </a:r>
            <a:r>
              <a:rPr lang="sr-Latn-RS" sz="1800" b="1" i="1" cap="none" dirty="0">
                <a:latin typeface="+mn-lt"/>
              </a:rPr>
              <a:t/>
            </a:r>
            <a:br>
              <a:rPr lang="sr-Latn-RS" sz="1800" b="1" i="1" cap="none" dirty="0">
                <a:latin typeface="+mn-lt"/>
              </a:rPr>
            </a:br>
            <a:r>
              <a:rPr lang="sr-Latn-RS" sz="1800" b="1" i="1" cap="none" dirty="0">
                <a:latin typeface="+mn-lt"/>
              </a:rPr>
              <a:t>     </a:t>
            </a:r>
            <a:r>
              <a:rPr lang="sr-Latn-RS" sz="1800" b="1" i="1" cap="none" dirty="0" smtClean="0">
                <a:latin typeface="+mn-lt"/>
              </a:rPr>
              <a:t>K</a:t>
            </a:r>
            <a:r>
              <a:rPr lang="sr-Latn-RS" sz="1800" b="1" i="1" cap="none" dirty="0" smtClean="0">
                <a:latin typeface="+mn-lt"/>
              </a:rPr>
              <a:t>lasa: rangiranje.py</a:t>
            </a:r>
            <a:endParaRPr lang="en-US" sz="1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50503"/>
            <a:ext cx="10131425" cy="4240697"/>
          </a:xfrm>
        </p:spPr>
        <p:txBody>
          <a:bodyPr/>
          <a:lstStyle/>
          <a:p>
            <a:pPr marL="0" indent="0">
              <a:buNone/>
            </a:pPr>
            <a:r>
              <a:rPr lang="sr-Latn-RS" b="1" dirty="0" smtClean="0"/>
              <a:t>Rangiranje sadrži</a:t>
            </a:r>
            <a:r>
              <a:rPr lang="sr-Latn-RS" dirty="0" smtClean="0"/>
              <a:t>:</a:t>
            </a:r>
          </a:p>
          <a:p>
            <a:r>
              <a:rPr lang="sr-Latn-RS" b="1" u="sng" dirty="0" smtClean="0"/>
              <a:t>Metodu rangPoLinkovima</a:t>
            </a:r>
            <a:r>
              <a:rPr lang="sr-Latn-RS" dirty="0" smtClean="0"/>
              <a:t>, ulazni parametri ove metode su čvor čiji rang želimo da odredimo i popunjeni graf(posmatra se samo izabrani direktorijum).</a:t>
            </a:r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    Algoritam ove metode: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Prolazak kroz sve čvorove iz grafa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Prolazak kroz sve linkove svakog čvora iz grafa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Provera za svaki link da li je isti kao i čvor koji se prosleđuje ovoj metodi, ukoliko jeste brojač se povećava za jedan a u listu (lista_sa_linkovima) se dodaje čvor kroz čije linkove trenutno prolazimo jer će nam ta lista kasnije biti potrebna za treću stavku određivanja ranga stranice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Ova metoda vraća broj linkova iz drugih stranica na pronađenu stranicu i listu stranica koje linkuju pronađenu stranicu  </a:t>
            </a:r>
            <a:r>
              <a:rPr lang="sr-Latn-RS" dirty="0"/>
              <a:t>	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7855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467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b="1" u="sng" cap="none" dirty="0">
                <a:latin typeface="+mn-lt"/>
              </a:rPr>
              <a:t>M</a:t>
            </a:r>
            <a:r>
              <a:rPr lang="sr-Latn-RS" sz="1800" b="1" u="sng" cap="none" dirty="0" smtClean="0">
                <a:latin typeface="+mn-lt"/>
              </a:rPr>
              <a:t>etodu  rangStranice:</a:t>
            </a:r>
            <a:endParaRPr lang="en-US" sz="1800" b="1" u="sng" cap="none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98" y="1227666"/>
            <a:ext cx="10131425" cy="40679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dirty="0" smtClean="0"/>
              <a:t>      Algoritam ove metode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Prolazi se kroz rezultujući rečnik (ulazni parametar ove metode) u kome se kao ključ nalaze sve pronađene stranice a kao vrednost broj traženih reči.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Za svaku pronađenu stranicu poziva se rangPoLinkovima, metoda objašnjena na prethodnom slajdu.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Za svaku pronađenu stranicu ponovo se prolazi kroz rezultujuću rečnik i prolazi se kroz listu koja sadrži stranice koje linkuju pronađenu stranu i ako se ključ iz rezultujućeg rečnika slaže sa elementom iz liste, vrednost brojača se poveća za vrednost iz rezultujućeg rečnika.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Za svaku pronađenu stranicu računamo konačni rang – zamisao je da </a:t>
            </a:r>
            <a:r>
              <a:rPr lang="sr-Latn-RS" dirty="0" smtClean="0">
                <a:solidFill>
                  <a:schemeClr val="accent6"/>
                </a:solidFill>
              </a:rPr>
              <a:t>broj pojavljivanja traženih reči u pronađenoj stranici</a:t>
            </a:r>
            <a:r>
              <a:rPr lang="sr-Latn-RS" dirty="0" smtClean="0"/>
              <a:t> najviše utiče na konačni rang pa se taj broj reči množi sa </a:t>
            </a:r>
            <a:r>
              <a:rPr lang="sr-Latn-RS" dirty="0" smtClean="0">
                <a:solidFill>
                  <a:schemeClr val="accent6"/>
                </a:solidFill>
              </a:rPr>
              <a:t>1.5</a:t>
            </a:r>
            <a:r>
              <a:rPr lang="sr-Latn-RS" dirty="0" smtClean="0"/>
              <a:t>,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broj linkova iz drugih stranica na pronađenu stranicu</a:t>
            </a:r>
            <a:r>
              <a:rPr lang="sr-Latn-RS" dirty="0" smtClean="0">
                <a:solidFill>
                  <a:schemeClr val="accent6"/>
                </a:solidFill>
              </a:rPr>
              <a:t> </a:t>
            </a:r>
            <a:r>
              <a:rPr lang="sr-Latn-RS" dirty="0" smtClean="0"/>
              <a:t>ima manji značaj pa ovaj broj množimo sa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1.3</a:t>
            </a:r>
            <a:r>
              <a:rPr lang="sr-Latn-RS" dirty="0" smtClean="0"/>
              <a:t> a </a:t>
            </a:r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broj traženih reči u stranicama koje sadrže link na traženu stranicu </a:t>
            </a:r>
            <a:r>
              <a:rPr lang="sr-Latn-RS" dirty="0" smtClean="0"/>
              <a:t>najmanje utiču na određivanje konačnog ranga stranice pa njega množimo sa </a:t>
            </a:r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1.2</a:t>
            </a:r>
            <a:r>
              <a:rPr lang="sr-Latn-RS" dirty="0" smtClean="0"/>
              <a:t>, konačni rang pretstavlja zbir ova tri faktora.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Ova metoda vraća rečnik gde su ključevi pronađene HTML stranice a vrednosti rangovi tih stranica.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25002"/>
          </a:xfrm>
        </p:spPr>
        <p:txBody>
          <a:bodyPr>
            <a:normAutofit/>
          </a:bodyPr>
          <a:lstStyle/>
          <a:p>
            <a:r>
              <a:rPr lang="sr-Latn-RS" sz="1800" b="1" i="1" cap="none" dirty="0">
                <a:latin typeface="+mn-lt"/>
              </a:rPr>
              <a:t>3</a:t>
            </a:r>
            <a:r>
              <a:rPr lang="sr-Latn-RS" sz="1800" b="1" i="1" cap="none" dirty="0" smtClean="0">
                <a:latin typeface="+mn-lt"/>
              </a:rPr>
              <a:t>. </a:t>
            </a:r>
            <a:r>
              <a:rPr lang="en-US" sz="1800" b="1" i="1" cap="none" dirty="0" smtClean="0">
                <a:latin typeface="+mn-lt"/>
              </a:rPr>
              <a:t>#</a:t>
            </a:r>
            <a:r>
              <a:rPr lang="sr-Latn-RS" sz="1800" b="1" i="1" cap="none" dirty="0" smtClean="0">
                <a:latin typeface="+mn-lt"/>
              </a:rPr>
              <a:t>prikaz_rezultata </a:t>
            </a:r>
            <a:r>
              <a:rPr lang="sr-Latn-RS" sz="1800" b="1" i="1" cap="none" dirty="0">
                <a:latin typeface="+mn-lt"/>
              </a:rPr>
              <a:t/>
            </a:r>
            <a:br>
              <a:rPr lang="sr-Latn-RS" sz="1800" b="1" i="1" cap="none" dirty="0">
                <a:latin typeface="+mn-lt"/>
              </a:rPr>
            </a:br>
            <a:r>
              <a:rPr lang="sr-Latn-RS" sz="1800" b="1" i="1" cap="none" dirty="0">
                <a:latin typeface="+mn-lt"/>
              </a:rPr>
              <a:t>     </a:t>
            </a:r>
            <a:r>
              <a:rPr lang="sr-Latn-RS" sz="1800" b="1" i="1" cap="none" dirty="0">
                <a:latin typeface="+mn-lt"/>
              </a:rPr>
              <a:t>K</a:t>
            </a:r>
            <a:r>
              <a:rPr lang="sr-Latn-RS" sz="1800" b="1" i="1" cap="none" dirty="0" smtClean="0">
                <a:latin typeface="+mn-lt"/>
              </a:rPr>
              <a:t>lasa</a:t>
            </a:r>
            <a:r>
              <a:rPr lang="sr-Latn-RS" sz="1800" b="1" i="1" cap="none" dirty="0" smtClean="0">
                <a:latin typeface="+mn-lt"/>
              </a:rPr>
              <a:t>: sortiranje.py</a:t>
            </a:r>
            <a:endParaRPr lang="en-US" sz="1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652" y="1415331"/>
            <a:ext cx="6192076" cy="3986255"/>
          </a:xfrm>
        </p:spPr>
        <p:txBody>
          <a:bodyPr/>
          <a:lstStyle/>
          <a:p>
            <a:r>
              <a:rPr lang="sr-Latn-RS" b="1" dirty="0" smtClean="0"/>
              <a:t>Sortiranje</a:t>
            </a:r>
            <a:r>
              <a:rPr lang="sr-Latn-RS" dirty="0" smtClean="0"/>
              <a:t> sadrži </a:t>
            </a:r>
            <a:r>
              <a:rPr lang="sr-Latn-RS" b="1" u="sng" dirty="0" smtClean="0"/>
              <a:t>metodu sortiraj</a:t>
            </a:r>
            <a:r>
              <a:rPr lang="sr-Latn-RS" dirty="0" smtClean="0"/>
              <a:t>, ulazni parametar ove metode je lista.</a:t>
            </a:r>
          </a:p>
          <a:p>
            <a:pPr marL="0" indent="0">
              <a:buNone/>
            </a:pPr>
            <a:r>
              <a:rPr lang="sr-Latn-RS" dirty="0" smtClean="0"/>
              <a:t>      Algoritam: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Provera da li lista sadrži više od jednog elementa (ako sadrži samo jedan element lista je sortirana)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Lista se dok god može rekurzivno deli na polovine.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Zatim se manje liste spajaju nazad u veće liste u sortiranom redosledu dok se ne dobije konačna sortirana lista.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17" y="923511"/>
            <a:ext cx="470916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73927"/>
          </a:xfrm>
        </p:spPr>
        <p:txBody>
          <a:bodyPr>
            <a:normAutofit/>
          </a:bodyPr>
          <a:lstStyle/>
          <a:p>
            <a:r>
              <a:rPr lang="sr-Latn-RS" sz="1800" b="1" i="1" cap="none" dirty="0">
                <a:latin typeface="+mn-lt"/>
              </a:rPr>
              <a:t>4</a:t>
            </a:r>
            <a:r>
              <a:rPr lang="sr-Latn-RS" sz="1800" b="1" i="1" cap="none" dirty="0" smtClean="0">
                <a:latin typeface="+mn-lt"/>
              </a:rPr>
              <a:t>. </a:t>
            </a:r>
            <a:r>
              <a:rPr lang="en-US" sz="1800" b="1" i="1" cap="none" dirty="0" smtClean="0">
                <a:latin typeface="+mn-lt"/>
              </a:rPr>
              <a:t>#</a:t>
            </a:r>
            <a:r>
              <a:rPr lang="sr-Latn-RS" sz="1800" b="1" i="1" cap="none" dirty="0" smtClean="0">
                <a:latin typeface="+mn-lt"/>
              </a:rPr>
              <a:t>paginacija_rezultata </a:t>
            </a:r>
            <a:r>
              <a:rPr lang="sr-Latn-RS" sz="1800" b="1" i="1" cap="none" dirty="0">
                <a:latin typeface="+mn-lt"/>
              </a:rPr>
              <a:t/>
            </a:r>
            <a:br>
              <a:rPr lang="sr-Latn-RS" sz="1800" b="1" i="1" cap="none" dirty="0">
                <a:latin typeface="+mn-lt"/>
              </a:rPr>
            </a:br>
            <a:r>
              <a:rPr lang="sr-Latn-RS" sz="1800" b="1" i="1" cap="none" dirty="0">
                <a:latin typeface="+mn-lt"/>
              </a:rPr>
              <a:t>     </a:t>
            </a:r>
            <a:r>
              <a:rPr lang="sr-Latn-RS" sz="1800" b="1" i="1" cap="none" dirty="0" smtClean="0">
                <a:latin typeface="+mn-lt"/>
              </a:rPr>
              <a:t>klasa: paginacija.py</a:t>
            </a:r>
            <a:endParaRPr lang="en-US" sz="1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59" y="1323083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/>
              <a:t>Paginacija sadrži metodu </a:t>
            </a:r>
            <a:r>
              <a:rPr lang="sr-Latn-RS" b="1" dirty="0" smtClean="0"/>
              <a:t>paginacijaRezultata</a:t>
            </a:r>
            <a:r>
              <a:rPr lang="sr-Latn-RS" dirty="0" smtClean="0"/>
              <a:t>, ulazni parametri ove metode su sortirani rečnik pronađenih rezultata i lista ključeva tog istog rečnika, ova metoda sadrži:</a:t>
            </a:r>
          </a:p>
          <a:p>
            <a:r>
              <a:rPr lang="sr-Latn-RS" dirty="0" smtClean="0"/>
              <a:t>Broj ispisa na jednoj stranici</a:t>
            </a:r>
          </a:p>
          <a:p>
            <a:r>
              <a:rPr lang="sr-Latn-RS" dirty="0" smtClean="0"/>
              <a:t>Ukupan broj stranica</a:t>
            </a:r>
          </a:p>
          <a:p>
            <a:r>
              <a:rPr lang="sr-Latn-RS" dirty="0" smtClean="0"/>
              <a:t>Broj stranice koja se u tom trenutku prikazuje</a:t>
            </a:r>
          </a:p>
          <a:p>
            <a:r>
              <a:rPr lang="sr-Latn-RS" dirty="0" smtClean="0"/>
              <a:t>Opcija koju je korisnik izabrao</a:t>
            </a:r>
          </a:p>
          <a:p>
            <a:pPr marL="0" indent="0">
              <a:buNone/>
            </a:pPr>
            <a:r>
              <a:rPr lang="sr-Latn-RS" dirty="0" smtClean="0"/>
              <a:t>Korisnik može da izabere opciju </a:t>
            </a:r>
            <a:r>
              <a:rPr lang="sr-Latn-RS" b="1" dirty="0" smtClean="0"/>
              <a:t>prethodna stranica </a:t>
            </a:r>
            <a:r>
              <a:rPr lang="sr-Latn-RS" dirty="0" smtClean="0"/>
              <a:t>(uvek se vrši provera da li postoji prethodna stranica), </a:t>
            </a:r>
            <a:r>
              <a:rPr lang="sr-Latn-RS" b="1" dirty="0" smtClean="0"/>
              <a:t>sledeća stranica </a:t>
            </a:r>
            <a:r>
              <a:rPr lang="sr-Latn-RS" dirty="0" smtClean="0"/>
              <a:t>(takođe se vrši provera da li postoji sledeća stranica), </a:t>
            </a:r>
            <a:r>
              <a:rPr lang="sr-Latn-RS" b="1" dirty="0" smtClean="0"/>
              <a:t>odabir broja rezultata pretrage na jednoj strani </a:t>
            </a:r>
            <a:r>
              <a:rPr lang="sr-Latn-RS" dirty="0" smtClean="0"/>
              <a:t>(</a:t>
            </a:r>
            <a:r>
              <a:rPr lang="sr-Latn-RS" dirty="0" smtClean="0">
                <a:solidFill>
                  <a:schemeClr val="accent6"/>
                </a:solidFill>
              </a:rPr>
              <a:t>početno se uvek prikazuje 5 rezultata na jednoj stranici</a:t>
            </a:r>
            <a:r>
              <a:rPr lang="sr-Latn-RS" dirty="0" smtClean="0"/>
              <a:t>, ali to korsinik u svakom trenutku može da promeni)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32013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871061" y="1910749"/>
            <a:ext cx="2795454" cy="266482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sr-Latn-RS" dirty="0" smtClean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c</a:t>
            </a:r>
            <a:r>
              <a:rPr lang="sr-Latn-RS" dirty="0" smtClean="0">
                <a:solidFill>
                  <a:schemeClr val="bg1"/>
                </a:solidFill>
              </a:rPr>
              <a:t>har 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parent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children</a:t>
            </a:r>
          </a:p>
          <a:p>
            <a:r>
              <a:rPr lang="sr-Latn-RS" dirty="0">
                <a:solidFill>
                  <a:schemeClr val="bg1"/>
                </a:solidFill>
              </a:rPr>
              <a:t>e</a:t>
            </a:r>
            <a:r>
              <a:rPr lang="sr-Latn-RS" dirty="0" smtClean="0">
                <a:solidFill>
                  <a:schemeClr val="bg1"/>
                </a:solidFill>
              </a:rPr>
              <a:t>nd</a:t>
            </a:r>
          </a:p>
          <a:p>
            <a:r>
              <a:rPr lang="sr-Latn-RS" dirty="0">
                <a:solidFill>
                  <a:schemeClr val="bg1"/>
                </a:solidFill>
              </a:rPr>
              <a:t>s</a:t>
            </a:r>
            <a:r>
              <a:rPr lang="sr-Latn-RS" dirty="0" smtClean="0">
                <a:solidFill>
                  <a:schemeClr val="bg1"/>
                </a:solidFill>
              </a:rPr>
              <a:t>et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dictionary</a:t>
            </a:r>
          </a:p>
          <a:p>
            <a:endParaRPr lang="sr-Latn-RS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595" y="1276098"/>
            <a:ext cx="5625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 err="1" smtClean="0"/>
              <a:t>Trie</a:t>
            </a:r>
            <a:r>
              <a:rPr lang="en-US" b="1" dirty="0" smtClean="0"/>
              <a:t> Node </a:t>
            </a:r>
            <a:r>
              <a:rPr lang="en-US" dirty="0" err="1" smtClean="0"/>
              <a:t>predstavlj</a:t>
            </a:r>
            <a:r>
              <a:rPr lang="sr-Latn-RS" dirty="0" smtClean="0"/>
              <a:t>a jedan</a:t>
            </a:r>
            <a:r>
              <a:rPr lang="en-US" dirty="0" smtClean="0"/>
              <a:t> </a:t>
            </a:r>
            <a:r>
              <a:rPr lang="sr-Latn-RS" dirty="0" smtClean="0"/>
              <a:t>č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trie</a:t>
            </a:r>
            <a:r>
              <a:rPr lang="en-US" dirty="0" smtClean="0"/>
              <a:t> </a:t>
            </a:r>
            <a:r>
              <a:rPr lang="en-US" dirty="0" err="1" smtClean="0"/>
              <a:t>stabl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sr-Latn-RS" dirty="0" smtClean="0"/>
              <a:t>i </a:t>
            </a:r>
            <a:r>
              <a:rPr lang="en-US" dirty="0" err="1" smtClean="0"/>
              <a:t>sadr</a:t>
            </a:r>
            <a:r>
              <a:rPr lang="sr-Latn-RS" dirty="0" smtClean="0"/>
              <a:t>ži:</a:t>
            </a:r>
            <a:endParaRPr lang="sr-Latn-RS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sr-Latn-R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 smtClean="0"/>
              <a:t>Karakter</a:t>
            </a:r>
            <a:r>
              <a:rPr lang="sr-Latn-RS" dirty="0" smtClean="0"/>
              <a:t> (jedno slovo reči)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Referencu na roditelja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Listu potomaka (deca)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Fleg koji predstavlja kraj reči u trie stablu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Broj pojavljivanja reči u stablu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 smtClean="0"/>
              <a:t>Skup</a:t>
            </a:r>
            <a:r>
              <a:rPr lang="sr-Latn-RS" dirty="0" smtClean="0"/>
              <a:t> putanja do stranica na kojima se reč pojavljuje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b="1" dirty="0" smtClean="0"/>
              <a:t>Rečnik</a:t>
            </a:r>
            <a:r>
              <a:rPr lang="sr-Latn-RS" dirty="0" smtClean="0"/>
              <a:t> koji sadrzi parove (key – putanja na kojoj se reč pojavljuje, value – broj pojavljivanja reči na toj putanji)</a:t>
            </a:r>
            <a:endParaRPr lang="sr-Latn-RS" dirty="0"/>
          </a:p>
          <a:p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595" y="4796635"/>
            <a:ext cx="529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/>
              <a:t>Root </a:t>
            </a:r>
            <a:r>
              <a:rPr lang="sr-Latn-RS" dirty="0" smtClean="0"/>
              <a:t>(koren) trie stabla predstavlja jedan prazan čvor.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45828" y="4841964"/>
            <a:ext cx="208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 smtClean="0">
                <a:solidFill>
                  <a:schemeClr val="accent6"/>
                </a:solidFill>
              </a:rPr>
              <a:t>Trie Node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595" y="525551"/>
            <a:ext cx="496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i="1" dirty="0" smtClean="0"/>
              <a:t> 1. </a:t>
            </a:r>
            <a:r>
              <a:rPr lang="en-US" b="1" i="1" dirty="0" smtClean="0"/>
              <a:t>#</a:t>
            </a:r>
            <a:r>
              <a:rPr lang="en-US" b="1" i="1" dirty="0" err="1" smtClean="0"/>
              <a:t>parsiranje_skupa_HTML_dokumenata</a:t>
            </a:r>
            <a:r>
              <a:rPr lang="sr-Latn-RS" b="1" i="1" dirty="0" smtClean="0"/>
              <a:t>  #trie</a:t>
            </a:r>
          </a:p>
          <a:p>
            <a:r>
              <a:rPr lang="sr-Latn-RS" b="1" i="1" dirty="0"/>
              <a:t> </a:t>
            </a:r>
            <a:r>
              <a:rPr lang="sr-Latn-RS" b="1" i="1" dirty="0" smtClean="0"/>
              <a:t>    Klase: main.py i trie.py</a:t>
            </a:r>
          </a:p>
        </p:txBody>
      </p:sp>
    </p:spTree>
    <p:extLst>
      <p:ext uri="{BB962C8B-B14F-4D97-AF65-F5344CB8AC3E}">
        <p14:creationId xmlns:p14="http://schemas.microsoft.com/office/powerpoint/2010/main" val="15361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072844" y="413656"/>
            <a:ext cx="1175657" cy="94923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bg1"/>
                </a:solidFill>
              </a:rPr>
              <a:t>Root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507" y="705394"/>
            <a:ext cx="68362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/>
              <a:t>Dodavanje reči u trie stablo:</a:t>
            </a:r>
          </a:p>
          <a:p>
            <a:r>
              <a:rPr lang="sr-Latn-RS" dirty="0" smtClean="0"/>
              <a:t>1. Uzimamo prvo slovo reči koju želimo da ubacimo u stablo.</a:t>
            </a:r>
          </a:p>
          <a:p>
            <a:r>
              <a:rPr lang="sr-Latn-RS" dirty="0" smtClean="0"/>
              <a:t>2. Krećemo </a:t>
            </a:r>
            <a:r>
              <a:rPr lang="sr-Latn-RS" dirty="0"/>
              <a:t>od root i proveravamo </a:t>
            </a:r>
            <a:r>
              <a:rPr lang="sr-Latn-RS" dirty="0" smtClean="0"/>
              <a:t>da li root ima dete koje     </a:t>
            </a:r>
          </a:p>
          <a:p>
            <a:r>
              <a:rPr lang="sr-Latn-RS" dirty="0" smtClean="0"/>
              <a:t>    sadrži slovo iz 1.      </a:t>
            </a:r>
          </a:p>
          <a:p>
            <a:r>
              <a:rPr lang="sr-Latn-RS" dirty="0" smtClean="0"/>
              <a:t>   2. a) Dete već postoji:</a:t>
            </a:r>
          </a:p>
          <a:p>
            <a:r>
              <a:rPr lang="sr-Latn-RS" dirty="0"/>
              <a:t> </a:t>
            </a:r>
            <a:r>
              <a:rPr lang="sr-Latn-RS" dirty="0" smtClean="0"/>
              <a:t>  	   Prelazimo na taj cvor i proveravamo njegovu decu, to     </a:t>
            </a:r>
          </a:p>
          <a:p>
            <a:r>
              <a:rPr lang="sr-Latn-RS" dirty="0"/>
              <a:t> </a:t>
            </a:r>
            <a:r>
              <a:rPr lang="sr-Latn-RS" dirty="0" smtClean="0"/>
              <a:t>           ponavljamo za svako slovo reči (sve dok postoje deca).</a:t>
            </a:r>
          </a:p>
          <a:p>
            <a:r>
              <a:rPr lang="sr-Latn-RS" dirty="0"/>
              <a:t> </a:t>
            </a:r>
            <a:r>
              <a:rPr lang="sr-Latn-RS" dirty="0" smtClean="0"/>
              <a:t>  2. b) Dete ne postoji:</a:t>
            </a:r>
          </a:p>
          <a:p>
            <a:r>
              <a:rPr lang="sr-Latn-RS" dirty="0"/>
              <a:t>	 </a:t>
            </a:r>
            <a:r>
              <a:rPr lang="sr-Latn-RS" dirty="0" smtClean="0"/>
              <a:t>  Pravimo novi čvor koji sadrži novo slovo i dodajemo ga u </a:t>
            </a:r>
          </a:p>
          <a:p>
            <a:r>
              <a:rPr lang="sr-Latn-RS" dirty="0"/>
              <a:t> </a:t>
            </a:r>
            <a:r>
              <a:rPr lang="sr-Latn-RS" dirty="0" smtClean="0"/>
              <a:t>           listu dece roditelja (dalje nastavljamo od tog novog čvora).</a:t>
            </a:r>
          </a:p>
          <a:p>
            <a:r>
              <a:rPr lang="sr-Latn-RS" dirty="0" smtClean="0"/>
              <a:t>3. Ovo radimo za sva slova reči koju zelimo da unesemo u trie.</a:t>
            </a:r>
          </a:p>
          <a:p>
            <a:r>
              <a:rPr lang="sr-Latn-RS" dirty="0" smtClean="0"/>
              <a:t>4. Na kraju reči fleg za kraj reči postavljamo na True.</a:t>
            </a:r>
          </a:p>
          <a:p>
            <a:r>
              <a:rPr lang="sr-Latn-RS" dirty="0" smtClean="0"/>
              <a:t>5. U poslednji čvor reči smestamo u set putanju do HTML   </a:t>
            </a:r>
          </a:p>
          <a:p>
            <a:r>
              <a:rPr lang="sr-Latn-RS" dirty="0"/>
              <a:t> </a:t>
            </a:r>
            <a:r>
              <a:rPr lang="sr-Latn-RS" dirty="0" smtClean="0"/>
              <a:t>   dokumenta na kom se reč nalazi (ako ne postoji u setu).</a:t>
            </a:r>
          </a:p>
          <a:p>
            <a:r>
              <a:rPr lang="sr-Latn-RS" dirty="0" smtClean="0"/>
              <a:t>6. U istom čvoru smestamo u recnik kao ključ putanju, a kao vrednost </a:t>
            </a:r>
          </a:p>
          <a:p>
            <a:r>
              <a:rPr lang="sr-Latn-RS" dirty="0"/>
              <a:t> </a:t>
            </a:r>
            <a:r>
              <a:rPr lang="sr-Latn-RS" dirty="0" smtClean="0"/>
              <a:t>   uvećamo broj pojavljivanja reči svaki put kada naiđemo na istu reč.</a:t>
            </a:r>
          </a:p>
        </p:txBody>
      </p:sp>
      <p:sp>
        <p:nvSpPr>
          <p:cNvPr id="6" name="Oval 5"/>
          <p:cNvSpPr/>
          <p:nvPr/>
        </p:nvSpPr>
        <p:spPr>
          <a:xfrm>
            <a:off x="8072843" y="1635138"/>
            <a:ext cx="1175657" cy="96001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072843" y="2856620"/>
            <a:ext cx="1175657" cy="94923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97232" y="4067321"/>
            <a:ext cx="2726877" cy="216801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dirty="0">
                <a:solidFill>
                  <a:schemeClr val="bg1"/>
                </a:solidFill>
              </a:rPr>
              <a:t>char </a:t>
            </a:r>
            <a:r>
              <a:rPr lang="sr-Latn-RS" dirty="0" smtClean="0">
                <a:solidFill>
                  <a:schemeClr val="bg1"/>
                </a:solidFill>
              </a:rPr>
              <a:t>–</a:t>
            </a:r>
            <a:r>
              <a:rPr lang="sr-Latn-RS" b="1" dirty="0" smtClean="0">
                <a:solidFill>
                  <a:schemeClr val="bg1"/>
                </a:solidFill>
              </a:rPr>
              <a:t> T </a:t>
            </a:r>
            <a:endParaRPr lang="sr-Latn-RS" b="1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e</a:t>
            </a:r>
            <a:r>
              <a:rPr lang="sr-Latn-RS" dirty="0" smtClean="0">
                <a:solidFill>
                  <a:schemeClr val="bg1"/>
                </a:solidFill>
              </a:rPr>
              <a:t>nd – True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set - add(HTML)</a:t>
            </a:r>
          </a:p>
          <a:p>
            <a:r>
              <a:rPr lang="sr-Latn-RS" dirty="0">
                <a:solidFill>
                  <a:schemeClr val="bg1"/>
                </a:solidFill>
              </a:rPr>
              <a:t>d</a:t>
            </a:r>
            <a:r>
              <a:rPr lang="sr-Latn-RS" dirty="0" smtClean="0">
                <a:solidFill>
                  <a:schemeClr val="bg1"/>
                </a:solidFill>
              </a:rPr>
              <a:t>ictionary –</a:t>
            </a:r>
          </a:p>
          <a:p>
            <a:r>
              <a:rPr lang="sr-Latn-RS" dirty="0" smtClean="0">
                <a:solidFill>
                  <a:schemeClr val="bg1"/>
                </a:solidFill>
              </a:rPr>
              <a:t>add(HTML, brojac)</a:t>
            </a:r>
            <a:endParaRPr lang="sr-Latn-R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2" idx="4"/>
            <a:endCxn id="6" idx="0"/>
          </p:cNvCxnSpPr>
          <p:nvPr/>
        </p:nvCxnSpPr>
        <p:spPr>
          <a:xfrm flipH="1">
            <a:off x="8660672" y="1362891"/>
            <a:ext cx="1" cy="2722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7" idx="0"/>
          </p:cNvCxnSpPr>
          <p:nvPr/>
        </p:nvCxnSpPr>
        <p:spPr>
          <a:xfrm>
            <a:off x="8660672" y="2595154"/>
            <a:ext cx="0" cy="261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4"/>
            <a:endCxn id="8" idx="0"/>
          </p:cNvCxnSpPr>
          <p:nvPr/>
        </p:nvCxnSpPr>
        <p:spPr>
          <a:xfrm flipH="1">
            <a:off x="8660671" y="3805855"/>
            <a:ext cx="1" cy="261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91246" y="5778920"/>
            <a:ext cx="42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solidFill>
                  <a:schemeClr val="accent6"/>
                </a:solidFill>
              </a:rPr>
              <a:t>Primer </a:t>
            </a:r>
            <a:r>
              <a:rPr lang="sr-Latn-RS" dirty="0" smtClean="0">
                <a:solidFill>
                  <a:schemeClr val="accent6"/>
                </a:solidFill>
              </a:rPr>
              <a:t>– ubacivanje reči </a:t>
            </a:r>
            <a:r>
              <a:rPr lang="en-US" dirty="0" smtClean="0">
                <a:solidFill>
                  <a:schemeClr val="accent6"/>
                </a:solidFill>
              </a:rPr>
              <a:t>“</a:t>
            </a:r>
            <a:r>
              <a:rPr lang="sr-Latn-RS" dirty="0" smtClean="0">
                <a:solidFill>
                  <a:schemeClr val="accent6"/>
                </a:solidFill>
              </a:rPr>
              <a:t>EAT</a:t>
            </a:r>
            <a:r>
              <a:rPr lang="en-US" dirty="0" smtClean="0">
                <a:solidFill>
                  <a:schemeClr val="accent6"/>
                </a:solidFill>
              </a:rPr>
              <a:t>”</a:t>
            </a:r>
            <a:r>
              <a:rPr lang="sr-Latn-RS" dirty="0" smtClean="0">
                <a:solidFill>
                  <a:schemeClr val="accent6"/>
                </a:solidFill>
              </a:rPr>
              <a:t> u trie stablo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057" y="440086"/>
            <a:ext cx="440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i="1" dirty="0"/>
              <a:t>2. #</a:t>
            </a:r>
            <a:r>
              <a:rPr lang="sr-Latn-RS" b="1" i="1" dirty="0" smtClean="0"/>
              <a:t>unos_upit</a:t>
            </a:r>
          </a:p>
          <a:p>
            <a:r>
              <a:rPr lang="sr-Latn-RS" b="1" i="1" dirty="0" smtClean="0"/>
              <a:t>    Klasa: parserUpita.py</a:t>
            </a:r>
            <a:endParaRPr lang="en-US" b="1" i="1" dirty="0"/>
          </a:p>
        </p:txBody>
      </p:sp>
      <p:sp>
        <p:nvSpPr>
          <p:cNvPr id="5" name="Rectangle 4"/>
          <p:cNvSpPr/>
          <p:nvPr/>
        </p:nvSpPr>
        <p:spPr>
          <a:xfrm>
            <a:off x="5233836" y="3046866"/>
            <a:ext cx="905691" cy="531223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6275" y="3046866"/>
            <a:ext cx="905691" cy="531223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057" y="1261796"/>
            <a:ext cx="7158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Upit koji korisnik unese se parsira i u zavisno</a:t>
            </a:r>
            <a:r>
              <a:rPr lang="en-US" dirty="0" smtClean="0"/>
              <a:t>s</a:t>
            </a:r>
            <a:r>
              <a:rPr lang="sr-Latn-RS" dirty="0" smtClean="0"/>
              <a:t>ti od pojedina</a:t>
            </a:r>
            <a:r>
              <a:rPr lang="sr-Latn-RS" dirty="0"/>
              <a:t>č</a:t>
            </a:r>
            <a:r>
              <a:rPr lang="sr-Latn-RS" dirty="0" smtClean="0"/>
              <a:t>nih reči smešta delove upita u jednu od dve liste: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Ukoliko je unet neki od logičkih operatora AND, OR ili NOT (and, or, not) taj operator se smešta u listu logičkih operatora.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Sve ostale reči upita smeštaju se u listu pojedinačnih reči.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566057" y="3165191"/>
            <a:ext cx="238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Lista logičkih operatora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6057" y="4009789"/>
            <a:ext cx="27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Lista pojedinačnih reči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96274" y="3951544"/>
            <a:ext cx="905691" cy="531223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67425" y="2991462"/>
            <a:ext cx="285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accent6"/>
                </a:solidFill>
              </a:rPr>
              <a:t>Ako ima više od 1 elementa – PORUKA O GREŠCI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00247" y="3046865"/>
            <a:ext cx="905691" cy="531223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AND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71396" y="3046864"/>
            <a:ext cx="905691" cy="531223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OR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00238" y="3928844"/>
            <a:ext cx="905691" cy="531223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count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71396" y="3928844"/>
            <a:ext cx="905691" cy="531223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than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33836" y="3934106"/>
            <a:ext cx="905691" cy="531223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free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67432" y="3755490"/>
            <a:ext cx="3492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accent6"/>
                </a:solidFill>
              </a:rPr>
              <a:t>Ove reči se prosleđuju u metodu za pretragu (ukoliko nije unet </a:t>
            </a:r>
            <a:r>
              <a:rPr lang="sr-Latn-RS" b="1" dirty="0" smtClean="0">
                <a:solidFill>
                  <a:schemeClr val="accent6"/>
                </a:solidFill>
              </a:rPr>
              <a:t>nijedan</a:t>
            </a:r>
            <a:r>
              <a:rPr lang="sr-Latn-RS" dirty="0">
                <a:solidFill>
                  <a:schemeClr val="accent6"/>
                </a:solidFill>
              </a:rPr>
              <a:t> </a:t>
            </a:r>
            <a:r>
              <a:rPr lang="sr-Latn-RS" dirty="0" smtClean="0">
                <a:solidFill>
                  <a:schemeClr val="accent6"/>
                </a:solidFill>
              </a:rPr>
              <a:t>logički operator)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6567" y="4967910"/>
            <a:ext cx="7454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accent6"/>
                </a:solidFill>
              </a:rPr>
              <a:t>Ukoliko je unet </a:t>
            </a:r>
            <a:r>
              <a:rPr lang="sr-Latn-RS" b="1" dirty="0" smtClean="0">
                <a:solidFill>
                  <a:schemeClr val="accent6"/>
                </a:solidFill>
              </a:rPr>
              <a:t>tačno jedan </a:t>
            </a:r>
            <a:r>
              <a:rPr lang="sr-Latn-RS" dirty="0" smtClean="0">
                <a:solidFill>
                  <a:schemeClr val="accent6"/>
                </a:solidFill>
              </a:rPr>
              <a:t>logički operator, proverava se da li je on između </a:t>
            </a:r>
            <a:r>
              <a:rPr lang="sr-Latn-RS" b="1" dirty="0" smtClean="0">
                <a:solidFill>
                  <a:schemeClr val="accent6"/>
                </a:solidFill>
              </a:rPr>
              <a:t>tacno dve reči </a:t>
            </a:r>
            <a:r>
              <a:rPr lang="sr-Latn-RS" dirty="0" smtClean="0">
                <a:solidFill>
                  <a:schemeClr val="accent6"/>
                </a:solidFill>
              </a:rPr>
              <a:t>upita, ako ovo nije ispunjeno sledi PORUKA O GREŠCI.</a:t>
            </a:r>
          </a:p>
          <a:p>
            <a:r>
              <a:rPr lang="sr-Latn-RS" dirty="0" smtClean="0">
                <a:solidFill>
                  <a:schemeClr val="accent6"/>
                </a:solidFill>
              </a:rPr>
              <a:t>U suprotnom se logički operator i reči upita prosleđuju u metodu za pretragu.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513" y="667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b="1" i="1" dirty="0" smtClean="0"/>
              <a:t>3</a:t>
            </a:r>
            <a:r>
              <a:rPr lang="sr-Latn-RS" b="1" i="1" dirty="0"/>
              <a:t>. #pretraga_dokumenat  </a:t>
            </a:r>
            <a:r>
              <a:rPr lang="en-US" b="1" i="1" dirty="0" smtClean="0"/>
              <a:t>#</a:t>
            </a:r>
            <a:r>
              <a:rPr lang="en-US" b="1" i="1" dirty="0" err="1" smtClean="0"/>
              <a:t>trie</a:t>
            </a:r>
            <a:endParaRPr lang="sr-Latn-RS" b="1" i="1" dirty="0" smtClean="0"/>
          </a:p>
          <a:p>
            <a:r>
              <a:rPr lang="sr-Latn-RS" b="1" i="1" dirty="0" smtClean="0"/>
              <a:t>    Klase: pretraga.py, trie.py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2512" y="1672046"/>
            <a:ext cx="8334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Za svaku pojedinačnu reč koja je ulazni parametar algoritma pretrage poziva se metoda </a:t>
            </a:r>
            <a:r>
              <a:rPr lang="sr-Latn-RS" b="1" dirty="0" smtClean="0"/>
              <a:t>search(reč) </a:t>
            </a:r>
            <a:r>
              <a:rPr lang="sr-Latn-RS" dirty="0" smtClean="0"/>
              <a:t>iz trie stabla koja prolazi kroz trie </a:t>
            </a:r>
            <a:r>
              <a:rPr lang="sr-Latn-RS" dirty="0"/>
              <a:t>i vraća za traženu reč 3 </a:t>
            </a:r>
            <a:r>
              <a:rPr lang="sr-Latn-RS" dirty="0" smtClean="0"/>
              <a:t>vrednosti: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Fleg koji vraća informaciju da li tražena reč postoji ili ne.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b="1" dirty="0" smtClean="0"/>
              <a:t>Skup putanja do HTML dokumenata koje sadrže traženu reč.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dirty="0" smtClean="0"/>
              <a:t>Rečnik koji sadrži parove(ključ – putanja do HTML dokumenta, vrednost – broj pojavljivanja reči na traženoj putanji.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8008" y="4075612"/>
            <a:ext cx="854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accent6"/>
                </a:solidFill>
              </a:rPr>
              <a:t>Detalji algoritma searh metode iz trie stabla nalaze se na sledećem slajdu.</a:t>
            </a:r>
            <a:endParaRPr lang="sr-Latn-RS" dirty="0">
              <a:solidFill>
                <a:schemeClr val="accent6"/>
              </a:solidFill>
            </a:endParaRP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0979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050" y="935552"/>
            <a:ext cx="9083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r-Latn-RS" dirty="0" smtClean="0"/>
              <a:t>Krećemo od root i proveravamo da li root ima dete isto kao prvo slovo tražene reči.</a:t>
            </a:r>
          </a:p>
          <a:p>
            <a:pPr marL="342900" indent="-342900">
              <a:buFontTx/>
              <a:buAutoNum type="arabicPeriod"/>
            </a:pPr>
            <a:r>
              <a:rPr lang="sr-Latn-RS" dirty="0" smtClean="0"/>
              <a:t>Ukoliko takvo dete postoji, prelazimo </a:t>
            </a:r>
            <a:r>
              <a:rPr lang="sr-Latn-RS" dirty="0"/>
              <a:t>na njega i gledamo da li ono ima dete isto kao sledeće slovo tražene </a:t>
            </a:r>
            <a:r>
              <a:rPr lang="sr-Latn-RS" dirty="0" smtClean="0"/>
              <a:t>reči.</a:t>
            </a:r>
          </a:p>
          <a:p>
            <a:pPr marL="342900" indent="-342900">
              <a:buFontTx/>
              <a:buAutoNum type="arabicPeriod"/>
            </a:pPr>
            <a:r>
              <a:rPr lang="sr-Latn-RS" dirty="0" smtClean="0"/>
              <a:t>Postupak 2. se ponavlja sve dok:</a:t>
            </a:r>
          </a:p>
          <a:p>
            <a:r>
              <a:rPr lang="sr-Latn-RS" dirty="0"/>
              <a:t> </a:t>
            </a:r>
            <a:r>
              <a:rPr lang="sr-Latn-RS" dirty="0" smtClean="0"/>
              <a:t>      3. a) Dete ne postoji – Takva reč ne postoji pa se vraća False kao fleg.</a:t>
            </a:r>
          </a:p>
          <a:p>
            <a:r>
              <a:rPr lang="sr-Latn-RS" dirty="0"/>
              <a:t> </a:t>
            </a:r>
            <a:r>
              <a:rPr lang="sr-Latn-RS" dirty="0" smtClean="0"/>
              <a:t>      3. b) Dosli smo do poslednjeg slova tražene reči</a:t>
            </a:r>
            <a:r>
              <a:rPr lang="en-US" dirty="0" smtClean="0"/>
              <a:t>, </a:t>
            </a:r>
            <a:r>
              <a:rPr lang="en-US" dirty="0" err="1" smtClean="0"/>
              <a:t>tada</a:t>
            </a:r>
            <a:r>
              <a:rPr lang="en-US" dirty="0" smtClean="0"/>
              <a:t> </a:t>
            </a:r>
            <a:r>
              <a:rPr lang="en-US" dirty="0" err="1" smtClean="0"/>
              <a:t>vra</a:t>
            </a:r>
            <a:r>
              <a:rPr lang="sr-Latn-RS" dirty="0" smtClean="0"/>
              <a:t>ćamo:</a:t>
            </a:r>
          </a:p>
          <a:p>
            <a:r>
              <a:rPr lang="sr-Latn-RS" dirty="0"/>
              <a:t>	 </a:t>
            </a:r>
            <a:r>
              <a:rPr lang="sr-Latn-RS" dirty="0" smtClean="0"/>
              <a:t>      - True kao flag.</a:t>
            </a:r>
          </a:p>
          <a:p>
            <a:r>
              <a:rPr lang="sr-Latn-RS" dirty="0"/>
              <a:t>	 </a:t>
            </a:r>
            <a:r>
              <a:rPr lang="sr-Latn-RS" dirty="0" smtClean="0"/>
              <a:t>      - Skup putanja na kojima se tražena reč nalazi.</a:t>
            </a:r>
          </a:p>
          <a:p>
            <a:r>
              <a:rPr lang="sr-Latn-RS" dirty="0"/>
              <a:t> </a:t>
            </a:r>
            <a:r>
              <a:rPr lang="sr-Latn-RS" dirty="0" smtClean="0"/>
              <a:t>              - </a:t>
            </a:r>
            <a:r>
              <a:rPr lang="sr-Latn-RS" dirty="0"/>
              <a:t>Rečnik koji sadrži parove(ključ – putanja do HTML dokumenta, </a:t>
            </a:r>
            <a:endParaRPr lang="sr-Latn-RS" dirty="0" smtClean="0"/>
          </a:p>
          <a:p>
            <a:r>
              <a:rPr lang="sr-Latn-RS" dirty="0"/>
              <a:t> </a:t>
            </a:r>
            <a:r>
              <a:rPr lang="sr-Latn-RS" dirty="0" smtClean="0"/>
              <a:t>                 vrednost </a:t>
            </a:r>
            <a:r>
              <a:rPr lang="sr-Latn-RS" dirty="0"/>
              <a:t>– broj </a:t>
            </a:r>
            <a:r>
              <a:rPr lang="sr-Latn-RS" dirty="0" smtClean="0"/>
              <a:t>pojavljivanja reči </a:t>
            </a:r>
            <a:r>
              <a:rPr lang="sr-Latn-RS" dirty="0"/>
              <a:t>na traženoj </a:t>
            </a:r>
            <a:r>
              <a:rPr lang="sr-Latn-RS" dirty="0" smtClean="0"/>
              <a:t>putanji).</a:t>
            </a:r>
            <a:endParaRPr lang="en-US" dirty="0"/>
          </a:p>
          <a:p>
            <a:r>
              <a:rPr lang="sr-Latn-RS" dirty="0" smtClean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049" y="566220"/>
            <a:ext cx="42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/>
              <a:t>Search metoda iz trie.py:</a:t>
            </a:r>
            <a:endParaRPr lang="sr-Latn-R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01" y="3987787"/>
            <a:ext cx="3838031" cy="2342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8055" y="3987787"/>
            <a:ext cx="4724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>
                <a:solidFill>
                  <a:schemeClr val="accent6"/>
                </a:solidFill>
              </a:rPr>
              <a:t>Primer:</a:t>
            </a:r>
          </a:p>
          <a:p>
            <a:r>
              <a:rPr lang="sr-Latn-RS" dirty="0" smtClean="0">
                <a:solidFill>
                  <a:schemeClr val="accent6"/>
                </a:solidFill>
              </a:rPr>
              <a:t>Ukoliko bi u </a:t>
            </a:r>
            <a:r>
              <a:rPr lang="en-US" dirty="0" err="1" smtClean="0">
                <a:solidFill>
                  <a:schemeClr val="accent6"/>
                </a:solidFill>
              </a:rPr>
              <a:t>trie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stablu</a:t>
            </a:r>
            <a:r>
              <a:rPr lang="sr-Latn-RS" dirty="0" smtClean="0">
                <a:solidFill>
                  <a:schemeClr val="accent6"/>
                </a:solidFill>
              </a:rPr>
              <a:t> sa slike tražili reč </a:t>
            </a:r>
            <a:r>
              <a:rPr lang="en-US" b="1" dirty="0" smtClean="0">
                <a:solidFill>
                  <a:schemeClr val="accent6"/>
                </a:solidFill>
              </a:rPr>
              <a:t>“beer”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Prona</a:t>
            </a:r>
            <a:r>
              <a:rPr lang="sr-Latn-RS" dirty="0">
                <a:solidFill>
                  <a:schemeClr val="accent6"/>
                </a:solidFill>
              </a:rPr>
              <a:t>š</a:t>
            </a:r>
            <a:r>
              <a:rPr lang="en-US" dirty="0" smtClean="0">
                <a:solidFill>
                  <a:schemeClr val="accent6"/>
                </a:solidFill>
              </a:rPr>
              <a:t>li bi </a:t>
            </a:r>
            <a:r>
              <a:rPr lang="en-US" dirty="0" err="1" smtClean="0">
                <a:solidFill>
                  <a:schemeClr val="accent6"/>
                </a:solidFill>
              </a:rPr>
              <a:t>slovo</a:t>
            </a:r>
            <a:r>
              <a:rPr lang="en-US" dirty="0" smtClean="0">
                <a:solidFill>
                  <a:schemeClr val="accent6"/>
                </a:solidFill>
              </a:rPr>
              <a:t>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Prona</a:t>
            </a:r>
            <a:r>
              <a:rPr lang="sr-Latn-RS" dirty="0" smtClean="0">
                <a:solidFill>
                  <a:schemeClr val="accent6"/>
                </a:solidFill>
              </a:rPr>
              <a:t>š</a:t>
            </a:r>
            <a:r>
              <a:rPr lang="en-US" dirty="0" smtClean="0">
                <a:solidFill>
                  <a:schemeClr val="accent6"/>
                </a:solidFill>
              </a:rPr>
              <a:t>li bi </a:t>
            </a:r>
            <a:r>
              <a:rPr lang="en-US" dirty="0" err="1" smtClean="0">
                <a:solidFill>
                  <a:schemeClr val="accent6"/>
                </a:solidFill>
              </a:rPr>
              <a:t>slovo</a:t>
            </a:r>
            <a:r>
              <a:rPr lang="en-US" dirty="0" smtClean="0">
                <a:solidFill>
                  <a:schemeClr val="accent6"/>
                </a:solidFill>
              </a:rPr>
              <a:t> “e”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/>
                </a:solidFill>
              </a:rPr>
              <a:t>Kada</a:t>
            </a:r>
            <a:r>
              <a:rPr lang="en-US" dirty="0" smtClean="0">
                <a:solidFill>
                  <a:schemeClr val="accent6"/>
                </a:solidFill>
              </a:rPr>
              <a:t> bi </a:t>
            </a:r>
            <a:r>
              <a:rPr lang="en-US" dirty="0" err="1" smtClean="0">
                <a:solidFill>
                  <a:schemeClr val="accent6"/>
                </a:solidFill>
              </a:rPr>
              <a:t>pokusali</a:t>
            </a:r>
            <a:r>
              <a:rPr lang="en-US" dirty="0" smtClean="0">
                <a:solidFill>
                  <a:schemeClr val="accent6"/>
                </a:solidFill>
              </a:rPr>
              <a:t> da </a:t>
            </a:r>
            <a:r>
              <a:rPr lang="sr-Latn-RS" dirty="0" smtClean="0">
                <a:solidFill>
                  <a:schemeClr val="accent6"/>
                </a:solidFill>
              </a:rPr>
              <a:t>nađemo sledeće slovo </a:t>
            </a:r>
            <a:r>
              <a:rPr lang="en-US" dirty="0" smtClean="0">
                <a:solidFill>
                  <a:schemeClr val="accent6"/>
                </a:solidFill>
              </a:rPr>
              <a:t>“</a:t>
            </a:r>
            <a:r>
              <a:rPr lang="sr-Latn-RS" dirty="0" smtClean="0">
                <a:solidFill>
                  <a:schemeClr val="accent6"/>
                </a:solidFill>
              </a:rPr>
              <a:t>e</a:t>
            </a:r>
            <a:r>
              <a:rPr lang="en-US" dirty="0" smtClean="0">
                <a:solidFill>
                  <a:schemeClr val="accent6"/>
                </a:solidFill>
              </a:rPr>
              <a:t>”</a:t>
            </a:r>
            <a:r>
              <a:rPr lang="sr-Latn-RS" dirty="0" smtClean="0">
                <a:solidFill>
                  <a:schemeClr val="accent6"/>
                </a:solidFill>
              </a:rPr>
              <a:t> videli bi da takvo dete ne postoji i vratili bi </a:t>
            </a:r>
            <a:r>
              <a:rPr lang="sr-Latn-RS" b="1" dirty="0" smtClean="0">
                <a:solidFill>
                  <a:schemeClr val="accent6"/>
                </a:solidFill>
              </a:rPr>
              <a:t>false</a:t>
            </a:r>
            <a:r>
              <a:rPr lang="sr-Latn-RS" dirty="0" smtClean="0">
                <a:solidFill>
                  <a:schemeClr val="accent6"/>
                </a:solidFill>
              </a:rPr>
              <a:t> kao fleg tj. ta reč ne postoji u trie.</a:t>
            </a:r>
          </a:p>
        </p:txBody>
      </p:sp>
    </p:spTree>
    <p:extLst>
      <p:ext uri="{BB962C8B-B14F-4D97-AF65-F5344CB8AC3E}">
        <p14:creationId xmlns:p14="http://schemas.microsoft.com/office/powerpoint/2010/main" val="33834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348" y="574544"/>
            <a:ext cx="44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i="1" dirty="0" smtClean="0"/>
              <a:t>4. #osnovne_skupovne_operacije</a:t>
            </a:r>
          </a:p>
          <a:p>
            <a:r>
              <a:rPr lang="sr-Latn-RS" b="1" i="1" dirty="0" smtClean="0"/>
              <a:t>    Klasa: pretraga.py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57348" y="1454332"/>
            <a:ext cx="7881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Ulazni parametri algoritma pretrage su </a:t>
            </a:r>
            <a:r>
              <a:rPr lang="sr-Latn-RS" b="1" dirty="0" smtClean="0"/>
              <a:t>logički operator </a:t>
            </a:r>
            <a:r>
              <a:rPr lang="sr-Latn-RS" dirty="0" smtClean="0"/>
              <a:t>i </a:t>
            </a:r>
            <a:r>
              <a:rPr lang="sr-Latn-RS" b="1" dirty="0" smtClean="0"/>
              <a:t>reči upita </a:t>
            </a:r>
            <a:r>
              <a:rPr lang="sr-Latn-RS" dirty="0" smtClean="0"/>
              <a:t>koje su unete.</a:t>
            </a:r>
          </a:p>
          <a:p>
            <a:r>
              <a:rPr lang="sr-Latn-RS" dirty="0" smtClean="0"/>
              <a:t>U zavisnosti od logičkog operatora koji je unet postoje 4 slučaja:</a:t>
            </a:r>
          </a:p>
          <a:p>
            <a:pPr marL="342900" indent="-342900">
              <a:buAutoNum type="arabicPeriod"/>
            </a:pPr>
            <a:r>
              <a:rPr lang="sr-Latn-RS" u="sng" dirty="0" smtClean="0"/>
              <a:t>Upit sa AND logičkim operatorom </a:t>
            </a:r>
            <a:r>
              <a:rPr lang="sr-Latn-RS" dirty="0" smtClean="0"/>
              <a:t>– Poziva se metoda za </a:t>
            </a:r>
            <a:r>
              <a:rPr lang="sr-Latn-RS" b="1" dirty="0" smtClean="0"/>
              <a:t>presek</a:t>
            </a:r>
            <a:r>
              <a:rPr lang="sr-Latn-RS" dirty="0" smtClean="0"/>
              <a:t> iz set.py kako bi odredili konačan skup putanja.  </a:t>
            </a:r>
          </a:p>
          <a:p>
            <a:pPr marL="342900" indent="-342900">
              <a:buAutoNum type="arabicPeriod"/>
            </a:pPr>
            <a:r>
              <a:rPr lang="sr-Latn-RS" u="sng" dirty="0" smtClean="0"/>
              <a:t>Upit sa OR logičkim operatorom </a:t>
            </a:r>
            <a:r>
              <a:rPr lang="sr-Latn-RS" dirty="0" smtClean="0"/>
              <a:t>– Poziva se metoda za </a:t>
            </a:r>
            <a:r>
              <a:rPr lang="sr-Latn-RS" b="1" dirty="0" smtClean="0"/>
              <a:t>uniju</a:t>
            </a:r>
            <a:r>
              <a:rPr lang="sr-Latn-RS" dirty="0" smtClean="0"/>
              <a:t> iz set.py kako bi odredili konačan skup putanja.</a:t>
            </a:r>
          </a:p>
          <a:p>
            <a:pPr marL="342900" indent="-342900">
              <a:buFontTx/>
              <a:buAutoNum type="arabicPeriod"/>
            </a:pPr>
            <a:r>
              <a:rPr lang="sr-Latn-RS" u="sng" dirty="0"/>
              <a:t>Upit sa </a:t>
            </a:r>
            <a:r>
              <a:rPr lang="sr-Latn-RS" u="sng" dirty="0" smtClean="0"/>
              <a:t>NOT </a:t>
            </a:r>
            <a:r>
              <a:rPr lang="sr-Latn-RS" u="sng" dirty="0"/>
              <a:t>logičkim </a:t>
            </a:r>
            <a:r>
              <a:rPr lang="sr-Latn-RS" u="sng" dirty="0" smtClean="0"/>
              <a:t>operatorom </a:t>
            </a:r>
            <a:r>
              <a:rPr lang="sr-Latn-RS" dirty="0"/>
              <a:t>– Poziva se </a:t>
            </a:r>
            <a:r>
              <a:rPr lang="sr-Latn-RS" dirty="0" smtClean="0"/>
              <a:t>metoda </a:t>
            </a:r>
            <a:r>
              <a:rPr lang="sr-Latn-RS" dirty="0"/>
              <a:t>za </a:t>
            </a:r>
            <a:r>
              <a:rPr lang="sr-Latn-RS" b="1" dirty="0" smtClean="0"/>
              <a:t>komplement</a:t>
            </a:r>
            <a:r>
              <a:rPr lang="sr-Latn-RS" dirty="0" smtClean="0"/>
              <a:t> </a:t>
            </a:r>
            <a:r>
              <a:rPr lang="sr-Latn-RS" dirty="0"/>
              <a:t>iz </a:t>
            </a:r>
            <a:r>
              <a:rPr lang="sr-Latn-RS" dirty="0" smtClean="0"/>
              <a:t>set.py </a:t>
            </a:r>
            <a:r>
              <a:rPr lang="sr-Latn-RS" dirty="0"/>
              <a:t>kako bi </a:t>
            </a:r>
            <a:r>
              <a:rPr lang="sr-Latn-RS" dirty="0" smtClean="0"/>
              <a:t>odredili </a:t>
            </a:r>
            <a:r>
              <a:rPr lang="sr-Latn-RS" dirty="0"/>
              <a:t>konačan </a:t>
            </a:r>
            <a:r>
              <a:rPr lang="sr-Latn-RS" dirty="0" smtClean="0"/>
              <a:t>skup putanja.</a:t>
            </a:r>
          </a:p>
          <a:p>
            <a:pPr marL="342900" indent="-342900">
              <a:buFontTx/>
              <a:buAutoNum type="arabicPeriod"/>
            </a:pPr>
            <a:r>
              <a:rPr lang="sr-Latn-RS" u="sng" dirty="0" smtClean="0"/>
              <a:t>Upit bez logičkog operatora </a:t>
            </a:r>
            <a:r>
              <a:rPr lang="sr-Latn-RS" dirty="0" smtClean="0"/>
              <a:t>– Poziva se metoda za </a:t>
            </a:r>
            <a:r>
              <a:rPr lang="sr-Latn-RS" b="1" dirty="0" smtClean="0"/>
              <a:t>uniju</a:t>
            </a:r>
            <a:r>
              <a:rPr lang="sr-Latn-RS" dirty="0" smtClean="0"/>
              <a:t> is set.py za svaku reč upita kako bi odredili konačan skup putanja.</a:t>
            </a:r>
            <a:endParaRPr lang="sr-Latn-RS" dirty="0"/>
          </a:p>
          <a:p>
            <a:pPr marL="342900" indent="-342900">
              <a:buAutoNum type="arabicPeriod"/>
            </a:pPr>
            <a:endParaRPr lang="sr-Latn-R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7348" y="4693921"/>
            <a:ext cx="97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accent6"/>
                </a:solidFill>
              </a:rPr>
              <a:t>Nakon određivanja </a:t>
            </a:r>
            <a:r>
              <a:rPr lang="sr-Latn-RS" b="1" dirty="0" smtClean="0">
                <a:solidFill>
                  <a:schemeClr val="accent6"/>
                </a:solidFill>
              </a:rPr>
              <a:t>rezultujućeg skupa </a:t>
            </a:r>
            <a:r>
              <a:rPr lang="sr-Latn-RS" dirty="0" smtClean="0">
                <a:solidFill>
                  <a:schemeClr val="accent6"/>
                </a:solidFill>
              </a:rPr>
              <a:t>putanja do HTML dokumenata, određuje se i  </a:t>
            </a:r>
            <a:r>
              <a:rPr lang="sr-Latn-RS" b="1" dirty="0" smtClean="0">
                <a:solidFill>
                  <a:schemeClr val="accent6"/>
                </a:solidFill>
              </a:rPr>
              <a:t>rezultujući rečnik </a:t>
            </a:r>
            <a:r>
              <a:rPr lang="sr-Latn-RS" dirty="0" smtClean="0">
                <a:solidFill>
                  <a:schemeClr val="accent6"/>
                </a:solidFill>
              </a:rPr>
              <a:t>koji sadrži parove(ključ – putanja do HTML dokumenta, vrednost – broj pojavljivanja reči na toj putanji)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8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52" y="442623"/>
            <a:ext cx="10131425" cy="1044271"/>
          </a:xfrm>
        </p:spPr>
        <p:txBody>
          <a:bodyPr>
            <a:noAutofit/>
          </a:bodyPr>
          <a:lstStyle/>
          <a:p>
            <a:r>
              <a:rPr lang="sr-Latn-RS" sz="1800" b="1" i="1" cap="none" dirty="0" smtClean="0">
                <a:latin typeface="+mn-lt"/>
              </a:rPr>
              <a:t>1. </a:t>
            </a:r>
            <a:r>
              <a:rPr lang="en-US" sz="1800" b="1" i="1" cap="none" dirty="0" smtClean="0">
                <a:latin typeface="+mn-lt"/>
              </a:rPr>
              <a:t>#</a:t>
            </a:r>
            <a:r>
              <a:rPr lang="en-US" sz="1800" b="1" i="1" cap="none" dirty="0" err="1" smtClean="0">
                <a:latin typeface="+mn-lt"/>
              </a:rPr>
              <a:t>parsiranje_skupa_html_dokumenata</a:t>
            </a:r>
            <a:r>
              <a:rPr lang="sr-Latn-RS" sz="1800" b="1" i="1" cap="none" dirty="0" smtClean="0">
                <a:latin typeface="+mn-lt"/>
              </a:rPr>
              <a:t>  </a:t>
            </a:r>
            <a:r>
              <a:rPr lang="en-US" sz="1800" b="1" i="1" cap="none" dirty="0" smtClean="0">
                <a:latin typeface="+mn-lt"/>
              </a:rPr>
              <a:t>#graph</a:t>
            </a:r>
            <a:r>
              <a:rPr lang="sr-Latn-RS" sz="1800" b="1" i="1" cap="none" dirty="0" smtClean="0">
                <a:latin typeface="+mn-lt"/>
              </a:rPr>
              <a:t/>
            </a:r>
            <a:br>
              <a:rPr lang="sr-Latn-RS" sz="1800" b="1" i="1" cap="none" dirty="0" smtClean="0">
                <a:latin typeface="+mn-lt"/>
              </a:rPr>
            </a:br>
            <a:r>
              <a:rPr lang="sr-Latn-RS" sz="1800" b="1" i="1" cap="none" dirty="0" smtClean="0">
                <a:latin typeface="+mn-lt"/>
              </a:rPr>
              <a:t>     </a:t>
            </a:r>
            <a:r>
              <a:rPr lang="sr-Latn-RS" sz="1800" b="1" i="1" cap="none" dirty="0" smtClean="0">
                <a:latin typeface="+mn-lt"/>
              </a:rPr>
              <a:t>Klasa</a:t>
            </a:r>
            <a:r>
              <a:rPr lang="sr-Latn-RS" sz="1800" b="1" i="1" cap="none" dirty="0" smtClean="0">
                <a:latin typeface="+mn-lt"/>
              </a:rPr>
              <a:t>: </a:t>
            </a:r>
            <a:r>
              <a:rPr lang="en-US" sz="1800" b="1" i="1" cap="none" dirty="0" smtClean="0">
                <a:latin typeface="+mn-lt"/>
              </a:rPr>
              <a:t>graph</a:t>
            </a:r>
            <a:r>
              <a:rPr lang="sr-Latn-RS" sz="1800" b="1" i="1" cap="none" dirty="0" smtClean="0">
                <a:latin typeface="+mn-lt"/>
              </a:rPr>
              <a:t>.py</a:t>
            </a:r>
            <a:endParaRPr lang="sr-Latn-RS" sz="1800" b="1" i="1" cap="none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187" y="1352642"/>
            <a:ext cx="6812279" cy="3230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b="1" dirty="0" smtClean="0"/>
              <a:t>Čvor grafa </a:t>
            </a:r>
            <a:r>
              <a:rPr lang="sr-Latn-RS" dirty="0"/>
              <a:t>(Slika 1: a, b, c, d) </a:t>
            </a:r>
            <a:r>
              <a:rPr lang="sr-Latn-RS" dirty="0" smtClean="0"/>
              <a:t>predstavlja HTML stranicu i sadrži:</a:t>
            </a:r>
          </a:p>
          <a:p>
            <a:r>
              <a:rPr lang="sr-Latn-RS" dirty="0"/>
              <a:t>P</a:t>
            </a:r>
            <a:r>
              <a:rPr lang="sr-Latn-RS" dirty="0" smtClean="0"/>
              <a:t>utanju do HTML stranice</a:t>
            </a:r>
          </a:p>
          <a:p>
            <a:r>
              <a:rPr lang="sr-Latn-RS" dirty="0" smtClean="0"/>
              <a:t>Linkove koje sadrži ta HTML stranica </a:t>
            </a: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sr-Latn-RS" b="1" dirty="0" smtClean="0"/>
              <a:t>Grana grafa </a:t>
            </a:r>
            <a:r>
              <a:rPr lang="sr-Latn-RS" dirty="0"/>
              <a:t>(Slika 1: 1, 2, 3, 4, 5, 6) </a:t>
            </a:r>
            <a:r>
              <a:rPr lang="sr-Latn-RS" dirty="0" smtClean="0"/>
              <a:t>predstavalja link između dve HTML stranice i sadrži:</a:t>
            </a:r>
          </a:p>
          <a:p>
            <a:r>
              <a:rPr lang="sr-Latn-RS" dirty="0" smtClean="0"/>
              <a:t>Polazišnu HTML stranicu (npr. Slika 1. čvor a)</a:t>
            </a:r>
          </a:p>
          <a:p>
            <a:r>
              <a:rPr lang="sr-Latn-RS" dirty="0" smtClean="0"/>
              <a:t>Odredredišnu HTML stranicu (npr. Slika 1. čvor 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59" y="970058"/>
            <a:ext cx="3338963" cy="3070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54090" y="4199114"/>
            <a:ext cx="243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Slika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6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78511"/>
          </a:xfrm>
        </p:spPr>
        <p:txBody>
          <a:bodyPr>
            <a:normAutofit/>
          </a:bodyPr>
          <a:lstStyle/>
          <a:p>
            <a:r>
              <a:rPr lang="sr-Latn-RS" sz="1800" b="1" cap="none" dirty="0" smtClean="0">
                <a:latin typeface="+mn-lt"/>
              </a:rPr>
              <a:t>Graf</a:t>
            </a:r>
            <a:r>
              <a:rPr lang="sr-Latn-RS" sz="1800" cap="none" dirty="0" smtClean="0">
                <a:latin typeface="+mn-lt"/>
              </a:rPr>
              <a:t> sadrži:</a:t>
            </a:r>
            <a:endParaRPr lang="en-US" sz="1800" cap="none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00" y="1129086"/>
            <a:ext cx="10131425" cy="2181307"/>
          </a:xfrm>
        </p:spPr>
        <p:txBody>
          <a:bodyPr/>
          <a:lstStyle/>
          <a:p>
            <a:r>
              <a:rPr lang="sr-Latn-RS" dirty="0" smtClean="0"/>
              <a:t>Rečnik čvorova gde je ključ putanja HTML stranice(naziv_cvora) a vrednost je čvor grafa</a:t>
            </a:r>
          </a:p>
          <a:p>
            <a:r>
              <a:rPr lang="sr-Latn-RS" dirty="0" smtClean="0"/>
              <a:t>Listu grana u kojoj se nalaze sve grane iz grafa</a:t>
            </a:r>
          </a:p>
          <a:p>
            <a:r>
              <a:rPr lang="sr-Latn-RS" dirty="0" smtClean="0"/>
              <a:t>Dodavanje čvora u graf - vrši dodavanje čvora u graf ako čvor nije u grafu</a:t>
            </a:r>
          </a:p>
          <a:p>
            <a:r>
              <a:rPr lang="sr-Latn-RS" dirty="0" smtClean="0"/>
              <a:t>Dodavanje grane u graf  - dodaje se nova grana u graf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608</TotalTime>
  <Words>1362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Objašnjenje algoritama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#parsiranje_skupa_html_dokumenata  #graph      Klasa: graph.py</vt:lpstr>
      <vt:lpstr>Graf sadrži:</vt:lpstr>
      <vt:lpstr>2. #rangirana_pretraga       Klasa: rangiranje.py</vt:lpstr>
      <vt:lpstr>Metodu  rangStranice:</vt:lpstr>
      <vt:lpstr>3. #prikaz_rezultata       Klasa: sortiranje.py</vt:lpstr>
      <vt:lpstr>4. #paginacija_rezultata       klasa: paginacija.py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</dc:creator>
  <cp:lastModifiedBy>Stefan</cp:lastModifiedBy>
  <cp:revision>72</cp:revision>
  <dcterms:created xsi:type="dcterms:W3CDTF">2020-02-26T11:41:54Z</dcterms:created>
  <dcterms:modified xsi:type="dcterms:W3CDTF">2020-02-27T20:03:01Z</dcterms:modified>
</cp:coreProperties>
</file>