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9"/>
  </p:notesMasterIdLst>
  <p:handoutMasterIdLst>
    <p:handoutMasterId r:id="rId30"/>
  </p:handoutMasterIdLst>
  <p:sldIdLst>
    <p:sldId id="626" r:id="rId2"/>
    <p:sldId id="650" r:id="rId3"/>
    <p:sldId id="651" r:id="rId4"/>
    <p:sldId id="654" r:id="rId5"/>
    <p:sldId id="652" r:id="rId6"/>
    <p:sldId id="666" r:id="rId7"/>
    <p:sldId id="655" r:id="rId8"/>
    <p:sldId id="668" r:id="rId9"/>
    <p:sldId id="667" r:id="rId10"/>
    <p:sldId id="660" r:id="rId11"/>
    <p:sldId id="669" r:id="rId12"/>
    <p:sldId id="634" r:id="rId13"/>
    <p:sldId id="656" r:id="rId14"/>
    <p:sldId id="653" r:id="rId15"/>
    <p:sldId id="671" r:id="rId16"/>
    <p:sldId id="658" r:id="rId17"/>
    <p:sldId id="636" r:id="rId18"/>
    <p:sldId id="637" r:id="rId19"/>
    <p:sldId id="638" r:id="rId20"/>
    <p:sldId id="639" r:id="rId21"/>
    <p:sldId id="659" r:id="rId22"/>
    <p:sldId id="661" r:id="rId23"/>
    <p:sldId id="665" r:id="rId24"/>
    <p:sldId id="662" r:id="rId25"/>
    <p:sldId id="663" r:id="rId26"/>
    <p:sldId id="664" r:id="rId27"/>
    <p:sldId id="670" r:id="rId28"/>
  </p:sldIdLst>
  <p:sldSz cx="9144000" cy="5143500" type="screen16x9"/>
  <p:notesSz cx="6797675" cy="9928225"/>
  <p:custDataLst>
    <p:tags r:id="rId31"/>
  </p:custDataLst>
  <p:defaultTextStyle>
    <a:defPPr>
      <a:defRPr lang="de-DE"/>
    </a:defPPr>
    <a:lvl1pPr algn="l" rtl="0" fontAlgn="base">
      <a:spcBef>
        <a:spcPct val="0"/>
      </a:spcBef>
      <a:spcAft>
        <a:spcPct val="0"/>
      </a:spcAft>
      <a:defRPr kern="1200">
        <a:solidFill>
          <a:schemeClr val="tx1"/>
        </a:solidFill>
        <a:latin typeface="Microsoft Sans Serif" pitchFamily="34" charset="0"/>
        <a:ea typeface="+mn-ea"/>
        <a:cs typeface="Arial" pitchFamily="34" charset="0"/>
      </a:defRPr>
    </a:lvl1pPr>
    <a:lvl2pPr marL="457200" algn="l" rtl="0" fontAlgn="base">
      <a:spcBef>
        <a:spcPct val="0"/>
      </a:spcBef>
      <a:spcAft>
        <a:spcPct val="0"/>
      </a:spcAft>
      <a:defRPr kern="1200">
        <a:solidFill>
          <a:schemeClr val="tx1"/>
        </a:solidFill>
        <a:latin typeface="Microsoft Sans Serif" pitchFamily="34" charset="0"/>
        <a:ea typeface="+mn-ea"/>
        <a:cs typeface="Arial"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Arial"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Arial"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Arial" pitchFamily="34" charset="0"/>
      </a:defRPr>
    </a:lvl5pPr>
    <a:lvl6pPr marL="2286000" algn="l" defTabSz="914400" rtl="0" eaLnBrk="1" latinLnBrk="0" hangingPunct="1">
      <a:defRPr kern="1200">
        <a:solidFill>
          <a:schemeClr val="tx1"/>
        </a:solidFill>
        <a:latin typeface="Microsoft Sans Serif" pitchFamily="34" charset="0"/>
        <a:ea typeface="+mn-ea"/>
        <a:cs typeface="Arial" pitchFamily="34" charset="0"/>
      </a:defRPr>
    </a:lvl6pPr>
    <a:lvl7pPr marL="2743200" algn="l" defTabSz="914400" rtl="0" eaLnBrk="1" latinLnBrk="0" hangingPunct="1">
      <a:defRPr kern="1200">
        <a:solidFill>
          <a:schemeClr val="tx1"/>
        </a:solidFill>
        <a:latin typeface="Microsoft Sans Serif" pitchFamily="34" charset="0"/>
        <a:ea typeface="+mn-ea"/>
        <a:cs typeface="Arial" pitchFamily="34" charset="0"/>
      </a:defRPr>
    </a:lvl7pPr>
    <a:lvl8pPr marL="3200400" algn="l" defTabSz="914400" rtl="0" eaLnBrk="1" latinLnBrk="0" hangingPunct="1">
      <a:defRPr kern="1200">
        <a:solidFill>
          <a:schemeClr val="tx1"/>
        </a:solidFill>
        <a:latin typeface="Microsoft Sans Serif" pitchFamily="34" charset="0"/>
        <a:ea typeface="+mn-ea"/>
        <a:cs typeface="Arial" pitchFamily="34" charset="0"/>
      </a:defRPr>
    </a:lvl8pPr>
    <a:lvl9pPr marL="3657600" algn="l" defTabSz="914400" rtl="0" eaLnBrk="1" latinLnBrk="0" hangingPunct="1">
      <a:defRPr kern="1200">
        <a:solidFill>
          <a:schemeClr val="tx1"/>
        </a:solidFill>
        <a:latin typeface="Microsoft Sans Serif" pitchFamily="34" charset="0"/>
        <a:ea typeface="+mn-ea"/>
        <a:cs typeface="Arial" pitchFamily="34" charset="0"/>
      </a:defRPr>
    </a:lvl9pPr>
  </p:defaultTextStyle>
  <p:extLst>
    <p:ext uri="{EFAFB233-063F-42B5-8137-9DF3F51BA10A}">
      <p15:sldGuideLst xmlns:p15="http://schemas.microsoft.com/office/powerpoint/2012/main">
        <p15:guide id="1" orient="horz" pos="1166" userDrawn="1">
          <p15:clr>
            <a:srgbClr val="A4A3A4"/>
          </p15:clr>
        </p15:guide>
        <p15:guide id="2" orient="horz" pos="509">
          <p15:clr>
            <a:srgbClr val="A4A3A4"/>
          </p15:clr>
        </p15:guide>
        <p15:guide id="3" orient="horz" pos="738">
          <p15:clr>
            <a:srgbClr val="A4A3A4"/>
          </p15:clr>
        </p15:guide>
        <p15:guide id="4" pos="5442">
          <p15:clr>
            <a:srgbClr val="A4A3A4"/>
          </p15:clr>
        </p15:guide>
        <p15:guide id="5" pos="56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EC8FAC-E1CC-2AD0-9DA4-CBA89F919B74}" name="Renate Stolz" initials="RS" userId="S::renate.stolz@cortema.ch::70274f9a-94ab-4f25-9495-bd852a631c5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ucher Julia" initials="BJ" lastIdx="13" clrIdx="0">
    <p:extLst>
      <p:ext uri="{19B8F6BF-5375-455C-9EA6-DF929625EA0E}">
        <p15:presenceInfo xmlns:p15="http://schemas.microsoft.com/office/powerpoint/2012/main" userId="S-1-5-21-1001753618-1044201787-2420264697-355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B3F200"/>
    <a:srgbClr val="CCFF33"/>
    <a:srgbClr val="00FF99"/>
    <a:srgbClr val="00ADEA"/>
    <a:srgbClr val="19A2FF"/>
    <a:srgbClr val="69CDFF"/>
    <a:srgbClr val="93DBFF"/>
    <a:srgbClr val="FFE7E1"/>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63989" autoAdjust="0"/>
  </p:normalViewPr>
  <p:slideViewPr>
    <p:cSldViewPr snapToObjects="1">
      <p:cViewPr varScale="1">
        <p:scale>
          <a:sx n="98" d="100"/>
          <a:sy n="98" d="100"/>
        </p:scale>
        <p:origin x="2720" y="176"/>
      </p:cViewPr>
      <p:guideLst>
        <p:guide orient="horz" pos="1166"/>
        <p:guide orient="horz" pos="509"/>
        <p:guide orient="horz" pos="738"/>
        <p:guide pos="5442"/>
        <p:guide pos="567"/>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8T00:09:19.790" idx="4">
    <p:pos x="2646" y="127"/>
    <p:text>ausformulieren, was was ist und wie sie strukturiert sind</p:text>
    <p:extLst>
      <p:ext uri="{C676402C-5697-4E1C-873F-D02D1690AC5C}">
        <p15:threadingInfo xmlns:p15="http://schemas.microsoft.com/office/powerpoint/2012/main" timeZoneBias="-120"/>
      </p:ext>
    </p:extLst>
  </p:cm>
  <p:cm authorId="1" dt="2025-10-08T00:09:39.156" idx="5">
    <p:pos x="10" y="10"/>
    <p:text>ggf. Piktogramme hinzufügen aus OAAT</p:text>
    <p:extLst>
      <p:ext uri="{C676402C-5697-4E1C-873F-D02D1690AC5C}">
        <p15:threadingInfo xmlns:p15="http://schemas.microsoft.com/office/powerpoint/2012/main" timeZoneBias="-120"/>
      </p:ext>
    </p:extLst>
  </p:cm>
  <p:cm authorId="1" dt="2025-10-08T01:39:12.214" idx="10">
    <p:pos x="146" y="146"/>
    <p:text>Folie formatieren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5-10-08T00:13:34.534" idx="7">
    <p:pos x="146" y="146"/>
    <p:text>"auditiver zoom in" auf den Grouper</p:text>
    <p:extLst>
      <p:ext uri="{C676402C-5697-4E1C-873F-D02D1690AC5C}">
        <p15:threadingInfo xmlns:p15="http://schemas.microsoft.com/office/powerpoint/2012/main" timeZoneBias="-120"/>
      </p:ext>
    </p:extLst>
  </p:cm>
  <p:cm authorId="1" dt="2025-10-08T00:22:13.687" idx="9">
    <p:pos x="10" y="10"/>
    <p:text>ggf</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5-10-08T00:10:47.018" idx="6">
    <p:pos x="10" y="10"/>
    <p:text>zoom in in nur noch Tarifmatcher</p:text>
    <p:extLst>
      <p:ext uri="{C676402C-5697-4E1C-873F-D02D1690AC5C}">
        <p15:threadingInfo xmlns:p15="http://schemas.microsoft.com/office/powerpoint/2012/main" timeZoneBias="-120"/>
      </p:ext>
    </p:extLst>
  </p:cm>
  <p:cm authorId="1" dt="2025-10-08T00:13:34.534" idx="7">
    <p:pos x="146" y="146"/>
    <p:text>"auditiver zoom in" auf den Casemaster</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5-10-08T00:10:47.018" idx="6">
    <p:pos x="10" y="10"/>
    <p:text>zoom in in nur noch Tarifmatcher</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08T00:09:19.790" idx="4">
    <p:pos x="2646" y="127"/>
    <p:text>ausformulieren, was was ist und wie sie strukturiert sind</p:text>
    <p:extLst>
      <p:ext uri="{C676402C-5697-4E1C-873F-D02D1690AC5C}">
        <p15:threadingInfo xmlns:p15="http://schemas.microsoft.com/office/powerpoint/2012/main" timeZoneBias="-120"/>
      </p:ext>
    </p:extLst>
  </p:cm>
  <p:cm authorId="1" dt="2025-10-08T00:09:39.156" idx="5">
    <p:pos x="10" y="10"/>
    <p:text>ggf. Piktogramme hinzufügen aus OAAT</p:text>
    <p:extLst>
      <p:ext uri="{C676402C-5697-4E1C-873F-D02D1690AC5C}">
        <p15:threadingInfo xmlns:p15="http://schemas.microsoft.com/office/powerpoint/2012/main" timeZoneBias="-120"/>
      </p:ext>
    </p:extLst>
  </p:cm>
  <p:cm authorId="1" dt="2025-10-08T01:39:12.214" idx="10">
    <p:pos x="146" y="146"/>
    <p:text>Folie formatieren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10-08T01:40:13.398" idx="11">
    <p:pos x="146" y="146"/>
    <p:text>Folie formatieren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10-08T01:58:07.894" idx="12">
    <p:pos x="10" y="10"/>
    <p:text>Information umbeding weiter ausformulieren und ergänzen nach Info von OAAT und H+</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10-08T00:07:27.758" idx="1">
    <p:pos x="10" y="10"/>
    <p:text>Farben anpassen und nach Möglichkeit animieren</p:text>
    <p:extLst>
      <p:ext uri="{C676402C-5697-4E1C-873F-D02D1690AC5C}">
        <p15:threadingInfo xmlns:p15="http://schemas.microsoft.com/office/powerpoint/2012/main" timeZoneBias="-120"/>
      </p:ext>
    </p:extLst>
  </p:cm>
  <p:cm authorId="1" dt="2025-10-08T00:08:02.327" idx="2">
    <p:pos x="146" y="146"/>
    <p:text>Für Easy Learn mit nummerierung beschriften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10-08T02:15:45.537" idx="13">
    <p:pos x="10" y="10"/>
    <p:text>ggf Darstellung des Tarifmatchers überarbeiten analog Andrea Sommer</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10-08T00:10:47.018" idx="6">
    <p:pos x="10" y="10"/>
    <p:text>zoom in in nur noch Tarifmatcher</p:text>
    <p:extLst>
      <p:ext uri="{C676402C-5697-4E1C-873F-D02D1690AC5C}">
        <p15:threadingInfo xmlns:p15="http://schemas.microsoft.com/office/powerpoint/2012/main" timeZoneBias="-120"/>
      </p:ext>
    </p:extLst>
  </p:cm>
  <p:cm authorId="1" dt="2025-10-08T00:13:34.534" idx="7">
    <p:pos x="146" y="146"/>
    <p:text>"auditiver zoom in" auf den Casemaster</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10-08T00:19:31.983" idx="8">
    <p:pos x="10" y="10"/>
    <p:text>wevt. präzieser ausformulieren z.B: mit konkreter Sprechstudne, leistung und ICD 10 Diagnose oder Capitulum</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10-08T00:10:47.018" idx="6">
    <p:pos x="10" y="10"/>
    <p:text>zoom in in nur noch Tarifmatcher</p:text>
    <p:extLst>
      <p:ext uri="{C676402C-5697-4E1C-873F-D02D1690AC5C}">
        <p15:threadingInfo xmlns:p15="http://schemas.microsoft.com/office/powerpoint/2012/main" timeZoneBias="-120"/>
      </p:ext>
    </p:extLst>
  </p:cm>
  <p:cm authorId="1" dt="2025-10-08T00:13:34.534" idx="7">
    <p:pos x="146" y="146"/>
    <p:text>"auditiver zoom in" auf den Casemaster</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ACC838FD-363C-4582-8507-88246097508F}" type="datetimeFigureOut">
              <a:rPr lang="de-CH" smtClean="0"/>
              <a:t>26.10.25</a:t>
            </a:fld>
            <a:endParaRPr lang="de-CH"/>
          </a:p>
        </p:txBody>
      </p:sp>
      <p:sp>
        <p:nvSpPr>
          <p:cNvPr id="4" name="Fußzeilenplatzhalt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B0086000-66F2-42AF-8337-C7549183AF2A}" type="slidenum">
              <a:rPr lang="de-CH" smtClean="0"/>
              <a:t>‹Nr.›</a:t>
            </a:fld>
            <a:endParaRPr lang="de-CH"/>
          </a:p>
        </p:txBody>
      </p:sp>
    </p:spTree>
    <p:extLst>
      <p:ext uri="{BB962C8B-B14F-4D97-AF65-F5344CB8AC3E}">
        <p14:creationId xmlns:p14="http://schemas.microsoft.com/office/powerpoint/2010/main" val="278220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CH" dirty="0"/>
          </a:p>
        </p:txBody>
      </p:sp>
      <p:sp>
        <p:nvSpPr>
          <p:cNvPr id="3" name="Datumsplatzhalter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73CA8B2-C046-472F-A239-777FEF20CE05}" type="datetimeFigureOut">
              <a:rPr lang="de-CH"/>
              <a:pPr>
                <a:defRPr/>
              </a:pPr>
              <a:t>26.10.25</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CH" noProof="0" dirty="0"/>
          </a:p>
        </p:txBody>
      </p:sp>
      <p:sp>
        <p:nvSpPr>
          <p:cNvPr id="5" name="Notizenplatzhalt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de-CH" noProof="0" dirty="0"/>
              <a:t>Textmasterformate durch Klicken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6" name="Fußzeilenplatzhalt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CH" dirty="0"/>
          </a:p>
        </p:txBody>
      </p:sp>
      <p:sp>
        <p:nvSpPr>
          <p:cNvPr id="7" name="Foliennummernplatzhalt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AA09811-0579-432F-A22E-5FDD5A0275B8}" type="slidenum">
              <a:rPr lang="de-CH"/>
              <a:pPr>
                <a:defRPr/>
              </a:pPr>
              <a:t>‹Nr.›</a:t>
            </a:fld>
            <a:endParaRPr lang="de-CH" dirty="0"/>
          </a:p>
        </p:txBody>
      </p:sp>
    </p:spTree>
    <p:extLst>
      <p:ext uri="{BB962C8B-B14F-4D97-AF65-F5344CB8AC3E}">
        <p14:creationId xmlns:p14="http://schemas.microsoft.com/office/powerpoint/2010/main" val="17731782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de-CH" dirty="0"/>
              <a:t>Herzlich</a:t>
            </a:r>
            <a:r>
              <a:rPr lang="de-CH" baseline="0" dirty="0"/>
              <a:t> Willkommen in der Grundlagenschulung zum Thema TARDOC und ambulante Pauschalen.</a:t>
            </a:r>
          </a:p>
          <a:p>
            <a:r>
              <a:rPr lang="de-CH" baseline="0" dirty="0"/>
              <a:t>In diesem E-Learning möchten wir die kommenden Veränderungen in der ambulanten Abrechnung ab 2026 aufzeigen sowie das Zusammenspiel und die Funktionsweise des neuen Tarifsystems darlegen.</a:t>
            </a:r>
          </a:p>
          <a:p>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1</a:t>
            </a:fld>
            <a:endParaRPr lang="de-CH" dirty="0"/>
          </a:p>
        </p:txBody>
      </p:sp>
    </p:spTree>
    <p:extLst>
      <p:ext uri="{BB962C8B-B14F-4D97-AF65-F5344CB8AC3E}">
        <p14:creationId xmlns:p14="http://schemas.microsoft.com/office/powerpoint/2010/main" val="96129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Wenn</a:t>
            </a:r>
            <a:r>
              <a:rPr lang="de-CH" baseline="0" dirty="0"/>
              <a:t> eine Behandlung über eine Pauschale abgerechnet wird, erhält man wie der Name sagt, einen Pauschalbetrag, der alle darin enthaltenen Leistungen vergütet. Es können, bis auf wenige Ausnahmen, keine Leistungen zusätzlich verrechnet werden.</a:t>
            </a:r>
          </a:p>
          <a:p>
            <a:r>
              <a:rPr lang="de-CH" baseline="0" dirty="0"/>
              <a:t>Somit sind alle Leistungen wie verwendetet Medikamente und Materialien, Laboranalysen, das Schreiben von Berichten, Bildgebung, Anästhesie in der Pauschale enthalten</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CH" dirty="0"/>
              <a:t>Ein Pauschaltarif bedeutet, dass es eine pauschale Vergütung gibt für alle Leistungen, welche innerhalb eines definierten Zeitraums erbracht werden.</a:t>
            </a:r>
          </a:p>
          <a:p>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11</a:t>
            </a:fld>
            <a:endParaRPr lang="de-CH" dirty="0"/>
          </a:p>
        </p:txBody>
      </p:sp>
    </p:spTree>
    <p:extLst>
      <p:ext uri="{BB962C8B-B14F-4D97-AF65-F5344CB8AC3E}">
        <p14:creationId xmlns:p14="http://schemas.microsoft.com/office/powerpoint/2010/main" val="111221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haben nun gesehen,</a:t>
            </a:r>
            <a:r>
              <a:rPr lang="de-CH" baseline="0" dirty="0"/>
              <a:t> dass der </a:t>
            </a:r>
            <a:r>
              <a:rPr lang="de-CH" baseline="0" dirty="0" err="1"/>
              <a:t>Tarmed</a:t>
            </a:r>
            <a:r>
              <a:rPr lang="de-CH" baseline="0" dirty="0"/>
              <a:t> künftig durch den TARDOC und die ambulanten Pauschalen abgelöst werden. Zudem wissen wir nun, wann eher der TARDOC und wann ambulante Pauschalen zum Zug kommen.</a:t>
            </a:r>
          </a:p>
          <a:p>
            <a:r>
              <a:rPr lang="de-CH" baseline="0" dirty="0"/>
              <a:t>Doch wie kommen wir in der Praxis zur richtigen Tarif und was braucht es dazu.</a:t>
            </a:r>
          </a:p>
          <a:p>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13</a:t>
            </a:fld>
            <a:endParaRPr lang="de-CH" dirty="0"/>
          </a:p>
        </p:txBody>
      </p:sp>
    </p:spTree>
    <p:extLst>
      <p:ext uri="{BB962C8B-B14F-4D97-AF65-F5344CB8AC3E}">
        <p14:creationId xmlns:p14="http://schemas.microsoft.com/office/powerpoint/2010/main" val="382428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Eine erste</a:t>
            </a:r>
            <a:r>
              <a:rPr lang="de-CH" baseline="0" dirty="0"/>
              <a:t> Änderung in der Praxis haben wir bereits kennengelernt.</a:t>
            </a:r>
          </a:p>
          <a:p>
            <a:r>
              <a:rPr lang="de-CH" baseline="0" dirty="0"/>
              <a:t>Im neuen System werden die Leistungen nicht mehr nach </a:t>
            </a:r>
            <a:r>
              <a:rPr lang="de-CH" baseline="0" dirty="0" err="1"/>
              <a:t>Tarmed</a:t>
            </a:r>
            <a:r>
              <a:rPr lang="de-CH" baseline="0" dirty="0"/>
              <a:t> erfasst, sondern wie bereits erklärt erfolgt dies neu über den LKAAT, den Leistungskatalog ambulante Arzttarife. (Und wir wissen, dass im LKAAT </a:t>
            </a:r>
            <a:r>
              <a:rPr lang="de-CH" baseline="0" dirty="0" err="1"/>
              <a:t>Triggerpositionen</a:t>
            </a:r>
            <a:r>
              <a:rPr lang="de-CH" baseline="0" dirty="0"/>
              <a:t> definiert sind, welche eine Pauschale auslösen)</a:t>
            </a:r>
          </a:p>
          <a:p>
            <a:r>
              <a:rPr lang="de-CH" baseline="0" dirty="0"/>
              <a:t>Als neues Element muss zudem eine ICD-10 Diagnose erfasst werden. Zur ganzen Thematik der ICD-10 Erfassung wird ein Zusätzliches Lernmodul folgen.</a:t>
            </a:r>
          </a:p>
          <a:p>
            <a:endParaRPr lang="de-CH" baseline="0" dirty="0"/>
          </a:p>
          <a:p>
            <a:r>
              <a:rPr lang="de-CH" baseline="0" dirty="0"/>
              <a:t>Doch wie läuft nun die Verarbeitung der Leistungspositionen mit oder ohne Trigger etc.? Hier kommt der sogenannte </a:t>
            </a:r>
            <a:r>
              <a:rPr lang="de-CH" baseline="0" dirty="0" err="1"/>
              <a:t>Tarifmatcher</a:t>
            </a:r>
            <a:r>
              <a:rPr lang="de-CH" baseline="0" dirty="0"/>
              <a:t> ins Spiel.</a:t>
            </a:r>
          </a:p>
          <a:p>
            <a:endParaRPr lang="de-CH" baseline="0" dirty="0"/>
          </a:p>
          <a:p>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14</a:t>
            </a:fld>
            <a:endParaRPr lang="de-CH" dirty="0"/>
          </a:p>
        </p:txBody>
      </p:sp>
    </p:spTree>
    <p:extLst>
      <p:ext uri="{BB962C8B-B14F-4D97-AF65-F5344CB8AC3E}">
        <p14:creationId xmlns:p14="http://schemas.microsoft.com/office/powerpoint/2010/main" val="396060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a:t>
            </a:r>
            <a:r>
              <a:rPr lang="de-CH" dirty="0" err="1"/>
              <a:t>Tarifmatcher</a:t>
            </a:r>
            <a:r>
              <a:rPr lang="de-CH" dirty="0"/>
              <a:t> ist eine Software, welche 3</a:t>
            </a:r>
            <a:r>
              <a:rPr lang="de-CH" baseline="0" dirty="0"/>
              <a:t> wichtige Schritte durchführt, um zum richtigen Tarif zu gelangen.</a:t>
            </a:r>
          </a:p>
          <a:p>
            <a:r>
              <a:rPr lang="de-CH" baseline="0" dirty="0"/>
              <a:t>Er besteht aus den Komponenten </a:t>
            </a:r>
            <a:r>
              <a:rPr lang="de-CH" baseline="0" dirty="0" err="1"/>
              <a:t>Casemaster</a:t>
            </a:r>
            <a:r>
              <a:rPr lang="de-CH" baseline="0" dirty="0"/>
              <a:t>, welche die ambulante Behandlung ermittelt. Der </a:t>
            </a:r>
            <a:r>
              <a:rPr lang="de-CH" baseline="0" dirty="0" err="1"/>
              <a:t>Grouper</a:t>
            </a:r>
            <a:r>
              <a:rPr lang="de-CH" baseline="0" dirty="0"/>
              <a:t> sieht sich im Anschluss die Leistungspositionen einer ambulanten Behandlung an und ermittelt die entsprechende Pauschale, sofern eine </a:t>
            </a:r>
            <a:r>
              <a:rPr lang="de-CH" baseline="0" dirty="0" err="1"/>
              <a:t>Triggerposition</a:t>
            </a:r>
            <a:r>
              <a:rPr lang="de-CH" baseline="0" dirty="0"/>
              <a:t> vorhanden ist. Ist keine </a:t>
            </a:r>
            <a:r>
              <a:rPr lang="de-CH" baseline="0" dirty="0" err="1"/>
              <a:t>Triggerposition</a:t>
            </a:r>
            <a:r>
              <a:rPr lang="de-CH" baseline="0" dirty="0"/>
              <a:t> vorhanden, kommt die dritte Komponente, der Mapper, zum Zug, welcher die LKAAT Positionen in abrechenbare TARDOC Positionen umwandelt und das Regelwerk des TARDOC anwendet.</a:t>
            </a:r>
          </a:p>
          <a:p>
            <a:r>
              <a:rPr lang="de-CH" baseline="0" dirty="0"/>
              <a:t>Diese 3 Schritte werden wir nun zum besseren Verständnis detaillierter ansehen.</a:t>
            </a:r>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15</a:t>
            </a:fld>
            <a:endParaRPr lang="de-CH" dirty="0"/>
          </a:p>
        </p:txBody>
      </p:sp>
    </p:spTree>
    <p:extLst>
      <p:ext uri="{BB962C8B-B14F-4D97-AF65-F5344CB8AC3E}">
        <p14:creationId xmlns:p14="http://schemas.microsoft.com/office/powerpoint/2010/main" val="249507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Lasst</a:t>
            </a:r>
            <a:r>
              <a:rPr lang="de-CH" baseline="0" dirty="0"/>
              <a:t> uns die Veränderungen direkt anhand eines </a:t>
            </a:r>
            <a:r>
              <a:rPr lang="de-CH" baseline="0" dirty="0" err="1"/>
              <a:t>Patientenbeispieles</a:t>
            </a:r>
            <a:r>
              <a:rPr lang="de-CH" baseline="0" dirty="0"/>
              <a:t> ansehen.</a:t>
            </a:r>
          </a:p>
          <a:p>
            <a:r>
              <a:rPr lang="de-CH" baseline="0" dirty="0"/>
              <a:t>In unserem Beispiel kommt der 75 jährige Max Muster am Tag 1 in die Sprechstunde des Orthopäden aufgrund unklarer Knieschmerzen. Der Orthopäde veranlasst zur weiteren Diagnostik die Durchführung eines MRI des Knies in der hauseigenen Radiologie. Das MRI findet an Tag 3 statt. </a:t>
            </a:r>
          </a:p>
          <a:p>
            <a:r>
              <a:rPr lang="de-CH" baseline="0" dirty="0"/>
              <a:t>Es zeigt sich ein Meniskusriss, welcher ambulant Operativ versorgt werden soll.</a:t>
            </a:r>
          </a:p>
          <a:p>
            <a:r>
              <a:rPr lang="de-CH" baseline="0" dirty="0"/>
              <a:t>An Tag 7 findet eine präoperative telefonische Anästhesiesprechstunde statt. An Tag 9 findet die ambulante Operation statt. </a:t>
            </a:r>
            <a:r>
              <a:rPr lang="de-CH" baseline="0" dirty="0" err="1"/>
              <a:t>Dierekt</a:t>
            </a:r>
            <a:r>
              <a:rPr lang="de-CH" baseline="0" dirty="0"/>
              <a:t> im </a:t>
            </a:r>
            <a:r>
              <a:rPr lang="de-CH" baseline="0" dirty="0" err="1"/>
              <a:t>Anscluss</a:t>
            </a:r>
            <a:r>
              <a:rPr lang="de-CH" baseline="0" dirty="0"/>
              <a:t> an die </a:t>
            </a:r>
            <a:r>
              <a:rPr lang="de-CH" baseline="0" dirty="0" err="1"/>
              <a:t>Op</a:t>
            </a:r>
            <a:r>
              <a:rPr lang="de-CH" baseline="0" dirty="0"/>
              <a:t> erhält Max Muster Übungsanleitungen durch die Physiotherapie.</a:t>
            </a:r>
          </a:p>
          <a:p>
            <a:r>
              <a:rPr lang="de-CH" baseline="0" dirty="0"/>
              <a:t>Durch die gute Betreuung geht es Max Muster wunderbar. An Tag 16 findet die Nachkontrolle in der Sprechstunde des Orthopäden statt.</a:t>
            </a:r>
          </a:p>
          <a:p>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2</a:t>
            </a:fld>
            <a:endParaRPr lang="de-CH" dirty="0"/>
          </a:p>
        </p:txBody>
      </p:sp>
    </p:spTree>
    <p:extLst>
      <p:ext uri="{BB962C8B-B14F-4D97-AF65-F5344CB8AC3E}">
        <p14:creationId xmlns:p14="http://schemas.microsoft.com/office/powerpoint/2010/main" val="2720024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Schauen</a:t>
            </a:r>
            <a:r>
              <a:rPr lang="de-CH" baseline="0" dirty="0"/>
              <a:t> wir uns nun an, wie die einzelnen </a:t>
            </a:r>
            <a:r>
              <a:rPr lang="de-CH" baseline="0" dirty="0" err="1"/>
              <a:t>Behanldungen</a:t>
            </a:r>
            <a:r>
              <a:rPr lang="de-CH" baseline="0" dirty="0"/>
              <a:t> von Max Muster auf seiner Reise durch das KSBL abgerechnet werden.</a:t>
            </a:r>
          </a:p>
          <a:p>
            <a:r>
              <a:rPr lang="de-CH" baseline="0" dirty="0"/>
              <a:t>Die Erbrachten Leistungen von Sprechstunde, Bildgebung und der ambulanter Operation werden im aktuellen System über den Einzelleistungstarif </a:t>
            </a:r>
            <a:r>
              <a:rPr lang="de-CH" baseline="0" dirty="0" err="1"/>
              <a:t>Tarmed</a:t>
            </a:r>
            <a:r>
              <a:rPr lang="de-CH" baseline="0" dirty="0"/>
              <a:t> erfasst und abgerechnet. Hinzu kommen die Verrechnung von diversen verwendeten Materialien und Medikamenten.</a:t>
            </a:r>
          </a:p>
          <a:p>
            <a:r>
              <a:rPr lang="de-CH" baseline="0" dirty="0"/>
              <a:t>Die </a:t>
            </a:r>
            <a:r>
              <a:rPr lang="de-CH" baseline="0" dirty="0" err="1"/>
              <a:t>Behanldung</a:t>
            </a:r>
            <a:r>
              <a:rPr lang="de-CH" baseline="0" dirty="0"/>
              <a:t> durch den Physiotherapeuten wird über den Tarif </a:t>
            </a:r>
            <a:r>
              <a:rPr lang="de-CH" baseline="0" dirty="0" err="1"/>
              <a:t>Physio</a:t>
            </a:r>
            <a:r>
              <a:rPr lang="de-CH" baseline="0" dirty="0"/>
              <a:t> abgerechnet.</a:t>
            </a:r>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3</a:t>
            </a:fld>
            <a:endParaRPr lang="de-CH" dirty="0"/>
          </a:p>
        </p:txBody>
      </p:sp>
    </p:spTree>
    <p:extLst>
      <p:ext uri="{BB962C8B-B14F-4D97-AF65-F5344CB8AC3E}">
        <p14:creationId xmlns:p14="http://schemas.microsoft.com/office/powerpoint/2010/main" val="323105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 2026 werden die ambulanten Ärztlichen Leistungen nicht mehr über den </a:t>
            </a:r>
            <a:r>
              <a:rPr lang="de-CH" dirty="0" err="1"/>
              <a:t>Tarmed</a:t>
            </a:r>
            <a:r>
              <a:rPr lang="de-CH" dirty="0"/>
              <a:t> abgerechnet.</a:t>
            </a:r>
          </a:p>
          <a:p>
            <a:r>
              <a:rPr lang="de-CH" dirty="0"/>
              <a:t>Stattdessen werden diese Leistungen neu entweder über ambulante Pauschaltarife</a:t>
            </a:r>
            <a:r>
              <a:rPr lang="de-CH" baseline="0" dirty="0"/>
              <a:t> oder über den neuen Einzelleitungstarif TARDOC abgerechnet.</a:t>
            </a:r>
          </a:p>
          <a:p>
            <a:r>
              <a:rPr lang="de-CH" baseline="0" dirty="0"/>
              <a:t>In unserem Beispiel von Max Muster werden die Sprechstunde, die Bildgebung jeweils über TARDOC abgerechnet. Die ambulante Operation hingegen wird über eine ambulante Pauschale abgerechnet. </a:t>
            </a:r>
          </a:p>
          <a:p>
            <a:r>
              <a:rPr lang="de-CH" baseline="0" dirty="0"/>
              <a:t>Die Behandlung des Physiotherapeuten wird weiterhin über den Physiotarif vergütet. Hier kommt es zu keiner Umstellung.</a:t>
            </a:r>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4</a:t>
            </a:fld>
            <a:endParaRPr lang="de-CH" dirty="0"/>
          </a:p>
        </p:txBody>
      </p:sp>
    </p:spTree>
    <p:extLst>
      <p:ext uri="{BB962C8B-B14F-4D97-AF65-F5344CB8AC3E}">
        <p14:creationId xmlns:p14="http://schemas.microsoft.com/office/powerpoint/2010/main" val="66837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alte Welt der Abrechnung des </a:t>
            </a:r>
            <a:r>
              <a:rPr lang="de-CH" dirty="0" err="1"/>
              <a:t>Tarmed</a:t>
            </a:r>
            <a:r>
              <a:rPr lang="de-CH" baseline="0" dirty="0"/>
              <a:t> sieht vereinfacht dargestellt in etwa so aus.</a:t>
            </a:r>
          </a:p>
          <a:p>
            <a:r>
              <a:rPr lang="de-CH" baseline="0" dirty="0"/>
              <a:t>Im Leistungserfassungssystem, bei uns das IBI-care, wurden die erbrachten Leistungen als TARMED Leistungen erfasst. Diese Leistungen wurden an das ERP System, das </a:t>
            </a:r>
            <a:r>
              <a:rPr lang="de-CH" baseline="0" dirty="0" err="1"/>
              <a:t>Hospis</a:t>
            </a:r>
            <a:r>
              <a:rPr lang="de-CH" baseline="0" dirty="0"/>
              <a:t>, übermittelt und dort weiter verarbeitet. Schlussendlich ergab sich daraus eine Rechnung nach </a:t>
            </a:r>
            <a:r>
              <a:rPr lang="de-CH" baseline="0" dirty="0" err="1"/>
              <a:t>Tarmed</a:t>
            </a:r>
            <a:r>
              <a:rPr lang="de-CH" baseline="0" dirty="0"/>
              <a:t>.</a:t>
            </a:r>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5</a:t>
            </a:fld>
            <a:endParaRPr lang="de-CH" dirty="0"/>
          </a:p>
        </p:txBody>
      </p:sp>
    </p:spTree>
    <p:extLst>
      <p:ext uri="{BB962C8B-B14F-4D97-AF65-F5344CB8AC3E}">
        <p14:creationId xmlns:p14="http://schemas.microsoft.com/office/powerpoint/2010/main" val="270265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pPr>
              <a:spcAft>
                <a:spcPts val="600"/>
              </a:spcAft>
            </a:pPr>
            <a:r>
              <a:rPr lang="de-CH" sz="1800" b="0" dirty="0"/>
              <a:t>Das</a:t>
            </a:r>
            <a:r>
              <a:rPr lang="de-CH" sz="1800" b="0" baseline="0" dirty="0"/>
              <a:t> neue Gesamt-Tarifsystem ist ein sogenanntes kohärentes System bestehend aus TARDOC </a:t>
            </a:r>
            <a:r>
              <a:rPr lang="de-CH" sz="1800" b="0" u="sng" baseline="0" dirty="0"/>
              <a:t>und</a:t>
            </a:r>
            <a:r>
              <a:rPr lang="de-CH" sz="1800" b="0" baseline="0" dirty="0"/>
              <a:t> ambulanten pauschalen</a:t>
            </a:r>
            <a:endParaRPr lang="de-CH" sz="1800" b="0" dirty="0"/>
          </a:p>
          <a:p>
            <a:r>
              <a:rPr lang="de-CH" sz="1800" dirty="0"/>
              <a:t>Eine Behandlung wird </a:t>
            </a:r>
            <a:r>
              <a:rPr lang="de-CH" sz="1800" u="sng" dirty="0"/>
              <a:t>entweder</a:t>
            </a:r>
            <a:r>
              <a:rPr lang="de-CH" sz="1800" dirty="0"/>
              <a:t> über </a:t>
            </a:r>
            <a:r>
              <a:rPr lang="de-CH" sz="1800" b="0" dirty="0"/>
              <a:t>den Einzelleistungstarif (TARDOC) </a:t>
            </a:r>
            <a:r>
              <a:rPr lang="de-CH" sz="1800" b="0" u="sng" dirty="0"/>
              <a:t>oder</a:t>
            </a:r>
            <a:r>
              <a:rPr lang="de-CH" sz="1800" b="0" dirty="0"/>
              <a:t> über Pauschalen </a:t>
            </a:r>
            <a:r>
              <a:rPr lang="de-CH" sz="1800" dirty="0"/>
              <a:t>abgerechnet. Es besteht keine Wahlmöglichkeit, über welchen Tarif abgerechnet wird, das System gibt dies vor.</a:t>
            </a:r>
          </a:p>
          <a:p>
            <a:r>
              <a:rPr lang="de-CH" sz="1800" dirty="0"/>
              <a:t>Fällt die Behandlung in eine Pauschale, können für diese Behandlung keine zusätzlichen Leistungen via TARDOC abgerechnet werden.</a:t>
            </a:r>
          </a:p>
          <a:p>
            <a:r>
              <a:rPr lang="de-CH" sz="1800" dirty="0"/>
              <a:t>Doch woher weiss das</a:t>
            </a:r>
            <a:r>
              <a:rPr lang="de-CH" sz="1800" baseline="0" dirty="0"/>
              <a:t> System nun, ob eine Behandlung über TARDOC oder Pauschalen abgerechnet werden müssen? Dies wird über sogenannte </a:t>
            </a:r>
            <a:r>
              <a:rPr lang="de-CH" sz="1800" baseline="0" dirty="0" err="1"/>
              <a:t>Triggerleistungen</a:t>
            </a:r>
            <a:r>
              <a:rPr lang="de-CH" sz="1800" baseline="0" dirty="0"/>
              <a:t> gesteuert. Wir eine </a:t>
            </a:r>
            <a:r>
              <a:rPr lang="de-CH" sz="1800" baseline="0" dirty="0" err="1"/>
              <a:t>Triggerleistung</a:t>
            </a:r>
            <a:r>
              <a:rPr lang="de-CH" sz="1800" baseline="0" dirty="0"/>
              <a:t> erfasst, wird die gesamte Behandlung über den Pauschaltarif abgerechnet. Liegt keine </a:t>
            </a:r>
            <a:r>
              <a:rPr lang="de-CH" sz="1800" baseline="0" dirty="0" err="1"/>
              <a:t>Triggerleistung</a:t>
            </a:r>
            <a:r>
              <a:rPr lang="de-CH" sz="1800" baseline="0" dirty="0"/>
              <a:t> vor, wird via TARDOC abgerechnet.</a:t>
            </a:r>
            <a:endParaRPr lang="de-CH" sz="1800" dirty="0"/>
          </a:p>
          <a:p>
            <a:endParaRPr lang="de-CH" sz="700"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6</a:t>
            </a:fld>
            <a:endParaRPr lang="de-CH" dirty="0"/>
          </a:p>
        </p:txBody>
      </p:sp>
    </p:spTree>
    <p:extLst>
      <p:ext uri="{BB962C8B-B14F-4D97-AF65-F5344CB8AC3E}">
        <p14:creationId xmlns:p14="http://schemas.microsoft.com/office/powerpoint/2010/main" val="243693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Doch wo sind diese </a:t>
            </a:r>
            <a:r>
              <a:rPr lang="de-CH" dirty="0" err="1"/>
              <a:t>Triggerpositionen</a:t>
            </a:r>
            <a:r>
              <a:rPr lang="de-CH" dirty="0"/>
              <a:t> zu finden? Hier kommt der LKAAT, der Leistungskatalog</a:t>
            </a:r>
            <a:r>
              <a:rPr lang="de-CH" baseline="0" dirty="0"/>
              <a:t> ambulante Arzttarife ins Spiel.</a:t>
            </a:r>
          </a:p>
          <a:p>
            <a:r>
              <a:rPr lang="de-CH" baseline="0" dirty="0"/>
              <a:t>Dies ist der Katalog, der rein zur Leistungserfassung dient. Darin sind alle Leistungspositionen aufgeführt, die erfasst werden können. Für jede Leistung im LKAAT ist festgelegt, ob es sich dabei um eine </a:t>
            </a:r>
            <a:r>
              <a:rPr lang="de-CH" baseline="0" dirty="0" err="1"/>
              <a:t>Triggerposition</a:t>
            </a:r>
            <a:r>
              <a:rPr lang="de-CH" baseline="0" dirty="0"/>
              <a:t>, auch Pauschalposition genannt, handelt oder nicht.</a:t>
            </a:r>
          </a:p>
          <a:p>
            <a:r>
              <a:rPr lang="de-CH" baseline="0" dirty="0"/>
              <a:t>Wird nun eine solche </a:t>
            </a:r>
            <a:r>
              <a:rPr lang="de-CH" baseline="0" dirty="0" err="1"/>
              <a:t>Triggerleistung</a:t>
            </a:r>
            <a:r>
              <a:rPr lang="de-CH" baseline="0" dirty="0"/>
              <a:t> erfasst, wird die Behandlung über eine ambulante Pauschale abgerechnet. Die ambulanten Pauschalen sind in Aufbau und Funktionswiese am stationären Model nach </a:t>
            </a:r>
            <a:r>
              <a:rPr lang="de-CH" baseline="0" dirty="0" err="1"/>
              <a:t>SwissDRG</a:t>
            </a:r>
            <a:r>
              <a:rPr lang="de-CH" baseline="0" dirty="0"/>
              <a:t> angelehnt. Es gibt insgesamt 314 Pauschalen, welche in 19 Kapitel unterteilt sind. In Zukunft sollen mehr ambulante Pauschalen entstehen.</a:t>
            </a:r>
          </a:p>
          <a:p>
            <a:r>
              <a:rPr lang="de-CH" baseline="0" dirty="0"/>
              <a:t>Wurde keine </a:t>
            </a:r>
            <a:r>
              <a:rPr lang="de-CH" baseline="0" dirty="0" err="1"/>
              <a:t>Triggerposition</a:t>
            </a:r>
            <a:r>
              <a:rPr lang="de-CH" baseline="0" dirty="0"/>
              <a:t> in einer ambulanten Behandlung erfasst, so wird die Behandlung über den TARDOC abgerechnet. Der TARDOC ist ein Einzelleistungstarif, wie es auch der </a:t>
            </a:r>
            <a:r>
              <a:rPr lang="de-CH" baseline="0" dirty="0" err="1"/>
              <a:t>Tarmed</a:t>
            </a:r>
            <a:r>
              <a:rPr lang="de-CH" baseline="0" dirty="0"/>
              <a:t> war. Er besteht aus 11 Hauptkapitel, die wiederum weiter unterteil sind. Insgesamt enthält der TARDOC 1388 Tarifpositionen</a:t>
            </a:r>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7</a:t>
            </a:fld>
            <a:endParaRPr lang="de-CH" dirty="0"/>
          </a:p>
        </p:txBody>
      </p:sp>
    </p:spTree>
    <p:extLst>
      <p:ext uri="{BB962C8B-B14F-4D97-AF65-F5344CB8AC3E}">
        <p14:creationId xmlns:p14="http://schemas.microsoft.com/office/powerpoint/2010/main" val="376237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Doch wo sind diese </a:t>
            </a:r>
            <a:r>
              <a:rPr lang="de-CH" dirty="0" err="1"/>
              <a:t>Triggerpositionen</a:t>
            </a:r>
            <a:r>
              <a:rPr lang="de-CH" dirty="0"/>
              <a:t> zu finden? Hier kommt der LKAAT, der Leistungskatalog</a:t>
            </a:r>
            <a:r>
              <a:rPr lang="de-CH" baseline="0" dirty="0"/>
              <a:t> ambulante Arzttarife ins Spiel.</a:t>
            </a:r>
          </a:p>
          <a:p>
            <a:r>
              <a:rPr lang="de-CH" baseline="0" dirty="0"/>
              <a:t>Dies ist der Katalog, der rein zur Leistungserfassung dient. Darin sind alle Leistungspositionen aufgeführt, die erfasst werden können. Für jede Leistung im LKAAT ist festgelegt, ob es sich dabei um eine </a:t>
            </a:r>
            <a:r>
              <a:rPr lang="de-CH" baseline="0" dirty="0" err="1"/>
              <a:t>Triggerposition</a:t>
            </a:r>
            <a:r>
              <a:rPr lang="de-CH" baseline="0" dirty="0"/>
              <a:t>, auch Pauschalposition genannt, handelt oder nicht.</a:t>
            </a:r>
          </a:p>
          <a:p>
            <a:r>
              <a:rPr lang="de-CH" baseline="0" dirty="0"/>
              <a:t>Wird nun eine solche </a:t>
            </a:r>
            <a:r>
              <a:rPr lang="de-CH" baseline="0" dirty="0" err="1"/>
              <a:t>Triggerleistung</a:t>
            </a:r>
            <a:r>
              <a:rPr lang="de-CH" baseline="0" dirty="0"/>
              <a:t> erfasst, wird die </a:t>
            </a:r>
            <a:r>
              <a:rPr lang="de-CH" baseline="0" dirty="0" err="1"/>
              <a:t>Behanldung</a:t>
            </a:r>
            <a:r>
              <a:rPr lang="de-CH" baseline="0" dirty="0"/>
              <a:t> über eine ambulante Pauschale abgerechnet. Die </a:t>
            </a:r>
            <a:r>
              <a:rPr lang="de-CH" baseline="0" dirty="0" err="1"/>
              <a:t>Ambualten</a:t>
            </a:r>
            <a:r>
              <a:rPr lang="de-CH" baseline="0" dirty="0"/>
              <a:t> Pauschalen sind in Aufbau und Funktionswiese am stationären Model nach </a:t>
            </a:r>
            <a:r>
              <a:rPr lang="de-CH" baseline="0" dirty="0" err="1"/>
              <a:t>SwissDRG</a:t>
            </a:r>
            <a:r>
              <a:rPr lang="de-CH" baseline="0" dirty="0"/>
              <a:t> angelehnt. Es gibt insgesamt 314 Pauschalen, welche in 19 Kapitel unterteilt sind. In Zukunft sollen mehr ambulante Pauschalen entstehen.</a:t>
            </a:r>
          </a:p>
          <a:p>
            <a:r>
              <a:rPr lang="de-CH" baseline="0" dirty="0"/>
              <a:t>Wurde keine </a:t>
            </a:r>
            <a:r>
              <a:rPr lang="de-CH" baseline="0" dirty="0" err="1"/>
              <a:t>Triggerposition</a:t>
            </a:r>
            <a:r>
              <a:rPr lang="de-CH" baseline="0" dirty="0"/>
              <a:t> in einer ambulanten </a:t>
            </a:r>
            <a:r>
              <a:rPr lang="de-CH" baseline="0" dirty="0" err="1"/>
              <a:t>Behanldung</a:t>
            </a:r>
            <a:r>
              <a:rPr lang="de-CH" baseline="0" dirty="0"/>
              <a:t> erfasst, so wird die </a:t>
            </a:r>
            <a:r>
              <a:rPr lang="de-CH" baseline="0" dirty="0" err="1"/>
              <a:t>Behanldung</a:t>
            </a:r>
            <a:r>
              <a:rPr lang="de-CH" baseline="0" dirty="0"/>
              <a:t> über den TARDOC abgerechnet. Der TARDOC ist ein Einzelleistungstarif, wie es auch der </a:t>
            </a:r>
            <a:r>
              <a:rPr lang="de-CH" baseline="0" dirty="0" err="1"/>
              <a:t>Tarmed</a:t>
            </a:r>
            <a:r>
              <a:rPr lang="de-CH" baseline="0" dirty="0"/>
              <a:t> war. Er besteht aus 11 Hauptkapitel, die wiederum weiter unterteil sind. Insgesamt enthält der TARDOC 1388 Tarifpositionen</a:t>
            </a:r>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8</a:t>
            </a:fld>
            <a:endParaRPr lang="de-CH" dirty="0"/>
          </a:p>
        </p:txBody>
      </p:sp>
    </p:spTree>
    <p:extLst>
      <p:ext uri="{BB962C8B-B14F-4D97-AF65-F5344CB8AC3E}">
        <p14:creationId xmlns:p14="http://schemas.microsoft.com/office/powerpoint/2010/main" val="363756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Idee hinter der Kombination aus TARDOC und ambulanten</a:t>
            </a:r>
            <a:r>
              <a:rPr lang="de-CH" baseline="0" dirty="0"/>
              <a:t> Pauschalen ist, dass die zwei Tarifkomponente unterschiedliche Anwendungsbereiche haben. Der TARDOC soll v.a. dort zum Zug kommen, wo Leistungen in sogenannt «einfacher Infrastruktur» erbracht werden. Dies betrifft v.a. Sprechstunden, Hausarztmedizin, radiologische Bildgebung, Endoskopien ohne Intervention</a:t>
            </a:r>
          </a:p>
          <a:p>
            <a:endParaRPr lang="de-CH" baseline="0" dirty="0"/>
          </a:p>
          <a:p>
            <a:r>
              <a:rPr lang="de-CH" baseline="0" dirty="0"/>
              <a:t>Die ambulanten Pauschalen sollen für Leistungen mit ressourcenintensiver Infrastruktur eingesetzt werden. Darunter die meisten ambulanten Operationen, Endoskopien mit Interventionen und Ähnliches.</a:t>
            </a:r>
            <a:endParaRPr lang="de-CH" dirty="0"/>
          </a:p>
        </p:txBody>
      </p:sp>
      <p:sp>
        <p:nvSpPr>
          <p:cNvPr id="4" name="Foliennummernplatzhalter 3"/>
          <p:cNvSpPr>
            <a:spLocks noGrp="1"/>
          </p:cNvSpPr>
          <p:nvPr>
            <p:ph type="sldNum" sz="quarter" idx="10"/>
          </p:nvPr>
        </p:nvSpPr>
        <p:spPr/>
        <p:txBody>
          <a:bodyPr/>
          <a:lstStyle/>
          <a:p>
            <a:pPr>
              <a:defRPr/>
            </a:pPr>
            <a:fld id="{EAA09811-0579-432F-A22E-5FDD5A0275B8}" type="slidenum">
              <a:rPr lang="de-CH" smtClean="0"/>
              <a:pPr>
                <a:defRPr/>
              </a:pPr>
              <a:t>9</a:t>
            </a:fld>
            <a:endParaRPr lang="de-CH" dirty="0"/>
          </a:p>
        </p:txBody>
      </p:sp>
    </p:spTree>
    <p:extLst>
      <p:ext uri="{BB962C8B-B14F-4D97-AF65-F5344CB8AC3E}">
        <p14:creationId xmlns:p14="http://schemas.microsoft.com/office/powerpoint/2010/main" val="4226189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eite">
    <p:spTree>
      <p:nvGrpSpPr>
        <p:cNvPr id="1" name=""/>
        <p:cNvGrpSpPr/>
        <p:nvPr/>
      </p:nvGrpSpPr>
      <p:grpSpPr>
        <a:xfrm>
          <a:off x="0" y="0"/>
          <a:ext cx="0" cy="0"/>
          <a:chOff x="0" y="0"/>
          <a:chExt cx="0" cy="0"/>
        </a:xfrm>
      </p:grpSpPr>
      <p:sp>
        <p:nvSpPr>
          <p:cNvPr id="6" name="Inhaltsplatzhalter 2"/>
          <p:cNvSpPr>
            <a:spLocks noGrp="1"/>
          </p:cNvSpPr>
          <p:nvPr>
            <p:ph idx="1"/>
          </p:nvPr>
        </p:nvSpPr>
        <p:spPr>
          <a:xfrm>
            <a:off x="1565999" y="1714500"/>
            <a:ext cx="7073176" cy="553998"/>
          </a:xfrm>
        </p:spPr>
        <p:txBody>
          <a:bodyPr/>
          <a:lstStyle>
            <a:lvl1pPr>
              <a:defRPr sz="3600" b="1">
                <a:latin typeface="+mj-lt"/>
              </a:defRPr>
            </a:lvl1pPr>
            <a:lvl2pPr>
              <a:defRPr/>
            </a:lvl2pPr>
            <a:lvl3pPr>
              <a:defRPr/>
            </a:lvl3pPr>
            <a:lvl4pPr>
              <a:defRPr/>
            </a:lvl4pPr>
            <a:lvl5pPr>
              <a:defRPr/>
            </a:lvl5pPr>
          </a:lstStyle>
          <a:p>
            <a:pPr lvl="0"/>
            <a:r>
              <a:rPr lang="de-DE"/>
              <a:t>Formatvorlagen des Textmasters bearbeiten</a:t>
            </a:r>
          </a:p>
        </p:txBody>
      </p:sp>
      <p:pic>
        <p:nvPicPr>
          <p:cNvPr id="23" name="Grafik 6" descr="P410376_KSBL_Flow.jpg"/>
          <p:cNvPicPr preferRelativeResize="0">
            <a:picLocks noChangeAspect="1"/>
          </p:cNvPicPr>
          <p:nvPr userDrawn="1"/>
        </p:nvPicPr>
        <p:blipFill rotWithShape="1">
          <a:blip r:embed="rId2" cstate="print"/>
          <a:srcRect l="34296" t="18231"/>
          <a:stretch/>
        </p:blipFill>
        <p:spPr bwMode="auto">
          <a:xfrm>
            <a:off x="0" y="0"/>
            <a:ext cx="3975591" cy="4948014"/>
          </a:xfrm>
          <a:prstGeom prst="rect">
            <a:avLst/>
          </a:prstGeom>
          <a:noFill/>
          <a:ln w="9525">
            <a:noFill/>
            <a:miter lim="800000"/>
            <a:headEnd/>
            <a:tailEnd/>
          </a:ln>
        </p:spPr>
      </p:pic>
      <p:sp>
        <p:nvSpPr>
          <p:cNvPr id="11" name="Textplatzhalter 10"/>
          <p:cNvSpPr>
            <a:spLocks noGrp="1"/>
          </p:cNvSpPr>
          <p:nvPr>
            <p:ph type="body" sz="quarter" idx="10" hasCustomPrompt="1"/>
          </p:nvPr>
        </p:nvSpPr>
        <p:spPr>
          <a:xfrm>
            <a:off x="1907705" y="2679762"/>
            <a:ext cx="6731471" cy="892552"/>
          </a:xfrm>
        </p:spPr>
        <p:txBody>
          <a:bodyPr/>
          <a:lstStyle>
            <a:lvl1pPr>
              <a:spcBef>
                <a:spcPts val="600"/>
              </a:spcBef>
              <a:defRPr/>
            </a:lvl1pPr>
          </a:lstStyle>
          <a:p>
            <a:pPr lvl="0"/>
            <a:r>
              <a:rPr lang="de-CH" dirty="0"/>
              <a:t>Referent</a:t>
            </a:r>
          </a:p>
          <a:p>
            <a:pPr lvl="0"/>
            <a:r>
              <a:rPr lang="de-CH" dirty="0"/>
              <a:t>Funktion</a:t>
            </a:r>
          </a:p>
          <a:p>
            <a:pPr lvl="0"/>
            <a:r>
              <a:rPr lang="de-CH" dirty="0"/>
              <a:t>Fachbereich</a:t>
            </a:r>
          </a:p>
        </p:txBody>
      </p:sp>
      <p:sp>
        <p:nvSpPr>
          <p:cNvPr id="13" name="Textplatzhalter 12"/>
          <p:cNvSpPr>
            <a:spLocks noGrp="1"/>
          </p:cNvSpPr>
          <p:nvPr>
            <p:ph type="body" sz="quarter" idx="11" hasCustomPrompt="1"/>
          </p:nvPr>
        </p:nvSpPr>
        <p:spPr>
          <a:xfrm>
            <a:off x="1907705" y="1389438"/>
            <a:ext cx="6731471" cy="246221"/>
          </a:xfrm>
        </p:spPr>
        <p:txBody>
          <a:bodyPr/>
          <a:lstStyle>
            <a:lvl1pPr>
              <a:defRPr/>
            </a:lvl1pPr>
          </a:lstStyle>
          <a:p>
            <a:pPr lvl="0"/>
            <a:r>
              <a:rPr lang="de-CH" dirty="0"/>
              <a:t>Datum</a:t>
            </a:r>
          </a:p>
        </p:txBody>
      </p:sp>
      <p:pic>
        <p:nvPicPr>
          <p:cNvPr id="9" name="Picture 19" descr="KSBL"/>
          <p:cNvPicPr>
            <a:picLocks noChangeAspect="1" noChangeArrowheads="1"/>
          </p:cNvPicPr>
          <p:nvPr userDrawn="1"/>
        </p:nvPicPr>
        <p:blipFill>
          <a:blip r:embed="rId3" cstate="print"/>
          <a:srcRect/>
          <a:stretch>
            <a:fillRect/>
          </a:stretch>
        </p:blipFill>
        <p:spPr bwMode="auto">
          <a:xfrm>
            <a:off x="6267631" y="300316"/>
            <a:ext cx="2160588" cy="487363"/>
          </a:xfrm>
          <a:prstGeom prst="rect">
            <a:avLst/>
          </a:prstGeom>
          <a:noFill/>
        </p:spPr>
      </p:pic>
    </p:spTree>
    <p:extLst>
      <p:ext uri="{BB962C8B-B14F-4D97-AF65-F5344CB8AC3E}">
        <p14:creationId xmlns:p14="http://schemas.microsoft.com/office/powerpoint/2010/main" val="330238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erzlich Willkommen oder Vielen Dank">
    <p:spTree>
      <p:nvGrpSpPr>
        <p:cNvPr id="1" name=""/>
        <p:cNvGrpSpPr/>
        <p:nvPr/>
      </p:nvGrpSpPr>
      <p:grpSpPr>
        <a:xfrm>
          <a:off x="0" y="0"/>
          <a:ext cx="0" cy="0"/>
          <a:chOff x="0" y="0"/>
          <a:chExt cx="0" cy="0"/>
        </a:xfrm>
      </p:grpSpPr>
      <p:sp>
        <p:nvSpPr>
          <p:cNvPr id="6" name="Inhaltsplatzhalter 2"/>
          <p:cNvSpPr>
            <a:spLocks noGrp="1"/>
          </p:cNvSpPr>
          <p:nvPr>
            <p:ph idx="1" hasCustomPrompt="1"/>
          </p:nvPr>
        </p:nvSpPr>
        <p:spPr>
          <a:xfrm>
            <a:off x="1565999" y="1714500"/>
            <a:ext cx="7227164" cy="1107996"/>
          </a:xfrm>
        </p:spPr>
        <p:txBody>
          <a:bodyPr/>
          <a:lstStyle>
            <a:lvl1pPr>
              <a:defRPr sz="3600" b="0" cap="all" baseline="0">
                <a:latin typeface="+mn-lt"/>
              </a:defRPr>
            </a:lvl1pPr>
            <a:lvl2pPr>
              <a:defRPr/>
            </a:lvl2pPr>
            <a:lvl3pPr>
              <a:defRPr/>
            </a:lvl3pPr>
            <a:lvl4pPr>
              <a:defRPr/>
            </a:lvl4pPr>
            <a:lvl5pPr>
              <a:defRPr/>
            </a:lvl5pPr>
          </a:lstStyle>
          <a:p>
            <a:pPr lvl="0"/>
            <a:r>
              <a:rPr lang="de-CH" noProof="0" dirty="0"/>
              <a:t>TEXTMASTERFORMAT BEARBEITEN</a:t>
            </a:r>
          </a:p>
        </p:txBody>
      </p:sp>
      <p:pic>
        <p:nvPicPr>
          <p:cNvPr id="7" name="Grafik 6" descr="P410376_KSBL_Flow.jpg"/>
          <p:cNvPicPr preferRelativeResize="0">
            <a:picLocks noChangeAspect="1"/>
          </p:cNvPicPr>
          <p:nvPr userDrawn="1"/>
        </p:nvPicPr>
        <p:blipFill rotWithShape="1">
          <a:blip r:embed="rId2" cstate="print"/>
          <a:srcRect l="34296" t="18231"/>
          <a:stretch/>
        </p:blipFill>
        <p:spPr bwMode="auto">
          <a:xfrm>
            <a:off x="0" y="0"/>
            <a:ext cx="3975591" cy="4948014"/>
          </a:xfrm>
          <a:prstGeom prst="rect">
            <a:avLst/>
          </a:prstGeom>
          <a:noFill/>
          <a:ln w="9525">
            <a:noFill/>
            <a:miter lim="800000"/>
            <a:headEnd/>
            <a:tailEnd/>
          </a:ln>
        </p:spPr>
      </p:pic>
      <p:pic>
        <p:nvPicPr>
          <p:cNvPr id="9" name="Picture 19" descr="KSBL"/>
          <p:cNvPicPr>
            <a:picLocks noChangeAspect="1" noChangeArrowheads="1"/>
          </p:cNvPicPr>
          <p:nvPr userDrawn="1"/>
        </p:nvPicPr>
        <p:blipFill>
          <a:blip r:embed="rId3" cstate="print"/>
          <a:srcRect/>
          <a:stretch>
            <a:fillRect/>
          </a:stretch>
        </p:blipFill>
        <p:spPr bwMode="auto">
          <a:xfrm>
            <a:off x="6267631" y="300316"/>
            <a:ext cx="2160588" cy="487363"/>
          </a:xfrm>
          <a:prstGeom prst="rect">
            <a:avLst/>
          </a:prstGeom>
          <a:noFill/>
        </p:spPr>
      </p:pic>
    </p:spTree>
    <p:extLst>
      <p:ext uri="{BB962C8B-B14F-4D97-AF65-F5344CB8AC3E}">
        <p14:creationId xmlns:p14="http://schemas.microsoft.com/office/powerpoint/2010/main" val="139229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4350" y="216693"/>
            <a:ext cx="8124826" cy="430887"/>
          </a:xfrm>
        </p:spPr>
        <p:txBody>
          <a:bodyPr/>
          <a:lstStyle>
            <a:lvl1pPr>
              <a:defRPr/>
            </a:lvl1pPr>
          </a:lstStyle>
          <a:p>
            <a:r>
              <a:rPr lang="de-CH" dirty="0"/>
              <a:t>Inhaltsverzeichnis</a:t>
            </a:r>
          </a:p>
        </p:txBody>
      </p:sp>
      <p:sp>
        <p:nvSpPr>
          <p:cNvPr id="7" name="Textplatzhalter 6"/>
          <p:cNvSpPr>
            <a:spLocks noGrp="1"/>
          </p:cNvSpPr>
          <p:nvPr>
            <p:ph type="body" sz="quarter" idx="16"/>
          </p:nvPr>
        </p:nvSpPr>
        <p:spPr>
          <a:xfrm>
            <a:off x="514351" y="1108122"/>
            <a:ext cx="8124825" cy="276999"/>
          </a:xfrm>
        </p:spPr>
        <p:txBody>
          <a:bodyPr wrap="square">
            <a:spAutoFit/>
          </a:bodyPr>
          <a:lstStyle>
            <a:lvl1pPr marL="361950" indent="-361950">
              <a:spcBef>
                <a:spcPts val="600"/>
              </a:spcBef>
              <a:buFont typeface="+mj-lt"/>
              <a:buAutoNum type="arabicPeriod"/>
              <a:defRPr sz="1800"/>
            </a:lvl1pPr>
            <a:lvl2pPr marL="361950" indent="-361950">
              <a:spcBef>
                <a:spcPts val="600"/>
              </a:spcBef>
              <a:defRPr sz="2400"/>
            </a:lvl2pPr>
            <a:lvl3pPr marL="630238" indent="-268288">
              <a:spcBef>
                <a:spcPts val="600"/>
              </a:spcBef>
              <a:defRPr sz="2400"/>
            </a:lvl3pPr>
            <a:lvl4pPr marL="896938" indent="-266700">
              <a:spcBef>
                <a:spcPts val="600"/>
              </a:spcBef>
              <a:defRPr sz="2400"/>
            </a:lvl4pPr>
            <a:lvl5pPr marL="1165225" indent="-268288">
              <a:spcBef>
                <a:spcPts val="600"/>
              </a:spcBef>
              <a:defRPr sz="2400"/>
            </a:lvl5pPr>
          </a:lstStyle>
          <a:p>
            <a:pPr lvl="0"/>
            <a:r>
              <a:rPr lang="de-DE"/>
              <a:t>Formatvorlagen des Textmasters bearbeiten</a:t>
            </a:r>
          </a:p>
        </p:txBody>
      </p:sp>
      <p:sp>
        <p:nvSpPr>
          <p:cNvPr id="6" name="Fußzeilenplatzhalter 4"/>
          <p:cNvSpPr>
            <a:spLocks noGrp="1"/>
          </p:cNvSpPr>
          <p:nvPr>
            <p:ph type="ftr" sz="quarter" idx="3"/>
          </p:nvPr>
        </p:nvSpPr>
        <p:spPr>
          <a:xfrm>
            <a:off x="2181262" y="4906912"/>
            <a:ext cx="4781476" cy="113110"/>
          </a:xfrm>
          <a:prstGeom prst="rect">
            <a:avLst/>
          </a:prstGeom>
        </p:spPr>
        <p:txBody>
          <a:bodyPr vert="horz" lIns="0" tIns="0" rIns="0" bIns="0" rtlCol="0" anchor="t" anchorCtr="0"/>
          <a:lstStyle>
            <a:lvl1pPr algn="ctr" fontAlgn="auto">
              <a:lnSpc>
                <a:spcPts val="1200"/>
              </a:lnSpc>
              <a:spcBef>
                <a:spcPts val="0"/>
              </a:spcBef>
              <a:spcAft>
                <a:spcPts val="0"/>
              </a:spcAft>
              <a:defRPr sz="800" b="0" smtClean="0">
                <a:solidFill>
                  <a:schemeClr val="tx1"/>
                </a:solidFill>
                <a:latin typeface="+mn-lt"/>
                <a:cs typeface="Arial" pitchFamily="34" charset="0"/>
              </a:defRPr>
            </a:lvl1pPr>
          </a:lstStyle>
          <a:p>
            <a:pPr>
              <a:defRPr/>
            </a:pPr>
            <a:r>
              <a:rPr lang="en-US"/>
              <a:t>Kick-off Meeting: Projekt TAP 01.26</a:t>
            </a:r>
            <a:endParaRPr lang="de-CH" dirty="0"/>
          </a:p>
        </p:txBody>
      </p:sp>
      <p:sp>
        <p:nvSpPr>
          <p:cNvPr id="8" name="Foliennummernplatzhalter 5"/>
          <p:cNvSpPr>
            <a:spLocks noGrp="1"/>
          </p:cNvSpPr>
          <p:nvPr>
            <p:ph type="sldNum" sz="quarter" idx="4"/>
          </p:nvPr>
        </p:nvSpPr>
        <p:spPr>
          <a:xfrm>
            <a:off x="8027989" y="4906912"/>
            <a:ext cx="611187" cy="113110"/>
          </a:xfrm>
          <a:prstGeom prst="rect">
            <a:avLst/>
          </a:prstGeom>
        </p:spPr>
        <p:txBody>
          <a:bodyPr vert="horz" lIns="0" tIns="0" rIns="0" bIns="0" rtlCol="0" anchor="b" anchorCtr="0"/>
          <a:lstStyle>
            <a:lvl1pPr algn="r" fontAlgn="auto">
              <a:spcBef>
                <a:spcPts val="0"/>
              </a:spcBef>
              <a:spcAft>
                <a:spcPts val="0"/>
              </a:spcAft>
              <a:defRPr sz="800" smtClean="0">
                <a:solidFill>
                  <a:schemeClr val="tx1"/>
                </a:solidFill>
                <a:latin typeface="+mn-lt"/>
                <a:cs typeface="Microsoft Sans Serif" pitchFamily="34" charset="0"/>
              </a:defRPr>
            </a:lvl1pPr>
          </a:lstStyle>
          <a:p>
            <a:pPr>
              <a:defRPr/>
            </a:pPr>
            <a:fld id="{65C760C0-2A93-45D2-9E6C-66E93EB1B51D}" type="slidenum">
              <a:rPr lang="de-CH" smtClean="0"/>
              <a:pPr>
                <a:defRPr/>
              </a:pPr>
              <a:t>‹Nr.›</a:t>
            </a:fld>
            <a:endParaRPr lang="de-CH" dirty="0"/>
          </a:p>
        </p:txBody>
      </p:sp>
    </p:spTree>
    <p:extLst>
      <p:ext uri="{BB962C8B-B14F-4D97-AF65-F5344CB8AC3E}">
        <p14:creationId xmlns:p14="http://schemas.microsoft.com/office/powerpoint/2010/main" val="95264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430887"/>
          </a:xfrm>
        </p:spPr>
        <p:txBody>
          <a:bodyPr/>
          <a:lstStyle/>
          <a:p>
            <a:r>
              <a:rPr lang="de-DE"/>
              <a:t>Titelmasterformat durch Klicken bearbeiten</a:t>
            </a:r>
            <a:endParaRPr lang="de-CH" dirty="0"/>
          </a:p>
        </p:txBody>
      </p:sp>
      <p:sp>
        <p:nvSpPr>
          <p:cNvPr id="10" name="Textplatzhalter 9"/>
          <p:cNvSpPr>
            <a:spLocks noGrp="1"/>
          </p:cNvSpPr>
          <p:nvPr>
            <p:ph type="body" sz="quarter" idx="18"/>
          </p:nvPr>
        </p:nvSpPr>
        <p:spPr>
          <a:xfrm>
            <a:off x="514351" y="1134000"/>
            <a:ext cx="8124825" cy="1231106"/>
          </a:xfrm>
        </p:spPr>
        <p:txBody>
          <a:bodyPr wrap="square">
            <a:sp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Fußzeilenplatzhalter 4"/>
          <p:cNvSpPr>
            <a:spLocks noGrp="1"/>
          </p:cNvSpPr>
          <p:nvPr>
            <p:ph type="ftr" sz="quarter" idx="3"/>
          </p:nvPr>
        </p:nvSpPr>
        <p:spPr>
          <a:xfrm>
            <a:off x="2181262" y="4906912"/>
            <a:ext cx="4781476" cy="113110"/>
          </a:xfrm>
          <a:prstGeom prst="rect">
            <a:avLst/>
          </a:prstGeom>
        </p:spPr>
        <p:txBody>
          <a:bodyPr vert="horz" lIns="0" tIns="0" rIns="0" bIns="0" rtlCol="0" anchor="t" anchorCtr="0"/>
          <a:lstStyle>
            <a:lvl1pPr algn="ctr" fontAlgn="auto">
              <a:lnSpc>
                <a:spcPts val="1200"/>
              </a:lnSpc>
              <a:spcBef>
                <a:spcPts val="0"/>
              </a:spcBef>
              <a:spcAft>
                <a:spcPts val="0"/>
              </a:spcAft>
              <a:defRPr sz="800" b="0" smtClean="0">
                <a:solidFill>
                  <a:schemeClr val="tx1"/>
                </a:solidFill>
                <a:latin typeface="+mn-lt"/>
                <a:cs typeface="Arial" pitchFamily="34" charset="0"/>
              </a:defRPr>
            </a:lvl1pPr>
          </a:lstStyle>
          <a:p>
            <a:pPr>
              <a:defRPr/>
            </a:pPr>
            <a:r>
              <a:rPr lang="en-US"/>
              <a:t>Kick-off Meeting: Projekt TAP 01.26</a:t>
            </a:r>
            <a:endParaRPr lang="de-CH" dirty="0"/>
          </a:p>
        </p:txBody>
      </p:sp>
      <p:sp>
        <p:nvSpPr>
          <p:cNvPr id="9" name="Foliennummernplatzhalter 5"/>
          <p:cNvSpPr>
            <a:spLocks noGrp="1"/>
          </p:cNvSpPr>
          <p:nvPr>
            <p:ph type="sldNum" sz="quarter" idx="4"/>
          </p:nvPr>
        </p:nvSpPr>
        <p:spPr>
          <a:xfrm>
            <a:off x="8027989" y="4906912"/>
            <a:ext cx="611187" cy="113110"/>
          </a:xfrm>
          <a:prstGeom prst="rect">
            <a:avLst/>
          </a:prstGeom>
        </p:spPr>
        <p:txBody>
          <a:bodyPr vert="horz" lIns="0" tIns="0" rIns="0" bIns="0" rtlCol="0" anchor="b" anchorCtr="0"/>
          <a:lstStyle>
            <a:lvl1pPr algn="r" fontAlgn="auto">
              <a:spcBef>
                <a:spcPts val="0"/>
              </a:spcBef>
              <a:spcAft>
                <a:spcPts val="0"/>
              </a:spcAft>
              <a:defRPr sz="800" smtClean="0">
                <a:solidFill>
                  <a:schemeClr val="tx1"/>
                </a:solidFill>
                <a:latin typeface="+mn-lt"/>
                <a:cs typeface="Microsoft Sans Serif" pitchFamily="34" charset="0"/>
              </a:defRPr>
            </a:lvl1pPr>
          </a:lstStyle>
          <a:p>
            <a:pPr>
              <a:defRPr/>
            </a:pPr>
            <a:fld id="{65C760C0-2A93-45D2-9E6C-66E93EB1B51D}" type="slidenum">
              <a:rPr lang="de-CH" smtClean="0"/>
              <a:pPr>
                <a:defRPr/>
              </a:pPr>
              <a:t>‹Nr.›</a:t>
            </a:fld>
            <a:endParaRPr lang="de-CH" dirty="0"/>
          </a:p>
        </p:txBody>
      </p:sp>
      <p:sp>
        <p:nvSpPr>
          <p:cNvPr id="4" name="Textplatzhalter 3"/>
          <p:cNvSpPr>
            <a:spLocks noGrp="1"/>
          </p:cNvSpPr>
          <p:nvPr>
            <p:ph type="body" sz="quarter" idx="19" hasCustomPrompt="1"/>
          </p:nvPr>
        </p:nvSpPr>
        <p:spPr>
          <a:xfrm>
            <a:off x="514350" y="634501"/>
            <a:ext cx="8124825" cy="246221"/>
          </a:xfrm>
        </p:spPr>
        <p:txBody>
          <a:bodyPr>
            <a:spAutoFit/>
          </a:bodyPr>
          <a:lstStyle>
            <a:lvl1pPr>
              <a:defRPr sz="1600"/>
            </a:lvl1pPr>
          </a:lstStyle>
          <a:p>
            <a:pPr lvl="0"/>
            <a:r>
              <a:rPr lang="de-DE" dirty="0"/>
              <a:t>Untertitel</a:t>
            </a:r>
            <a:endParaRPr lang="de-CH" dirty="0"/>
          </a:p>
        </p:txBody>
      </p:sp>
    </p:spTree>
    <p:extLst>
      <p:ext uri="{BB962C8B-B14F-4D97-AF65-F5344CB8AC3E}">
        <p14:creationId xmlns:p14="http://schemas.microsoft.com/office/powerpoint/2010/main" val="364113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mit Text">
    <p:spTree>
      <p:nvGrpSpPr>
        <p:cNvPr id="1" name=""/>
        <p:cNvGrpSpPr/>
        <p:nvPr/>
      </p:nvGrpSpPr>
      <p:grpSpPr>
        <a:xfrm>
          <a:off x="0" y="0"/>
          <a:ext cx="0" cy="0"/>
          <a:chOff x="0" y="0"/>
          <a:chExt cx="0" cy="0"/>
        </a:xfrm>
      </p:grpSpPr>
      <p:sp>
        <p:nvSpPr>
          <p:cNvPr id="6" name="Textplatzhalter 5"/>
          <p:cNvSpPr>
            <a:spLocks noGrp="1"/>
          </p:cNvSpPr>
          <p:nvPr>
            <p:ph type="body" sz="quarter" idx="12"/>
          </p:nvPr>
        </p:nvSpPr>
        <p:spPr>
          <a:xfrm>
            <a:off x="5222439" y="1403949"/>
            <a:ext cx="3416737" cy="1231106"/>
          </a:xfrm>
        </p:spPr>
        <p:txBody>
          <a:bodyPr wrap="square">
            <a:sp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 1"/>
          <p:cNvSpPr>
            <a:spLocks noGrp="1"/>
          </p:cNvSpPr>
          <p:nvPr>
            <p:ph type="title"/>
          </p:nvPr>
        </p:nvSpPr>
        <p:spPr>
          <a:xfrm>
            <a:off x="514351" y="216693"/>
            <a:ext cx="8124824" cy="430887"/>
          </a:xfrm>
        </p:spPr>
        <p:txBody>
          <a:bodyPr/>
          <a:lstStyle/>
          <a:p>
            <a:r>
              <a:rPr lang="de-DE"/>
              <a:t>Titelmasterformat durch Klicken bearbeiten</a:t>
            </a:r>
            <a:endParaRPr lang="de-CH" dirty="0"/>
          </a:p>
        </p:txBody>
      </p:sp>
      <p:sp>
        <p:nvSpPr>
          <p:cNvPr id="9" name="Textplatzhalter 7"/>
          <p:cNvSpPr>
            <a:spLocks noGrp="1"/>
          </p:cNvSpPr>
          <p:nvPr>
            <p:ph type="body" sz="quarter" idx="17" hasCustomPrompt="1"/>
          </p:nvPr>
        </p:nvSpPr>
        <p:spPr>
          <a:xfrm>
            <a:off x="514351" y="634604"/>
            <a:ext cx="8124825" cy="246221"/>
          </a:xfrm>
        </p:spPr>
        <p:txBody>
          <a:bodyPr wrap="square">
            <a:spAutoFit/>
          </a:bodyPr>
          <a:lstStyle>
            <a:lvl1pPr>
              <a:defRPr sz="1600"/>
            </a:lvl1pPr>
          </a:lstStyle>
          <a:p>
            <a:pPr lvl="0"/>
            <a:r>
              <a:rPr lang="de-CH" dirty="0"/>
              <a:t>Untertitel</a:t>
            </a:r>
          </a:p>
        </p:txBody>
      </p:sp>
      <p:sp>
        <p:nvSpPr>
          <p:cNvPr id="10" name="Fußzeilenplatzhalter 4"/>
          <p:cNvSpPr>
            <a:spLocks noGrp="1"/>
          </p:cNvSpPr>
          <p:nvPr>
            <p:ph type="ftr" sz="quarter" idx="3"/>
          </p:nvPr>
        </p:nvSpPr>
        <p:spPr>
          <a:xfrm>
            <a:off x="2181262" y="4906912"/>
            <a:ext cx="4781476" cy="113110"/>
          </a:xfrm>
          <a:prstGeom prst="rect">
            <a:avLst/>
          </a:prstGeom>
        </p:spPr>
        <p:txBody>
          <a:bodyPr vert="horz" lIns="0" tIns="0" rIns="0" bIns="0" rtlCol="0" anchor="t" anchorCtr="0"/>
          <a:lstStyle>
            <a:lvl1pPr algn="ctr" fontAlgn="auto">
              <a:lnSpc>
                <a:spcPts val="1200"/>
              </a:lnSpc>
              <a:spcBef>
                <a:spcPts val="0"/>
              </a:spcBef>
              <a:spcAft>
                <a:spcPts val="0"/>
              </a:spcAft>
              <a:defRPr sz="800" b="0" smtClean="0">
                <a:solidFill>
                  <a:schemeClr val="tx1"/>
                </a:solidFill>
                <a:latin typeface="+mn-lt"/>
                <a:cs typeface="Arial" pitchFamily="34" charset="0"/>
              </a:defRPr>
            </a:lvl1pPr>
          </a:lstStyle>
          <a:p>
            <a:pPr>
              <a:defRPr/>
            </a:pPr>
            <a:r>
              <a:rPr lang="en-US"/>
              <a:t>Kick-off Meeting: Projekt TAP 01.26</a:t>
            </a:r>
            <a:endParaRPr lang="de-CH" dirty="0"/>
          </a:p>
        </p:txBody>
      </p:sp>
      <p:sp>
        <p:nvSpPr>
          <p:cNvPr id="11" name="Foliennummernplatzhalter 5"/>
          <p:cNvSpPr>
            <a:spLocks noGrp="1"/>
          </p:cNvSpPr>
          <p:nvPr>
            <p:ph type="sldNum" sz="quarter" idx="4"/>
          </p:nvPr>
        </p:nvSpPr>
        <p:spPr>
          <a:xfrm>
            <a:off x="8027989" y="4906912"/>
            <a:ext cx="611187" cy="113110"/>
          </a:xfrm>
          <a:prstGeom prst="rect">
            <a:avLst/>
          </a:prstGeom>
        </p:spPr>
        <p:txBody>
          <a:bodyPr vert="horz" lIns="0" tIns="0" rIns="0" bIns="0" rtlCol="0" anchor="b" anchorCtr="0"/>
          <a:lstStyle>
            <a:lvl1pPr algn="r" fontAlgn="auto">
              <a:spcBef>
                <a:spcPts val="0"/>
              </a:spcBef>
              <a:spcAft>
                <a:spcPts val="0"/>
              </a:spcAft>
              <a:defRPr sz="800" smtClean="0">
                <a:solidFill>
                  <a:schemeClr val="tx1"/>
                </a:solidFill>
                <a:latin typeface="+mn-lt"/>
                <a:cs typeface="Microsoft Sans Serif" pitchFamily="34" charset="0"/>
              </a:defRPr>
            </a:lvl1pPr>
          </a:lstStyle>
          <a:p>
            <a:pPr>
              <a:defRPr/>
            </a:pPr>
            <a:fld id="{65C760C0-2A93-45D2-9E6C-66E93EB1B51D}" type="slidenum">
              <a:rPr lang="de-CH" smtClean="0"/>
              <a:pPr>
                <a:defRPr/>
              </a:pPr>
              <a:t>‹Nr.›</a:t>
            </a:fld>
            <a:endParaRPr lang="de-CH" dirty="0"/>
          </a:p>
        </p:txBody>
      </p:sp>
    </p:spTree>
    <p:extLst>
      <p:ext uri="{BB962C8B-B14F-4D97-AF65-F5344CB8AC3E}">
        <p14:creationId xmlns:p14="http://schemas.microsoft.com/office/powerpoint/2010/main" val="182874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quer">
    <p:spTree>
      <p:nvGrpSpPr>
        <p:cNvPr id="1" name=""/>
        <p:cNvGrpSpPr/>
        <p:nvPr/>
      </p:nvGrpSpPr>
      <p:grpSpPr>
        <a:xfrm>
          <a:off x="0" y="0"/>
          <a:ext cx="0" cy="0"/>
          <a:chOff x="0" y="0"/>
          <a:chExt cx="0" cy="0"/>
        </a:xfrm>
      </p:grpSpPr>
      <p:sp>
        <p:nvSpPr>
          <p:cNvPr id="8" name="Textplatzhalter 7"/>
          <p:cNvSpPr>
            <a:spLocks noGrp="1"/>
          </p:cNvSpPr>
          <p:nvPr>
            <p:ph type="body" sz="quarter" idx="20" hasCustomPrompt="1"/>
          </p:nvPr>
        </p:nvSpPr>
        <p:spPr>
          <a:xfrm>
            <a:off x="514350" y="4469606"/>
            <a:ext cx="8124826" cy="169277"/>
          </a:xfrm>
        </p:spPr>
        <p:txBody>
          <a:bodyPr/>
          <a:lstStyle>
            <a:lvl1pPr>
              <a:defRPr sz="1100"/>
            </a:lvl1pPr>
            <a:lvl2pPr>
              <a:defRPr sz="1200"/>
            </a:lvl2pPr>
            <a:lvl3pPr>
              <a:defRPr sz="1200"/>
            </a:lvl3pPr>
            <a:lvl4pPr>
              <a:defRPr sz="1200"/>
            </a:lvl4pPr>
            <a:lvl5pPr>
              <a:defRPr sz="1200"/>
            </a:lvl5pPr>
          </a:lstStyle>
          <a:p>
            <a:pPr lvl="0"/>
            <a:r>
              <a:rPr lang="de-CH" dirty="0"/>
              <a:t>Bildlegende</a:t>
            </a:r>
          </a:p>
        </p:txBody>
      </p:sp>
      <p:sp>
        <p:nvSpPr>
          <p:cNvPr id="9" name="Titel 1"/>
          <p:cNvSpPr>
            <a:spLocks noGrp="1"/>
          </p:cNvSpPr>
          <p:nvPr>
            <p:ph type="title"/>
          </p:nvPr>
        </p:nvSpPr>
        <p:spPr>
          <a:xfrm>
            <a:off x="514351" y="216693"/>
            <a:ext cx="8124825" cy="430887"/>
          </a:xfrm>
        </p:spPr>
        <p:txBody>
          <a:bodyPr/>
          <a:lstStyle/>
          <a:p>
            <a:r>
              <a:rPr lang="de-DE"/>
              <a:t>Titelmasterformat durch Klicken bearbeiten</a:t>
            </a:r>
            <a:endParaRPr lang="de-CH" dirty="0"/>
          </a:p>
        </p:txBody>
      </p:sp>
      <p:sp>
        <p:nvSpPr>
          <p:cNvPr id="11" name="Textplatzhalter 7"/>
          <p:cNvSpPr>
            <a:spLocks noGrp="1"/>
          </p:cNvSpPr>
          <p:nvPr>
            <p:ph type="body" sz="quarter" idx="17" hasCustomPrompt="1"/>
          </p:nvPr>
        </p:nvSpPr>
        <p:spPr>
          <a:xfrm>
            <a:off x="514351" y="634604"/>
            <a:ext cx="8124825" cy="246221"/>
          </a:xfrm>
        </p:spPr>
        <p:txBody>
          <a:bodyPr wrap="square">
            <a:spAutoFit/>
          </a:bodyPr>
          <a:lstStyle>
            <a:lvl1pPr>
              <a:defRPr sz="1600"/>
            </a:lvl1pPr>
          </a:lstStyle>
          <a:p>
            <a:pPr lvl="0"/>
            <a:r>
              <a:rPr lang="de-CH" dirty="0"/>
              <a:t>Untertitel</a:t>
            </a:r>
          </a:p>
        </p:txBody>
      </p:sp>
      <p:sp>
        <p:nvSpPr>
          <p:cNvPr id="10" name="Fußzeilenplatzhalter 4"/>
          <p:cNvSpPr>
            <a:spLocks noGrp="1"/>
          </p:cNvSpPr>
          <p:nvPr>
            <p:ph type="ftr" sz="quarter" idx="3"/>
          </p:nvPr>
        </p:nvSpPr>
        <p:spPr>
          <a:xfrm>
            <a:off x="2181262" y="4906912"/>
            <a:ext cx="4781476" cy="113110"/>
          </a:xfrm>
          <a:prstGeom prst="rect">
            <a:avLst/>
          </a:prstGeom>
        </p:spPr>
        <p:txBody>
          <a:bodyPr vert="horz" lIns="0" tIns="0" rIns="0" bIns="0" rtlCol="0" anchor="t" anchorCtr="0"/>
          <a:lstStyle>
            <a:lvl1pPr algn="ctr" fontAlgn="auto">
              <a:lnSpc>
                <a:spcPts val="1200"/>
              </a:lnSpc>
              <a:spcBef>
                <a:spcPts val="0"/>
              </a:spcBef>
              <a:spcAft>
                <a:spcPts val="0"/>
              </a:spcAft>
              <a:defRPr sz="800" b="0" smtClean="0">
                <a:solidFill>
                  <a:schemeClr val="tx1"/>
                </a:solidFill>
                <a:latin typeface="+mn-lt"/>
                <a:cs typeface="Arial" pitchFamily="34" charset="0"/>
              </a:defRPr>
            </a:lvl1pPr>
          </a:lstStyle>
          <a:p>
            <a:pPr>
              <a:defRPr/>
            </a:pPr>
            <a:r>
              <a:rPr lang="en-US"/>
              <a:t>Kick-off Meeting: Projekt TAP 01.26</a:t>
            </a:r>
            <a:endParaRPr lang="de-CH" dirty="0"/>
          </a:p>
        </p:txBody>
      </p:sp>
      <p:sp>
        <p:nvSpPr>
          <p:cNvPr id="12" name="Foliennummernplatzhalter 5"/>
          <p:cNvSpPr>
            <a:spLocks noGrp="1"/>
          </p:cNvSpPr>
          <p:nvPr>
            <p:ph type="sldNum" sz="quarter" idx="4"/>
          </p:nvPr>
        </p:nvSpPr>
        <p:spPr>
          <a:xfrm>
            <a:off x="8027989" y="4906912"/>
            <a:ext cx="611187" cy="113110"/>
          </a:xfrm>
          <a:prstGeom prst="rect">
            <a:avLst/>
          </a:prstGeom>
        </p:spPr>
        <p:txBody>
          <a:bodyPr vert="horz" lIns="0" tIns="0" rIns="0" bIns="0" rtlCol="0" anchor="b" anchorCtr="0"/>
          <a:lstStyle>
            <a:lvl1pPr algn="r" fontAlgn="auto">
              <a:spcBef>
                <a:spcPts val="0"/>
              </a:spcBef>
              <a:spcAft>
                <a:spcPts val="0"/>
              </a:spcAft>
              <a:defRPr sz="800" smtClean="0">
                <a:solidFill>
                  <a:schemeClr val="tx1"/>
                </a:solidFill>
                <a:latin typeface="+mn-lt"/>
                <a:cs typeface="Microsoft Sans Serif" pitchFamily="34" charset="0"/>
              </a:defRPr>
            </a:lvl1pPr>
          </a:lstStyle>
          <a:p>
            <a:pPr>
              <a:defRPr/>
            </a:pPr>
            <a:fld id="{65C760C0-2A93-45D2-9E6C-66E93EB1B51D}" type="slidenum">
              <a:rPr lang="de-CH" smtClean="0"/>
              <a:pPr>
                <a:defRPr/>
              </a:pPr>
              <a:t>‹Nr.›</a:t>
            </a:fld>
            <a:endParaRPr lang="de-CH" dirty="0"/>
          </a:p>
        </p:txBody>
      </p:sp>
    </p:spTree>
    <p:extLst>
      <p:ext uri="{BB962C8B-B14F-4D97-AF65-F5344CB8AC3E}">
        <p14:creationId xmlns:p14="http://schemas.microsoft.com/office/powerpoint/2010/main" val="109407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4"/>
            <a:ext cx="8124825" cy="369332"/>
          </a:xfrm>
        </p:spPr>
        <p:txBody>
          <a:bodyPr/>
          <a:lstStyle/>
          <a:p>
            <a:r>
              <a:rPr lang="de-DE"/>
              <a:t>Titelmasterformat durch Klicken bearbeiten</a:t>
            </a:r>
            <a:endParaRPr lang="de-CH"/>
          </a:p>
        </p:txBody>
      </p:sp>
      <p:sp>
        <p:nvSpPr>
          <p:cNvPr id="7" name="Fußzeilenplatzhalter 4"/>
          <p:cNvSpPr>
            <a:spLocks noGrp="1"/>
          </p:cNvSpPr>
          <p:nvPr>
            <p:ph type="ftr" sz="quarter" idx="3"/>
          </p:nvPr>
        </p:nvSpPr>
        <p:spPr>
          <a:xfrm>
            <a:off x="2181263" y="4978158"/>
            <a:ext cx="4781476" cy="103618"/>
          </a:xfrm>
          <a:prstGeom prst="rect">
            <a:avLst/>
          </a:prstGeom>
        </p:spPr>
        <p:txBody>
          <a:bodyPr vert="horz" lIns="0" tIns="0" rIns="0" bIns="0" rtlCol="0" anchor="t" anchorCtr="0"/>
          <a:lstStyle>
            <a:lvl1pPr algn="ctr" fontAlgn="auto">
              <a:lnSpc>
                <a:spcPts val="900"/>
              </a:lnSpc>
              <a:spcBef>
                <a:spcPts val="0"/>
              </a:spcBef>
              <a:spcAft>
                <a:spcPts val="0"/>
              </a:spcAft>
              <a:defRPr sz="600" b="0" smtClean="0">
                <a:solidFill>
                  <a:schemeClr val="tx1"/>
                </a:solidFill>
                <a:latin typeface="+mn-lt"/>
                <a:cs typeface="Arial" pitchFamily="34" charset="0"/>
              </a:defRPr>
            </a:lvl1pPr>
          </a:lstStyle>
          <a:p>
            <a:pPr>
              <a:defRPr/>
            </a:pPr>
            <a:r>
              <a:rPr lang="en-US" altLang="de-DE"/>
              <a:t>Kick-off Meeting: Projekt TAP 01.26</a:t>
            </a:r>
            <a:endParaRPr lang="de-CH" altLang="de-DE"/>
          </a:p>
        </p:txBody>
      </p:sp>
      <p:sp>
        <p:nvSpPr>
          <p:cNvPr id="9" name="Foliennummernplatzhalter 5"/>
          <p:cNvSpPr>
            <a:spLocks noGrp="1"/>
          </p:cNvSpPr>
          <p:nvPr>
            <p:ph type="sldNum" sz="quarter" idx="4"/>
          </p:nvPr>
        </p:nvSpPr>
        <p:spPr>
          <a:xfrm>
            <a:off x="8027989" y="4998935"/>
            <a:ext cx="611187" cy="92333"/>
          </a:xfrm>
          <a:prstGeom prst="rect">
            <a:avLst/>
          </a:prstGeom>
        </p:spPr>
        <p:txBody>
          <a:bodyPr vert="horz" lIns="0" tIns="0" rIns="0" bIns="0" rtlCol="0" anchor="b" anchorCtr="0"/>
          <a:lstStyle>
            <a:lvl1pPr algn="r" fontAlgn="auto">
              <a:spcBef>
                <a:spcPts val="0"/>
              </a:spcBef>
              <a:spcAft>
                <a:spcPts val="0"/>
              </a:spcAft>
              <a:defRPr sz="600" smtClean="0">
                <a:solidFill>
                  <a:schemeClr val="tx1"/>
                </a:solidFill>
                <a:latin typeface="+mn-lt"/>
                <a:cs typeface="Microsoft Sans Serif" pitchFamily="34" charset="0"/>
              </a:defRPr>
            </a:lvl1pPr>
          </a:lstStyle>
          <a:p>
            <a:pPr>
              <a:defRPr/>
            </a:pPr>
            <a:fld id="{65C760C0-2A93-45D2-9E6C-66E93EB1B51D}" type="slidenum">
              <a:rPr lang="de-CH" smtClean="0"/>
              <a:pPr>
                <a:defRPr/>
              </a:pPr>
              <a:t>‹Nr.›</a:t>
            </a:fld>
            <a:endParaRPr lang="de-CH"/>
          </a:p>
        </p:txBody>
      </p:sp>
    </p:spTree>
    <p:extLst>
      <p:ext uri="{BB962C8B-B14F-4D97-AF65-F5344CB8AC3E}">
        <p14:creationId xmlns:p14="http://schemas.microsoft.com/office/powerpoint/2010/main" val="26952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elplatzhalter 1"/>
          <p:cNvSpPr>
            <a:spLocks noGrp="1"/>
          </p:cNvSpPr>
          <p:nvPr>
            <p:ph type="title"/>
          </p:nvPr>
        </p:nvSpPr>
        <p:spPr bwMode="auto">
          <a:xfrm>
            <a:off x="514349" y="216693"/>
            <a:ext cx="8124826"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de-CH" dirty="0"/>
              <a:t>Titelmasterformat durch Klicken bearbeiten</a:t>
            </a:r>
          </a:p>
        </p:txBody>
      </p:sp>
      <p:sp>
        <p:nvSpPr>
          <p:cNvPr id="7" name="Textplatzhalter 6"/>
          <p:cNvSpPr>
            <a:spLocks noGrp="1"/>
          </p:cNvSpPr>
          <p:nvPr>
            <p:ph type="body" idx="1"/>
          </p:nvPr>
        </p:nvSpPr>
        <p:spPr>
          <a:xfrm>
            <a:off x="511023" y="1134000"/>
            <a:ext cx="8128153" cy="1231106"/>
          </a:xfrm>
          <a:prstGeom prst="rect">
            <a:avLst/>
          </a:prstGeom>
        </p:spPr>
        <p:txBody>
          <a:bodyPr vert="horz" wrap="square" lIns="0" tIns="0" rIns="0" bIns="0" rtlCol="0">
            <a:spAutoFit/>
          </a:bodyPr>
          <a:lstStyle/>
          <a:p>
            <a:pPr lvl="0"/>
            <a:r>
              <a:rPr lang="de-CH" dirty="0"/>
              <a:t>Textmasterformat bearbeiten</a:t>
            </a:r>
          </a:p>
          <a:p>
            <a:pPr lvl="1"/>
            <a:r>
              <a:rPr lang="de-CH" dirty="0"/>
              <a:t>Zweite Ebene</a:t>
            </a:r>
          </a:p>
          <a:p>
            <a:pPr lvl="2"/>
            <a:r>
              <a:rPr lang="de-CH" dirty="0"/>
              <a:t>Dritte Ebene</a:t>
            </a:r>
          </a:p>
          <a:p>
            <a:pPr lvl="3"/>
            <a:r>
              <a:rPr lang="de-CH" dirty="0"/>
              <a:t>Vierte Ebene</a:t>
            </a:r>
          </a:p>
          <a:p>
            <a:pPr lvl="4"/>
            <a:r>
              <a:rPr lang="de-CH" dirty="0"/>
              <a:t>Fünfte Ebene</a:t>
            </a:r>
          </a:p>
        </p:txBody>
      </p:sp>
      <p:cxnSp>
        <p:nvCxnSpPr>
          <p:cNvPr id="10" name="Gerade Verbindung 9"/>
          <p:cNvCxnSpPr/>
          <p:nvPr/>
        </p:nvCxnSpPr>
        <p:spPr>
          <a:xfrm>
            <a:off x="365764" y="4803998"/>
            <a:ext cx="8416286"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19" descr="KSBL"/>
          <p:cNvPicPr>
            <a:picLocks noChangeAspect="1" noChangeArrowheads="1"/>
          </p:cNvPicPr>
          <p:nvPr userDrawn="1"/>
        </p:nvPicPr>
        <p:blipFill>
          <a:blip r:embed="rId9" cstate="print"/>
          <a:srcRect/>
          <a:stretch>
            <a:fillRect/>
          </a:stretch>
        </p:blipFill>
        <p:spPr bwMode="auto">
          <a:xfrm>
            <a:off x="388915" y="4875655"/>
            <a:ext cx="797983" cy="180000"/>
          </a:xfrm>
          <a:prstGeom prst="rect">
            <a:avLst/>
          </a:prstGeom>
          <a:noFill/>
        </p:spPr>
      </p:pic>
    </p:spTree>
  </p:cSld>
  <p:clrMap bg1="lt1" tx1="dk1" bg2="lt2" tx2="dk2" accent1="accent1" accent2="accent2" accent3="accent3" accent4="accent4" accent5="accent5" accent6="accent6" hlink="hlink" folHlink="folHlink"/>
  <p:sldLayoutIdLst>
    <p:sldLayoutId id="2147483729" r:id="rId1"/>
    <p:sldLayoutId id="2147483732" r:id="rId2"/>
    <p:sldLayoutId id="2147483730" r:id="rId3"/>
    <p:sldLayoutId id="2147483735" r:id="rId4"/>
    <p:sldLayoutId id="2147483733" r:id="rId5"/>
    <p:sldLayoutId id="2147483734" r:id="rId6"/>
    <p:sldLayoutId id="2147483739" r:id="rId7"/>
  </p:sldLayoutIdLst>
  <p:hf hdr="0" dt="0"/>
  <p:txStyles>
    <p:titleStyle>
      <a:lvl1pPr algn="l" rtl="0" eaLnBrk="1" fontAlgn="base" hangingPunct="1">
        <a:lnSpc>
          <a:spcPct val="100000"/>
        </a:lnSpc>
        <a:spcBef>
          <a:spcPct val="0"/>
        </a:spcBef>
        <a:spcAft>
          <a:spcPct val="0"/>
        </a:spcAft>
        <a:defRPr sz="2400" b="1" kern="1200">
          <a:solidFill>
            <a:schemeClr val="tx1"/>
          </a:solidFill>
          <a:latin typeface="Palatino Linotype" pitchFamily="18" charset="0"/>
          <a:ea typeface="+mj-ea"/>
          <a:cs typeface="Microsoft Sans Serif" pitchFamily="34" charset="0"/>
        </a:defRPr>
      </a:lvl1pPr>
      <a:lvl2pPr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2pPr>
      <a:lvl3pPr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3pPr>
      <a:lvl4pPr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4pPr>
      <a:lvl5pPr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5pPr>
      <a:lvl6pPr marL="457200"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6pPr>
      <a:lvl7pPr marL="914400"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7pPr>
      <a:lvl8pPr marL="1371600"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8pPr>
      <a:lvl9pPr marL="1828800" algn="l" rtl="0" eaLnBrk="1" fontAlgn="base" hangingPunct="1">
        <a:lnSpc>
          <a:spcPts val="3600"/>
        </a:lnSpc>
        <a:spcBef>
          <a:spcPct val="0"/>
        </a:spcBef>
        <a:spcAft>
          <a:spcPct val="0"/>
        </a:spcAft>
        <a:defRPr sz="3200" b="1">
          <a:solidFill>
            <a:schemeClr val="tx1"/>
          </a:solidFill>
          <a:latin typeface="Palatino Linotype" pitchFamily="18" charset="0"/>
          <a:cs typeface="Microsoft Sans Serif" pitchFamily="34" charset="0"/>
        </a:defRPr>
      </a:lvl9pPr>
    </p:titleStyle>
    <p:bodyStyle>
      <a:lvl1pPr algn="l" rtl="0" eaLnBrk="1" fontAlgn="base" hangingPunct="1">
        <a:lnSpc>
          <a:spcPct val="100000"/>
        </a:lnSpc>
        <a:spcBef>
          <a:spcPct val="0"/>
        </a:spcBef>
        <a:spcAft>
          <a:spcPct val="0"/>
        </a:spcAft>
        <a:buFont typeface="Arial" pitchFamily="34" charset="0"/>
        <a:defRPr sz="1600" b="0" kern="1200" cap="none">
          <a:solidFill>
            <a:schemeClr val="tx1"/>
          </a:solidFill>
          <a:latin typeface="+mn-lt"/>
          <a:ea typeface="+mn-ea"/>
          <a:cs typeface="Microsoft Sans Serif" pitchFamily="34" charset="0"/>
        </a:defRPr>
      </a:lvl1pPr>
      <a:lvl2pPr marL="182563" indent="-182563" algn="l" rtl="0" eaLnBrk="1" fontAlgn="base" hangingPunct="1">
        <a:lnSpc>
          <a:spcPct val="100000"/>
        </a:lnSpc>
        <a:spcBef>
          <a:spcPct val="0"/>
        </a:spcBef>
        <a:spcAft>
          <a:spcPct val="0"/>
        </a:spcAft>
        <a:buFont typeface="Microsoft Sans Serif" panose="020B0604020202020204" pitchFamily="34" charset="0"/>
        <a:buChar char="—"/>
        <a:defRPr sz="1600" b="0" kern="1200">
          <a:solidFill>
            <a:schemeClr val="tx1"/>
          </a:solidFill>
          <a:latin typeface="+mn-lt"/>
          <a:ea typeface="+mn-ea"/>
          <a:cs typeface="Microsoft Sans Serif" pitchFamily="34" charset="0"/>
        </a:defRPr>
      </a:lvl2pPr>
      <a:lvl3pPr marL="358775" indent="-182563" algn="l" rtl="0" eaLnBrk="1" fontAlgn="base" hangingPunct="1">
        <a:lnSpc>
          <a:spcPct val="100000"/>
        </a:lnSpc>
        <a:spcBef>
          <a:spcPct val="0"/>
        </a:spcBef>
        <a:spcAft>
          <a:spcPct val="0"/>
        </a:spcAft>
        <a:buFont typeface="Arial" panose="020B0604020202020204" pitchFamily="34" charset="0"/>
        <a:buChar char="•"/>
        <a:defRPr sz="1600" b="0" kern="1200">
          <a:solidFill>
            <a:schemeClr val="tx1"/>
          </a:solidFill>
          <a:latin typeface="+mn-lt"/>
          <a:ea typeface="+mn-ea"/>
          <a:cs typeface="Microsoft Sans Serif" pitchFamily="34" charset="0"/>
        </a:defRPr>
      </a:lvl3pPr>
      <a:lvl4pPr marL="541338" indent="-182563" algn="l" rtl="0" eaLnBrk="1" fontAlgn="base" hangingPunct="1">
        <a:lnSpc>
          <a:spcPct val="100000"/>
        </a:lnSpc>
        <a:spcBef>
          <a:spcPct val="0"/>
        </a:spcBef>
        <a:spcAft>
          <a:spcPct val="0"/>
        </a:spcAft>
        <a:buFont typeface="Microsoft Sans Serif" panose="020B0604020202020204" pitchFamily="34" charset="0"/>
        <a:buChar char="­"/>
        <a:defRPr sz="1600" b="0" kern="1200">
          <a:solidFill>
            <a:schemeClr val="tx1"/>
          </a:solidFill>
          <a:latin typeface="+mn-lt"/>
          <a:ea typeface="+mn-ea"/>
          <a:cs typeface="Microsoft Sans Serif" pitchFamily="34" charset="0"/>
        </a:defRPr>
      </a:lvl4pPr>
      <a:lvl5pPr marL="715963" indent="-182563" algn="l" rtl="0" eaLnBrk="1" fontAlgn="base" hangingPunct="1">
        <a:lnSpc>
          <a:spcPct val="100000"/>
        </a:lnSpc>
        <a:spcBef>
          <a:spcPct val="0"/>
        </a:spcBef>
        <a:spcAft>
          <a:spcPct val="0"/>
        </a:spcAft>
        <a:buFont typeface="Microsoft Sans Serif" panose="020B0604020202020204" pitchFamily="34" charset="0"/>
        <a:buChar char="›"/>
        <a:defRPr sz="1600" b="0" kern="1200">
          <a:solidFill>
            <a:schemeClr val="tx1"/>
          </a:solidFill>
          <a:latin typeface="+mn-lt"/>
          <a:ea typeface="+mn-ea"/>
          <a:cs typeface="Microsoft Sans Serif" pitchFamily="34" charset="0"/>
        </a:defRPr>
      </a:lvl5pPr>
      <a:lvl6pPr marL="0" indent="0" algn="l" defTabSz="914400" rtl="0" eaLnBrk="1" latinLnBrk="0" hangingPunct="1">
        <a:lnSpc>
          <a:spcPts val="2450"/>
        </a:lnSpc>
        <a:spcBef>
          <a:spcPts val="0"/>
        </a:spcBef>
        <a:buFont typeface="Arial" pitchFamily="34" charset="0"/>
        <a:buNone/>
        <a:defRPr sz="2100" b="1" kern="1200">
          <a:solidFill>
            <a:schemeClr val="tx1"/>
          </a:solidFill>
          <a:latin typeface="Palatino Linotype" pitchFamily="18" charset="0"/>
          <a:ea typeface="+mn-ea"/>
          <a:cs typeface="+mn-cs"/>
        </a:defRPr>
      </a:lvl6pPr>
      <a:lvl7pPr marL="0" indent="0" algn="l" defTabSz="914400" rtl="0" eaLnBrk="1" latinLnBrk="0" hangingPunct="1">
        <a:lnSpc>
          <a:spcPts val="2450"/>
        </a:lnSpc>
        <a:spcBef>
          <a:spcPts val="0"/>
        </a:spcBef>
        <a:buFont typeface="Arial" pitchFamily="34" charset="0"/>
        <a:buNone/>
        <a:defRPr sz="2100" b="1" kern="1200">
          <a:solidFill>
            <a:schemeClr val="tx1"/>
          </a:solidFill>
          <a:latin typeface="Palatino Linotype" pitchFamily="18" charset="0"/>
          <a:ea typeface="+mn-ea"/>
          <a:cs typeface="+mn-cs"/>
        </a:defRPr>
      </a:lvl7pPr>
      <a:lvl8pPr marL="0" indent="0" algn="l" defTabSz="914400" rtl="0" eaLnBrk="1" latinLnBrk="0" hangingPunct="1">
        <a:lnSpc>
          <a:spcPts val="2450"/>
        </a:lnSpc>
        <a:spcBef>
          <a:spcPts val="0"/>
        </a:spcBef>
        <a:buFont typeface="Arial" pitchFamily="34" charset="0"/>
        <a:buNone/>
        <a:defRPr sz="2100" b="1" kern="1200">
          <a:solidFill>
            <a:schemeClr val="tx1"/>
          </a:solidFill>
          <a:latin typeface="Palatino Linotype" pitchFamily="18" charset="0"/>
          <a:ea typeface="+mn-ea"/>
          <a:cs typeface="+mn-cs"/>
        </a:defRPr>
      </a:lvl8pPr>
      <a:lvl9pPr marL="0" indent="0" algn="l" defTabSz="914400" rtl="0" eaLnBrk="1" latinLnBrk="0" hangingPunct="1">
        <a:lnSpc>
          <a:spcPts val="2450"/>
        </a:lnSpc>
        <a:spcBef>
          <a:spcPts val="0"/>
        </a:spcBef>
        <a:buFont typeface="Arial" pitchFamily="34" charset="0"/>
        <a:buNone/>
        <a:defRPr sz="2100" b="1" kern="1200">
          <a:solidFill>
            <a:schemeClr val="tx1"/>
          </a:solidFill>
          <a:latin typeface="Palatino Linotype" pitchFamily="18"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bwMode="gray">
          <a:xfrm>
            <a:off x="906137" y="1744684"/>
            <a:ext cx="7733038" cy="738664"/>
          </a:xfrm>
        </p:spPr>
        <p:txBody>
          <a:bodyPr/>
          <a:lstStyle/>
          <a:p>
            <a:r>
              <a:rPr lang="de-CH" sz="2400" dirty="0"/>
              <a:t>Grundlagenmodul TARDOC &amp; ambulante Pauschalen</a:t>
            </a:r>
          </a:p>
          <a:p>
            <a:endParaRPr lang="de-CH" sz="2400" dirty="0"/>
          </a:p>
        </p:txBody>
      </p:sp>
      <p:sp>
        <p:nvSpPr>
          <p:cNvPr id="4" name="Textplatzhalter 3"/>
          <p:cNvSpPr>
            <a:spLocks noGrp="1"/>
          </p:cNvSpPr>
          <p:nvPr>
            <p:ph type="body" sz="quarter" idx="10"/>
          </p:nvPr>
        </p:nvSpPr>
        <p:spPr bwMode="gray">
          <a:xfrm>
            <a:off x="1219868" y="2994639"/>
            <a:ext cx="7391333" cy="246221"/>
          </a:xfrm>
        </p:spPr>
        <p:txBody>
          <a:bodyPr/>
          <a:lstStyle/>
          <a:p>
            <a:endParaRPr lang="de-CH" dirty="0"/>
          </a:p>
        </p:txBody>
      </p:sp>
      <p:sp>
        <p:nvSpPr>
          <p:cNvPr id="5" name="Textplatzhalter 4"/>
          <p:cNvSpPr>
            <a:spLocks noGrp="1"/>
          </p:cNvSpPr>
          <p:nvPr>
            <p:ph type="body" sz="quarter" idx="11"/>
          </p:nvPr>
        </p:nvSpPr>
        <p:spPr bwMode="gray">
          <a:xfrm>
            <a:off x="1247843" y="1419622"/>
            <a:ext cx="7391332" cy="246221"/>
          </a:xfrm>
        </p:spPr>
        <p:txBody>
          <a:bodyPr/>
          <a:lstStyle/>
          <a:p>
            <a:r>
              <a:rPr lang="de-CH" dirty="0"/>
              <a:t>Herbst 2025</a:t>
            </a:r>
          </a:p>
        </p:txBody>
      </p:sp>
    </p:spTree>
    <p:extLst>
      <p:ext uri="{BB962C8B-B14F-4D97-AF65-F5344CB8AC3E}">
        <p14:creationId xmlns:p14="http://schemas.microsoft.com/office/powerpoint/2010/main" val="412054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Was ist alles in einer Pauschale enthalten</a:t>
            </a:r>
          </a:p>
        </p:txBody>
      </p:sp>
      <p:sp>
        <p:nvSpPr>
          <p:cNvPr id="5" name="Textplatzhalter 4"/>
          <p:cNvSpPr>
            <a:spLocks noGrp="1"/>
          </p:cNvSpPr>
          <p:nvPr>
            <p:ph type="body" sz="quarter" idx="18"/>
          </p:nvPr>
        </p:nvSpPr>
        <p:spPr>
          <a:xfrm>
            <a:off x="514351" y="1134000"/>
            <a:ext cx="8124825" cy="246221"/>
          </a:xfrm>
        </p:spPr>
        <p:txBody>
          <a:bodyPr/>
          <a:lstStyle/>
          <a:p>
            <a:r>
              <a:rPr lang="de-CH" dirty="0"/>
              <a:t>Textlich beschreiben</a:t>
            </a:r>
          </a:p>
        </p:txBody>
      </p:sp>
      <p:sp>
        <p:nvSpPr>
          <p:cNvPr id="4" name="Foliennummernplatzhalter 3"/>
          <p:cNvSpPr>
            <a:spLocks noGrp="1"/>
          </p:cNvSpPr>
          <p:nvPr>
            <p:ph type="sldNum" sz="quarter" idx="4"/>
          </p:nvPr>
        </p:nvSpPr>
        <p:spPr/>
        <p:txBody>
          <a:bodyPr/>
          <a:lstStyle/>
          <a:p>
            <a:pPr>
              <a:defRPr/>
            </a:pPr>
            <a:fld id="{65C760C0-2A93-45D2-9E6C-66E93EB1B51D}" type="slidenum">
              <a:rPr lang="de-CH" smtClean="0"/>
              <a:pPr>
                <a:defRPr/>
              </a:pPr>
              <a:t>10</a:t>
            </a:fld>
            <a:endParaRPr lang="de-CH"/>
          </a:p>
        </p:txBody>
      </p:sp>
      <p:sp>
        <p:nvSpPr>
          <p:cNvPr id="6" name="Textplatzhalter 5"/>
          <p:cNvSpPr>
            <a:spLocks noGrp="1"/>
          </p:cNvSpPr>
          <p:nvPr>
            <p:ph type="body" sz="quarter" idx="19"/>
          </p:nvPr>
        </p:nvSpPr>
        <p:spPr/>
        <p:txBody>
          <a:bodyPr/>
          <a:lstStyle/>
          <a:p>
            <a:endParaRPr lang="de-CH"/>
          </a:p>
        </p:txBody>
      </p:sp>
      <p:pic>
        <p:nvPicPr>
          <p:cNvPr id="7" name="Grafik 6"/>
          <p:cNvPicPr>
            <a:picLocks noChangeAspect="1"/>
          </p:cNvPicPr>
          <p:nvPr/>
        </p:nvPicPr>
        <p:blipFill>
          <a:blip r:embed="rId2"/>
          <a:stretch>
            <a:fillRect/>
          </a:stretch>
        </p:blipFill>
        <p:spPr>
          <a:xfrm>
            <a:off x="2729731" y="615366"/>
            <a:ext cx="5879403" cy="3172428"/>
          </a:xfrm>
          <a:prstGeom prst="rect">
            <a:avLst/>
          </a:prstGeom>
        </p:spPr>
      </p:pic>
      <p:pic>
        <p:nvPicPr>
          <p:cNvPr id="8" name="Grafik 7"/>
          <p:cNvPicPr>
            <a:picLocks noChangeAspect="1"/>
          </p:cNvPicPr>
          <p:nvPr/>
        </p:nvPicPr>
        <p:blipFill>
          <a:blip r:embed="rId3"/>
          <a:stretch>
            <a:fillRect/>
          </a:stretch>
        </p:blipFill>
        <p:spPr>
          <a:xfrm>
            <a:off x="593721" y="3022938"/>
            <a:ext cx="5125165" cy="1724266"/>
          </a:xfrm>
          <a:prstGeom prst="rect">
            <a:avLst/>
          </a:prstGeom>
        </p:spPr>
      </p:pic>
    </p:spTree>
    <p:extLst>
      <p:ext uri="{BB962C8B-B14F-4D97-AF65-F5344CB8AC3E}">
        <p14:creationId xmlns:p14="http://schemas.microsoft.com/office/powerpoint/2010/main" val="401493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369332"/>
          </a:xfrm>
        </p:spPr>
        <p:txBody>
          <a:bodyPr/>
          <a:lstStyle/>
          <a:p>
            <a:r>
              <a:rPr lang="de-CH" dirty="0"/>
              <a:t>Funktionsweise Pauschale: was ist alles darin enthalten?</a:t>
            </a:r>
          </a:p>
        </p:txBody>
      </p:sp>
      <p:sp>
        <p:nvSpPr>
          <p:cNvPr id="4" name="Foliennummernplatzhalter 3"/>
          <p:cNvSpPr>
            <a:spLocks noGrp="1"/>
          </p:cNvSpPr>
          <p:nvPr>
            <p:ph type="sldNum" sz="quarter" idx="4"/>
          </p:nvPr>
        </p:nvSpPr>
        <p:spPr/>
        <p:txBody>
          <a:bodyPr/>
          <a:lstStyle/>
          <a:p>
            <a:pPr>
              <a:defRPr/>
            </a:pPr>
            <a:fld id="{65C760C0-2A93-45D2-9E6C-66E93EB1B51D}" type="slidenum">
              <a:rPr lang="de-CH" smtClean="0"/>
              <a:pPr>
                <a:defRPr/>
              </a:pPr>
              <a:t>11</a:t>
            </a:fld>
            <a:endParaRPr lang="de-CH"/>
          </a:p>
        </p:txBody>
      </p:sp>
      <p:sp>
        <p:nvSpPr>
          <p:cNvPr id="6" name="Textplatzhalter 5"/>
          <p:cNvSpPr>
            <a:spLocks noGrp="1"/>
          </p:cNvSpPr>
          <p:nvPr>
            <p:ph type="body" sz="quarter" idx="19"/>
          </p:nvPr>
        </p:nvSpPr>
        <p:spPr/>
        <p:txBody>
          <a:bodyPr/>
          <a:lstStyle/>
          <a:p>
            <a:endParaRPr lang="de-CH"/>
          </a:p>
        </p:txBody>
      </p:sp>
      <p:pic>
        <p:nvPicPr>
          <p:cNvPr id="3" name="Grafik 2"/>
          <p:cNvPicPr>
            <a:picLocks noChangeAspect="1"/>
          </p:cNvPicPr>
          <p:nvPr/>
        </p:nvPicPr>
        <p:blipFill>
          <a:blip r:embed="rId3"/>
          <a:stretch>
            <a:fillRect/>
          </a:stretch>
        </p:blipFill>
        <p:spPr>
          <a:xfrm>
            <a:off x="1331640" y="1174653"/>
            <a:ext cx="6277851" cy="3067478"/>
          </a:xfrm>
          <a:prstGeom prst="rect">
            <a:avLst/>
          </a:prstGeom>
        </p:spPr>
      </p:pic>
    </p:spTree>
    <p:extLst>
      <p:ext uri="{BB962C8B-B14F-4D97-AF65-F5344CB8AC3E}">
        <p14:creationId xmlns:p14="http://schemas.microsoft.com/office/powerpoint/2010/main" val="407515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738664"/>
          </a:xfrm>
        </p:spPr>
        <p:txBody>
          <a:bodyPr/>
          <a:lstStyle/>
          <a:p>
            <a:r>
              <a:rPr lang="de-CH" dirty="0"/>
              <a:t>Abrechnung in der neuen Welt nach TARDOC &amp; ambulante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12</a:t>
            </a:fld>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grpSp>
        <p:nvGrpSpPr>
          <p:cNvPr id="40" name="Gruppieren 39"/>
          <p:cNvGrpSpPr/>
          <p:nvPr/>
        </p:nvGrpSpPr>
        <p:grpSpPr>
          <a:xfrm>
            <a:off x="90146" y="2780145"/>
            <a:ext cx="8628882" cy="1956465"/>
            <a:chOff x="96874" y="2981172"/>
            <a:chExt cx="8628882" cy="1956465"/>
          </a:xfrm>
        </p:grpSpPr>
        <p:sp>
          <p:nvSpPr>
            <p:cNvPr id="10" name="Rechteck 9"/>
            <p:cNvSpPr/>
            <p:nvPr/>
          </p:nvSpPr>
          <p:spPr>
            <a:xfrm>
              <a:off x="333635" y="3815427"/>
              <a:ext cx="2048002" cy="286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algn="ctr"/>
              <a:r>
                <a:rPr lang="de-CH" sz="1600" dirty="0">
                  <a:solidFill>
                    <a:schemeClr val="bg1"/>
                  </a:solidFill>
                </a:rPr>
                <a:t>LKAAT- Leistungen</a:t>
              </a:r>
            </a:p>
          </p:txBody>
        </p:sp>
        <p:sp>
          <p:nvSpPr>
            <p:cNvPr id="11" name="Rechteck 10"/>
            <p:cNvSpPr/>
            <p:nvPr/>
          </p:nvSpPr>
          <p:spPr>
            <a:xfrm>
              <a:off x="337869" y="3423841"/>
              <a:ext cx="2036524" cy="26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de-CH" sz="1600" dirty="0">
                  <a:solidFill>
                    <a:schemeClr val="bg1"/>
                  </a:solidFill>
                </a:rPr>
                <a:t>ICD-10 Diagnosen</a:t>
              </a:r>
            </a:p>
          </p:txBody>
        </p:sp>
        <p:sp>
          <p:nvSpPr>
            <p:cNvPr id="12" name="Rechteck 11"/>
            <p:cNvSpPr/>
            <p:nvPr/>
          </p:nvSpPr>
          <p:spPr>
            <a:xfrm>
              <a:off x="337869" y="4214949"/>
              <a:ext cx="2069351" cy="3015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p>
              <a:pPr algn="ctr"/>
              <a:r>
                <a:rPr lang="de-CH" sz="1600" dirty="0">
                  <a:solidFill>
                    <a:schemeClr val="bg1"/>
                  </a:solidFill>
                </a:rPr>
                <a:t>Analyseleistungen, …</a:t>
              </a:r>
            </a:p>
          </p:txBody>
        </p:sp>
        <p:sp>
          <p:nvSpPr>
            <p:cNvPr id="14" name="Geschweifte Klammer rechts 13"/>
            <p:cNvSpPr/>
            <p:nvPr/>
          </p:nvSpPr>
          <p:spPr>
            <a:xfrm>
              <a:off x="2479092" y="3252323"/>
              <a:ext cx="402403" cy="141308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sp>
          <p:nvSpPr>
            <p:cNvPr id="24" name="Rechteck 23"/>
            <p:cNvSpPr/>
            <p:nvPr/>
          </p:nvSpPr>
          <p:spPr>
            <a:xfrm>
              <a:off x="7236296" y="3770259"/>
              <a:ext cx="1489460" cy="397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TARDOC</a:t>
              </a:r>
            </a:p>
          </p:txBody>
        </p:sp>
        <p:sp>
          <p:nvSpPr>
            <p:cNvPr id="25" name="Rechteck 24"/>
            <p:cNvSpPr/>
            <p:nvPr/>
          </p:nvSpPr>
          <p:spPr>
            <a:xfrm>
              <a:off x="7236296" y="4538547"/>
              <a:ext cx="1489460" cy="3990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 Pauschale</a:t>
              </a:r>
            </a:p>
          </p:txBody>
        </p:sp>
        <p:sp>
          <p:nvSpPr>
            <p:cNvPr id="28" name="Textfeld 27"/>
            <p:cNvSpPr txBox="1"/>
            <p:nvPr/>
          </p:nvSpPr>
          <p:spPr>
            <a:xfrm>
              <a:off x="96874" y="2981172"/>
              <a:ext cx="720080" cy="338554"/>
            </a:xfrm>
            <a:prstGeom prst="rect">
              <a:avLst/>
            </a:prstGeom>
            <a:solidFill>
              <a:srgbClr val="92D050"/>
            </a:solidFill>
          </p:spPr>
          <p:txBody>
            <a:bodyPr wrap="square" rtlCol="0">
              <a:spAutoFit/>
            </a:bodyPr>
            <a:lstStyle/>
            <a:p>
              <a:r>
                <a:rPr lang="de-CH" sz="1600" b="1" dirty="0"/>
                <a:t>NEU:</a:t>
              </a:r>
            </a:p>
          </p:txBody>
        </p:sp>
      </p:grpSp>
      <p:pic>
        <p:nvPicPr>
          <p:cNvPr id="3" name="Grafik 2"/>
          <p:cNvPicPr>
            <a:picLocks noChangeAspect="1"/>
          </p:cNvPicPr>
          <p:nvPr/>
        </p:nvPicPr>
        <p:blipFill>
          <a:blip r:embed="rId2"/>
          <a:stretch>
            <a:fillRect/>
          </a:stretch>
        </p:blipFill>
        <p:spPr>
          <a:xfrm>
            <a:off x="2238511" y="3423840"/>
            <a:ext cx="300537" cy="268005"/>
          </a:xfrm>
          <a:prstGeom prst="rect">
            <a:avLst/>
          </a:prstGeom>
        </p:spPr>
      </p:pic>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43" name="Gerade Verbindung mit Pfeil 42"/>
          <p:cNvCxnSpPr>
            <a:stCxn id="19" idx="3"/>
            <a:endCxn id="24" idx="1"/>
          </p:cNvCxnSpPr>
          <p:nvPr/>
        </p:nvCxnSpPr>
        <p:spPr>
          <a:xfrm flipV="1">
            <a:off x="5690761" y="3767834"/>
            <a:ext cx="1538807" cy="1583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782107" y="3562454"/>
            <a:ext cx="1463889" cy="226546"/>
          </a:xfrm>
          <a:prstGeom prst="rect">
            <a:avLst/>
          </a:prstGeom>
          <a:noFill/>
        </p:spPr>
        <p:txBody>
          <a:bodyPr wrap="square" rtlCol="0">
            <a:normAutofit fontScale="625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Nein</a:t>
            </a:r>
          </a:p>
        </p:txBody>
      </p:sp>
      <p:sp>
        <p:nvSpPr>
          <p:cNvPr id="53" name="Textfeld 52"/>
          <p:cNvSpPr txBox="1"/>
          <p:nvPr/>
        </p:nvSpPr>
        <p:spPr>
          <a:xfrm>
            <a:off x="5774835" y="4383331"/>
            <a:ext cx="1463889" cy="226546"/>
          </a:xfrm>
          <a:prstGeom prst="rect">
            <a:avLst/>
          </a:prstGeom>
          <a:noFill/>
        </p:spPr>
        <p:txBody>
          <a:bodyPr wrap="square" rtlCol="0">
            <a:normAutofit fontScale="700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JA</a:t>
            </a:r>
          </a:p>
        </p:txBody>
      </p:sp>
      <p:cxnSp>
        <p:nvCxnSpPr>
          <p:cNvPr id="16" name="Gewinkelter Verbinder 15"/>
          <p:cNvCxnSpPr>
            <a:stCxn id="18" idx="2"/>
          </p:cNvCxnSpPr>
          <p:nvPr/>
        </p:nvCxnSpPr>
        <p:spPr>
          <a:xfrm rot="16200000" flipH="1">
            <a:off x="5658805" y="3017211"/>
            <a:ext cx="291774" cy="284975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29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369332"/>
          </a:xfrm>
        </p:spPr>
        <p:txBody>
          <a:bodyPr/>
          <a:lstStyle/>
          <a:p>
            <a:r>
              <a:rPr lang="de-CH" dirty="0"/>
              <a:t>Der komplexe Weg zum richtigen Tarif</a:t>
            </a:r>
          </a:p>
        </p:txBody>
      </p:sp>
      <p:sp>
        <p:nvSpPr>
          <p:cNvPr id="3" name="Textplatzhalter 2"/>
          <p:cNvSpPr>
            <a:spLocks noGrp="1"/>
          </p:cNvSpPr>
          <p:nvPr>
            <p:ph type="body" sz="quarter" idx="18"/>
          </p:nvPr>
        </p:nvSpPr>
        <p:spPr>
          <a:xfrm>
            <a:off x="514351" y="1134000"/>
            <a:ext cx="8124825" cy="246221"/>
          </a:xfrm>
        </p:spPr>
        <p:txBody>
          <a:bodyPr/>
          <a:lstStyle/>
          <a:p>
            <a:r>
              <a:rPr lang="de-CH" dirty="0"/>
              <a:t>Patientenpfad nochmals einfügen mit neuer Abrechnungsart </a:t>
            </a:r>
            <a:r>
              <a:rPr lang="de-CH" dirty="0" err="1"/>
              <a:t>vs</a:t>
            </a:r>
            <a:r>
              <a:rPr lang="de-CH" dirty="0"/>
              <a:t> alt</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13</a:t>
            </a:fld>
            <a:endParaRPr lang="de-CH" dirty="0"/>
          </a:p>
        </p:txBody>
      </p:sp>
      <p:sp>
        <p:nvSpPr>
          <p:cNvPr id="6" name="Textplatzhalter 5"/>
          <p:cNvSpPr>
            <a:spLocks noGrp="1"/>
          </p:cNvSpPr>
          <p:nvPr>
            <p:ph type="body" sz="quarter" idx="19"/>
          </p:nvPr>
        </p:nvSpPr>
        <p:spPr/>
        <p:txBody>
          <a:bodyPr/>
          <a:lstStyle/>
          <a:p>
            <a:r>
              <a:rPr lang="de-CH" dirty="0"/>
              <a:t>Wie funktioniert der </a:t>
            </a:r>
            <a:r>
              <a:rPr lang="de-CH" dirty="0" err="1"/>
              <a:t>Tarifmatcher</a:t>
            </a:r>
            <a:endParaRPr lang="de-CH" dirty="0"/>
          </a:p>
        </p:txBody>
      </p:sp>
      <p:pic>
        <p:nvPicPr>
          <p:cNvPr id="7" name="Grafik 6"/>
          <p:cNvPicPr>
            <a:picLocks noChangeAspect="1"/>
          </p:cNvPicPr>
          <p:nvPr/>
        </p:nvPicPr>
        <p:blipFill>
          <a:blip r:embed="rId3"/>
          <a:stretch>
            <a:fillRect/>
          </a:stretch>
        </p:blipFill>
        <p:spPr>
          <a:xfrm>
            <a:off x="514351" y="1718680"/>
            <a:ext cx="3604970" cy="1944216"/>
          </a:xfrm>
          <a:prstGeom prst="rect">
            <a:avLst/>
          </a:prstGeom>
        </p:spPr>
      </p:pic>
      <p:pic>
        <p:nvPicPr>
          <p:cNvPr id="8" name="Grafik 7"/>
          <p:cNvPicPr>
            <a:picLocks noChangeAspect="1"/>
          </p:cNvPicPr>
          <p:nvPr/>
        </p:nvPicPr>
        <p:blipFill>
          <a:blip r:embed="rId4"/>
          <a:stretch>
            <a:fillRect/>
          </a:stretch>
        </p:blipFill>
        <p:spPr>
          <a:xfrm>
            <a:off x="4355976" y="1718680"/>
            <a:ext cx="3816997" cy="2191975"/>
          </a:xfrm>
          <a:prstGeom prst="rect">
            <a:avLst/>
          </a:prstGeom>
        </p:spPr>
      </p:pic>
    </p:spTree>
    <p:extLst>
      <p:ext uri="{BB962C8B-B14F-4D97-AF65-F5344CB8AC3E}">
        <p14:creationId xmlns:p14="http://schemas.microsoft.com/office/powerpoint/2010/main" val="137035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369332"/>
          </a:xfrm>
        </p:spPr>
        <p:txBody>
          <a:bodyPr/>
          <a:lstStyle/>
          <a:p>
            <a:r>
              <a:rPr lang="de-CH" dirty="0"/>
              <a:t>Der komplexe Weg zum richtigen Tarif</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14</a:t>
            </a:fld>
            <a:endParaRPr lang="de-CH" dirty="0"/>
          </a:p>
        </p:txBody>
      </p:sp>
      <p:sp>
        <p:nvSpPr>
          <p:cNvPr id="6" name="Textplatzhalter 5"/>
          <p:cNvSpPr>
            <a:spLocks noGrp="1"/>
          </p:cNvSpPr>
          <p:nvPr>
            <p:ph type="body" sz="quarter" idx="4294967295"/>
          </p:nvPr>
        </p:nvSpPr>
        <p:spPr>
          <a:xfrm>
            <a:off x="208757" y="499764"/>
            <a:ext cx="8124825" cy="246221"/>
          </a:xfrm>
        </p:spPr>
        <p:txBody>
          <a:bodyPr/>
          <a:lstStyle/>
          <a:p>
            <a:r>
              <a:rPr lang="de-CH" dirty="0"/>
              <a:t>Wie funktioniert der </a:t>
            </a:r>
            <a:r>
              <a:rPr lang="de-CH" dirty="0" err="1"/>
              <a:t>Tarifmatcher</a:t>
            </a:r>
            <a:r>
              <a:rPr lang="de-CH" dirty="0"/>
              <a:t>?</a:t>
            </a:r>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grpSp>
        <p:nvGrpSpPr>
          <p:cNvPr id="40" name="Gruppieren 39"/>
          <p:cNvGrpSpPr/>
          <p:nvPr/>
        </p:nvGrpSpPr>
        <p:grpSpPr>
          <a:xfrm>
            <a:off x="90146" y="2915517"/>
            <a:ext cx="2309651" cy="1422003"/>
            <a:chOff x="96874" y="3116544"/>
            <a:chExt cx="2309651" cy="1422003"/>
          </a:xfrm>
        </p:grpSpPr>
        <p:sp>
          <p:nvSpPr>
            <p:cNvPr id="10" name="Rechteck 9"/>
            <p:cNvSpPr/>
            <p:nvPr/>
          </p:nvSpPr>
          <p:spPr>
            <a:xfrm>
              <a:off x="358523" y="4251665"/>
              <a:ext cx="2048002" cy="286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algn="ctr"/>
              <a:r>
                <a:rPr lang="de-CH" sz="1600" dirty="0">
                  <a:solidFill>
                    <a:schemeClr val="bg1"/>
                  </a:solidFill>
                </a:rPr>
                <a:t>LKAAT- Leistungen</a:t>
              </a:r>
            </a:p>
          </p:txBody>
        </p:sp>
        <p:sp>
          <p:nvSpPr>
            <p:cNvPr id="11" name="Rechteck 10"/>
            <p:cNvSpPr/>
            <p:nvPr/>
          </p:nvSpPr>
          <p:spPr>
            <a:xfrm>
              <a:off x="350412" y="3691846"/>
              <a:ext cx="2036524" cy="26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de-CH" sz="1600" dirty="0">
                  <a:solidFill>
                    <a:schemeClr val="bg1"/>
                  </a:solidFill>
                </a:rPr>
                <a:t>ICD-10 Diagnosen</a:t>
              </a:r>
            </a:p>
          </p:txBody>
        </p:sp>
        <p:sp>
          <p:nvSpPr>
            <p:cNvPr id="28" name="Textfeld 27"/>
            <p:cNvSpPr txBox="1"/>
            <p:nvPr/>
          </p:nvSpPr>
          <p:spPr>
            <a:xfrm>
              <a:off x="96874" y="3116544"/>
              <a:ext cx="720080" cy="338554"/>
            </a:xfrm>
            <a:prstGeom prst="rect">
              <a:avLst/>
            </a:prstGeom>
            <a:solidFill>
              <a:srgbClr val="92D050"/>
            </a:solidFill>
          </p:spPr>
          <p:txBody>
            <a:bodyPr wrap="square" rtlCol="0">
              <a:spAutoFit/>
            </a:bodyPr>
            <a:lstStyle/>
            <a:p>
              <a:r>
                <a:rPr lang="de-CH" sz="1600" b="1" dirty="0"/>
                <a:t>NEU:</a:t>
              </a:r>
            </a:p>
          </p:txBody>
        </p:sp>
      </p:grpSp>
      <p:sp>
        <p:nvSpPr>
          <p:cNvPr id="26" name="Rechteck 25"/>
          <p:cNvSpPr/>
          <p:nvPr/>
        </p:nvSpPr>
        <p:spPr>
          <a:xfrm>
            <a:off x="351795" y="1723140"/>
            <a:ext cx="2029841" cy="250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tx1"/>
                </a:solidFill>
              </a:rPr>
              <a:t>TARMED Analogieleistungen</a:t>
            </a:r>
          </a:p>
        </p:txBody>
      </p:sp>
      <p:sp>
        <p:nvSpPr>
          <p:cNvPr id="27" name="Textfeld 26"/>
          <p:cNvSpPr txBox="1"/>
          <p:nvPr/>
        </p:nvSpPr>
        <p:spPr>
          <a:xfrm>
            <a:off x="70858" y="1293542"/>
            <a:ext cx="720080" cy="338554"/>
          </a:xfrm>
          <a:prstGeom prst="rect">
            <a:avLst/>
          </a:prstGeom>
          <a:solidFill>
            <a:schemeClr val="bg2">
              <a:lumMod val="20000"/>
              <a:lumOff val="80000"/>
            </a:schemeClr>
          </a:solidFill>
        </p:spPr>
        <p:txBody>
          <a:bodyPr wrap="square" rtlCol="0">
            <a:spAutoFit/>
          </a:bodyPr>
          <a:lstStyle/>
          <a:p>
            <a:r>
              <a:rPr lang="de-CH" sz="1600" b="1" dirty="0"/>
              <a:t>ALT:</a:t>
            </a:r>
          </a:p>
        </p:txBody>
      </p:sp>
      <p:sp>
        <p:nvSpPr>
          <p:cNvPr id="32" name="Rechteck 31"/>
          <p:cNvSpPr/>
          <p:nvPr/>
        </p:nvSpPr>
        <p:spPr>
          <a:xfrm>
            <a:off x="6546207" y="1574223"/>
            <a:ext cx="2140024" cy="39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tx1"/>
                </a:solidFill>
              </a:rPr>
              <a:t>TARMED</a:t>
            </a:r>
          </a:p>
        </p:txBody>
      </p:sp>
      <p:sp>
        <p:nvSpPr>
          <p:cNvPr id="33" name="Abgerundetes Rechteck 32"/>
          <p:cNvSpPr/>
          <p:nvPr/>
        </p:nvSpPr>
        <p:spPr>
          <a:xfrm>
            <a:off x="2933303" y="1409996"/>
            <a:ext cx="2865917" cy="7297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Anwendung </a:t>
            </a:r>
          </a:p>
          <a:p>
            <a:pPr algn="ctr"/>
            <a:r>
              <a:rPr lang="de-CH" sz="1600" dirty="0">
                <a:solidFill>
                  <a:schemeClr val="tx1"/>
                </a:solidFill>
              </a:rPr>
              <a:t>Regelwerk </a:t>
            </a:r>
          </a:p>
          <a:p>
            <a:pPr algn="ctr"/>
            <a:r>
              <a:rPr lang="de-CH" sz="1600" dirty="0">
                <a:solidFill>
                  <a:schemeClr val="tx1"/>
                </a:solidFill>
              </a:rPr>
              <a:t>TARMED</a:t>
            </a:r>
          </a:p>
        </p:txBody>
      </p:sp>
      <p:cxnSp>
        <p:nvCxnSpPr>
          <p:cNvPr id="20" name="Gerade Verbindung mit Pfeil 19"/>
          <p:cNvCxnSpPr>
            <a:stCxn id="33" idx="3"/>
          </p:cNvCxnSpPr>
          <p:nvPr/>
        </p:nvCxnSpPr>
        <p:spPr>
          <a:xfrm>
            <a:off x="5799220" y="1774849"/>
            <a:ext cx="74698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2407220" y="1851670"/>
            <a:ext cx="52608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p:cNvSpPr/>
          <p:nvPr/>
        </p:nvSpPr>
        <p:spPr>
          <a:xfrm>
            <a:off x="7204336" y="3477503"/>
            <a:ext cx="1489460" cy="397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TARDOC</a:t>
            </a:r>
          </a:p>
        </p:txBody>
      </p:sp>
      <p:sp>
        <p:nvSpPr>
          <p:cNvPr id="41" name="Rechteck 40"/>
          <p:cNvSpPr/>
          <p:nvPr/>
        </p:nvSpPr>
        <p:spPr>
          <a:xfrm>
            <a:off x="7204336" y="4137975"/>
            <a:ext cx="1489460" cy="3990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 Pauschale</a:t>
            </a:r>
          </a:p>
        </p:txBody>
      </p:sp>
    </p:spTree>
    <p:extLst>
      <p:ext uri="{BB962C8B-B14F-4D97-AF65-F5344CB8AC3E}">
        <p14:creationId xmlns:p14="http://schemas.microsoft.com/office/powerpoint/2010/main" val="414557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0432"/>
            <a:ext cx="8124825" cy="369332"/>
          </a:xfrm>
        </p:spPr>
        <p:txBody>
          <a:bodyPr/>
          <a:lstStyle/>
          <a:p>
            <a:r>
              <a:rPr lang="de-CH" dirty="0"/>
              <a:t>Der komplexe Weg zum richtigen Tarif</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15</a:t>
            </a:fld>
            <a:endParaRPr lang="de-CH" dirty="0"/>
          </a:p>
        </p:txBody>
      </p:sp>
      <p:sp>
        <p:nvSpPr>
          <p:cNvPr id="6" name="Textplatzhalter 5"/>
          <p:cNvSpPr>
            <a:spLocks noGrp="1"/>
          </p:cNvSpPr>
          <p:nvPr>
            <p:ph type="body" sz="quarter" idx="4294967295"/>
          </p:nvPr>
        </p:nvSpPr>
        <p:spPr>
          <a:xfrm>
            <a:off x="208757" y="499764"/>
            <a:ext cx="8124825" cy="246063"/>
          </a:xfrm>
        </p:spPr>
        <p:txBody>
          <a:bodyPr/>
          <a:lstStyle/>
          <a:p>
            <a:r>
              <a:rPr lang="de-CH" dirty="0"/>
              <a:t>Wie funktioniert der </a:t>
            </a:r>
            <a:r>
              <a:rPr lang="de-CH" dirty="0" err="1"/>
              <a:t>Tarifmatcher</a:t>
            </a:r>
            <a:r>
              <a:rPr lang="de-CH" dirty="0"/>
              <a:t>?</a:t>
            </a:r>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grpSp>
        <p:nvGrpSpPr>
          <p:cNvPr id="40" name="Gruppieren 39"/>
          <p:cNvGrpSpPr/>
          <p:nvPr/>
        </p:nvGrpSpPr>
        <p:grpSpPr>
          <a:xfrm>
            <a:off x="2461984" y="3120425"/>
            <a:ext cx="6257044" cy="1616185"/>
            <a:chOff x="2468712" y="3321452"/>
            <a:chExt cx="6257044" cy="1616185"/>
          </a:xfrm>
        </p:grpSpPr>
        <p:sp>
          <p:nvSpPr>
            <p:cNvPr id="14" name="Geschweifte Klammer rechts 13"/>
            <p:cNvSpPr/>
            <p:nvPr/>
          </p:nvSpPr>
          <p:spPr>
            <a:xfrm>
              <a:off x="2468712" y="3321452"/>
              <a:ext cx="402403" cy="141308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sp>
          <p:nvSpPr>
            <p:cNvPr id="24" name="Rechteck 23"/>
            <p:cNvSpPr/>
            <p:nvPr/>
          </p:nvSpPr>
          <p:spPr>
            <a:xfrm>
              <a:off x="7236296" y="3770259"/>
              <a:ext cx="1489460" cy="397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TARDOC</a:t>
              </a:r>
            </a:p>
          </p:txBody>
        </p:sp>
        <p:sp>
          <p:nvSpPr>
            <p:cNvPr id="25" name="Rechteck 24"/>
            <p:cNvSpPr/>
            <p:nvPr/>
          </p:nvSpPr>
          <p:spPr>
            <a:xfrm>
              <a:off x="7236296" y="4538547"/>
              <a:ext cx="1489460" cy="3990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 Pauschale</a:t>
              </a:r>
            </a:p>
          </p:txBody>
        </p:sp>
      </p:grpSp>
      <p:sp>
        <p:nvSpPr>
          <p:cNvPr id="26" name="Rechteck 25"/>
          <p:cNvSpPr/>
          <p:nvPr/>
        </p:nvSpPr>
        <p:spPr>
          <a:xfrm>
            <a:off x="351795" y="1723140"/>
            <a:ext cx="2029841" cy="250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tx1"/>
                </a:solidFill>
              </a:rPr>
              <a:t>TARMED Analogieleistungen</a:t>
            </a:r>
          </a:p>
        </p:txBody>
      </p:sp>
      <p:sp>
        <p:nvSpPr>
          <p:cNvPr id="27" name="Textfeld 26"/>
          <p:cNvSpPr txBox="1"/>
          <p:nvPr/>
        </p:nvSpPr>
        <p:spPr>
          <a:xfrm>
            <a:off x="70858" y="1293542"/>
            <a:ext cx="720080" cy="338554"/>
          </a:xfrm>
          <a:prstGeom prst="rect">
            <a:avLst/>
          </a:prstGeom>
          <a:solidFill>
            <a:schemeClr val="bg2">
              <a:lumMod val="20000"/>
              <a:lumOff val="80000"/>
            </a:schemeClr>
          </a:solidFill>
        </p:spPr>
        <p:txBody>
          <a:bodyPr wrap="square" rtlCol="0">
            <a:spAutoFit/>
          </a:bodyPr>
          <a:lstStyle/>
          <a:p>
            <a:r>
              <a:rPr lang="de-CH" sz="1600" b="1" dirty="0"/>
              <a:t>ALT:</a:t>
            </a:r>
          </a:p>
        </p:txBody>
      </p:sp>
      <p:sp>
        <p:nvSpPr>
          <p:cNvPr id="32" name="Rechteck 31"/>
          <p:cNvSpPr/>
          <p:nvPr/>
        </p:nvSpPr>
        <p:spPr>
          <a:xfrm>
            <a:off x="6546207" y="1574223"/>
            <a:ext cx="2140024" cy="39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tx1"/>
                </a:solidFill>
              </a:rPr>
              <a:t>TARMED</a:t>
            </a:r>
          </a:p>
        </p:txBody>
      </p:sp>
      <p:sp>
        <p:nvSpPr>
          <p:cNvPr id="33" name="Abgerundetes Rechteck 32"/>
          <p:cNvSpPr/>
          <p:nvPr/>
        </p:nvSpPr>
        <p:spPr>
          <a:xfrm>
            <a:off x="2933303" y="1409996"/>
            <a:ext cx="2865917" cy="7297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Anwendung </a:t>
            </a:r>
          </a:p>
          <a:p>
            <a:pPr algn="ctr"/>
            <a:r>
              <a:rPr lang="de-CH" sz="1600" dirty="0">
                <a:solidFill>
                  <a:schemeClr val="tx1"/>
                </a:solidFill>
              </a:rPr>
              <a:t>Regelwerk </a:t>
            </a:r>
          </a:p>
          <a:p>
            <a:pPr algn="ctr"/>
            <a:r>
              <a:rPr lang="de-CH" sz="1600" dirty="0">
                <a:solidFill>
                  <a:schemeClr val="tx1"/>
                </a:solidFill>
              </a:rPr>
              <a:t>TARMED</a:t>
            </a:r>
          </a:p>
        </p:txBody>
      </p:sp>
      <p:cxnSp>
        <p:nvCxnSpPr>
          <p:cNvPr id="20" name="Gerade Verbindung mit Pfeil 19"/>
          <p:cNvCxnSpPr>
            <a:stCxn id="33" idx="3"/>
          </p:cNvCxnSpPr>
          <p:nvPr/>
        </p:nvCxnSpPr>
        <p:spPr>
          <a:xfrm>
            <a:off x="5799220" y="1774849"/>
            <a:ext cx="74698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2407220" y="1851670"/>
            <a:ext cx="52608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43" name="Gerade Verbindung mit Pfeil 42"/>
          <p:cNvCxnSpPr>
            <a:stCxn id="19" idx="3"/>
            <a:endCxn id="24" idx="1"/>
          </p:cNvCxnSpPr>
          <p:nvPr/>
        </p:nvCxnSpPr>
        <p:spPr>
          <a:xfrm flipV="1">
            <a:off x="5690761" y="3767834"/>
            <a:ext cx="1538807" cy="1583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782107" y="3562454"/>
            <a:ext cx="1463889" cy="226546"/>
          </a:xfrm>
          <a:prstGeom prst="rect">
            <a:avLst/>
          </a:prstGeom>
          <a:noFill/>
        </p:spPr>
        <p:txBody>
          <a:bodyPr wrap="square" rtlCol="0">
            <a:normAutofit fontScale="625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Nein</a:t>
            </a:r>
          </a:p>
        </p:txBody>
      </p:sp>
      <p:sp>
        <p:nvSpPr>
          <p:cNvPr id="53" name="Textfeld 52"/>
          <p:cNvSpPr txBox="1"/>
          <p:nvPr/>
        </p:nvSpPr>
        <p:spPr>
          <a:xfrm>
            <a:off x="5774835" y="4383331"/>
            <a:ext cx="1463889" cy="226546"/>
          </a:xfrm>
          <a:prstGeom prst="rect">
            <a:avLst/>
          </a:prstGeom>
          <a:noFill/>
        </p:spPr>
        <p:txBody>
          <a:bodyPr wrap="square" rtlCol="0">
            <a:normAutofit fontScale="700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JA</a:t>
            </a:r>
          </a:p>
        </p:txBody>
      </p:sp>
      <p:cxnSp>
        <p:nvCxnSpPr>
          <p:cNvPr id="16" name="Gewinkelter Verbinder 15"/>
          <p:cNvCxnSpPr>
            <a:stCxn id="18" idx="2"/>
          </p:cNvCxnSpPr>
          <p:nvPr/>
        </p:nvCxnSpPr>
        <p:spPr>
          <a:xfrm rot="16200000" flipH="1">
            <a:off x="5658805" y="3017211"/>
            <a:ext cx="291774" cy="284975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uppieren 34"/>
          <p:cNvGrpSpPr/>
          <p:nvPr/>
        </p:nvGrpSpPr>
        <p:grpSpPr>
          <a:xfrm>
            <a:off x="90146" y="2915517"/>
            <a:ext cx="2309651" cy="1422003"/>
            <a:chOff x="96874" y="3116544"/>
            <a:chExt cx="2309651" cy="1422003"/>
          </a:xfrm>
        </p:grpSpPr>
        <p:sp>
          <p:nvSpPr>
            <p:cNvPr id="36" name="Rechteck 35"/>
            <p:cNvSpPr/>
            <p:nvPr/>
          </p:nvSpPr>
          <p:spPr>
            <a:xfrm>
              <a:off x="358523" y="4251665"/>
              <a:ext cx="2048002" cy="286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algn="ctr"/>
              <a:r>
                <a:rPr lang="de-CH" sz="1600" dirty="0">
                  <a:solidFill>
                    <a:schemeClr val="bg1"/>
                  </a:solidFill>
                </a:rPr>
                <a:t>LKAAT- Leistungen</a:t>
              </a:r>
            </a:p>
          </p:txBody>
        </p:sp>
        <p:sp>
          <p:nvSpPr>
            <p:cNvPr id="37" name="Rechteck 36"/>
            <p:cNvSpPr/>
            <p:nvPr/>
          </p:nvSpPr>
          <p:spPr>
            <a:xfrm>
              <a:off x="350412" y="3691846"/>
              <a:ext cx="2036524" cy="26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de-CH" sz="1600" dirty="0">
                  <a:solidFill>
                    <a:schemeClr val="bg1"/>
                  </a:solidFill>
                </a:rPr>
                <a:t>ICD-10 Diagnosen</a:t>
              </a:r>
            </a:p>
          </p:txBody>
        </p:sp>
        <p:sp>
          <p:nvSpPr>
            <p:cNvPr id="38" name="Textfeld 37"/>
            <p:cNvSpPr txBox="1"/>
            <p:nvPr/>
          </p:nvSpPr>
          <p:spPr>
            <a:xfrm>
              <a:off x="96874" y="3116544"/>
              <a:ext cx="720080" cy="338554"/>
            </a:xfrm>
            <a:prstGeom prst="rect">
              <a:avLst/>
            </a:prstGeom>
            <a:solidFill>
              <a:srgbClr val="92D050"/>
            </a:solidFill>
          </p:spPr>
          <p:txBody>
            <a:bodyPr wrap="square" rtlCol="0">
              <a:spAutoFit/>
            </a:bodyPr>
            <a:lstStyle/>
            <a:p>
              <a:r>
                <a:rPr lang="de-CH" sz="1600" b="1" dirty="0"/>
                <a:t>NEU:</a:t>
              </a:r>
            </a:p>
          </p:txBody>
        </p:sp>
      </p:grpSp>
    </p:spTree>
    <p:extLst>
      <p:ext uri="{BB962C8B-B14F-4D97-AF65-F5344CB8AC3E}">
        <p14:creationId xmlns:p14="http://schemas.microsoft.com/office/powerpoint/2010/main" val="86949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738664"/>
          </a:xfrm>
        </p:spPr>
        <p:txBody>
          <a:bodyPr/>
          <a:lstStyle/>
          <a:p>
            <a:r>
              <a:rPr lang="de-CH" dirty="0"/>
              <a:t>Abrechnung in der neuen Welt nach TARDOC &amp; ambulante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16</a:t>
            </a:fld>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grpSp>
        <p:nvGrpSpPr>
          <p:cNvPr id="6" name="Gruppieren 5"/>
          <p:cNvGrpSpPr/>
          <p:nvPr/>
        </p:nvGrpSpPr>
        <p:grpSpPr>
          <a:xfrm>
            <a:off x="3027158" y="1347614"/>
            <a:ext cx="2865918" cy="1732463"/>
            <a:chOff x="2926574" y="2708763"/>
            <a:chExt cx="2865918" cy="1732463"/>
          </a:xfrm>
        </p:grpSpPr>
        <p:grpSp>
          <p:nvGrpSpPr>
            <p:cNvPr id="40" name="Gruppieren 39"/>
            <p:cNvGrpSpPr/>
            <p:nvPr/>
          </p:nvGrpSpPr>
          <p:grpSpPr>
            <a:xfrm>
              <a:off x="2926574" y="3134870"/>
              <a:ext cx="2865918" cy="1306356"/>
              <a:chOff x="2933302" y="3335897"/>
              <a:chExt cx="2865918" cy="1306356"/>
            </a:xfrm>
          </p:grpSpPr>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grpSp>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feld 12"/>
          <p:cNvSpPr txBox="1"/>
          <p:nvPr/>
        </p:nvSpPr>
        <p:spPr>
          <a:xfrm>
            <a:off x="611560" y="3363838"/>
            <a:ext cx="7704856" cy="830997"/>
          </a:xfrm>
          <a:prstGeom prst="rect">
            <a:avLst/>
          </a:prstGeom>
          <a:noFill/>
        </p:spPr>
        <p:txBody>
          <a:bodyPr wrap="square" rtlCol="0">
            <a:spAutoFit/>
          </a:bodyPr>
          <a:lstStyle/>
          <a:p>
            <a:r>
              <a:rPr lang="de-CH" sz="1600" dirty="0"/>
              <a:t>Was ist eine ambulante Behandlung und wozu ist diese nötig? -&gt; </a:t>
            </a:r>
            <a:r>
              <a:rPr lang="de-CH" sz="1600" dirty="0" err="1"/>
              <a:t>Defnition</a:t>
            </a:r>
            <a:r>
              <a:rPr lang="de-CH" sz="1600" dirty="0"/>
              <a:t> beschreiben und dass diese durch den </a:t>
            </a:r>
            <a:r>
              <a:rPr lang="de-CH" sz="1600" dirty="0" err="1"/>
              <a:t>Casemaster</a:t>
            </a:r>
            <a:r>
              <a:rPr lang="de-CH" sz="1600" dirty="0"/>
              <a:t> gebildet wird</a:t>
            </a:r>
          </a:p>
          <a:p>
            <a:endParaRPr lang="de-CH" sz="1600" dirty="0"/>
          </a:p>
        </p:txBody>
      </p:sp>
      <p:pic>
        <p:nvPicPr>
          <p:cNvPr id="20" name="Grafik 19"/>
          <p:cNvPicPr>
            <a:picLocks noChangeAspect="1"/>
          </p:cNvPicPr>
          <p:nvPr/>
        </p:nvPicPr>
        <p:blipFill>
          <a:blip r:embed="rId2"/>
          <a:stretch>
            <a:fillRect/>
          </a:stretch>
        </p:blipFill>
        <p:spPr>
          <a:xfrm>
            <a:off x="5508104" y="543268"/>
            <a:ext cx="3461629" cy="2046757"/>
          </a:xfrm>
          <a:prstGeom prst="rect">
            <a:avLst/>
          </a:prstGeom>
        </p:spPr>
      </p:pic>
      <p:pic>
        <p:nvPicPr>
          <p:cNvPr id="21" name="Grafik 20"/>
          <p:cNvPicPr>
            <a:picLocks noChangeAspect="1"/>
          </p:cNvPicPr>
          <p:nvPr/>
        </p:nvPicPr>
        <p:blipFill>
          <a:blip r:embed="rId3"/>
          <a:stretch>
            <a:fillRect/>
          </a:stretch>
        </p:blipFill>
        <p:spPr>
          <a:xfrm>
            <a:off x="5148063" y="2769747"/>
            <a:ext cx="3658125" cy="2092418"/>
          </a:xfrm>
          <a:prstGeom prst="rect">
            <a:avLst/>
          </a:prstGeom>
        </p:spPr>
      </p:pic>
    </p:spTree>
    <p:extLst>
      <p:ext uri="{BB962C8B-B14F-4D97-AF65-F5344CB8AC3E}">
        <p14:creationId xmlns:p14="http://schemas.microsoft.com/office/powerpoint/2010/main" val="2896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6002387" y="922801"/>
            <a:ext cx="2815113"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6" name="Rechteck 35"/>
          <p:cNvSpPr/>
          <p:nvPr/>
        </p:nvSpPr>
        <p:spPr>
          <a:xfrm>
            <a:off x="3188234" y="92280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7" name="Rechteck 36"/>
          <p:cNvSpPr/>
          <p:nvPr/>
        </p:nvSpPr>
        <p:spPr>
          <a:xfrm>
            <a:off x="366546" y="91259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4" name="Titel 3"/>
          <p:cNvSpPr>
            <a:spLocks noGrp="1"/>
          </p:cNvSpPr>
          <p:nvPr>
            <p:ph type="title"/>
          </p:nvPr>
        </p:nvSpPr>
        <p:spPr>
          <a:xfrm>
            <a:off x="514351" y="216693"/>
            <a:ext cx="8124825" cy="369332"/>
          </a:xfrm>
        </p:spPr>
        <p:txBody>
          <a:bodyPr/>
          <a:lstStyle/>
          <a:p>
            <a:r>
              <a:rPr lang="de-CH" dirty="0"/>
              <a:t>Funktionsweise des </a:t>
            </a:r>
            <a:r>
              <a:rPr lang="de-CH" dirty="0" err="1"/>
              <a:t>Casemasters</a:t>
            </a:r>
            <a:endParaRPr lang="de-CH" dirty="0"/>
          </a:p>
        </p:txBody>
      </p:sp>
      <p:sp>
        <p:nvSpPr>
          <p:cNvPr id="5" name="Textplatzhalter 4"/>
          <p:cNvSpPr>
            <a:spLocks noGrp="1"/>
          </p:cNvSpPr>
          <p:nvPr>
            <p:ph type="body" sz="quarter" idx="17"/>
          </p:nvPr>
        </p:nvSpPr>
        <p:spPr/>
        <p:txBody>
          <a:bodyPr/>
          <a:lstStyle/>
          <a:p>
            <a:r>
              <a:rPr lang="de-CH" dirty="0"/>
              <a:t>Bildung einer ambulanten Behandlung</a:t>
            </a:r>
          </a:p>
        </p:txBody>
      </p:sp>
      <p:cxnSp>
        <p:nvCxnSpPr>
          <p:cNvPr id="9" name="Gerader Verbinder 8"/>
          <p:cNvCxnSpPr/>
          <p:nvPr/>
        </p:nvCxnSpPr>
        <p:spPr>
          <a:xfrm>
            <a:off x="514351" y="1190098"/>
            <a:ext cx="7920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1450772" y="902512"/>
            <a:ext cx="600948" cy="276999"/>
          </a:xfrm>
          <a:prstGeom prst="rect">
            <a:avLst/>
          </a:prstGeom>
          <a:noFill/>
        </p:spPr>
        <p:txBody>
          <a:bodyPr wrap="square" rtlCol="0">
            <a:spAutoFit/>
          </a:bodyPr>
          <a:lstStyle/>
          <a:p>
            <a:r>
              <a:rPr lang="de-CH" sz="1200" b="1" dirty="0"/>
              <a:t>Tag 1</a:t>
            </a:r>
          </a:p>
        </p:txBody>
      </p:sp>
      <p:sp>
        <p:nvSpPr>
          <p:cNvPr id="17" name="Rechteck 16"/>
          <p:cNvSpPr/>
          <p:nvPr/>
        </p:nvSpPr>
        <p:spPr>
          <a:xfrm>
            <a:off x="1360689" y="1239426"/>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a:t>
            </a:r>
          </a:p>
        </p:txBody>
      </p:sp>
      <p:sp>
        <p:nvSpPr>
          <p:cNvPr id="19" name="Rechteck 18"/>
          <p:cNvSpPr/>
          <p:nvPr/>
        </p:nvSpPr>
        <p:spPr>
          <a:xfrm>
            <a:off x="1370236" y="1617695"/>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6" name="Rechteck 25"/>
          <p:cNvSpPr/>
          <p:nvPr/>
        </p:nvSpPr>
        <p:spPr>
          <a:xfrm>
            <a:off x="1367807" y="2170393"/>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30" name="Textfeld 29"/>
          <p:cNvSpPr txBox="1"/>
          <p:nvPr/>
        </p:nvSpPr>
        <p:spPr>
          <a:xfrm>
            <a:off x="4233008" y="913099"/>
            <a:ext cx="600948" cy="276999"/>
          </a:xfrm>
          <a:prstGeom prst="rect">
            <a:avLst/>
          </a:prstGeom>
          <a:noFill/>
        </p:spPr>
        <p:txBody>
          <a:bodyPr wrap="square" rtlCol="0">
            <a:spAutoFit/>
          </a:bodyPr>
          <a:lstStyle/>
          <a:p>
            <a:r>
              <a:rPr lang="de-CH" sz="1200" dirty="0"/>
              <a:t>Tag 2</a:t>
            </a:r>
          </a:p>
        </p:txBody>
      </p:sp>
      <p:sp>
        <p:nvSpPr>
          <p:cNvPr id="31" name="Textfeld 30"/>
          <p:cNvSpPr txBox="1"/>
          <p:nvPr/>
        </p:nvSpPr>
        <p:spPr>
          <a:xfrm>
            <a:off x="7164288" y="913098"/>
            <a:ext cx="600948" cy="276999"/>
          </a:xfrm>
          <a:prstGeom prst="rect">
            <a:avLst/>
          </a:prstGeom>
          <a:noFill/>
        </p:spPr>
        <p:txBody>
          <a:bodyPr wrap="square" rtlCol="0">
            <a:spAutoFit/>
          </a:bodyPr>
          <a:lstStyle/>
          <a:p>
            <a:r>
              <a:rPr lang="de-CH" sz="1200" b="1" dirty="0"/>
              <a:t>Tag 3</a:t>
            </a:r>
          </a:p>
        </p:txBody>
      </p:sp>
      <p:cxnSp>
        <p:nvCxnSpPr>
          <p:cNvPr id="3" name="Gerader Verbinder 2"/>
          <p:cNvCxnSpPr/>
          <p:nvPr/>
        </p:nvCxnSpPr>
        <p:spPr>
          <a:xfrm>
            <a:off x="3157524" y="902512"/>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5965946" y="922801"/>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Rechteck 32"/>
          <p:cNvSpPr/>
          <p:nvPr/>
        </p:nvSpPr>
        <p:spPr>
          <a:xfrm>
            <a:off x="1366809" y="2461645"/>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2" name="Pfeil nach unten 1"/>
          <p:cNvSpPr/>
          <p:nvPr/>
        </p:nvSpPr>
        <p:spPr>
          <a:xfrm>
            <a:off x="1428807" y="2772368"/>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6" name="Abgerundetes Rechteck 5"/>
          <p:cNvSpPr/>
          <p:nvPr/>
        </p:nvSpPr>
        <p:spPr>
          <a:xfrm>
            <a:off x="1370236" y="3832613"/>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8" name="Abgerundetes Rechteck 7"/>
          <p:cNvSpPr/>
          <p:nvPr/>
        </p:nvSpPr>
        <p:spPr>
          <a:xfrm>
            <a:off x="366546" y="4407177"/>
            <a:ext cx="8450954" cy="375315"/>
          </a:xfrm>
          <a:prstGeom prst="roundRect">
            <a:avLst/>
          </a:prstGeom>
          <a:solidFill>
            <a:schemeClr val="bg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Zwei ambulante Behandlungen, Grund: unterschiedlicher Kalendertag</a:t>
            </a:r>
          </a:p>
        </p:txBody>
      </p:sp>
      <p:sp>
        <p:nvSpPr>
          <p:cNvPr id="25" name="Rechteck 24"/>
          <p:cNvSpPr/>
          <p:nvPr/>
        </p:nvSpPr>
        <p:spPr>
          <a:xfrm>
            <a:off x="6965657" y="1239917"/>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p>
            <a:pPr algn="ctr"/>
            <a:r>
              <a:rPr lang="de-CH" sz="1600" dirty="0">
                <a:solidFill>
                  <a:schemeClr val="tx1"/>
                </a:solidFill>
              </a:rPr>
              <a:t>OP</a:t>
            </a:r>
          </a:p>
        </p:txBody>
      </p:sp>
      <p:sp>
        <p:nvSpPr>
          <p:cNvPr id="27" name="Rechteck 26"/>
          <p:cNvSpPr/>
          <p:nvPr/>
        </p:nvSpPr>
        <p:spPr>
          <a:xfrm>
            <a:off x="6975204" y="1618186"/>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err="1">
                <a:solidFill>
                  <a:schemeClr val="bg1"/>
                </a:solidFill>
              </a:rPr>
              <a:t>Triggerleistung</a:t>
            </a:r>
            <a:endParaRPr lang="de-CH" sz="1600" dirty="0">
              <a:solidFill>
                <a:schemeClr val="bg1"/>
              </a:solidFill>
            </a:endParaRPr>
          </a:p>
          <a:p>
            <a:r>
              <a:rPr lang="de-CH" sz="1600" dirty="0">
                <a:solidFill>
                  <a:schemeClr val="bg1"/>
                </a:solidFill>
              </a:rPr>
              <a:t>----</a:t>
            </a:r>
          </a:p>
        </p:txBody>
      </p:sp>
      <p:sp>
        <p:nvSpPr>
          <p:cNvPr id="28" name="Rechteck 27"/>
          <p:cNvSpPr/>
          <p:nvPr/>
        </p:nvSpPr>
        <p:spPr>
          <a:xfrm>
            <a:off x="6972775" y="2170884"/>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29" name="Rechteck 28"/>
          <p:cNvSpPr/>
          <p:nvPr/>
        </p:nvSpPr>
        <p:spPr>
          <a:xfrm>
            <a:off x="6971777" y="2462136"/>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34" name="Pfeil nach unten 33"/>
          <p:cNvSpPr/>
          <p:nvPr/>
        </p:nvSpPr>
        <p:spPr>
          <a:xfrm>
            <a:off x="7033775" y="2772859"/>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39" name="Abgerundetes Rechteck 38"/>
          <p:cNvSpPr/>
          <p:nvPr/>
        </p:nvSpPr>
        <p:spPr>
          <a:xfrm>
            <a:off x="6975204" y="3833104"/>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a:solidFill>
                  <a:schemeClr val="bg1"/>
                </a:solidFill>
              </a:rPr>
              <a:t>amb. Pauschale</a:t>
            </a:r>
          </a:p>
        </p:txBody>
      </p:sp>
      <p:sp>
        <p:nvSpPr>
          <p:cNvPr id="10" name="Abgerundetes Rechteck 9"/>
          <p:cNvSpPr/>
          <p:nvPr/>
        </p:nvSpPr>
        <p:spPr>
          <a:xfrm>
            <a:off x="6156176" y="123478"/>
            <a:ext cx="2661324" cy="72008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bg1"/>
                </a:solidFill>
              </a:rPr>
              <a:t>Parameter: Kalendertag</a:t>
            </a:r>
          </a:p>
        </p:txBody>
      </p:sp>
    </p:spTree>
    <p:extLst>
      <p:ext uri="{BB962C8B-B14F-4D97-AF65-F5344CB8AC3E}">
        <p14:creationId xmlns:p14="http://schemas.microsoft.com/office/powerpoint/2010/main" val="378590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6002387" y="922801"/>
            <a:ext cx="2815113"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6" name="Rechteck 35"/>
          <p:cNvSpPr/>
          <p:nvPr/>
        </p:nvSpPr>
        <p:spPr>
          <a:xfrm>
            <a:off x="3188234" y="92280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7" name="Rechteck 36"/>
          <p:cNvSpPr/>
          <p:nvPr/>
        </p:nvSpPr>
        <p:spPr>
          <a:xfrm>
            <a:off x="366546" y="91259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4" name="Titel 3"/>
          <p:cNvSpPr>
            <a:spLocks noGrp="1"/>
          </p:cNvSpPr>
          <p:nvPr>
            <p:ph type="title"/>
          </p:nvPr>
        </p:nvSpPr>
        <p:spPr>
          <a:xfrm>
            <a:off x="514351" y="216693"/>
            <a:ext cx="8124825" cy="369332"/>
          </a:xfrm>
        </p:spPr>
        <p:txBody>
          <a:bodyPr/>
          <a:lstStyle/>
          <a:p>
            <a:r>
              <a:rPr lang="de-CH" dirty="0"/>
              <a:t>Funktionsweise des </a:t>
            </a:r>
            <a:r>
              <a:rPr lang="de-CH" dirty="0" err="1"/>
              <a:t>Casemasters</a:t>
            </a:r>
            <a:endParaRPr lang="de-CH" dirty="0"/>
          </a:p>
        </p:txBody>
      </p:sp>
      <p:sp>
        <p:nvSpPr>
          <p:cNvPr id="5" name="Textplatzhalter 4"/>
          <p:cNvSpPr>
            <a:spLocks noGrp="1"/>
          </p:cNvSpPr>
          <p:nvPr>
            <p:ph type="body" sz="quarter" idx="17"/>
          </p:nvPr>
        </p:nvSpPr>
        <p:spPr/>
        <p:txBody>
          <a:bodyPr/>
          <a:lstStyle/>
          <a:p>
            <a:r>
              <a:rPr lang="de-CH" dirty="0"/>
              <a:t>Bildung einer ambulanten Behandlung</a:t>
            </a:r>
          </a:p>
        </p:txBody>
      </p:sp>
      <p:cxnSp>
        <p:nvCxnSpPr>
          <p:cNvPr id="9" name="Gerader Verbinder 8"/>
          <p:cNvCxnSpPr/>
          <p:nvPr/>
        </p:nvCxnSpPr>
        <p:spPr>
          <a:xfrm>
            <a:off x="514351" y="1190098"/>
            <a:ext cx="7920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1450772" y="902512"/>
            <a:ext cx="600948" cy="276999"/>
          </a:xfrm>
          <a:prstGeom prst="rect">
            <a:avLst/>
          </a:prstGeom>
          <a:noFill/>
        </p:spPr>
        <p:txBody>
          <a:bodyPr wrap="square" rtlCol="0">
            <a:spAutoFit/>
          </a:bodyPr>
          <a:lstStyle/>
          <a:p>
            <a:r>
              <a:rPr lang="de-CH" sz="1200" dirty="0"/>
              <a:t>Tag 1</a:t>
            </a:r>
          </a:p>
        </p:txBody>
      </p:sp>
      <p:sp>
        <p:nvSpPr>
          <p:cNvPr id="17" name="Rechteck 16"/>
          <p:cNvSpPr/>
          <p:nvPr/>
        </p:nvSpPr>
        <p:spPr>
          <a:xfrm>
            <a:off x="1325630" y="1333488"/>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 1</a:t>
            </a:r>
          </a:p>
        </p:txBody>
      </p:sp>
      <p:sp>
        <p:nvSpPr>
          <p:cNvPr id="19" name="Rechteck 18"/>
          <p:cNvSpPr/>
          <p:nvPr/>
        </p:nvSpPr>
        <p:spPr>
          <a:xfrm>
            <a:off x="1335177" y="1711757"/>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6" name="Rechteck 25"/>
          <p:cNvSpPr/>
          <p:nvPr/>
        </p:nvSpPr>
        <p:spPr>
          <a:xfrm>
            <a:off x="1332748" y="2264455"/>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30" name="Textfeld 29"/>
          <p:cNvSpPr txBox="1"/>
          <p:nvPr/>
        </p:nvSpPr>
        <p:spPr>
          <a:xfrm>
            <a:off x="4233008" y="913099"/>
            <a:ext cx="600948" cy="276999"/>
          </a:xfrm>
          <a:prstGeom prst="rect">
            <a:avLst/>
          </a:prstGeom>
          <a:noFill/>
        </p:spPr>
        <p:txBody>
          <a:bodyPr wrap="square" rtlCol="0">
            <a:spAutoFit/>
          </a:bodyPr>
          <a:lstStyle/>
          <a:p>
            <a:r>
              <a:rPr lang="de-CH" sz="1200" dirty="0"/>
              <a:t>Tag 2</a:t>
            </a:r>
          </a:p>
        </p:txBody>
      </p:sp>
      <p:sp>
        <p:nvSpPr>
          <p:cNvPr id="31" name="Textfeld 30"/>
          <p:cNvSpPr txBox="1"/>
          <p:nvPr/>
        </p:nvSpPr>
        <p:spPr>
          <a:xfrm>
            <a:off x="7164288" y="913098"/>
            <a:ext cx="600948" cy="276999"/>
          </a:xfrm>
          <a:prstGeom prst="rect">
            <a:avLst/>
          </a:prstGeom>
          <a:noFill/>
        </p:spPr>
        <p:txBody>
          <a:bodyPr wrap="square" rtlCol="0">
            <a:spAutoFit/>
          </a:bodyPr>
          <a:lstStyle/>
          <a:p>
            <a:r>
              <a:rPr lang="de-CH" sz="1200" dirty="0"/>
              <a:t>Tag 3</a:t>
            </a:r>
          </a:p>
        </p:txBody>
      </p:sp>
      <p:cxnSp>
        <p:nvCxnSpPr>
          <p:cNvPr id="3" name="Gerader Verbinder 2"/>
          <p:cNvCxnSpPr/>
          <p:nvPr/>
        </p:nvCxnSpPr>
        <p:spPr>
          <a:xfrm>
            <a:off x="3157524" y="902512"/>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5965946" y="922801"/>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Rechteck 32"/>
          <p:cNvSpPr/>
          <p:nvPr/>
        </p:nvSpPr>
        <p:spPr>
          <a:xfrm>
            <a:off x="1331750" y="2555707"/>
            <a:ext cx="864096" cy="238715"/>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b="1" dirty="0">
                <a:solidFill>
                  <a:schemeClr val="tx1"/>
                </a:solidFill>
              </a:rPr>
              <a:t>KVG</a:t>
            </a:r>
          </a:p>
        </p:txBody>
      </p:sp>
      <p:sp>
        <p:nvSpPr>
          <p:cNvPr id="2" name="Pfeil nach unten 1"/>
          <p:cNvSpPr/>
          <p:nvPr/>
        </p:nvSpPr>
        <p:spPr>
          <a:xfrm>
            <a:off x="1393748" y="2866430"/>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6" name="Abgerundetes Rechteck 5"/>
          <p:cNvSpPr/>
          <p:nvPr/>
        </p:nvSpPr>
        <p:spPr>
          <a:xfrm>
            <a:off x="1335177" y="3926675"/>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8" name="Abgerundetes Rechteck 7"/>
          <p:cNvSpPr/>
          <p:nvPr/>
        </p:nvSpPr>
        <p:spPr>
          <a:xfrm>
            <a:off x="366546" y="4407177"/>
            <a:ext cx="8450954" cy="375315"/>
          </a:xfrm>
          <a:prstGeom prst="roundRect">
            <a:avLst/>
          </a:prstGeom>
          <a:solidFill>
            <a:schemeClr val="bg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Zwei ambulante Behandlungen, Grund: unterschiedlicher </a:t>
            </a:r>
            <a:r>
              <a:rPr lang="de-CH" sz="1600" b="1" dirty="0">
                <a:solidFill>
                  <a:schemeClr val="bg1"/>
                </a:solidFill>
              </a:rPr>
              <a:t>Garanten</a:t>
            </a:r>
          </a:p>
        </p:txBody>
      </p:sp>
      <p:sp>
        <p:nvSpPr>
          <p:cNvPr id="25" name="Rechteck 24"/>
          <p:cNvSpPr/>
          <p:nvPr/>
        </p:nvSpPr>
        <p:spPr>
          <a:xfrm>
            <a:off x="2247371" y="1340049"/>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 2</a:t>
            </a:r>
          </a:p>
        </p:txBody>
      </p:sp>
      <p:sp>
        <p:nvSpPr>
          <p:cNvPr id="27" name="Rechteck 26"/>
          <p:cNvSpPr/>
          <p:nvPr/>
        </p:nvSpPr>
        <p:spPr>
          <a:xfrm>
            <a:off x="2256918" y="1718318"/>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8" name="Rechteck 27"/>
          <p:cNvSpPr/>
          <p:nvPr/>
        </p:nvSpPr>
        <p:spPr>
          <a:xfrm>
            <a:off x="2254489" y="2271016"/>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29" name="Rechteck 28"/>
          <p:cNvSpPr/>
          <p:nvPr/>
        </p:nvSpPr>
        <p:spPr>
          <a:xfrm>
            <a:off x="2253491" y="2562268"/>
            <a:ext cx="864096" cy="238715"/>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b="1" dirty="0">
                <a:solidFill>
                  <a:schemeClr val="tx1"/>
                </a:solidFill>
              </a:rPr>
              <a:t>UVG</a:t>
            </a:r>
          </a:p>
        </p:txBody>
      </p:sp>
      <p:sp>
        <p:nvSpPr>
          <p:cNvPr id="34" name="Pfeil nach unten 33"/>
          <p:cNvSpPr/>
          <p:nvPr/>
        </p:nvSpPr>
        <p:spPr>
          <a:xfrm>
            <a:off x="2315489" y="2872991"/>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39" name="Abgerundetes Rechteck 38"/>
          <p:cNvSpPr/>
          <p:nvPr/>
        </p:nvSpPr>
        <p:spPr>
          <a:xfrm>
            <a:off x="2256918" y="3933236"/>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32" name="Abgerundetes Rechteck 31"/>
          <p:cNvSpPr/>
          <p:nvPr/>
        </p:nvSpPr>
        <p:spPr>
          <a:xfrm>
            <a:off x="6156176" y="123478"/>
            <a:ext cx="2661324" cy="72008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bg1"/>
                </a:solidFill>
              </a:rPr>
              <a:t>Parameter: Garantentyp (Gesetz)</a:t>
            </a:r>
          </a:p>
        </p:txBody>
      </p:sp>
    </p:spTree>
    <p:extLst>
      <p:ext uri="{BB962C8B-B14F-4D97-AF65-F5344CB8AC3E}">
        <p14:creationId xmlns:p14="http://schemas.microsoft.com/office/powerpoint/2010/main" val="422067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6002387" y="922801"/>
            <a:ext cx="2815113"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6" name="Rechteck 35"/>
          <p:cNvSpPr/>
          <p:nvPr/>
        </p:nvSpPr>
        <p:spPr>
          <a:xfrm>
            <a:off x="3188234" y="885228"/>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7" name="Rechteck 36"/>
          <p:cNvSpPr/>
          <p:nvPr/>
        </p:nvSpPr>
        <p:spPr>
          <a:xfrm>
            <a:off x="366546" y="91259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4" name="Titel 3"/>
          <p:cNvSpPr>
            <a:spLocks noGrp="1"/>
          </p:cNvSpPr>
          <p:nvPr>
            <p:ph type="title"/>
          </p:nvPr>
        </p:nvSpPr>
        <p:spPr>
          <a:xfrm>
            <a:off x="514351" y="216693"/>
            <a:ext cx="8124825" cy="369332"/>
          </a:xfrm>
        </p:spPr>
        <p:txBody>
          <a:bodyPr/>
          <a:lstStyle/>
          <a:p>
            <a:r>
              <a:rPr lang="de-CH" dirty="0"/>
              <a:t>Funktionsweise des </a:t>
            </a:r>
            <a:r>
              <a:rPr lang="de-CH" dirty="0" err="1"/>
              <a:t>Casemasters</a:t>
            </a:r>
            <a:endParaRPr lang="de-CH" dirty="0"/>
          </a:p>
        </p:txBody>
      </p:sp>
      <p:sp>
        <p:nvSpPr>
          <p:cNvPr id="5" name="Textplatzhalter 4"/>
          <p:cNvSpPr>
            <a:spLocks noGrp="1"/>
          </p:cNvSpPr>
          <p:nvPr>
            <p:ph type="body" sz="quarter" idx="17"/>
          </p:nvPr>
        </p:nvSpPr>
        <p:spPr/>
        <p:txBody>
          <a:bodyPr/>
          <a:lstStyle/>
          <a:p>
            <a:r>
              <a:rPr lang="de-CH" dirty="0"/>
              <a:t>Bildung einer ambulanten Behandlung</a:t>
            </a:r>
          </a:p>
        </p:txBody>
      </p:sp>
      <p:cxnSp>
        <p:nvCxnSpPr>
          <p:cNvPr id="9" name="Gerader Verbinder 8"/>
          <p:cNvCxnSpPr/>
          <p:nvPr/>
        </p:nvCxnSpPr>
        <p:spPr>
          <a:xfrm>
            <a:off x="514351" y="1190098"/>
            <a:ext cx="7920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1450772" y="902512"/>
            <a:ext cx="600948" cy="276999"/>
          </a:xfrm>
          <a:prstGeom prst="rect">
            <a:avLst/>
          </a:prstGeom>
          <a:noFill/>
        </p:spPr>
        <p:txBody>
          <a:bodyPr wrap="square" rtlCol="0">
            <a:spAutoFit/>
          </a:bodyPr>
          <a:lstStyle/>
          <a:p>
            <a:r>
              <a:rPr lang="de-CH" sz="1200" dirty="0"/>
              <a:t>Tag 1</a:t>
            </a:r>
          </a:p>
        </p:txBody>
      </p:sp>
      <p:sp>
        <p:nvSpPr>
          <p:cNvPr id="17" name="Rechteck 16"/>
          <p:cNvSpPr/>
          <p:nvPr/>
        </p:nvSpPr>
        <p:spPr>
          <a:xfrm>
            <a:off x="1322093" y="1334935"/>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 1</a:t>
            </a:r>
          </a:p>
        </p:txBody>
      </p:sp>
      <p:sp>
        <p:nvSpPr>
          <p:cNvPr id="19" name="Rechteck 18"/>
          <p:cNvSpPr/>
          <p:nvPr/>
        </p:nvSpPr>
        <p:spPr>
          <a:xfrm>
            <a:off x="1331640" y="1713204"/>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6" name="Rechteck 25"/>
          <p:cNvSpPr/>
          <p:nvPr/>
        </p:nvSpPr>
        <p:spPr>
          <a:xfrm>
            <a:off x="1329211" y="2265902"/>
            <a:ext cx="864096" cy="246315"/>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b="1" dirty="0">
                <a:solidFill>
                  <a:schemeClr val="tx1"/>
                </a:solidFill>
              </a:rPr>
              <a:t>ICD-10 A</a:t>
            </a:r>
          </a:p>
        </p:txBody>
      </p:sp>
      <p:sp>
        <p:nvSpPr>
          <p:cNvPr id="30" name="Textfeld 29"/>
          <p:cNvSpPr txBox="1"/>
          <p:nvPr/>
        </p:nvSpPr>
        <p:spPr>
          <a:xfrm>
            <a:off x="4233008" y="913099"/>
            <a:ext cx="600948" cy="276999"/>
          </a:xfrm>
          <a:prstGeom prst="rect">
            <a:avLst/>
          </a:prstGeom>
          <a:noFill/>
        </p:spPr>
        <p:txBody>
          <a:bodyPr wrap="square" rtlCol="0">
            <a:spAutoFit/>
          </a:bodyPr>
          <a:lstStyle/>
          <a:p>
            <a:r>
              <a:rPr lang="de-CH" sz="1200" dirty="0"/>
              <a:t>Tag 2</a:t>
            </a:r>
          </a:p>
        </p:txBody>
      </p:sp>
      <p:sp>
        <p:nvSpPr>
          <p:cNvPr id="31" name="Textfeld 30"/>
          <p:cNvSpPr txBox="1"/>
          <p:nvPr/>
        </p:nvSpPr>
        <p:spPr>
          <a:xfrm>
            <a:off x="7164288" y="913098"/>
            <a:ext cx="600948" cy="276999"/>
          </a:xfrm>
          <a:prstGeom prst="rect">
            <a:avLst/>
          </a:prstGeom>
          <a:noFill/>
        </p:spPr>
        <p:txBody>
          <a:bodyPr wrap="square" rtlCol="0">
            <a:spAutoFit/>
          </a:bodyPr>
          <a:lstStyle/>
          <a:p>
            <a:r>
              <a:rPr lang="de-CH" sz="1200" dirty="0"/>
              <a:t>Tag 3</a:t>
            </a:r>
          </a:p>
        </p:txBody>
      </p:sp>
      <p:cxnSp>
        <p:nvCxnSpPr>
          <p:cNvPr id="3" name="Gerader Verbinder 2"/>
          <p:cNvCxnSpPr/>
          <p:nvPr/>
        </p:nvCxnSpPr>
        <p:spPr>
          <a:xfrm>
            <a:off x="3157524" y="902512"/>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5965946" y="922801"/>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Rechteck 32"/>
          <p:cNvSpPr/>
          <p:nvPr/>
        </p:nvSpPr>
        <p:spPr>
          <a:xfrm>
            <a:off x="1328213" y="2557154"/>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2" name="Pfeil nach unten 1"/>
          <p:cNvSpPr/>
          <p:nvPr/>
        </p:nvSpPr>
        <p:spPr>
          <a:xfrm>
            <a:off x="1390211" y="2867877"/>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6" name="Abgerundetes Rechteck 5"/>
          <p:cNvSpPr/>
          <p:nvPr/>
        </p:nvSpPr>
        <p:spPr>
          <a:xfrm>
            <a:off x="1331640" y="3928122"/>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8" name="Abgerundetes Rechteck 7"/>
          <p:cNvSpPr/>
          <p:nvPr/>
        </p:nvSpPr>
        <p:spPr>
          <a:xfrm>
            <a:off x="366546" y="4407177"/>
            <a:ext cx="8450954" cy="375315"/>
          </a:xfrm>
          <a:prstGeom prst="roundRect">
            <a:avLst/>
          </a:prstGeom>
          <a:solidFill>
            <a:schemeClr val="bg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Zwei ambulante Behandlungen, Grund: unterschiedliche Organsysteme</a:t>
            </a:r>
            <a:endParaRPr lang="de-CH" sz="1600" b="1" dirty="0">
              <a:solidFill>
                <a:schemeClr val="bg1"/>
              </a:solidFill>
            </a:endParaRPr>
          </a:p>
        </p:txBody>
      </p:sp>
      <p:sp>
        <p:nvSpPr>
          <p:cNvPr id="25" name="Rechteck 24"/>
          <p:cNvSpPr/>
          <p:nvPr/>
        </p:nvSpPr>
        <p:spPr>
          <a:xfrm>
            <a:off x="2247371" y="1340049"/>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 2</a:t>
            </a:r>
          </a:p>
        </p:txBody>
      </p:sp>
      <p:sp>
        <p:nvSpPr>
          <p:cNvPr id="27" name="Rechteck 26"/>
          <p:cNvSpPr/>
          <p:nvPr/>
        </p:nvSpPr>
        <p:spPr>
          <a:xfrm>
            <a:off x="2256918" y="1718318"/>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8" name="Rechteck 27"/>
          <p:cNvSpPr/>
          <p:nvPr/>
        </p:nvSpPr>
        <p:spPr>
          <a:xfrm>
            <a:off x="2254489" y="2271016"/>
            <a:ext cx="864096" cy="246315"/>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b="1" dirty="0">
                <a:solidFill>
                  <a:schemeClr val="tx1"/>
                </a:solidFill>
              </a:rPr>
              <a:t>ICD-10 B</a:t>
            </a:r>
          </a:p>
        </p:txBody>
      </p:sp>
      <p:sp>
        <p:nvSpPr>
          <p:cNvPr id="29" name="Rechteck 28"/>
          <p:cNvSpPr/>
          <p:nvPr/>
        </p:nvSpPr>
        <p:spPr>
          <a:xfrm>
            <a:off x="2253491" y="2562268"/>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34" name="Pfeil nach unten 33"/>
          <p:cNvSpPr/>
          <p:nvPr/>
        </p:nvSpPr>
        <p:spPr>
          <a:xfrm>
            <a:off x="2315489" y="2872991"/>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39" name="Abgerundetes Rechteck 38"/>
          <p:cNvSpPr/>
          <p:nvPr/>
        </p:nvSpPr>
        <p:spPr>
          <a:xfrm>
            <a:off x="2256918" y="3933236"/>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32" name="Abgerundetes Rechteck 31"/>
          <p:cNvSpPr/>
          <p:nvPr/>
        </p:nvSpPr>
        <p:spPr>
          <a:xfrm>
            <a:off x="6156176" y="123478"/>
            <a:ext cx="2661324" cy="72008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bg1"/>
                </a:solidFill>
              </a:rPr>
              <a:t>Parameter: Organsystem (</a:t>
            </a:r>
            <a:r>
              <a:rPr lang="de-CH" sz="1600" dirty="0" err="1">
                <a:solidFill>
                  <a:schemeClr val="bg1"/>
                </a:solidFill>
              </a:rPr>
              <a:t>Capitulum</a:t>
            </a:r>
            <a:r>
              <a:rPr lang="de-CH" sz="1600" dirty="0">
                <a:solidFill>
                  <a:schemeClr val="bg1"/>
                </a:solidFill>
              </a:rPr>
              <a:t>)</a:t>
            </a:r>
          </a:p>
        </p:txBody>
      </p:sp>
    </p:spTree>
    <p:extLst>
      <p:ext uri="{BB962C8B-B14F-4D97-AF65-F5344CB8AC3E}">
        <p14:creationId xmlns:p14="http://schemas.microsoft.com/office/powerpoint/2010/main" val="331056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514351" y="216693"/>
            <a:ext cx="8124825" cy="369332"/>
          </a:xfrm>
        </p:spPr>
        <p:txBody>
          <a:bodyPr/>
          <a:lstStyle/>
          <a:p>
            <a:r>
              <a:rPr lang="de-CH" dirty="0"/>
              <a:t>Beispiel Patientenpfad Max Muster, 75j.</a:t>
            </a:r>
          </a:p>
        </p:txBody>
      </p:sp>
      <p:sp>
        <p:nvSpPr>
          <p:cNvPr id="4" name="Textplatzhalter 3"/>
          <p:cNvSpPr>
            <a:spLocks noGrp="1"/>
          </p:cNvSpPr>
          <p:nvPr>
            <p:ph type="body" sz="quarter" idx="18"/>
          </p:nvPr>
        </p:nvSpPr>
        <p:spPr>
          <a:xfrm>
            <a:off x="514351" y="1134000"/>
            <a:ext cx="8124825" cy="2462213"/>
          </a:xfrm>
        </p:spPr>
        <p:txBody>
          <a:bodyPr/>
          <a:lstStyle/>
          <a:p>
            <a:r>
              <a:rPr lang="de-CH" dirty="0"/>
              <a:t>Beispielpatientenpfad einfügen</a:t>
            </a:r>
          </a:p>
          <a:p>
            <a:endParaRPr lang="de-CH" dirty="0"/>
          </a:p>
          <a:p>
            <a:r>
              <a:rPr lang="de-CH" dirty="0"/>
              <a:t>Sprechstunde</a:t>
            </a:r>
          </a:p>
          <a:p>
            <a:r>
              <a:rPr lang="de-CH" dirty="0"/>
              <a:t>CT oder MRI</a:t>
            </a:r>
          </a:p>
          <a:p>
            <a:r>
              <a:rPr lang="de-CH" dirty="0"/>
              <a:t>Anästhesie-Vorbesprechung</a:t>
            </a:r>
          </a:p>
          <a:p>
            <a:r>
              <a:rPr lang="de-CH" dirty="0"/>
              <a:t>Amb. OP</a:t>
            </a:r>
          </a:p>
          <a:p>
            <a:r>
              <a:rPr lang="de-CH" dirty="0" err="1"/>
              <a:t>Physio</a:t>
            </a:r>
            <a:endParaRPr lang="de-CH" dirty="0"/>
          </a:p>
          <a:p>
            <a:r>
              <a:rPr lang="de-CH" dirty="0" err="1"/>
              <a:t>Evt</a:t>
            </a:r>
            <a:r>
              <a:rPr lang="de-CH" dirty="0"/>
              <a:t> zusätzliche Kontrolle wegen anderem Leiden</a:t>
            </a:r>
          </a:p>
          <a:p>
            <a:r>
              <a:rPr lang="de-CH" dirty="0"/>
              <a:t>Nachkontrolle</a:t>
            </a:r>
          </a:p>
          <a:p>
            <a:endParaRPr lang="de-CH" dirty="0"/>
          </a:p>
        </p:txBody>
      </p:sp>
      <p:sp>
        <p:nvSpPr>
          <p:cNvPr id="5" name="Textplatzhalter 4"/>
          <p:cNvSpPr>
            <a:spLocks noGrp="1"/>
          </p:cNvSpPr>
          <p:nvPr>
            <p:ph type="body" sz="quarter" idx="19"/>
          </p:nvPr>
        </p:nvSpPr>
        <p:spPr/>
        <p:txBody>
          <a:bodyPr/>
          <a:lstStyle/>
          <a:p>
            <a:endParaRPr lang="de-CH"/>
          </a:p>
        </p:txBody>
      </p:sp>
      <p:grpSp>
        <p:nvGrpSpPr>
          <p:cNvPr id="6" name="Gruppieren 5"/>
          <p:cNvGrpSpPr/>
          <p:nvPr/>
        </p:nvGrpSpPr>
        <p:grpSpPr>
          <a:xfrm>
            <a:off x="689932" y="3362336"/>
            <a:ext cx="7803986" cy="1781164"/>
            <a:chOff x="395536" y="1491035"/>
            <a:chExt cx="7803986" cy="1797324"/>
          </a:xfrm>
        </p:grpSpPr>
        <p:cxnSp>
          <p:nvCxnSpPr>
            <p:cNvPr id="7" name="Gerade Verbindung mit Pfeil 6">
              <a:extLst>
                <a:ext uri="{FF2B5EF4-FFF2-40B4-BE49-F238E27FC236}">
                  <a16:creationId xmlns:a16="http://schemas.microsoft.com/office/drawing/2014/main" id="{8BD3BB90-AB49-3DBE-C659-F9920FAB5393}"/>
                </a:ext>
              </a:extLst>
            </p:cNvPr>
            <p:cNvCxnSpPr/>
            <p:nvPr/>
          </p:nvCxnSpPr>
          <p:spPr>
            <a:xfrm>
              <a:off x="395536" y="1829964"/>
              <a:ext cx="780398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Gerader Verbinder 7">
              <a:extLst>
                <a:ext uri="{FF2B5EF4-FFF2-40B4-BE49-F238E27FC236}">
                  <a16:creationId xmlns:a16="http://schemas.microsoft.com/office/drawing/2014/main" id="{F84E0D0B-617A-FA42-31AD-9A46D71FE659}"/>
                </a:ext>
              </a:extLst>
            </p:cNvPr>
            <p:cNvCxnSpPr/>
            <p:nvPr/>
          </p:nvCxnSpPr>
          <p:spPr>
            <a:xfrm>
              <a:off x="1187624" y="1730608"/>
              <a:ext cx="0" cy="198711"/>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81440041-7B8F-B7CC-4C23-B9C41B974D50}"/>
                </a:ext>
              </a:extLst>
            </p:cNvPr>
            <p:cNvCxnSpPr/>
            <p:nvPr/>
          </p:nvCxnSpPr>
          <p:spPr>
            <a:xfrm>
              <a:off x="2339752" y="1744951"/>
              <a:ext cx="0" cy="198711"/>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Gerader Verbinder 9">
              <a:extLst>
                <a:ext uri="{FF2B5EF4-FFF2-40B4-BE49-F238E27FC236}">
                  <a16:creationId xmlns:a16="http://schemas.microsoft.com/office/drawing/2014/main" id="{5DDC42E8-550B-71C7-E63A-3D92AA40D6D2}"/>
                </a:ext>
              </a:extLst>
            </p:cNvPr>
            <p:cNvCxnSpPr/>
            <p:nvPr/>
          </p:nvCxnSpPr>
          <p:spPr>
            <a:xfrm>
              <a:off x="5292080"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feld 10">
              <a:extLst>
                <a:ext uri="{FF2B5EF4-FFF2-40B4-BE49-F238E27FC236}">
                  <a16:creationId xmlns:a16="http://schemas.microsoft.com/office/drawing/2014/main" id="{F3128E90-72C7-BF72-6119-76CDCB3912F0}"/>
                </a:ext>
              </a:extLst>
            </p:cNvPr>
            <p:cNvSpPr txBox="1"/>
            <p:nvPr/>
          </p:nvSpPr>
          <p:spPr>
            <a:xfrm>
              <a:off x="755577" y="1491035"/>
              <a:ext cx="864094" cy="253916"/>
            </a:xfrm>
            <a:prstGeom prst="rect">
              <a:avLst/>
            </a:prstGeom>
            <a:noFill/>
          </p:spPr>
          <p:txBody>
            <a:bodyPr wrap="square" rtlCol="0">
              <a:spAutoFit/>
            </a:bodyPr>
            <a:lstStyle/>
            <a:p>
              <a:r>
                <a:rPr lang="de-DE" sz="1050" dirty="0"/>
                <a:t>15. Januar</a:t>
              </a:r>
              <a:endParaRPr lang="de-CH" sz="1050" dirty="0"/>
            </a:p>
          </p:txBody>
        </p:sp>
        <p:sp>
          <p:nvSpPr>
            <p:cNvPr id="12" name="Textfeld 11">
              <a:extLst>
                <a:ext uri="{FF2B5EF4-FFF2-40B4-BE49-F238E27FC236}">
                  <a16:creationId xmlns:a16="http://schemas.microsoft.com/office/drawing/2014/main" id="{C7CEC5D3-F88C-A0B3-7CDC-79E2675D8F43}"/>
                </a:ext>
              </a:extLst>
            </p:cNvPr>
            <p:cNvSpPr txBox="1"/>
            <p:nvPr/>
          </p:nvSpPr>
          <p:spPr>
            <a:xfrm>
              <a:off x="1915937" y="1505397"/>
              <a:ext cx="898299" cy="253916"/>
            </a:xfrm>
            <a:prstGeom prst="rect">
              <a:avLst/>
            </a:prstGeom>
            <a:noFill/>
          </p:spPr>
          <p:txBody>
            <a:bodyPr wrap="square" rtlCol="0">
              <a:spAutoFit/>
            </a:bodyPr>
            <a:lstStyle/>
            <a:p>
              <a:r>
                <a:rPr lang="de-DE" sz="1050"/>
                <a:t>20. Februar</a:t>
              </a:r>
              <a:endParaRPr lang="de-CH" sz="1050"/>
            </a:p>
          </p:txBody>
        </p:sp>
        <p:sp>
          <p:nvSpPr>
            <p:cNvPr id="13" name="Textfeld 12">
              <a:extLst>
                <a:ext uri="{FF2B5EF4-FFF2-40B4-BE49-F238E27FC236}">
                  <a16:creationId xmlns:a16="http://schemas.microsoft.com/office/drawing/2014/main" id="{E170B761-8B1D-B659-76CB-7D5975AA179B}"/>
                </a:ext>
              </a:extLst>
            </p:cNvPr>
            <p:cNvSpPr txBox="1"/>
            <p:nvPr/>
          </p:nvSpPr>
          <p:spPr>
            <a:xfrm>
              <a:off x="4911686" y="1493531"/>
              <a:ext cx="758165" cy="253916"/>
            </a:xfrm>
            <a:prstGeom prst="rect">
              <a:avLst/>
            </a:prstGeom>
            <a:noFill/>
          </p:spPr>
          <p:txBody>
            <a:bodyPr wrap="square" rtlCol="0">
              <a:spAutoFit/>
            </a:bodyPr>
            <a:lstStyle/>
            <a:p>
              <a:r>
                <a:rPr lang="de-DE" sz="1050"/>
                <a:t>18. März</a:t>
              </a:r>
              <a:endParaRPr lang="de-CH" sz="1050"/>
            </a:p>
          </p:txBody>
        </p:sp>
        <p:sp>
          <p:nvSpPr>
            <p:cNvPr id="14" name="Textfeld 13">
              <a:extLst>
                <a:ext uri="{FF2B5EF4-FFF2-40B4-BE49-F238E27FC236}">
                  <a16:creationId xmlns:a16="http://schemas.microsoft.com/office/drawing/2014/main" id="{DA4CF3D9-9ACB-F78B-6B96-E2B1BF0C77D4}"/>
                </a:ext>
              </a:extLst>
            </p:cNvPr>
            <p:cNvSpPr txBox="1"/>
            <p:nvPr/>
          </p:nvSpPr>
          <p:spPr>
            <a:xfrm>
              <a:off x="3354450" y="1497488"/>
              <a:ext cx="823599" cy="253916"/>
            </a:xfrm>
            <a:prstGeom prst="rect">
              <a:avLst/>
            </a:prstGeom>
            <a:noFill/>
          </p:spPr>
          <p:txBody>
            <a:bodyPr wrap="square" rtlCol="0">
              <a:spAutoFit/>
            </a:bodyPr>
            <a:lstStyle/>
            <a:p>
              <a:r>
                <a:rPr lang="de-DE" sz="1050"/>
                <a:t>16. März</a:t>
              </a:r>
              <a:endParaRPr lang="de-CH" sz="1050"/>
            </a:p>
          </p:txBody>
        </p:sp>
        <p:sp>
          <p:nvSpPr>
            <p:cNvPr id="15" name="Textfeld 14">
              <a:extLst>
                <a:ext uri="{FF2B5EF4-FFF2-40B4-BE49-F238E27FC236}">
                  <a16:creationId xmlns:a16="http://schemas.microsoft.com/office/drawing/2014/main" id="{F9CAF4FA-B64E-35CC-E978-DE52C2417E7C}"/>
                </a:ext>
              </a:extLst>
            </p:cNvPr>
            <p:cNvSpPr txBox="1"/>
            <p:nvPr/>
          </p:nvSpPr>
          <p:spPr>
            <a:xfrm>
              <a:off x="6570456" y="1507195"/>
              <a:ext cx="758163" cy="253916"/>
            </a:xfrm>
            <a:prstGeom prst="rect">
              <a:avLst/>
            </a:prstGeom>
            <a:noFill/>
          </p:spPr>
          <p:txBody>
            <a:bodyPr wrap="square" rtlCol="0">
              <a:spAutoFit/>
            </a:bodyPr>
            <a:lstStyle/>
            <a:p>
              <a:r>
                <a:rPr lang="de-DE" sz="1050"/>
                <a:t>28. März</a:t>
              </a:r>
              <a:endParaRPr lang="de-CH" sz="1050"/>
            </a:p>
          </p:txBody>
        </p:sp>
        <p:sp>
          <p:nvSpPr>
            <p:cNvPr id="16" name="Rechteck 15">
              <a:extLst>
                <a:ext uri="{FF2B5EF4-FFF2-40B4-BE49-F238E27FC236}">
                  <a16:creationId xmlns:a16="http://schemas.microsoft.com/office/drawing/2014/main" id="{C7B64449-269D-7CAC-9B97-6C871937FF21}"/>
                </a:ext>
              </a:extLst>
            </p:cNvPr>
            <p:cNvSpPr/>
            <p:nvPr/>
          </p:nvSpPr>
          <p:spPr>
            <a:xfrm>
              <a:off x="683568" y="2124132"/>
              <a:ext cx="1008105" cy="59162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Kontrolle Hausarzt</a:t>
              </a:r>
              <a:endParaRPr lang="de-CH" sz="1100" dirty="0"/>
            </a:p>
          </p:txBody>
        </p:sp>
        <p:sp>
          <p:nvSpPr>
            <p:cNvPr id="17" name="Rechteck 16">
              <a:extLst>
                <a:ext uri="{FF2B5EF4-FFF2-40B4-BE49-F238E27FC236}">
                  <a16:creationId xmlns:a16="http://schemas.microsoft.com/office/drawing/2014/main" id="{BCF15A84-8EDB-CA3A-4625-BE79F70DFCC6}"/>
                </a:ext>
              </a:extLst>
            </p:cNvPr>
            <p:cNvSpPr/>
            <p:nvPr/>
          </p:nvSpPr>
          <p:spPr>
            <a:xfrm>
              <a:off x="1835699" y="2124132"/>
              <a:ext cx="1008105" cy="59162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Vor-besprechung Orthopädie</a:t>
              </a:r>
              <a:endParaRPr lang="de-CH" sz="1100" dirty="0"/>
            </a:p>
          </p:txBody>
        </p:sp>
        <p:cxnSp>
          <p:nvCxnSpPr>
            <p:cNvPr id="18" name="Gerader Verbinder 17">
              <a:extLst>
                <a:ext uri="{FF2B5EF4-FFF2-40B4-BE49-F238E27FC236}">
                  <a16:creationId xmlns:a16="http://schemas.microsoft.com/office/drawing/2014/main" id="{A1B6A10D-D33B-6644-BF06-1535F0640642}"/>
                </a:ext>
              </a:extLst>
            </p:cNvPr>
            <p:cNvCxnSpPr/>
            <p:nvPr/>
          </p:nvCxnSpPr>
          <p:spPr>
            <a:xfrm>
              <a:off x="3707904"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41784764-5B3D-09FB-406F-103700F2DEEE}"/>
                </a:ext>
              </a:extLst>
            </p:cNvPr>
            <p:cNvSpPr/>
            <p:nvPr/>
          </p:nvSpPr>
          <p:spPr>
            <a:xfrm>
              <a:off x="3203851" y="2125195"/>
              <a:ext cx="1008105" cy="59162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Anästhesie-Sprech-stunde</a:t>
              </a:r>
              <a:endParaRPr lang="de-CH" sz="1100" dirty="0"/>
            </a:p>
          </p:txBody>
        </p:sp>
        <p:sp>
          <p:nvSpPr>
            <p:cNvPr id="20" name="Rechteck 19">
              <a:extLst>
                <a:ext uri="{FF2B5EF4-FFF2-40B4-BE49-F238E27FC236}">
                  <a16:creationId xmlns:a16="http://schemas.microsoft.com/office/drawing/2014/main" id="{9226F54D-216C-155A-A508-2305175E0C59}"/>
                </a:ext>
              </a:extLst>
            </p:cNvPr>
            <p:cNvSpPr/>
            <p:nvPr/>
          </p:nvSpPr>
          <p:spPr>
            <a:xfrm>
              <a:off x="4786715" y="2120904"/>
              <a:ext cx="1008105" cy="59162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OSME</a:t>
              </a:r>
              <a:endParaRPr lang="de-CH" sz="1100" dirty="0"/>
            </a:p>
          </p:txBody>
        </p:sp>
        <p:cxnSp>
          <p:nvCxnSpPr>
            <p:cNvPr id="21" name="Gerader Verbinder 20">
              <a:extLst>
                <a:ext uri="{FF2B5EF4-FFF2-40B4-BE49-F238E27FC236}">
                  <a16:creationId xmlns:a16="http://schemas.microsoft.com/office/drawing/2014/main" id="{52D4D0C5-B0C1-05AF-7F63-D07120D7A68A}"/>
                </a:ext>
              </a:extLst>
            </p:cNvPr>
            <p:cNvCxnSpPr/>
            <p:nvPr/>
          </p:nvCxnSpPr>
          <p:spPr>
            <a:xfrm>
              <a:off x="6948264"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22" name="Rechteck 21">
              <a:extLst>
                <a:ext uri="{FF2B5EF4-FFF2-40B4-BE49-F238E27FC236}">
                  <a16:creationId xmlns:a16="http://schemas.microsoft.com/office/drawing/2014/main" id="{5C44D833-E49A-B057-4AF7-AE1FBA18B4CA}"/>
                </a:ext>
              </a:extLst>
            </p:cNvPr>
            <p:cNvSpPr/>
            <p:nvPr/>
          </p:nvSpPr>
          <p:spPr>
            <a:xfrm>
              <a:off x="6444211" y="2120904"/>
              <a:ext cx="1008105" cy="59162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Nach-kontrolle Orthopädie</a:t>
              </a:r>
              <a:endParaRPr lang="de-CH" sz="1100" dirty="0"/>
            </a:p>
          </p:txBody>
        </p:sp>
        <p:sp>
          <p:nvSpPr>
            <p:cNvPr id="23" name="Rechteck 22">
              <a:extLst>
                <a:ext uri="{FF2B5EF4-FFF2-40B4-BE49-F238E27FC236}">
                  <a16:creationId xmlns:a16="http://schemas.microsoft.com/office/drawing/2014/main" id="{13A155A2-A6DF-6B43-B572-9FFD5B498024}"/>
                </a:ext>
              </a:extLst>
            </p:cNvPr>
            <p:cNvSpPr/>
            <p:nvPr/>
          </p:nvSpPr>
          <p:spPr>
            <a:xfrm>
              <a:off x="6907198" y="3104654"/>
              <a:ext cx="117057" cy="11349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sz="1100" dirty="0"/>
            </a:p>
          </p:txBody>
        </p:sp>
        <p:sp>
          <p:nvSpPr>
            <p:cNvPr id="24" name="Textfeld 23">
              <a:extLst>
                <a:ext uri="{FF2B5EF4-FFF2-40B4-BE49-F238E27FC236}">
                  <a16:creationId xmlns:a16="http://schemas.microsoft.com/office/drawing/2014/main" id="{005A850B-36DB-0239-FDC5-560D5F0408D7}"/>
                </a:ext>
              </a:extLst>
            </p:cNvPr>
            <p:cNvSpPr txBox="1"/>
            <p:nvPr/>
          </p:nvSpPr>
          <p:spPr>
            <a:xfrm>
              <a:off x="7020269" y="3034443"/>
              <a:ext cx="864094" cy="253916"/>
            </a:xfrm>
            <a:prstGeom prst="rect">
              <a:avLst/>
            </a:prstGeom>
            <a:noFill/>
          </p:spPr>
          <p:txBody>
            <a:bodyPr wrap="square" rtlCol="0">
              <a:spAutoFit/>
            </a:bodyPr>
            <a:lstStyle/>
            <a:p>
              <a:r>
                <a:rPr lang="de-DE" sz="1050" dirty="0"/>
                <a:t>TARMED</a:t>
              </a:r>
              <a:endParaRPr lang="de-CH" sz="1050" dirty="0"/>
            </a:p>
          </p:txBody>
        </p:sp>
      </p:grpSp>
    </p:spTree>
    <p:extLst>
      <p:ext uri="{BB962C8B-B14F-4D97-AF65-F5344CB8AC3E}">
        <p14:creationId xmlns:p14="http://schemas.microsoft.com/office/powerpoint/2010/main" val="257109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6002387" y="922801"/>
            <a:ext cx="2815113"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6" name="Rechteck 35"/>
          <p:cNvSpPr/>
          <p:nvPr/>
        </p:nvSpPr>
        <p:spPr>
          <a:xfrm>
            <a:off x="3206955" y="917806"/>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37" name="Rechteck 36"/>
          <p:cNvSpPr/>
          <p:nvPr/>
        </p:nvSpPr>
        <p:spPr>
          <a:xfrm>
            <a:off x="366546" y="912591"/>
            <a:ext cx="2769400" cy="37901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4" name="Titel 3"/>
          <p:cNvSpPr>
            <a:spLocks noGrp="1"/>
          </p:cNvSpPr>
          <p:nvPr>
            <p:ph type="title"/>
          </p:nvPr>
        </p:nvSpPr>
        <p:spPr>
          <a:xfrm>
            <a:off x="514351" y="216693"/>
            <a:ext cx="8124825" cy="369332"/>
          </a:xfrm>
        </p:spPr>
        <p:txBody>
          <a:bodyPr/>
          <a:lstStyle/>
          <a:p>
            <a:r>
              <a:rPr lang="de-CH" dirty="0"/>
              <a:t>Funktionsweise des </a:t>
            </a:r>
            <a:r>
              <a:rPr lang="de-CH" dirty="0" err="1"/>
              <a:t>Casemasters</a:t>
            </a:r>
            <a:endParaRPr lang="de-CH" dirty="0"/>
          </a:p>
        </p:txBody>
      </p:sp>
      <p:sp>
        <p:nvSpPr>
          <p:cNvPr id="5" name="Textplatzhalter 4"/>
          <p:cNvSpPr>
            <a:spLocks noGrp="1"/>
          </p:cNvSpPr>
          <p:nvPr>
            <p:ph type="body" sz="quarter" idx="17"/>
          </p:nvPr>
        </p:nvSpPr>
        <p:spPr/>
        <p:txBody>
          <a:bodyPr/>
          <a:lstStyle/>
          <a:p>
            <a:r>
              <a:rPr lang="de-CH" dirty="0"/>
              <a:t>Bildung einer ambulanten Behandlung</a:t>
            </a:r>
          </a:p>
        </p:txBody>
      </p:sp>
      <p:cxnSp>
        <p:nvCxnSpPr>
          <p:cNvPr id="9" name="Gerader Verbinder 8"/>
          <p:cNvCxnSpPr/>
          <p:nvPr/>
        </p:nvCxnSpPr>
        <p:spPr>
          <a:xfrm>
            <a:off x="514351" y="1190098"/>
            <a:ext cx="7920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1450772" y="902512"/>
            <a:ext cx="600948" cy="276999"/>
          </a:xfrm>
          <a:prstGeom prst="rect">
            <a:avLst/>
          </a:prstGeom>
          <a:noFill/>
        </p:spPr>
        <p:txBody>
          <a:bodyPr wrap="square" rtlCol="0">
            <a:spAutoFit/>
          </a:bodyPr>
          <a:lstStyle/>
          <a:p>
            <a:r>
              <a:rPr lang="de-CH" sz="1200" dirty="0"/>
              <a:t>Tag 1</a:t>
            </a:r>
          </a:p>
        </p:txBody>
      </p:sp>
      <p:sp>
        <p:nvSpPr>
          <p:cNvPr id="17" name="Rechteck 16"/>
          <p:cNvSpPr/>
          <p:nvPr/>
        </p:nvSpPr>
        <p:spPr>
          <a:xfrm>
            <a:off x="1351531" y="1245398"/>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Sprechstunde</a:t>
            </a:r>
          </a:p>
        </p:txBody>
      </p:sp>
      <p:sp>
        <p:nvSpPr>
          <p:cNvPr id="19" name="Rechteck 18"/>
          <p:cNvSpPr/>
          <p:nvPr/>
        </p:nvSpPr>
        <p:spPr>
          <a:xfrm>
            <a:off x="1361078" y="1623667"/>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26" name="Rechteck 25"/>
          <p:cNvSpPr/>
          <p:nvPr/>
        </p:nvSpPr>
        <p:spPr>
          <a:xfrm>
            <a:off x="1358649" y="2176365"/>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30" name="Textfeld 29"/>
          <p:cNvSpPr txBox="1"/>
          <p:nvPr/>
        </p:nvSpPr>
        <p:spPr>
          <a:xfrm>
            <a:off x="4233008" y="913099"/>
            <a:ext cx="600948" cy="276999"/>
          </a:xfrm>
          <a:prstGeom prst="rect">
            <a:avLst/>
          </a:prstGeom>
          <a:noFill/>
        </p:spPr>
        <p:txBody>
          <a:bodyPr wrap="square" rtlCol="0">
            <a:spAutoFit/>
          </a:bodyPr>
          <a:lstStyle/>
          <a:p>
            <a:r>
              <a:rPr lang="de-CH" sz="1200" dirty="0"/>
              <a:t>Tag 2</a:t>
            </a:r>
          </a:p>
        </p:txBody>
      </p:sp>
      <p:sp>
        <p:nvSpPr>
          <p:cNvPr id="31" name="Textfeld 30"/>
          <p:cNvSpPr txBox="1"/>
          <p:nvPr/>
        </p:nvSpPr>
        <p:spPr>
          <a:xfrm>
            <a:off x="7164288" y="913098"/>
            <a:ext cx="600948" cy="276999"/>
          </a:xfrm>
          <a:prstGeom prst="rect">
            <a:avLst/>
          </a:prstGeom>
          <a:noFill/>
        </p:spPr>
        <p:txBody>
          <a:bodyPr wrap="square" rtlCol="0">
            <a:spAutoFit/>
          </a:bodyPr>
          <a:lstStyle/>
          <a:p>
            <a:r>
              <a:rPr lang="de-CH" sz="1200" dirty="0"/>
              <a:t>Tag 3</a:t>
            </a:r>
          </a:p>
        </p:txBody>
      </p:sp>
      <p:cxnSp>
        <p:nvCxnSpPr>
          <p:cNvPr id="3" name="Gerader Verbinder 2"/>
          <p:cNvCxnSpPr/>
          <p:nvPr/>
        </p:nvCxnSpPr>
        <p:spPr>
          <a:xfrm>
            <a:off x="3157524" y="902512"/>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5965946" y="922801"/>
            <a:ext cx="0" cy="3810275"/>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3" name="Rechteck 32"/>
          <p:cNvSpPr/>
          <p:nvPr/>
        </p:nvSpPr>
        <p:spPr>
          <a:xfrm>
            <a:off x="1357651" y="2467617"/>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2" name="Pfeil nach unten 1"/>
          <p:cNvSpPr/>
          <p:nvPr/>
        </p:nvSpPr>
        <p:spPr>
          <a:xfrm>
            <a:off x="1419649" y="2778340"/>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6" name="Abgerundetes Rechteck 5"/>
          <p:cNvSpPr/>
          <p:nvPr/>
        </p:nvSpPr>
        <p:spPr>
          <a:xfrm>
            <a:off x="1361078" y="3838585"/>
            <a:ext cx="826304"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bg1"/>
                </a:solidFill>
              </a:rPr>
              <a:t>TARDOC</a:t>
            </a:r>
          </a:p>
        </p:txBody>
      </p:sp>
      <p:sp>
        <p:nvSpPr>
          <p:cNvPr id="8" name="Abgerundetes Rechteck 7"/>
          <p:cNvSpPr/>
          <p:nvPr/>
        </p:nvSpPr>
        <p:spPr>
          <a:xfrm>
            <a:off x="366546" y="4407177"/>
            <a:ext cx="8450954" cy="375315"/>
          </a:xfrm>
          <a:prstGeom prst="roundRect">
            <a:avLst/>
          </a:prstGeom>
          <a:solidFill>
            <a:schemeClr val="bg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bg1"/>
                </a:solidFill>
              </a:rPr>
              <a:t>Tag 3: Da am gleichen Kalendertag, über den gleichen Garantentypen zum gleichen Organsystem Leistungen erbracht worden sind, werden diese zu einer ambulanten Behandlung zusammengefasst. Aufgrund dessen, dass innerhalb dieser ambulanten Behandlung eine </a:t>
            </a:r>
            <a:r>
              <a:rPr lang="de-CH" sz="1600" dirty="0" err="1">
                <a:solidFill>
                  <a:schemeClr val="bg1"/>
                </a:solidFill>
              </a:rPr>
              <a:t>Triggerposition</a:t>
            </a:r>
            <a:r>
              <a:rPr lang="de-CH" sz="1600" dirty="0">
                <a:solidFill>
                  <a:schemeClr val="bg1"/>
                </a:solidFill>
              </a:rPr>
              <a:t> vorhanden ist, wird die Behandlung über eine amb. Pauschale abgerechnet.</a:t>
            </a:r>
          </a:p>
        </p:txBody>
      </p:sp>
      <p:sp>
        <p:nvSpPr>
          <p:cNvPr id="25" name="Rechteck 24"/>
          <p:cNvSpPr/>
          <p:nvPr/>
        </p:nvSpPr>
        <p:spPr>
          <a:xfrm>
            <a:off x="6965657" y="1239917"/>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p>
            <a:pPr algn="ctr"/>
            <a:r>
              <a:rPr lang="de-CH" sz="1600" dirty="0">
                <a:solidFill>
                  <a:schemeClr val="tx1"/>
                </a:solidFill>
              </a:rPr>
              <a:t>OP</a:t>
            </a:r>
          </a:p>
        </p:txBody>
      </p:sp>
      <p:sp>
        <p:nvSpPr>
          <p:cNvPr id="27" name="Rechteck 26"/>
          <p:cNvSpPr/>
          <p:nvPr/>
        </p:nvSpPr>
        <p:spPr>
          <a:xfrm>
            <a:off x="6975204" y="1618186"/>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err="1">
                <a:solidFill>
                  <a:schemeClr val="bg1"/>
                </a:solidFill>
              </a:rPr>
              <a:t>Tiggerleistung</a:t>
            </a:r>
            <a:endParaRPr lang="de-CH" sz="1600" dirty="0">
              <a:solidFill>
                <a:schemeClr val="bg1"/>
              </a:solidFill>
            </a:endParaRPr>
          </a:p>
          <a:p>
            <a:r>
              <a:rPr lang="de-CH" sz="1600" dirty="0">
                <a:solidFill>
                  <a:schemeClr val="bg1"/>
                </a:solidFill>
              </a:rPr>
              <a:t>----</a:t>
            </a:r>
          </a:p>
        </p:txBody>
      </p:sp>
      <p:sp>
        <p:nvSpPr>
          <p:cNvPr id="28" name="Rechteck 27"/>
          <p:cNvSpPr/>
          <p:nvPr/>
        </p:nvSpPr>
        <p:spPr>
          <a:xfrm>
            <a:off x="6972775" y="2170884"/>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29" name="Rechteck 28"/>
          <p:cNvSpPr/>
          <p:nvPr/>
        </p:nvSpPr>
        <p:spPr>
          <a:xfrm>
            <a:off x="6971777" y="2462136"/>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34" name="Pfeil nach unten 33"/>
          <p:cNvSpPr/>
          <p:nvPr/>
        </p:nvSpPr>
        <p:spPr>
          <a:xfrm>
            <a:off x="7033775" y="2772859"/>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
        <p:nvSpPr>
          <p:cNvPr id="39" name="Abgerundetes Rechteck 38"/>
          <p:cNvSpPr/>
          <p:nvPr/>
        </p:nvSpPr>
        <p:spPr>
          <a:xfrm>
            <a:off x="6040713" y="3833104"/>
            <a:ext cx="1789039" cy="41785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amb. Pauschale</a:t>
            </a:r>
          </a:p>
        </p:txBody>
      </p:sp>
      <p:sp>
        <p:nvSpPr>
          <p:cNvPr id="10" name="Abgerundetes Rechteck 9"/>
          <p:cNvSpPr/>
          <p:nvPr/>
        </p:nvSpPr>
        <p:spPr>
          <a:xfrm>
            <a:off x="6156176" y="123478"/>
            <a:ext cx="2661324" cy="72008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r>
              <a:rPr lang="de-CH" sz="1600" dirty="0">
                <a:solidFill>
                  <a:schemeClr val="bg1"/>
                </a:solidFill>
              </a:rPr>
              <a:t>Parameter: </a:t>
            </a:r>
          </a:p>
          <a:p>
            <a:pPr marL="285750" indent="-285750">
              <a:buFontTx/>
              <a:buChar char="-"/>
            </a:pPr>
            <a:r>
              <a:rPr lang="de-CH" sz="1600" dirty="0">
                <a:solidFill>
                  <a:schemeClr val="bg1"/>
                </a:solidFill>
              </a:rPr>
              <a:t>Kalendertag</a:t>
            </a:r>
          </a:p>
          <a:p>
            <a:pPr marL="285750" indent="-285750">
              <a:buFontTx/>
              <a:buChar char="-"/>
            </a:pPr>
            <a:r>
              <a:rPr lang="de-CH" sz="1600" dirty="0">
                <a:solidFill>
                  <a:schemeClr val="bg1"/>
                </a:solidFill>
              </a:rPr>
              <a:t>Garantentyp (Gesetz)</a:t>
            </a:r>
          </a:p>
          <a:p>
            <a:pPr marL="285750" indent="-285750">
              <a:buFontTx/>
              <a:buChar char="-"/>
            </a:pPr>
            <a:r>
              <a:rPr lang="de-CH" sz="1600" dirty="0">
                <a:solidFill>
                  <a:schemeClr val="bg1"/>
                </a:solidFill>
              </a:rPr>
              <a:t>Organsystem (</a:t>
            </a:r>
            <a:r>
              <a:rPr lang="de-CH" sz="1600" dirty="0" err="1">
                <a:solidFill>
                  <a:schemeClr val="bg1"/>
                </a:solidFill>
              </a:rPr>
              <a:t>Capitulum</a:t>
            </a:r>
            <a:r>
              <a:rPr lang="de-CH" sz="1600" dirty="0">
                <a:solidFill>
                  <a:schemeClr val="bg1"/>
                </a:solidFill>
              </a:rPr>
              <a:t>)</a:t>
            </a:r>
          </a:p>
        </p:txBody>
      </p:sp>
      <p:sp>
        <p:nvSpPr>
          <p:cNvPr id="32" name="Rechteck 31"/>
          <p:cNvSpPr/>
          <p:nvPr/>
        </p:nvSpPr>
        <p:spPr>
          <a:xfrm>
            <a:off x="6040714" y="1245398"/>
            <a:ext cx="864096" cy="29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pPr algn="ctr"/>
            <a:r>
              <a:rPr lang="de-CH" sz="1600" dirty="0">
                <a:solidFill>
                  <a:schemeClr val="tx1"/>
                </a:solidFill>
              </a:rPr>
              <a:t>Prä-</a:t>
            </a:r>
            <a:r>
              <a:rPr lang="de-CH" sz="1600" dirty="0" err="1">
                <a:solidFill>
                  <a:schemeClr val="tx1"/>
                </a:solidFill>
              </a:rPr>
              <a:t>Op</a:t>
            </a:r>
            <a:r>
              <a:rPr lang="de-CH" sz="1600" dirty="0">
                <a:solidFill>
                  <a:schemeClr val="tx1"/>
                </a:solidFill>
              </a:rPr>
              <a:t> Diagnostik</a:t>
            </a:r>
          </a:p>
        </p:txBody>
      </p:sp>
      <p:sp>
        <p:nvSpPr>
          <p:cNvPr id="40" name="Rechteck 39"/>
          <p:cNvSpPr/>
          <p:nvPr/>
        </p:nvSpPr>
        <p:spPr>
          <a:xfrm>
            <a:off x="6050261" y="1623667"/>
            <a:ext cx="864096" cy="487044"/>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47500" lnSpcReduction="20000"/>
          </a:bodyPr>
          <a:lstStyle/>
          <a:p>
            <a:r>
              <a:rPr lang="de-CH" sz="1600" dirty="0">
                <a:solidFill>
                  <a:schemeClr val="bg1"/>
                </a:solidFill>
              </a:rPr>
              <a:t>Leistungen</a:t>
            </a:r>
          </a:p>
          <a:p>
            <a:r>
              <a:rPr lang="de-CH" sz="1600" dirty="0">
                <a:solidFill>
                  <a:schemeClr val="bg1"/>
                </a:solidFill>
              </a:rPr>
              <a:t>----</a:t>
            </a:r>
          </a:p>
          <a:p>
            <a:r>
              <a:rPr lang="de-CH" sz="1600" dirty="0">
                <a:solidFill>
                  <a:schemeClr val="bg1"/>
                </a:solidFill>
              </a:rPr>
              <a:t>----</a:t>
            </a:r>
          </a:p>
          <a:p>
            <a:r>
              <a:rPr lang="de-CH" sz="1600" dirty="0">
                <a:solidFill>
                  <a:schemeClr val="bg1"/>
                </a:solidFill>
              </a:rPr>
              <a:t>----</a:t>
            </a:r>
          </a:p>
        </p:txBody>
      </p:sp>
      <p:sp>
        <p:nvSpPr>
          <p:cNvPr id="41" name="Rechteck 40"/>
          <p:cNvSpPr/>
          <p:nvPr/>
        </p:nvSpPr>
        <p:spPr>
          <a:xfrm>
            <a:off x="6047832" y="2176365"/>
            <a:ext cx="864096" cy="2463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ICD-10 A</a:t>
            </a:r>
          </a:p>
        </p:txBody>
      </p:sp>
      <p:sp>
        <p:nvSpPr>
          <p:cNvPr id="42" name="Rechteck 41"/>
          <p:cNvSpPr/>
          <p:nvPr/>
        </p:nvSpPr>
        <p:spPr>
          <a:xfrm>
            <a:off x="6046834" y="2467617"/>
            <a:ext cx="864096" cy="23871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7500" lnSpcReduction="20000"/>
          </a:bodyPr>
          <a:lstStyle/>
          <a:p>
            <a:r>
              <a:rPr lang="de-CH" sz="1600" dirty="0">
                <a:solidFill>
                  <a:schemeClr val="bg1"/>
                </a:solidFill>
              </a:rPr>
              <a:t>KVG</a:t>
            </a:r>
          </a:p>
        </p:txBody>
      </p:sp>
      <p:sp>
        <p:nvSpPr>
          <p:cNvPr id="43" name="Pfeil nach unten 42"/>
          <p:cNvSpPr/>
          <p:nvPr/>
        </p:nvSpPr>
        <p:spPr>
          <a:xfrm>
            <a:off x="6108832" y="2778340"/>
            <a:ext cx="720721" cy="988237"/>
          </a:xfrm>
          <a:prstGeom prst="downArrow">
            <a:avLst/>
          </a:prstGeom>
          <a:solidFill>
            <a:schemeClr val="accent6">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rmAutofit fontScale="62500" lnSpcReduction="20000"/>
          </a:bodyPr>
          <a:lstStyle/>
          <a:p>
            <a:pPr algn="ctr"/>
            <a:r>
              <a:rPr lang="de-CH" sz="1600" dirty="0" err="1">
                <a:solidFill>
                  <a:schemeClr val="tx1"/>
                </a:solidFill>
              </a:rPr>
              <a:t>Tarifmatcher</a:t>
            </a:r>
            <a:endParaRPr lang="de-CH" sz="1600" dirty="0">
              <a:solidFill>
                <a:schemeClr val="tx1"/>
              </a:solidFill>
            </a:endParaRPr>
          </a:p>
        </p:txBody>
      </p:sp>
    </p:spTree>
    <p:extLst>
      <p:ext uri="{BB962C8B-B14F-4D97-AF65-F5344CB8AC3E}">
        <p14:creationId xmlns:p14="http://schemas.microsoft.com/office/powerpoint/2010/main" val="284097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738664"/>
          </a:xfrm>
        </p:spPr>
        <p:txBody>
          <a:bodyPr/>
          <a:lstStyle/>
          <a:p>
            <a:r>
              <a:rPr lang="de-CH" dirty="0"/>
              <a:t>Abrechnung in der neuen Welt nach TARDOC &amp; ambulante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21</a:t>
            </a:fld>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grpSp>
        <p:nvGrpSpPr>
          <p:cNvPr id="6" name="Gruppieren 5"/>
          <p:cNvGrpSpPr/>
          <p:nvPr/>
        </p:nvGrpSpPr>
        <p:grpSpPr>
          <a:xfrm>
            <a:off x="3027158" y="1347614"/>
            <a:ext cx="2865918" cy="1732463"/>
            <a:chOff x="2926574" y="2708763"/>
            <a:chExt cx="2865918" cy="1732463"/>
          </a:xfrm>
        </p:grpSpPr>
        <p:grpSp>
          <p:nvGrpSpPr>
            <p:cNvPr id="40" name="Gruppieren 39"/>
            <p:cNvGrpSpPr/>
            <p:nvPr/>
          </p:nvGrpSpPr>
          <p:grpSpPr>
            <a:xfrm>
              <a:off x="2926574" y="3134870"/>
              <a:ext cx="2865918" cy="1306356"/>
              <a:chOff x="2933302" y="3335897"/>
              <a:chExt cx="2865918" cy="1306356"/>
            </a:xfrm>
          </p:grpSpPr>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grpSp>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feld 12"/>
          <p:cNvSpPr txBox="1"/>
          <p:nvPr/>
        </p:nvSpPr>
        <p:spPr>
          <a:xfrm>
            <a:off x="611560" y="3363838"/>
            <a:ext cx="7704856" cy="338554"/>
          </a:xfrm>
          <a:prstGeom prst="rect">
            <a:avLst/>
          </a:prstGeom>
          <a:noFill/>
        </p:spPr>
        <p:txBody>
          <a:bodyPr wrap="square" rtlCol="0">
            <a:spAutoFit/>
          </a:bodyPr>
          <a:lstStyle/>
          <a:p>
            <a:r>
              <a:rPr lang="de-CH" sz="1600" dirty="0"/>
              <a:t>Was ist ein </a:t>
            </a:r>
            <a:r>
              <a:rPr lang="de-CH" sz="1600" dirty="0" err="1"/>
              <a:t>Grouper</a:t>
            </a:r>
            <a:r>
              <a:rPr lang="de-CH" sz="1600" dirty="0"/>
              <a:t> und wie komme ich in die richtige Pauschale?</a:t>
            </a:r>
          </a:p>
        </p:txBody>
      </p:sp>
    </p:spTree>
    <p:extLst>
      <p:ext uri="{BB962C8B-B14F-4D97-AF65-F5344CB8AC3E}">
        <p14:creationId xmlns:p14="http://schemas.microsoft.com/office/powerpoint/2010/main" val="1245841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Funktionsweise </a:t>
            </a:r>
            <a:r>
              <a:rPr lang="de-CH" dirty="0" err="1"/>
              <a:t>Grouper</a:t>
            </a:r>
            <a:endParaRPr lang="de-CH" dirty="0"/>
          </a:p>
        </p:txBody>
      </p:sp>
      <p:sp>
        <p:nvSpPr>
          <p:cNvPr id="3" name="Textplatzhalter 2"/>
          <p:cNvSpPr>
            <a:spLocks noGrp="1"/>
          </p:cNvSpPr>
          <p:nvPr>
            <p:ph type="body" sz="quarter" idx="18"/>
          </p:nvPr>
        </p:nvSpPr>
        <p:spPr>
          <a:xfrm>
            <a:off x="514351" y="1134000"/>
            <a:ext cx="8124825" cy="738664"/>
          </a:xfrm>
        </p:spPr>
        <p:txBody>
          <a:bodyPr/>
          <a:lstStyle/>
          <a:p>
            <a:r>
              <a:rPr lang="de-CH" dirty="0"/>
              <a:t>Bild Algorithmus Definitionshandbuch einfügen</a:t>
            </a:r>
          </a:p>
          <a:p>
            <a:r>
              <a:rPr lang="de-CH" dirty="0"/>
              <a:t>Parameter auflisten, die gruppierungsrelevant sind (</a:t>
            </a:r>
            <a:r>
              <a:rPr lang="de-CH" dirty="0" err="1"/>
              <a:t>Triggerpositionen</a:t>
            </a:r>
            <a:r>
              <a:rPr lang="de-CH" dirty="0"/>
              <a:t> erwähnen)</a:t>
            </a:r>
          </a:p>
          <a:p>
            <a:r>
              <a:rPr lang="de-CH" dirty="0"/>
              <a:t>Wichtigkeit der Diagnose / </a:t>
            </a:r>
            <a:r>
              <a:rPr lang="de-CH" dirty="0" err="1"/>
              <a:t>Capitulum</a:t>
            </a:r>
            <a:r>
              <a:rPr lang="de-CH" dirty="0"/>
              <a:t> erläutern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22</a:t>
            </a:fld>
            <a:endParaRPr lang="de-CH" dirty="0"/>
          </a:p>
        </p:txBody>
      </p:sp>
      <p:sp>
        <p:nvSpPr>
          <p:cNvPr id="8" name="Textplatzhalter 7"/>
          <p:cNvSpPr>
            <a:spLocks noGrp="1"/>
          </p:cNvSpPr>
          <p:nvPr>
            <p:ph type="body" sz="quarter" idx="19"/>
          </p:nvPr>
        </p:nvSpPr>
        <p:spPr/>
        <p:txBody>
          <a:bodyPr/>
          <a:lstStyle/>
          <a:p>
            <a:r>
              <a:rPr lang="de-CH" dirty="0"/>
              <a:t>Ermittlung der richtigen Pauschale</a:t>
            </a:r>
          </a:p>
        </p:txBody>
      </p:sp>
    </p:spTree>
    <p:extLst>
      <p:ext uri="{BB962C8B-B14F-4D97-AF65-F5344CB8AC3E}">
        <p14:creationId xmlns:p14="http://schemas.microsoft.com/office/powerpoint/2010/main" val="137620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369332"/>
          </a:xfrm>
        </p:spPr>
        <p:txBody>
          <a:bodyPr/>
          <a:lstStyle/>
          <a:p>
            <a:r>
              <a:rPr lang="de-CH" dirty="0"/>
              <a:t>Wozu dient die Diagnose und was muss erfasst werden</a:t>
            </a:r>
          </a:p>
        </p:txBody>
      </p:sp>
      <p:sp>
        <p:nvSpPr>
          <p:cNvPr id="5" name="Textplatzhalter 4"/>
          <p:cNvSpPr>
            <a:spLocks noGrp="1"/>
          </p:cNvSpPr>
          <p:nvPr>
            <p:ph type="body" sz="quarter" idx="18"/>
          </p:nvPr>
        </p:nvSpPr>
        <p:spPr>
          <a:xfrm>
            <a:off x="514351" y="1134000"/>
            <a:ext cx="8124825" cy="492443"/>
          </a:xfrm>
        </p:spPr>
        <p:txBody>
          <a:bodyPr/>
          <a:lstStyle/>
          <a:p>
            <a:r>
              <a:rPr lang="de-CH" dirty="0"/>
              <a:t>Textlich beschreiben</a:t>
            </a:r>
          </a:p>
          <a:p>
            <a:r>
              <a:rPr lang="de-CH" dirty="0"/>
              <a:t>Verweis auf zusätzliches Modul Diagnoseerfassung</a:t>
            </a:r>
          </a:p>
        </p:txBody>
      </p:sp>
      <p:sp>
        <p:nvSpPr>
          <p:cNvPr id="4" name="Foliennummernplatzhalter 3"/>
          <p:cNvSpPr>
            <a:spLocks noGrp="1"/>
          </p:cNvSpPr>
          <p:nvPr>
            <p:ph type="sldNum" sz="quarter" idx="4"/>
          </p:nvPr>
        </p:nvSpPr>
        <p:spPr/>
        <p:txBody>
          <a:bodyPr/>
          <a:lstStyle/>
          <a:p>
            <a:pPr>
              <a:defRPr/>
            </a:pPr>
            <a:fld id="{65C760C0-2A93-45D2-9E6C-66E93EB1B51D}" type="slidenum">
              <a:rPr lang="de-CH" smtClean="0"/>
              <a:pPr>
                <a:defRPr/>
              </a:pPr>
              <a:t>23</a:t>
            </a:fld>
            <a:endParaRPr lang="de-CH"/>
          </a:p>
        </p:txBody>
      </p:sp>
      <p:sp>
        <p:nvSpPr>
          <p:cNvPr id="6" name="Textplatzhalter 5"/>
          <p:cNvSpPr>
            <a:spLocks noGrp="1"/>
          </p:cNvSpPr>
          <p:nvPr>
            <p:ph type="body" sz="quarter" idx="19"/>
          </p:nvPr>
        </p:nvSpPr>
        <p:spPr/>
        <p:txBody>
          <a:bodyPr/>
          <a:lstStyle/>
          <a:p>
            <a:endParaRPr lang="de-CH"/>
          </a:p>
        </p:txBody>
      </p:sp>
    </p:spTree>
    <p:extLst>
      <p:ext uri="{BB962C8B-B14F-4D97-AF65-F5344CB8AC3E}">
        <p14:creationId xmlns:p14="http://schemas.microsoft.com/office/powerpoint/2010/main" val="272256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738664"/>
          </a:xfrm>
        </p:spPr>
        <p:txBody>
          <a:bodyPr/>
          <a:lstStyle/>
          <a:p>
            <a:r>
              <a:rPr lang="de-CH" dirty="0"/>
              <a:t>Abrechnung in der neuen Welt nach TARDOC &amp; ambulante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24</a:t>
            </a:fld>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grpSp>
        <p:nvGrpSpPr>
          <p:cNvPr id="6" name="Gruppieren 5"/>
          <p:cNvGrpSpPr/>
          <p:nvPr/>
        </p:nvGrpSpPr>
        <p:grpSpPr>
          <a:xfrm>
            <a:off x="3027158" y="1347614"/>
            <a:ext cx="2865918" cy="1732463"/>
            <a:chOff x="2926574" y="2708763"/>
            <a:chExt cx="2865918" cy="1732463"/>
          </a:xfrm>
        </p:grpSpPr>
        <p:grpSp>
          <p:nvGrpSpPr>
            <p:cNvPr id="40" name="Gruppieren 39"/>
            <p:cNvGrpSpPr/>
            <p:nvPr/>
          </p:nvGrpSpPr>
          <p:grpSpPr>
            <a:xfrm>
              <a:off x="2926574" y="3134870"/>
              <a:ext cx="2865918" cy="1306356"/>
              <a:chOff x="2933302" y="3335897"/>
              <a:chExt cx="2865918" cy="1306356"/>
            </a:xfrm>
          </p:grpSpPr>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grpSp>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feld 12"/>
          <p:cNvSpPr txBox="1"/>
          <p:nvPr/>
        </p:nvSpPr>
        <p:spPr>
          <a:xfrm>
            <a:off x="611560" y="3363838"/>
            <a:ext cx="7704856" cy="584775"/>
          </a:xfrm>
          <a:prstGeom prst="rect">
            <a:avLst/>
          </a:prstGeom>
          <a:noFill/>
        </p:spPr>
        <p:txBody>
          <a:bodyPr wrap="square" rtlCol="0">
            <a:spAutoFit/>
          </a:bodyPr>
          <a:lstStyle/>
          <a:p>
            <a:r>
              <a:rPr lang="de-CH" sz="1600" dirty="0"/>
              <a:t>Was ist ein Mapper? Und woher weiss das </a:t>
            </a:r>
            <a:r>
              <a:rPr lang="de-CH" sz="1600" dirty="0" err="1"/>
              <a:t>system</a:t>
            </a:r>
            <a:r>
              <a:rPr lang="de-CH" sz="1600" dirty="0"/>
              <a:t> schon wieder, ob Pauschale oder TARDOC (Repetition </a:t>
            </a:r>
            <a:r>
              <a:rPr lang="de-CH" sz="1600" dirty="0" err="1"/>
              <a:t>Triggerposition</a:t>
            </a:r>
            <a:r>
              <a:rPr lang="de-CH" sz="1600" dirty="0"/>
              <a:t>)</a:t>
            </a:r>
          </a:p>
        </p:txBody>
      </p:sp>
    </p:spTree>
    <p:extLst>
      <p:ext uri="{BB962C8B-B14F-4D97-AF65-F5344CB8AC3E}">
        <p14:creationId xmlns:p14="http://schemas.microsoft.com/office/powerpoint/2010/main" val="250688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369332"/>
          </a:xfrm>
        </p:spPr>
        <p:txBody>
          <a:bodyPr/>
          <a:lstStyle/>
          <a:p>
            <a:r>
              <a:rPr lang="de-CH" dirty="0"/>
              <a:t>Funktionsweise Mapper</a:t>
            </a:r>
          </a:p>
        </p:txBody>
      </p:sp>
      <p:sp>
        <p:nvSpPr>
          <p:cNvPr id="5" name="Textplatzhalter 4"/>
          <p:cNvSpPr>
            <a:spLocks noGrp="1"/>
          </p:cNvSpPr>
          <p:nvPr>
            <p:ph type="body" sz="quarter" idx="18"/>
          </p:nvPr>
        </p:nvSpPr>
        <p:spPr>
          <a:xfrm>
            <a:off x="514351" y="1134000"/>
            <a:ext cx="8124825" cy="246221"/>
          </a:xfrm>
        </p:spPr>
        <p:txBody>
          <a:bodyPr/>
          <a:lstStyle/>
          <a:p>
            <a:r>
              <a:rPr lang="de-CH" dirty="0"/>
              <a:t>Textlich beschreiben</a:t>
            </a:r>
          </a:p>
        </p:txBody>
      </p:sp>
      <p:sp>
        <p:nvSpPr>
          <p:cNvPr id="4" name="Foliennummernplatzhalter 3"/>
          <p:cNvSpPr>
            <a:spLocks noGrp="1"/>
          </p:cNvSpPr>
          <p:nvPr>
            <p:ph type="sldNum" sz="quarter" idx="4"/>
          </p:nvPr>
        </p:nvSpPr>
        <p:spPr/>
        <p:txBody>
          <a:bodyPr/>
          <a:lstStyle/>
          <a:p>
            <a:pPr>
              <a:defRPr/>
            </a:pPr>
            <a:fld id="{65C760C0-2A93-45D2-9E6C-66E93EB1B51D}" type="slidenum">
              <a:rPr lang="de-CH" smtClean="0"/>
              <a:pPr>
                <a:defRPr/>
              </a:pPr>
              <a:t>25</a:t>
            </a:fld>
            <a:endParaRPr lang="de-CH"/>
          </a:p>
        </p:txBody>
      </p:sp>
      <p:sp>
        <p:nvSpPr>
          <p:cNvPr id="6" name="Textplatzhalter 5"/>
          <p:cNvSpPr>
            <a:spLocks noGrp="1"/>
          </p:cNvSpPr>
          <p:nvPr>
            <p:ph type="body" sz="quarter" idx="19"/>
          </p:nvPr>
        </p:nvSpPr>
        <p:spPr/>
        <p:txBody>
          <a:bodyPr/>
          <a:lstStyle/>
          <a:p>
            <a:endParaRPr lang="de-CH"/>
          </a:p>
        </p:txBody>
      </p:sp>
    </p:spTree>
    <p:extLst>
      <p:ext uri="{BB962C8B-B14F-4D97-AF65-F5344CB8AC3E}">
        <p14:creationId xmlns:p14="http://schemas.microsoft.com/office/powerpoint/2010/main" val="221824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369332"/>
          </a:xfrm>
        </p:spPr>
        <p:txBody>
          <a:bodyPr/>
          <a:lstStyle/>
          <a:p>
            <a:r>
              <a:rPr lang="de-CH" dirty="0"/>
              <a:t>Funktionsweise </a:t>
            </a:r>
            <a:r>
              <a:rPr lang="de-CH" dirty="0" err="1"/>
              <a:t>Tarifmatcher</a:t>
            </a:r>
            <a:endParaRPr lang="de-CH" dirty="0"/>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26</a:t>
            </a:fld>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grpSp>
        <p:nvGrpSpPr>
          <p:cNvPr id="40" name="Gruppieren 39"/>
          <p:cNvGrpSpPr/>
          <p:nvPr/>
        </p:nvGrpSpPr>
        <p:grpSpPr>
          <a:xfrm>
            <a:off x="90146" y="2780145"/>
            <a:ext cx="8628882" cy="1956465"/>
            <a:chOff x="96874" y="2981172"/>
            <a:chExt cx="8628882" cy="1956465"/>
          </a:xfrm>
        </p:grpSpPr>
        <p:sp>
          <p:nvSpPr>
            <p:cNvPr id="10" name="Rechteck 9"/>
            <p:cNvSpPr/>
            <p:nvPr/>
          </p:nvSpPr>
          <p:spPr>
            <a:xfrm>
              <a:off x="333635" y="3815427"/>
              <a:ext cx="2048002" cy="286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algn="ctr"/>
              <a:r>
                <a:rPr lang="de-CH" sz="1600" dirty="0">
                  <a:solidFill>
                    <a:schemeClr val="bg1"/>
                  </a:solidFill>
                </a:rPr>
                <a:t>LKAAT- Leistungen</a:t>
              </a:r>
            </a:p>
          </p:txBody>
        </p:sp>
        <p:sp>
          <p:nvSpPr>
            <p:cNvPr id="11" name="Rechteck 10"/>
            <p:cNvSpPr/>
            <p:nvPr/>
          </p:nvSpPr>
          <p:spPr>
            <a:xfrm>
              <a:off x="337869" y="3423841"/>
              <a:ext cx="2036524" cy="26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de-CH" sz="1600" dirty="0">
                  <a:solidFill>
                    <a:schemeClr val="bg1"/>
                  </a:solidFill>
                </a:rPr>
                <a:t>ICD-10 Diagnosen</a:t>
              </a:r>
            </a:p>
          </p:txBody>
        </p:sp>
        <p:sp>
          <p:nvSpPr>
            <p:cNvPr id="12" name="Rechteck 11"/>
            <p:cNvSpPr/>
            <p:nvPr/>
          </p:nvSpPr>
          <p:spPr>
            <a:xfrm>
              <a:off x="337869" y="4214949"/>
              <a:ext cx="2069351" cy="3015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p>
              <a:pPr algn="ctr"/>
              <a:r>
                <a:rPr lang="de-CH" sz="1600" dirty="0">
                  <a:solidFill>
                    <a:schemeClr val="bg1"/>
                  </a:solidFill>
                </a:rPr>
                <a:t>Analyseleistungen, …</a:t>
              </a:r>
            </a:p>
          </p:txBody>
        </p:sp>
        <p:sp>
          <p:nvSpPr>
            <p:cNvPr id="14" name="Geschweifte Klammer rechts 13"/>
            <p:cNvSpPr/>
            <p:nvPr/>
          </p:nvSpPr>
          <p:spPr>
            <a:xfrm>
              <a:off x="2479092" y="3252323"/>
              <a:ext cx="402403" cy="141308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sp>
          <p:nvSpPr>
            <p:cNvPr id="24" name="Rechteck 23"/>
            <p:cNvSpPr/>
            <p:nvPr/>
          </p:nvSpPr>
          <p:spPr>
            <a:xfrm>
              <a:off x="7236296" y="3770259"/>
              <a:ext cx="1489460" cy="397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TARDOC</a:t>
              </a:r>
            </a:p>
          </p:txBody>
        </p:sp>
        <p:sp>
          <p:nvSpPr>
            <p:cNvPr id="25" name="Rechteck 24"/>
            <p:cNvSpPr/>
            <p:nvPr/>
          </p:nvSpPr>
          <p:spPr>
            <a:xfrm>
              <a:off x="7236296" y="4538547"/>
              <a:ext cx="1489460" cy="3990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 Pauschale</a:t>
              </a:r>
            </a:p>
          </p:txBody>
        </p:sp>
        <p:sp>
          <p:nvSpPr>
            <p:cNvPr id="28" name="Textfeld 27"/>
            <p:cNvSpPr txBox="1"/>
            <p:nvPr/>
          </p:nvSpPr>
          <p:spPr>
            <a:xfrm>
              <a:off x="96874" y="2981172"/>
              <a:ext cx="720080" cy="338554"/>
            </a:xfrm>
            <a:prstGeom prst="rect">
              <a:avLst/>
            </a:prstGeom>
            <a:solidFill>
              <a:srgbClr val="92D050"/>
            </a:solidFill>
          </p:spPr>
          <p:txBody>
            <a:bodyPr wrap="square" rtlCol="0">
              <a:spAutoFit/>
            </a:bodyPr>
            <a:lstStyle/>
            <a:p>
              <a:r>
                <a:rPr lang="de-CH" sz="1600" b="1" dirty="0"/>
                <a:t>NEU:</a:t>
              </a:r>
            </a:p>
          </p:txBody>
        </p:sp>
      </p:grpSp>
      <p:pic>
        <p:nvPicPr>
          <p:cNvPr id="3" name="Grafik 2"/>
          <p:cNvPicPr>
            <a:picLocks noChangeAspect="1"/>
          </p:cNvPicPr>
          <p:nvPr/>
        </p:nvPicPr>
        <p:blipFill>
          <a:blip r:embed="rId2"/>
          <a:stretch>
            <a:fillRect/>
          </a:stretch>
        </p:blipFill>
        <p:spPr>
          <a:xfrm>
            <a:off x="2238511" y="3423840"/>
            <a:ext cx="300537" cy="268005"/>
          </a:xfrm>
          <a:prstGeom prst="rect">
            <a:avLst/>
          </a:prstGeom>
        </p:spPr>
      </p:pic>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43" name="Gerade Verbindung mit Pfeil 42"/>
          <p:cNvCxnSpPr>
            <a:stCxn id="19" idx="3"/>
            <a:endCxn id="24" idx="1"/>
          </p:cNvCxnSpPr>
          <p:nvPr/>
        </p:nvCxnSpPr>
        <p:spPr>
          <a:xfrm flipV="1">
            <a:off x="5690761" y="3767834"/>
            <a:ext cx="1538807" cy="1583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782107" y="3562454"/>
            <a:ext cx="1463889" cy="226546"/>
          </a:xfrm>
          <a:prstGeom prst="rect">
            <a:avLst/>
          </a:prstGeom>
          <a:noFill/>
        </p:spPr>
        <p:txBody>
          <a:bodyPr wrap="square" rtlCol="0">
            <a:normAutofit fontScale="625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Nein</a:t>
            </a:r>
          </a:p>
        </p:txBody>
      </p:sp>
      <p:sp>
        <p:nvSpPr>
          <p:cNvPr id="53" name="Textfeld 52"/>
          <p:cNvSpPr txBox="1"/>
          <p:nvPr/>
        </p:nvSpPr>
        <p:spPr>
          <a:xfrm>
            <a:off x="5774835" y="4383331"/>
            <a:ext cx="1463889" cy="226546"/>
          </a:xfrm>
          <a:prstGeom prst="rect">
            <a:avLst/>
          </a:prstGeom>
          <a:noFill/>
        </p:spPr>
        <p:txBody>
          <a:bodyPr wrap="square" rtlCol="0">
            <a:normAutofit fontScale="700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JA</a:t>
            </a:r>
          </a:p>
        </p:txBody>
      </p:sp>
      <p:cxnSp>
        <p:nvCxnSpPr>
          <p:cNvPr id="16" name="Gewinkelter Verbinder 15"/>
          <p:cNvCxnSpPr>
            <a:stCxn id="18" idx="2"/>
          </p:cNvCxnSpPr>
          <p:nvPr/>
        </p:nvCxnSpPr>
        <p:spPr>
          <a:xfrm rot="16200000" flipH="1">
            <a:off x="5658805" y="3017211"/>
            <a:ext cx="291774" cy="284975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59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369332"/>
          </a:xfrm>
        </p:spPr>
        <p:txBody>
          <a:bodyPr/>
          <a:lstStyle/>
          <a:p>
            <a:r>
              <a:rPr lang="de-CH" dirty="0"/>
              <a:t>TARMED </a:t>
            </a:r>
            <a:r>
              <a:rPr lang="de-CH" dirty="0">
                <a:latin typeface="Arial" panose="020B0604020202020204" pitchFamily="34" charset="0"/>
                <a:cs typeface="Arial" panose="020B0604020202020204" pitchFamily="34" charset="0"/>
              </a:rPr>
              <a:t>→</a:t>
            </a:r>
            <a:r>
              <a:rPr lang="de-CH" dirty="0"/>
              <a:t> TARDOC &amp; ambulante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27</a:t>
            </a:fld>
            <a:endParaRPr lang="de-CH" dirty="0"/>
          </a:p>
        </p:txBody>
      </p:sp>
      <p:sp>
        <p:nvSpPr>
          <p:cNvPr id="6" name="Textplatzhalter 5"/>
          <p:cNvSpPr>
            <a:spLocks noGrp="1"/>
          </p:cNvSpPr>
          <p:nvPr>
            <p:ph type="body" sz="quarter" idx="4294967295"/>
          </p:nvPr>
        </p:nvSpPr>
        <p:spPr>
          <a:xfrm>
            <a:off x="208757" y="499764"/>
            <a:ext cx="8124825" cy="246063"/>
          </a:xfrm>
        </p:spPr>
        <p:txBody>
          <a:bodyPr/>
          <a:lstStyle/>
          <a:p>
            <a:r>
              <a:rPr lang="de-CH" dirty="0"/>
              <a:t>Was ändert sich?</a:t>
            </a:r>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grpSp>
        <p:nvGrpSpPr>
          <p:cNvPr id="40" name="Gruppieren 39"/>
          <p:cNvGrpSpPr/>
          <p:nvPr/>
        </p:nvGrpSpPr>
        <p:grpSpPr>
          <a:xfrm>
            <a:off x="90146" y="2780145"/>
            <a:ext cx="8628882" cy="1956465"/>
            <a:chOff x="96874" y="2981172"/>
            <a:chExt cx="8628882" cy="1956465"/>
          </a:xfrm>
        </p:grpSpPr>
        <p:sp>
          <p:nvSpPr>
            <p:cNvPr id="10" name="Rechteck 9"/>
            <p:cNvSpPr/>
            <p:nvPr/>
          </p:nvSpPr>
          <p:spPr>
            <a:xfrm>
              <a:off x="333635" y="3815427"/>
              <a:ext cx="2048002" cy="286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20000"/>
            </a:bodyPr>
            <a:lstStyle/>
            <a:p>
              <a:pPr algn="ctr"/>
              <a:r>
                <a:rPr lang="de-CH" sz="1600" dirty="0">
                  <a:solidFill>
                    <a:schemeClr val="bg1"/>
                  </a:solidFill>
                </a:rPr>
                <a:t>LKAAT- Leistungen</a:t>
              </a:r>
            </a:p>
          </p:txBody>
        </p:sp>
        <p:sp>
          <p:nvSpPr>
            <p:cNvPr id="11" name="Rechteck 10"/>
            <p:cNvSpPr/>
            <p:nvPr/>
          </p:nvSpPr>
          <p:spPr>
            <a:xfrm>
              <a:off x="337869" y="3423841"/>
              <a:ext cx="2036524" cy="26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20000"/>
            </a:bodyPr>
            <a:lstStyle/>
            <a:p>
              <a:pPr algn="ctr"/>
              <a:r>
                <a:rPr lang="de-CH" sz="1600" dirty="0">
                  <a:solidFill>
                    <a:schemeClr val="bg1"/>
                  </a:solidFill>
                </a:rPr>
                <a:t>ICD-10 Diagnosen</a:t>
              </a:r>
            </a:p>
          </p:txBody>
        </p:sp>
        <p:sp>
          <p:nvSpPr>
            <p:cNvPr id="12" name="Rechteck 11"/>
            <p:cNvSpPr/>
            <p:nvPr/>
          </p:nvSpPr>
          <p:spPr>
            <a:xfrm>
              <a:off x="337869" y="4214949"/>
              <a:ext cx="2069351" cy="3015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p>
              <a:pPr algn="ctr"/>
              <a:r>
                <a:rPr lang="de-CH" sz="1600" dirty="0">
                  <a:solidFill>
                    <a:schemeClr val="bg1"/>
                  </a:solidFill>
                </a:rPr>
                <a:t>Analyseleistungen, …</a:t>
              </a:r>
            </a:p>
          </p:txBody>
        </p:sp>
        <p:sp>
          <p:nvSpPr>
            <p:cNvPr id="14" name="Geschweifte Klammer rechts 13"/>
            <p:cNvSpPr/>
            <p:nvPr/>
          </p:nvSpPr>
          <p:spPr>
            <a:xfrm>
              <a:off x="2479092" y="3252323"/>
              <a:ext cx="402403" cy="141308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 name="Abgerundetes Rechteck 14"/>
            <p:cNvSpPr/>
            <p:nvPr/>
          </p:nvSpPr>
          <p:spPr>
            <a:xfrm>
              <a:off x="2933302" y="3335897"/>
              <a:ext cx="2865918" cy="1306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600" dirty="0" err="1">
                <a:solidFill>
                  <a:schemeClr val="tx1"/>
                </a:solidFill>
              </a:endParaRPr>
            </a:p>
          </p:txBody>
        </p:sp>
        <p:sp>
          <p:nvSpPr>
            <p:cNvPr id="17" name="Abgerundetes Rechteck 16"/>
            <p:cNvSpPr/>
            <p:nvPr/>
          </p:nvSpPr>
          <p:spPr>
            <a:xfrm>
              <a:off x="3039982" y="3472785"/>
              <a:ext cx="869365" cy="10156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a:solidFill>
                    <a:schemeClr val="bg1"/>
                  </a:solidFill>
                </a:rPr>
                <a:t>Casemaster</a:t>
              </a:r>
            </a:p>
            <a:p>
              <a:pPr algn="ctr"/>
              <a:endParaRPr lang="de-CH" sz="800">
                <a:solidFill>
                  <a:schemeClr val="bg1"/>
                </a:solidFill>
              </a:endParaRPr>
            </a:p>
            <a:p>
              <a:pPr algn="ctr"/>
              <a:r>
                <a:rPr lang="de-CH" sz="800">
                  <a:solidFill>
                    <a:schemeClr val="bg1"/>
                  </a:solidFill>
                </a:rPr>
                <a:t>Ambulante </a:t>
              </a:r>
              <a:r>
                <a:rPr lang="de-CH" sz="800" dirty="0">
                  <a:solidFill>
                    <a:schemeClr val="bg1"/>
                  </a:solidFill>
                </a:rPr>
                <a:t>Behandlung</a:t>
              </a:r>
            </a:p>
          </p:txBody>
        </p:sp>
        <p:sp>
          <p:nvSpPr>
            <p:cNvPr id="18" name="Abgerundetes Rechteck 17"/>
            <p:cNvSpPr/>
            <p:nvPr/>
          </p:nvSpPr>
          <p:spPr>
            <a:xfrm>
              <a:off x="3960538" y="3480923"/>
              <a:ext cx="852011" cy="101630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err="1">
                  <a:solidFill>
                    <a:schemeClr val="bg1"/>
                  </a:solidFill>
                </a:rPr>
                <a:t>Grouper</a:t>
              </a:r>
              <a:endParaRPr lang="de-CH" sz="800" b="1" u="sng" dirty="0">
                <a:solidFill>
                  <a:schemeClr val="bg1"/>
                </a:solidFill>
              </a:endParaRPr>
            </a:p>
            <a:p>
              <a:pPr algn="ctr"/>
              <a:endParaRPr lang="de-CH" sz="800" dirty="0">
                <a:solidFill>
                  <a:schemeClr val="bg1"/>
                </a:solidFill>
              </a:endParaRPr>
            </a:p>
            <a:p>
              <a:pPr algn="ctr"/>
              <a:r>
                <a:rPr lang="de-CH" sz="800" dirty="0">
                  <a:solidFill>
                    <a:schemeClr val="bg1"/>
                  </a:solidFill>
                </a:rPr>
                <a:t>Ermittlung Pauschale</a:t>
              </a:r>
            </a:p>
          </p:txBody>
        </p:sp>
        <p:sp>
          <p:nvSpPr>
            <p:cNvPr id="19" name="Abgerundetes Rechteck 18"/>
            <p:cNvSpPr/>
            <p:nvPr/>
          </p:nvSpPr>
          <p:spPr>
            <a:xfrm>
              <a:off x="4888893" y="3480923"/>
              <a:ext cx="808596" cy="100755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800" b="1" u="sng" dirty="0">
                  <a:solidFill>
                    <a:schemeClr val="bg1"/>
                  </a:solidFill>
                </a:rPr>
                <a:t>Mapper</a:t>
              </a:r>
            </a:p>
            <a:p>
              <a:pPr algn="ctr"/>
              <a:r>
                <a:rPr lang="de-CH" sz="800" dirty="0">
                  <a:solidFill>
                    <a:schemeClr val="bg1"/>
                  </a:solidFill>
                </a:rPr>
                <a:t> </a:t>
              </a:r>
            </a:p>
            <a:p>
              <a:pPr algn="ctr"/>
              <a:r>
                <a:rPr lang="de-CH" sz="800" dirty="0">
                  <a:solidFill>
                    <a:schemeClr val="bg1"/>
                  </a:solidFill>
                </a:rPr>
                <a:t>LKAAT zu TARDOC</a:t>
              </a:r>
            </a:p>
          </p:txBody>
        </p:sp>
        <p:sp>
          <p:nvSpPr>
            <p:cNvPr id="24" name="Rechteck 23"/>
            <p:cNvSpPr/>
            <p:nvPr/>
          </p:nvSpPr>
          <p:spPr>
            <a:xfrm>
              <a:off x="7236296" y="3770259"/>
              <a:ext cx="1489460" cy="397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bg1"/>
                  </a:solidFill>
                </a:rPr>
                <a:t>TARDOC</a:t>
              </a:r>
            </a:p>
          </p:txBody>
        </p:sp>
        <p:sp>
          <p:nvSpPr>
            <p:cNvPr id="25" name="Rechteck 24"/>
            <p:cNvSpPr/>
            <p:nvPr/>
          </p:nvSpPr>
          <p:spPr>
            <a:xfrm>
              <a:off x="7236296" y="4538547"/>
              <a:ext cx="1489460" cy="3990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 Pauschale</a:t>
              </a:r>
            </a:p>
          </p:txBody>
        </p:sp>
        <p:sp>
          <p:nvSpPr>
            <p:cNvPr id="28" name="Textfeld 27"/>
            <p:cNvSpPr txBox="1"/>
            <p:nvPr/>
          </p:nvSpPr>
          <p:spPr>
            <a:xfrm>
              <a:off x="96874" y="2981172"/>
              <a:ext cx="720080" cy="338554"/>
            </a:xfrm>
            <a:prstGeom prst="rect">
              <a:avLst/>
            </a:prstGeom>
            <a:solidFill>
              <a:srgbClr val="92D050"/>
            </a:solidFill>
          </p:spPr>
          <p:txBody>
            <a:bodyPr wrap="square" rtlCol="0">
              <a:spAutoFit/>
            </a:bodyPr>
            <a:lstStyle/>
            <a:p>
              <a:r>
                <a:rPr lang="de-CH" sz="1600" b="1" dirty="0"/>
                <a:t>NEU:</a:t>
              </a:r>
            </a:p>
          </p:txBody>
        </p:sp>
      </p:grpSp>
      <p:sp>
        <p:nvSpPr>
          <p:cNvPr id="26" name="Rechteck 25"/>
          <p:cNvSpPr/>
          <p:nvPr/>
        </p:nvSpPr>
        <p:spPr>
          <a:xfrm>
            <a:off x="351795" y="1723140"/>
            <a:ext cx="2029841" cy="250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tx1"/>
                </a:solidFill>
              </a:rPr>
              <a:t>TARMED Analogieleistungen</a:t>
            </a:r>
          </a:p>
        </p:txBody>
      </p:sp>
      <p:sp>
        <p:nvSpPr>
          <p:cNvPr id="27" name="Textfeld 26"/>
          <p:cNvSpPr txBox="1"/>
          <p:nvPr/>
        </p:nvSpPr>
        <p:spPr>
          <a:xfrm>
            <a:off x="70858" y="1293542"/>
            <a:ext cx="720080" cy="338554"/>
          </a:xfrm>
          <a:prstGeom prst="rect">
            <a:avLst/>
          </a:prstGeom>
          <a:solidFill>
            <a:schemeClr val="bg2">
              <a:lumMod val="20000"/>
              <a:lumOff val="80000"/>
            </a:schemeClr>
          </a:solidFill>
        </p:spPr>
        <p:txBody>
          <a:bodyPr wrap="square" rtlCol="0">
            <a:spAutoFit/>
          </a:bodyPr>
          <a:lstStyle/>
          <a:p>
            <a:r>
              <a:rPr lang="de-CH" sz="1600" b="1" dirty="0"/>
              <a:t>ALT:</a:t>
            </a:r>
          </a:p>
        </p:txBody>
      </p:sp>
      <p:sp>
        <p:nvSpPr>
          <p:cNvPr id="32" name="Rechteck 31"/>
          <p:cNvSpPr/>
          <p:nvPr/>
        </p:nvSpPr>
        <p:spPr>
          <a:xfrm>
            <a:off x="6546207" y="1574223"/>
            <a:ext cx="2140024" cy="39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tx1"/>
                </a:solidFill>
              </a:rPr>
              <a:t>TARMED</a:t>
            </a:r>
          </a:p>
        </p:txBody>
      </p:sp>
      <p:sp>
        <p:nvSpPr>
          <p:cNvPr id="33" name="Abgerundetes Rechteck 32"/>
          <p:cNvSpPr/>
          <p:nvPr/>
        </p:nvSpPr>
        <p:spPr>
          <a:xfrm>
            <a:off x="2933303" y="1409996"/>
            <a:ext cx="2865917" cy="7297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Anwendung </a:t>
            </a:r>
          </a:p>
          <a:p>
            <a:pPr algn="ctr"/>
            <a:r>
              <a:rPr lang="de-CH" sz="1600" dirty="0">
                <a:solidFill>
                  <a:schemeClr val="tx1"/>
                </a:solidFill>
              </a:rPr>
              <a:t>Regelwerk </a:t>
            </a:r>
          </a:p>
          <a:p>
            <a:pPr algn="ctr"/>
            <a:r>
              <a:rPr lang="de-CH" sz="1600" dirty="0">
                <a:solidFill>
                  <a:schemeClr val="tx1"/>
                </a:solidFill>
              </a:rPr>
              <a:t>TARMED</a:t>
            </a:r>
          </a:p>
        </p:txBody>
      </p:sp>
      <p:cxnSp>
        <p:nvCxnSpPr>
          <p:cNvPr id="20" name="Gerade Verbindung mit Pfeil 19"/>
          <p:cNvCxnSpPr>
            <a:stCxn id="33" idx="3"/>
          </p:cNvCxnSpPr>
          <p:nvPr/>
        </p:nvCxnSpPr>
        <p:spPr>
          <a:xfrm>
            <a:off x="5799220" y="1774849"/>
            <a:ext cx="74698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2"/>
          <a:stretch>
            <a:fillRect/>
          </a:stretch>
        </p:blipFill>
        <p:spPr>
          <a:xfrm>
            <a:off x="2238511" y="3423840"/>
            <a:ext cx="300537" cy="268005"/>
          </a:xfrm>
          <a:prstGeom prst="rect">
            <a:avLst/>
          </a:prstGeom>
        </p:spPr>
      </p:pic>
      <p:cxnSp>
        <p:nvCxnSpPr>
          <p:cNvPr id="34" name="Gerade Verbindung mit Pfeil 33"/>
          <p:cNvCxnSpPr/>
          <p:nvPr/>
        </p:nvCxnSpPr>
        <p:spPr>
          <a:xfrm>
            <a:off x="2407220" y="1851670"/>
            <a:ext cx="52608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3122076" y="2708763"/>
            <a:ext cx="1062633" cy="417969"/>
          </a:xfrm>
          <a:prstGeom prst="rect">
            <a:avLst/>
          </a:prstGeom>
          <a:solidFill>
            <a:srgbClr val="92D050"/>
          </a:solidFill>
          <a:ln w="22225">
            <a:solidFill>
              <a:schemeClr val="tx1"/>
            </a:solidFill>
          </a:ln>
        </p:spPr>
        <p:txBody>
          <a:bodyPr wrap="square" rtlCol="0">
            <a:normAutofit fontScale="47500" lnSpcReduction="20000"/>
          </a:bodyPr>
          <a:lstStyle/>
          <a:p>
            <a:r>
              <a:rPr lang="de-CH" sz="2500" dirty="0" err="1"/>
              <a:t>Tarifmatcher</a:t>
            </a:r>
            <a:r>
              <a:rPr lang="de-CH" sz="2500" dirty="0"/>
              <a:t> (vereinfacht</a:t>
            </a:r>
            <a:r>
              <a:rPr lang="de-CH" sz="1400" dirty="0"/>
              <a:t>)</a:t>
            </a:r>
          </a:p>
        </p:txBody>
      </p:sp>
      <p:cxnSp>
        <p:nvCxnSpPr>
          <p:cNvPr id="43" name="Gerade Verbindung mit Pfeil 42"/>
          <p:cNvCxnSpPr>
            <a:stCxn id="19" idx="3"/>
            <a:endCxn id="24" idx="1"/>
          </p:cNvCxnSpPr>
          <p:nvPr/>
        </p:nvCxnSpPr>
        <p:spPr>
          <a:xfrm flipV="1">
            <a:off x="5690761" y="3767834"/>
            <a:ext cx="1538807" cy="1583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782107" y="3562454"/>
            <a:ext cx="1463889" cy="226546"/>
          </a:xfrm>
          <a:prstGeom prst="rect">
            <a:avLst/>
          </a:prstGeom>
          <a:noFill/>
        </p:spPr>
        <p:txBody>
          <a:bodyPr wrap="square" rtlCol="0">
            <a:normAutofit fontScale="625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Nein</a:t>
            </a:r>
          </a:p>
        </p:txBody>
      </p:sp>
      <p:sp>
        <p:nvSpPr>
          <p:cNvPr id="53" name="Textfeld 52"/>
          <p:cNvSpPr txBox="1"/>
          <p:nvPr/>
        </p:nvSpPr>
        <p:spPr>
          <a:xfrm>
            <a:off x="5774835" y="4383331"/>
            <a:ext cx="1463889" cy="226546"/>
          </a:xfrm>
          <a:prstGeom prst="rect">
            <a:avLst/>
          </a:prstGeom>
          <a:noFill/>
        </p:spPr>
        <p:txBody>
          <a:bodyPr wrap="square" rtlCol="0">
            <a:normAutofit fontScale="70000" lnSpcReduction="20000"/>
          </a:bodyPr>
          <a:lstStyle/>
          <a:p>
            <a:r>
              <a:rPr lang="de-CH" sz="1600" dirty="0" err="1">
                <a:solidFill>
                  <a:schemeClr val="bg2">
                    <a:lumMod val="75000"/>
                  </a:schemeClr>
                </a:solidFill>
              </a:rPr>
              <a:t>Triggerleistung</a:t>
            </a:r>
            <a:r>
              <a:rPr lang="de-CH" sz="1600" dirty="0">
                <a:solidFill>
                  <a:schemeClr val="bg2">
                    <a:lumMod val="75000"/>
                  </a:schemeClr>
                </a:solidFill>
              </a:rPr>
              <a:t>: JA</a:t>
            </a:r>
          </a:p>
        </p:txBody>
      </p:sp>
      <p:cxnSp>
        <p:nvCxnSpPr>
          <p:cNvPr id="16" name="Gewinkelter Verbinder 15"/>
          <p:cNvCxnSpPr>
            <a:stCxn id="18" idx="2"/>
          </p:cNvCxnSpPr>
          <p:nvPr/>
        </p:nvCxnSpPr>
        <p:spPr>
          <a:xfrm rot="16200000" flipH="1">
            <a:off x="5658805" y="3017211"/>
            <a:ext cx="291774" cy="284975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a:off x="3811590" y="3772476"/>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a:off x="4731355" y="3793143"/>
            <a:ext cx="2373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70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4351" y="216693"/>
            <a:ext cx="8124825" cy="369332"/>
          </a:xfrm>
        </p:spPr>
        <p:txBody>
          <a:bodyPr/>
          <a:lstStyle/>
          <a:p>
            <a:r>
              <a:rPr lang="de-CH" dirty="0"/>
              <a:t>Abrechnung Patientenbeispiel in der alten Welt</a:t>
            </a:r>
          </a:p>
        </p:txBody>
      </p:sp>
      <p:sp>
        <p:nvSpPr>
          <p:cNvPr id="5" name="Textplatzhalter 4"/>
          <p:cNvSpPr>
            <a:spLocks noGrp="1"/>
          </p:cNvSpPr>
          <p:nvPr>
            <p:ph type="body" sz="quarter" idx="18"/>
          </p:nvPr>
        </p:nvSpPr>
        <p:spPr>
          <a:xfrm>
            <a:off x="514351" y="1134000"/>
            <a:ext cx="8124825" cy="3447098"/>
          </a:xfrm>
        </p:spPr>
        <p:txBody>
          <a:bodyPr/>
          <a:lstStyle/>
          <a:p>
            <a:r>
              <a:rPr lang="de-CH" dirty="0"/>
              <a:t>Beispielpatientenpfad einfügen</a:t>
            </a:r>
          </a:p>
          <a:p>
            <a:endParaRPr lang="de-CH" dirty="0"/>
          </a:p>
          <a:p>
            <a:r>
              <a:rPr lang="de-CH" dirty="0"/>
              <a:t>Sprechstunde</a:t>
            </a:r>
          </a:p>
          <a:p>
            <a:r>
              <a:rPr lang="de-CH" dirty="0"/>
              <a:t>CT oder MRI</a:t>
            </a:r>
          </a:p>
          <a:p>
            <a:r>
              <a:rPr lang="de-CH" dirty="0"/>
              <a:t>Anästhesie-Vorbesprechung</a:t>
            </a:r>
          </a:p>
          <a:p>
            <a:r>
              <a:rPr lang="de-CH" dirty="0"/>
              <a:t>Amb. OP</a:t>
            </a:r>
          </a:p>
          <a:p>
            <a:r>
              <a:rPr lang="de-CH" dirty="0" err="1"/>
              <a:t>Physio</a:t>
            </a:r>
            <a:endParaRPr lang="de-CH" dirty="0"/>
          </a:p>
          <a:p>
            <a:r>
              <a:rPr lang="de-CH" dirty="0" err="1"/>
              <a:t>Evt</a:t>
            </a:r>
            <a:r>
              <a:rPr lang="de-CH" dirty="0"/>
              <a:t> zusätzliche Kontrolle wegen anderem Leiden</a:t>
            </a:r>
          </a:p>
          <a:p>
            <a:r>
              <a:rPr lang="de-CH" dirty="0"/>
              <a:t>Nachkontrolle</a:t>
            </a:r>
          </a:p>
          <a:p>
            <a:endParaRPr lang="de-CH" dirty="0"/>
          </a:p>
          <a:p>
            <a:r>
              <a:rPr lang="de-CH" dirty="0"/>
              <a:t>Darunter darstellen, was über welche Tarife abgerechnet wurde (alles </a:t>
            </a:r>
            <a:r>
              <a:rPr lang="de-CH" dirty="0" err="1"/>
              <a:t>Tarmed</a:t>
            </a:r>
            <a:r>
              <a:rPr lang="de-CH" dirty="0"/>
              <a:t> ausser </a:t>
            </a:r>
            <a:r>
              <a:rPr lang="de-CH" dirty="0" err="1"/>
              <a:t>Physio</a:t>
            </a:r>
            <a:r>
              <a:rPr lang="de-CH" dirty="0"/>
              <a:t>)</a:t>
            </a:r>
          </a:p>
          <a:p>
            <a:r>
              <a:rPr lang="de-CH" dirty="0"/>
              <a:t>Dann «</a:t>
            </a:r>
            <a:r>
              <a:rPr lang="de-CH" dirty="0" err="1"/>
              <a:t>zoomout</a:t>
            </a:r>
            <a:r>
              <a:rPr lang="de-CH" dirty="0"/>
              <a:t>» auf die nächste Folie zur Funktionsweise Abrechnung nach </a:t>
            </a:r>
            <a:r>
              <a:rPr lang="de-CH" dirty="0" err="1"/>
              <a:t>Tarmed</a:t>
            </a:r>
            <a:endParaRPr lang="de-CH" dirty="0"/>
          </a:p>
          <a:p>
            <a:endParaRPr lang="de-CH" dirty="0"/>
          </a:p>
        </p:txBody>
      </p:sp>
      <p:sp>
        <p:nvSpPr>
          <p:cNvPr id="6" name="Textplatzhalter 5"/>
          <p:cNvSpPr>
            <a:spLocks noGrp="1"/>
          </p:cNvSpPr>
          <p:nvPr>
            <p:ph type="body" sz="quarter" idx="19"/>
          </p:nvPr>
        </p:nvSpPr>
        <p:spPr/>
        <p:txBody>
          <a:bodyPr/>
          <a:lstStyle/>
          <a:p>
            <a:endParaRPr lang="de-CH"/>
          </a:p>
        </p:txBody>
      </p:sp>
      <p:pic>
        <p:nvPicPr>
          <p:cNvPr id="7" name="Grafik 6"/>
          <p:cNvPicPr>
            <a:picLocks noChangeAspect="1"/>
          </p:cNvPicPr>
          <p:nvPr/>
        </p:nvPicPr>
        <p:blipFill>
          <a:blip r:embed="rId3"/>
          <a:stretch>
            <a:fillRect/>
          </a:stretch>
        </p:blipFill>
        <p:spPr>
          <a:xfrm>
            <a:off x="5076056" y="935662"/>
            <a:ext cx="3604970" cy="1944216"/>
          </a:xfrm>
          <a:prstGeom prst="rect">
            <a:avLst/>
          </a:prstGeom>
        </p:spPr>
      </p:pic>
    </p:spTree>
    <p:extLst>
      <p:ext uri="{BB962C8B-B14F-4D97-AF65-F5344CB8AC3E}">
        <p14:creationId xmlns:p14="http://schemas.microsoft.com/office/powerpoint/2010/main" val="332779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14351" y="216693"/>
            <a:ext cx="8124825" cy="369332"/>
          </a:xfrm>
        </p:spPr>
        <p:txBody>
          <a:bodyPr/>
          <a:lstStyle/>
          <a:p>
            <a:r>
              <a:rPr lang="de-CH" dirty="0"/>
              <a:t>Abrechnung Patientenbeispiel in der neuen Welt</a:t>
            </a:r>
          </a:p>
        </p:txBody>
      </p:sp>
      <p:sp>
        <p:nvSpPr>
          <p:cNvPr id="5" name="Textplatzhalter 4"/>
          <p:cNvSpPr>
            <a:spLocks noGrp="1"/>
          </p:cNvSpPr>
          <p:nvPr>
            <p:ph type="body" sz="quarter" idx="18"/>
          </p:nvPr>
        </p:nvSpPr>
        <p:spPr>
          <a:xfrm>
            <a:off x="514351" y="1134000"/>
            <a:ext cx="8124825" cy="3200876"/>
          </a:xfrm>
        </p:spPr>
        <p:txBody>
          <a:bodyPr/>
          <a:lstStyle/>
          <a:p>
            <a:r>
              <a:rPr lang="de-CH" dirty="0"/>
              <a:t>Beispielpatientenpfad einfügen</a:t>
            </a:r>
          </a:p>
          <a:p>
            <a:endParaRPr lang="de-CH" dirty="0"/>
          </a:p>
          <a:p>
            <a:r>
              <a:rPr lang="de-CH" dirty="0"/>
              <a:t>Sprechstunde</a:t>
            </a:r>
          </a:p>
          <a:p>
            <a:r>
              <a:rPr lang="de-CH" dirty="0"/>
              <a:t>CT oder MRI</a:t>
            </a:r>
          </a:p>
          <a:p>
            <a:r>
              <a:rPr lang="de-CH" dirty="0"/>
              <a:t>Anästhesie-Vorbesprechung</a:t>
            </a:r>
          </a:p>
          <a:p>
            <a:r>
              <a:rPr lang="de-CH" dirty="0"/>
              <a:t>Amb. OP</a:t>
            </a:r>
          </a:p>
          <a:p>
            <a:r>
              <a:rPr lang="de-CH" dirty="0" err="1"/>
              <a:t>Physio</a:t>
            </a:r>
            <a:endParaRPr lang="de-CH" dirty="0"/>
          </a:p>
          <a:p>
            <a:r>
              <a:rPr lang="de-CH" dirty="0" err="1"/>
              <a:t>Evt</a:t>
            </a:r>
            <a:r>
              <a:rPr lang="de-CH" dirty="0"/>
              <a:t> zusätzliche Kontrolle wegen anderem Leiden</a:t>
            </a:r>
          </a:p>
          <a:p>
            <a:r>
              <a:rPr lang="de-CH" dirty="0"/>
              <a:t>Nachkontrolle</a:t>
            </a:r>
          </a:p>
          <a:p>
            <a:endParaRPr lang="de-CH" dirty="0"/>
          </a:p>
          <a:p>
            <a:r>
              <a:rPr lang="de-CH" dirty="0"/>
              <a:t>Nochmals Darstellung des gleichen Patientenpfades mit zusätzlich darunter neue Tarife</a:t>
            </a:r>
          </a:p>
          <a:p>
            <a:r>
              <a:rPr lang="de-CH" dirty="0"/>
              <a:t>Sprich </a:t>
            </a:r>
            <a:r>
              <a:rPr lang="de-CH" dirty="0" err="1"/>
              <a:t>Tarmed</a:t>
            </a:r>
            <a:r>
              <a:rPr lang="de-CH" dirty="0"/>
              <a:t> wird einmal zu </a:t>
            </a:r>
            <a:r>
              <a:rPr lang="de-CH" dirty="0" err="1"/>
              <a:t>Tardoc</a:t>
            </a:r>
            <a:r>
              <a:rPr lang="de-CH" dirty="0"/>
              <a:t> und einmal zur </a:t>
            </a:r>
            <a:r>
              <a:rPr lang="de-CH" dirty="0" err="1"/>
              <a:t>amb.Pauschale</a:t>
            </a:r>
            <a:r>
              <a:rPr lang="de-CH" dirty="0"/>
              <a:t> und </a:t>
            </a:r>
            <a:r>
              <a:rPr lang="de-CH" dirty="0" err="1"/>
              <a:t>Physio</a:t>
            </a:r>
            <a:r>
              <a:rPr lang="de-CH" dirty="0"/>
              <a:t> bleibt </a:t>
            </a:r>
            <a:r>
              <a:rPr lang="de-CH" dirty="0" err="1"/>
              <a:t>Physio</a:t>
            </a:r>
            <a:endParaRPr lang="de-CH" dirty="0"/>
          </a:p>
        </p:txBody>
      </p:sp>
      <p:sp>
        <p:nvSpPr>
          <p:cNvPr id="6" name="Textplatzhalter 5"/>
          <p:cNvSpPr>
            <a:spLocks noGrp="1"/>
          </p:cNvSpPr>
          <p:nvPr>
            <p:ph type="body" sz="quarter" idx="19"/>
          </p:nvPr>
        </p:nvSpPr>
        <p:spPr/>
        <p:txBody>
          <a:bodyPr/>
          <a:lstStyle/>
          <a:p>
            <a:endParaRPr lang="de-CH"/>
          </a:p>
        </p:txBody>
      </p:sp>
      <p:grpSp>
        <p:nvGrpSpPr>
          <p:cNvPr id="7" name="Gruppieren 6"/>
          <p:cNvGrpSpPr/>
          <p:nvPr/>
        </p:nvGrpSpPr>
        <p:grpSpPr>
          <a:xfrm>
            <a:off x="732682" y="3886563"/>
            <a:ext cx="7926933" cy="1992576"/>
            <a:chOff x="395536" y="1491035"/>
            <a:chExt cx="7926933" cy="1992576"/>
          </a:xfrm>
        </p:grpSpPr>
        <p:cxnSp>
          <p:nvCxnSpPr>
            <p:cNvPr id="8" name="Gerade Verbindung mit Pfeil 7">
              <a:extLst>
                <a:ext uri="{FF2B5EF4-FFF2-40B4-BE49-F238E27FC236}">
                  <a16:creationId xmlns:a16="http://schemas.microsoft.com/office/drawing/2014/main" id="{B8493387-04E3-B21F-DEEB-9F26F1F2D13B}"/>
                </a:ext>
              </a:extLst>
            </p:cNvPr>
            <p:cNvCxnSpPr/>
            <p:nvPr/>
          </p:nvCxnSpPr>
          <p:spPr>
            <a:xfrm>
              <a:off x="395536" y="1829964"/>
              <a:ext cx="780398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7428BE18-E950-DB9A-06B6-211F1E17D30C}"/>
                </a:ext>
              </a:extLst>
            </p:cNvPr>
            <p:cNvCxnSpPr/>
            <p:nvPr/>
          </p:nvCxnSpPr>
          <p:spPr>
            <a:xfrm>
              <a:off x="1187624" y="1730608"/>
              <a:ext cx="0" cy="198711"/>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Gerader Verbinder 9">
              <a:extLst>
                <a:ext uri="{FF2B5EF4-FFF2-40B4-BE49-F238E27FC236}">
                  <a16:creationId xmlns:a16="http://schemas.microsoft.com/office/drawing/2014/main" id="{14628F92-1E99-EF29-0E80-202B83C7047F}"/>
                </a:ext>
              </a:extLst>
            </p:cNvPr>
            <p:cNvCxnSpPr/>
            <p:nvPr/>
          </p:nvCxnSpPr>
          <p:spPr>
            <a:xfrm>
              <a:off x="2339752" y="1744951"/>
              <a:ext cx="0" cy="198711"/>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B5C60E57-D109-BD28-B21B-3C58F435AB04}"/>
                </a:ext>
              </a:extLst>
            </p:cNvPr>
            <p:cNvCxnSpPr/>
            <p:nvPr/>
          </p:nvCxnSpPr>
          <p:spPr>
            <a:xfrm>
              <a:off x="5292080"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12" name="Textfeld 11">
              <a:extLst>
                <a:ext uri="{FF2B5EF4-FFF2-40B4-BE49-F238E27FC236}">
                  <a16:creationId xmlns:a16="http://schemas.microsoft.com/office/drawing/2014/main" id="{3B90AC5D-1043-C199-FCDC-5F5AC6BC315A}"/>
                </a:ext>
              </a:extLst>
            </p:cNvPr>
            <p:cNvSpPr txBox="1"/>
            <p:nvPr/>
          </p:nvSpPr>
          <p:spPr>
            <a:xfrm>
              <a:off x="755577" y="1491035"/>
              <a:ext cx="864094" cy="253916"/>
            </a:xfrm>
            <a:prstGeom prst="rect">
              <a:avLst/>
            </a:prstGeom>
            <a:noFill/>
          </p:spPr>
          <p:txBody>
            <a:bodyPr wrap="square" rtlCol="0">
              <a:spAutoFit/>
            </a:bodyPr>
            <a:lstStyle/>
            <a:p>
              <a:r>
                <a:rPr lang="de-DE" sz="1050"/>
                <a:t>15. Januar</a:t>
              </a:r>
              <a:endParaRPr lang="de-CH" sz="1050"/>
            </a:p>
          </p:txBody>
        </p:sp>
        <p:sp>
          <p:nvSpPr>
            <p:cNvPr id="13" name="Textfeld 12">
              <a:extLst>
                <a:ext uri="{FF2B5EF4-FFF2-40B4-BE49-F238E27FC236}">
                  <a16:creationId xmlns:a16="http://schemas.microsoft.com/office/drawing/2014/main" id="{644B4B58-E51C-D5FF-BB22-6E75495DB602}"/>
                </a:ext>
              </a:extLst>
            </p:cNvPr>
            <p:cNvSpPr txBox="1"/>
            <p:nvPr/>
          </p:nvSpPr>
          <p:spPr>
            <a:xfrm>
              <a:off x="1915937" y="1505397"/>
              <a:ext cx="898299" cy="253916"/>
            </a:xfrm>
            <a:prstGeom prst="rect">
              <a:avLst/>
            </a:prstGeom>
            <a:noFill/>
          </p:spPr>
          <p:txBody>
            <a:bodyPr wrap="square" rtlCol="0">
              <a:spAutoFit/>
            </a:bodyPr>
            <a:lstStyle/>
            <a:p>
              <a:r>
                <a:rPr lang="de-DE" sz="1050"/>
                <a:t>20. Februar</a:t>
              </a:r>
              <a:endParaRPr lang="de-CH" sz="1050"/>
            </a:p>
          </p:txBody>
        </p:sp>
        <p:sp>
          <p:nvSpPr>
            <p:cNvPr id="14" name="Textfeld 13">
              <a:extLst>
                <a:ext uri="{FF2B5EF4-FFF2-40B4-BE49-F238E27FC236}">
                  <a16:creationId xmlns:a16="http://schemas.microsoft.com/office/drawing/2014/main" id="{9D1C6C85-8E92-7152-BF46-2AD12F460503}"/>
                </a:ext>
              </a:extLst>
            </p:cNvPr>
            <p:cNvSpPr txBox="1"/>
            <p:nvPr/>
          </p:nvSpPr>
          <p:spPr>
            <a:xfrm>
              <a:off x="4911686" y="1493531"/>
              <a:ext cx="758165" cy="253916"/>
            </a:xfrm>
            <a:prstGeom prst="rect">
              <a:avLst/>
            </a:prstGeom>
            <a:noFill/>
          </p:spPr>
          <p:txBody>
            <a:bodyPr wrap="square" rtlCol="0">
              <a:spAutoFit/>
            </a:bodyPr>
            <a:lstStyle/>
            <a:p>
              <a:r>
                <a:rPr lang="de-DE" sz="1050"/>
                <a:t>18. März</a:t>
              </a:r>
              <a:endParaRPr lang="de-CH" sz="1050"/>
            </a:p>
          </p:txBody>
        </p:sp>
        <p:sp>
          <p:nvSpPr>
            <p:cNvPr id="15" name="Textfeld 14">
              <a:extLst>
                <a:ext uri="{FF2B5EF4-FFF2-40B4-BE49-F238E27FC236}">
                  <a16:creationId xmlns:a16="http://schemas.microsoft.com/office/drawing/2014/main" id="{69BA149F-77A8-5B5B-CFC7-A60E62D19CF9}"/>
                </a:ext>
              </a:extLst>
            </p:cNvPr>
            <p:cNvSpPr txBox="1"/>
            <p:nvPr/>
          </p:nvSpPr>
          <p:spPr>
            <a:xfrm>
              <a:off x="3354450" y="1497488"/>
              <a:ext cx="823599" cy="253916"/>
            </a:xfrm>
            <a:prstGeom prst="rect">
              <a:avLst/>
            </a:prstGeom>
            <a:noFill/>
          </p:spPr>
          <p:txBody>
            <a:bodyPr wrap="square" rtlCol="0">
              <a:spAutoFit/>
            </a:bodyPr>
            <a:lstStyle/>
            <a:p>
              <a:r>
                <a:rPr lang="de-DE" sz="1050"/>
                <a:t>16. März</a:t>
              </a:r>
              <a:endParaRPr lang="de-CH" sz="1050"/>
            </a:p>
          </p:txBody>
        </p:sp>
        <p:sp>
          <p:nvSpPr>
            <p:cNvPr id="16" name="Textfeld 15">
              <a:extLst>
                <a:ext uri="{FF2B5EF4-FFF2-40B4-BE49-F238E27FC236}">
                  <a16:creationId xmlns:a16="http://schemas.microsoft.com/office/drawing/2014/main" id="{65E62B93-EE00-BB49-70A0-3E38A7A169AD}"/>
                </a:ext>
              </a:extLst>
            </p:cNvPr>
            <p:cNvSpPr txBox="1"/>
            <p:nvPr/>
          </p:nvSpPr>
          <p:spPr>
            <a:xfrm>
              <a:off x="6570456" y="1507195"/>
              <a:ext cx="758163" cy="253916"/>
            </a:xfrm>
            <a:prstGeom prst="rect">
              <a:avLst/>
            </a:prstGeom>
            <a:noFill/>
          </p:spPr>
          <p:txBody>
            <a:bodyPr wrap="square" rtlCol="0">
              <a:spAutoFit/>
            </a:bodyPr>
            <a:lstStyle/>
            <a:p>
              <a:r>
                <a:rPr lang="de-DE" sz="1050"/>
                <a:t>28. März</a:t>
              </a:r>
              <a:endParaRPr lang="de-CH" sz="1050"/>
            </a:p>
          </p:txBody>
        </p:sp>
        <p:sp>
          <p:nvSpPr>
            <p:cNvPr id="17" name="Rechteck 16">
              <a:extLst>
                <a:ext uri="{FF2B5EF4-FFF2-40B4-BE49-F238E27FC236}">
                  <a16:creationId xmlns:a16="http://schemas.microsoft.com/office/drawing/2014/main" id="{F688CDA9-B80C-6A2F-702D-8D40BD00E364}"/>
                </a:ext>
              </a:extLst>
            </p:cNvPr>
            <p:cNvSpPr/>
            <p:nvPr/>
          </p:nvSpPr>
          <p:spPr>
            <a:xfrm>
              <a:off x="683568" y="2124132"/>
              <a:ext cx="1008105" cy="591624"/>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Kontrolle Hausarzt</a:t>
              </a:r>
              <a:endParaRPr lang="de-CH" sz="1100" dirty="0"/>
            </a:p>
          </p:txBody>
        </p:sp>
        <p:sp>
          <p:nvSpPr>
            <p:cNvPr id="18" name="Rechteck 17">
              <a:extLst>
                <a:ext uri="{FF2B5EF4-FFF2-40B4-BE49-F238E27FC236}">
                  <a16:creationId xmlns:a16="http://schemas.microsoft.com/office/drawing/2014/main" id="{6A96B4C2-5FAB-1AEF-F2C6-0E599078B6D5}"/>
                </a:ext>
              </a:extLst>
            </p:cNvPr>
            <p:cNvSpPr/>
            <p:nvPr/>
          </p:nvSpPr>
          <p:spPr>
            <a:xfrm>
              <a:off x="1835699" y="2124132"/>
              <a:ext cx="1008105" cy="591624"/>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Vor-besprechung Orthopädie</a:t>
              </a:r>
              <a:endParaRPr lang="de-CH" sz="1100" dirty="0"/>
            </a:p>
          </p:txBody>
        </p:sp>
        <p:cxnSp>
          <p:nvCxnSpPr>
            <p:cNvPr id="19" name="Gerader Verbinder 18">
              <a:extLst>
                <a:ext uri="{FF2B5EF4-FFF2-40B4-BE49-F238E27FC236}">
                  <a16:creationId xmlns:a16="http://schemas.microsoft.com/office/drawing/2014/main" id="{C040F844-8087-FAD7-29C2-0D4149ACCFB7}"/>
                </a:ext>
              </a:extLst>
            </p:cNvPr>
            <p:cNvCxnSpPr/>
            <p:nvPr/>
          </p:nvCxnSpPr>
          <p:spPr>
            <a:xfrm>
              <a:off x="3707904"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20" name="Rechteck 19">
              <a:extLst>
                <a:ext uri="{FF2B5EF4-FFF2-40B4-BE49-F238E27FC236}">
                  <a16:creationId xmlns:a16="http://schemas.microsoft.com/office/drawing/2014/main" id="{852E7418-15F5-D5D6-A003-722DF2486B94}"/>
                </a:ext>
              </a:extLst>
            </p:cNvPr>
            <p:cNvSpPr/>
            <p:nvPr/>
          </p:nvSpPr>
          <p:spPr>
            <a:xfrm>
              <a:off x="3203851" y="2125195"/>
              <a:ext cx="1008105" cy="591624"/>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Anästhesie-Sprech-stunde</a:t>
              </a:r>
              <a:endParaRPr lang="de-CH" sz="1100" dirty="0"/>
            </a:p>
          </p:txBody>
        </p:sp>
        <p:sp>
          <p:nvSpPr>
            <p:cNvPr id="21" name="Rechteck 20">
              <a:extLst>
                <a:ext uri="{FF2B5EF4-FFF2-40B4-BE49-F238E27FC236}">
                  <a16:creationId xmlns:a16="http://schemas.microsoft.com/office/drawing/2014/main" id="{279AA8BF-8C5C-8DF7-44C3-C5A106DEDEC9}"/>
                </a:ext>
              </a:extLst>
            </p:cNvPr>
            <p:cNvSpPr/>
            <p:nvPr/>
          </p:nvSpPr>
          <p:spPr>
            <a:xfrm>
              <a:off x="4786715" y="2120904"/>
              <a:ext cx="1008105" cy="591624"/>
            </a:xfrm>
            <a:prstGeom prst="rect">
              <a:avLst/>
            </a:prstGeom>
            <a:gradFill flip="none" rotWithShape="1">
              <a:gsLst>
                <a:gs pos="0">
                  <a:srgbClr val="993164">
                    <a:shade val="30000"/>
                    <a:satMod val="115000"/>
                  </a:srgbClr>
                </a:gs>
                <a:gs pos="50000">
                  <a:srgbClr val="993164">
                    <a:shade val="67500"/>
                    <a:satMod val="115000"/>
                  </a:srgbClr>
                </a:gs>
                <a:gs pos="100000">
                  <a:srgbClr val="993164">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OSME</a:t>
              </a:r>
              <a:endParaRPr lang="de-CH" sz="1400" dirty="0"/>
            </a:p>
          </p:txBody>
        </p:sp>
        <p:cxnSp>
          <p:nvCxnSpPr>
            <p:cNvPr id="22" name="Gerader Verbinder 21">
              <a:extLst>
                <a:ext uri="{FF2B5EF4-FFF2-40B4-BE49-F238E27FC236}">
                  <a16:creationId xmlns:a16="http://schemas.microsoft.com/office/drawing/2014/main" id="{6FB40AE4-4DF5-24D5-996F-056B6E867161}"/>
                </a:ext>
              </a:extLst>
            </p:cNvPr>
            <p:cNvCxnSpPr/>
            <p:nvPr/>
          </p:nvCxnSpPr>
          <p:spPr>
            <a:xfrm>
              <a:off x="6948264" y="1724967"/>
              <a:ext cx="0" cy="198711"/>
            </a:xfrm>
            <a:prstGeom prst="line">
              <a:avLst/>
            </a:prstGeom>
            <a:ln w="19050"/>
          </p:spPr>
          <p:style>
            <a:lnRef idx="1">
              <a:schemeClr val="dk1"/>
            </a:lnRef>
            <a:fillRef idx="0">
              <a:schemeClr val="dk1"/>
            </a:fillRef>
            <a:effectRef idx="0">
              <a:schemeClr val="dk1"/>
            </a:effectRef>
            <a:fontRef idx="minor">
              <a:schemeClr val="tx1"/>
            </a:fontRef>
          </p:style>
        </p:cxnSp>
        <p:sp>
          <p:nvSpPr>
            <p:cNvPr id="23" name="Rechteck 22">
              <a:extLst>
                <a:ext uri="{FF2B5EF4-FFF2-40B4-BE49-F238E27FC236}">
                  <a16:creationId xmlns:a16="http://schemas.microsoft.com/office/drawing/2014/main" id="{C1547E65-FE58-C5B6-BD52-11DC5C24B5D1}"/>
                </a:ext>
              </a:extLst>
            </p:cNvPr>
            <p:cNvSpPr/>
            <p:nvPr/>
          </p:nvSpPr>
          <p:spPr>
            <a:xfrm>
              <a:off x="6444211" y="2120904"/>
              <a:ext cx="1008105" cy="591624"/>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Nach-kontrolle Orthopädie</a:t>
              </a:r>
              <a:endParaRPr lang="de-CH" sz="1100" dirty="0"/>
            </a:p>
          </p:txBody>
        </p:sp>
        <p:sp>
          <p:nvSpPr>
            <p:cNvPr id="24" name="Rechteck 23">
              <a:extLst>
                <a:ext uri="{FF2B5EF4-FFF2-40B4-BE49-F238E27FC236}">
                  <a16:creationId xmlns:a16="http://schemas.microsoft.com/office/drawing/2014/main" id="{98E8A6F3-9B32-2785-53B9-03A88D300B72}"/>
                </a:ext>
              </a:extLst>
            </p:cNvPr>
            <p:cNvSpPr/>
            <p:nvPr/>
          </p:nvSpPr>
          <p:spPr>
            <a:xfrm>
              <a:off x="6907198" y="3104654"/>
              <a:ext cx="117057" cy="113495"/>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sz="1100" dirty="0"/>
            </a:p>
          </p:txBody>
        </p:sp>
        <p:sp>
          <p:nvSpPr>
            <p:cNvPr id="25" name="Textfeld 24">
              <a:extLst>
                <a:ext uri="{FF2B5EF4-FFF2-40B4-BE49-F238E27FC236}">
                  <a16:creationId xmlns:a16="http://schemas.microsoft.com/office/drawing/2014/main" id="{A0E4160A-B93E-CB22-CFEC-D88D5B87EBD8}"/>
                </a:ext>
              </a:extLst>
            </p:cNvPr>
            <p:cNvSpPr txBox="1"/>
            <p:nvPr/>
          </p:nvSpPr>
          <p:spPr>
            <a:xfrm>
              <a:off x="7020269" y="3034443"/>
              <a:ext cx="864094" cy="253916"/>
            </a:xfrm>
            <a:prstGeom prst="rect">
              <a:avLst/>
            </a:prstGeom>
            <a:noFill/>
          </p:spPr>
          <p:txBody>
            <a:bodyPr wrap="square" rtlCol="0">
              <a:spAutoFit/>
            </a:bodyPr>
            <a:lstStyle/>
            <a:p>
              <a:r>
                <a:rPr lang="de-DE" sz="1050" dirty="0"/>
                <a:t>TARDOC</a:t>
              </a:r>
              <a:endParaRPr lang="de-CH" sz="1050" dirty="0"/>
            </a:p>
          </p:txBody>
        </p:sp>
        <p:sp>
          <p:nvSpPr>
            <p:cNvPr id="26" name="Rechteck 25">
              <a:extLst>
                <a:ext uri="{FF2B5EF4-FFF2-40B4-BE49-F238E27FC236}">
                  <a16:creationId xmlns:a16="http://schemas.microsoft.com/office/drawing/2014/main" id="{6BFFD67E-B68A-62A7-19C4-C3EFFF113992}"/>
                </a:ext>
              </a:extLst>
            </p:cNvPr>
            <p:cNvSpPr/>
            <p:nvPr/>
          </p:nvSpPr>
          <p:spPr>
            <a:xfrm>
              <a:off x="6903064" y="3299906"/>
              <a:ext cx="117057" cy="113495"/>
            </a:xfrm>
            <a:prstGeom prst="rect">
              <a:avLst/>
            </a:prstGeom>
            <a:gradFill flip="none" rotWithShape="1">
              <a:gsLst>
                <a:gs pos="0">
                  <a:srgbClr val="993164">
                    <a:shade val="30000"/>
                    <a:satMod val="115000"/>
                  </a:srgbClr>
                </a:gs>
                <a:gs pos="50000">
                  <a:srgbClr val="993164">
                    <a:shade val="67500"/>
                    <a:satMod val="115000"/>
                  </a:srgbClr>
                </a:gs>
                <a:gs pos="100000">
                  <a:srgbClr val="993164">
                    <a:shade val="100000"/>
                    <a:satMod val="115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sz="1100" dirty="0"/>
            </a:p>
          </p:txBody>
        </p:sp>
        <p:sp>
          <p:nvSpPr>
            <p:cNvPr id="27" name="Textfeld 26">
              <a:extLst>
                <a:ext uri="{FF2B5EF4-FFF2-40B4-BE49-F238E27FC236}">
                  <a16:creationId xmlns:a16="http://schemas.microsoft.com/office/drawing/2014/main" id="{88072DCA-92F4-DC20-73F5-EB9680FC1B2A}"/>
                </a:ext>
              </a:extLst>
            </p:cNvPr>
            <p:cNvSpPr txBox="1"/>
            <p:nvPr/>
          </p:nvSpPr>
          <p:spPr>
            <a:xfrm>
              <a:off x="7016135" y="3229695"/>
              <a:ext cx="1306334" cy="253916"/>
            </a:xfrm>
            <a:prstGeom prst="rect">
              <a:avLst/>
            </a:prstGeom>
            <a:noFill/>
          </p:spPr>
          <p:txBody>
            <a:bodyPr wrap="square" rtlCol="0">
              <a:spAutoFit/>
            </a:bodyPr>
            <a:lstStyle/>
            <a:p>
              <a:r>
                <a:rPr lang="de-DE" sz="1050" dirty="0"/>
                <a:t>Amb. Pauschale</a:t>
              </a:r>
              <a:endParaRPr lang="de-CH" sz="1050" dirty="0"/>
            </a:p>
          </p:txBody>
        </p:sp>
      </p:grpSp>
    </p:spTree>
    <p:extLst>
      <p:ext uri="{BB962C8B-B14F-4D97-AF65-F5344CB8AC3E}">
        <p14:creationId xmlns:p14="http://schemas.microsoft.com/office/powerpoint/2010/main" val="13520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369332"/>
          </a:xfrm>
        </p:spPr>
        <p:txBody>
          <a:bodyPr/>
          <a:lstStyle/>
          <a:p>
            <a:r>
              <a:rPr lang="de-CH" dirty="0"/>
              <a:t>Abrechnung in der alten Welt nach TARMED</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5</a:t>
            </a:fld>
            <a:endParaRPr lang="de-CH" dirty="0"/>
          </a:p>
        </p:txBody>
      </p:sp>
      <p:sp>
        <p:nvSpPr>
          <p:cNvPr id="6" name="Textplatzhalter 5"/>
          <p:cNvSpPr>
            <a:spLocks noGrp="1"/>
          </p:cNvSpPr>
          <p:nvPr>
            <p:ph type="body" sz="quarter" idx="4294967295"/>
          </p:nvPr>
        </p:nvSpPr>
        <p:spPr>
          <a:xfrm>
            <a:off x="208757" y="499764"/>
            <a:ext cx="8124825" cy="246063"/>
          </a:xfrm>
        </p:spPr>
        <p:txBody>
          <a:bodyPr/>
          <a:lstStyle/>
          <a:p>
            <a:endParaRPr lang="de-CH" dirty="0"/>
          </a:p>
        </p:txBody>
      </p:sp>
      <p:sp>
        <p:nvSpPr>
          <p:cNvPr id="7" name="Eingebuchteter Richtungspfeil 8">
            <a:extLst>
              <a:ext uri="{FF2B5EF4-FFF2-40B4-BE49-F238E27FC236}">
                <a16:creationId xmlns:a16="http://schemas.microsoft.com/office/drawing/2014/main" id="{07215925-9968-A460-9DA6-8D75258AB2E8}"/>
              </a:ext>
            </a:extLst>
          </p:cNvPr>
          <p:cNvSpPr/>
          <p:nvPr/>
        </p:nvSpPr>
        <p:spPr>
          <a:xfrm>
            <a:off x="3041509" y="894127"/>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Verarbeitung (ERP)</a:t>
            </a:r>
          </a:p>
        </p:txBody>
      </p:sp>
      <p:sp>
        <p:nvSpPr>
          <p:cNvPr id="8" name="Eingebuchteter Richtungspfeil 8">
            <a:extLst>
              <a:ext uri="{FF2B5EF4-FFF2-40B4-BE49-F238E27FC236}">
                <a16:creationId xmlns:a16="http://schemas.microsoft.com/office/drawing/2014/main" id="{07215925-9968-A460-9DA6-8D75258AB2E8}"/>
              </a:ext>
            </a:extLst>
          </p:cNvPr>
          <p:cNvSpPr/>
          <p:nvPr/>
        </p:nvSpPr>
        <p:spPr>
          <a:xfrm>
            <a:off x="78512" y="883269"/>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de-DE" sz="1100" b="1" dirty="0">
                <a:solidFill>
                  <a:schemeClr val="tx1"/>
                </a:solidFill>
              </a:rPr>
              <a:t>Erfassung (Kisim, IBI)</a:t>
            </a:r>
          </a:p>
        </p:txBody>
      </p:sp>
      <p:sp>
        <p:nvSpPr>
          <p:cNvPr id="9" name="Eingebuchteter Richtungspfeil 8">
            <a:extLst>
              <a:ext uri="{FF2B5EF4-FFF2-40B4-BE49-F238E27FC236}">
                <a16:creationId xmlns:a16="http://schemas.microsoft.com/office/drawing/2014/main" id="{07215925-9968-A460-9DA6-8D75258AB2E8}"/>
              </a:ext>
            </a:extLst>
          </p:cNvPr>
          <p:cNvSpPr/>
          <p:nvPr/>
        </p:nvSpPr>
        <p:spPr>
          <a:xfrm>
            <a:off x="6012160" y="887965"/>
            <a:ext cx="2970651" cy="309532"/>
          </a:xfrm>
          <a:prstGeom prst="chevron">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de-DE" sz="1100" b="1" dirty="0">
                <a:solidFill>
                  <a:schemeClr val="tx1"/>
                </a:solidFill>
              </a:rPr>
              <a:t>Fakturierung (ERP)</a:t>
            </a:r>
          </a:p>
        </p:txBody>
      </p:sp>
      <p:sp>
        <p:nvSpPr>
          <p:cNvPr id="26" name="Rechteck 25"/>
          <p:cNvSpPr/>
          <p:nvPr/>
        </p:nvSpPr>
        <p:spPr>
          <a:xfrm>
            <a:off x="351795" y="1723140"/>
            <a:ext cx="2029841" cy="250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70000" lnSpcReduction="20000"/>
          </a:bodyPr>
          <a:lstStyle/>
          <a:p>
            <a:pPr algn="ctr"/>
            <a:r>
              <a:rPr lang="de-CH" sz="1600" dirty="0">
                <a:solidFill>
                  <a:schemeClr val="tx1"/>
                </a:solidFill>
              </a:rPr>
              <a:t>TARMED Analogieleistungen</a:t>
            </a:r>
          </a:p>
        </p:txBody>
      </p:sp>
      <p:sp>
        <p:nvSpPr>
          <p:cNvPr id="32" name="Rechteck 31"/>
          <p:cNvSpPr/>
          <p:nvPr/>
        </p:nvSpPr>
        <p:spPr>
          <a:xfrm>
            <a:off x="6546207" y="1574223"/>
            <a:ext cx="2140024" cy="39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de-CH" sz="1600" dirty="0">
                <a:solidFill>
                  <a:schemeClr val="tx1"/>
                </a:solidFill>
              </a:rPr>
              <a:t>TARMED</a:t>
            </a:r>
          </a:p>
        </p:txBody>
      </p:sp>
      <p:sp>
        <p:nvSpPr>
          <p:cNvPr id="33" name="Abgerundetes Rechteck 32"/>
          <p:cNvSpPr/>
          <p:nvPr/>
        </p:nvSpPr>
        <p:spPr>
          <a:xfrm>
            <a:off x="2933303" y="1409996"/>
            <a:ext cx="2865917" cy="7297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Anwendung </a:t>
            </a:r>
          </a:p>
          <a:p>
            <a:pPr algn="ctr"/>
            <a:r>
              <a:rPr lang="de-CH" sz="1600" dirty="0">
                <a:solidFill>
                  <a:schemeClr val="tx1"/>
                </a:solidFill>
              </a:rPr>
              <a:t>Regelwerk </a:t>
            </a:r>
          </a:p>
          <a:p>
            <a:pPr algn="ctr"/>
            <a:r>
              <a:rPr lang="de-CH" sz="1600" dirty="0">
                <a:solidFill>
                  <a:schemeClr val="tx1"/>
                </a:solidFill>
              </a:rPr>
              <a:t>TARMED</a:t>
            </a:r>
          </a:p>
        </p:txBody>
      </p:sp>
      <p:cxnSp>
        <p:nvCxnSpPr>
          <p:cNvPr id="20" name="Gerade Verbindung mit Pfeil 19"/>
          <p:cNvCxnSpPr>
            <a:stCxn id="33" idx="3"/>
          </p:cNvCxnSpPr>
          <p:nvPr/>
        </p:nvCxnSpPr>
        <p:spPr>
          <a:xfrm>
            <a:off x="5799220" y="1774849"/>
            <a:ext cx="74698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2407220" y="1851670"/>
            <a:ext cx="52608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11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757" y="138229"/>
            <a:ext cx="8124825" cy="738664"/>
          </a:xfrm>
        </p:spPr>
        <p:txBody>
          <a:bodyPr/>
          <a:lstStyle/>
          <a:p>
            <a:r>
              <a:rPr lang="de-CH" dirty="0"/>
              <a:t>Abrechnung in der neuen Welt nach TARDOC &amp; ambulanten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6</a:t>
            </a:fld>
            <a:endParaRPr lang="de-CH" dirty="0"/>
          </a:p>
        </p:txBody>
      </p:sp>
      <p:pic>
        <p:nvPicPr>
          <p:cNvPr id="3" name="Grafik 2"/>
          <p:cNvPicPr>
            <a:picLocks noChangeAspect="1"/>
          </p:cNvPicPr>
          <p:nvPr/>
        </p:nvPicPr>
        <p:blipFill>
          <a:blip r:embed="rId3"/>
          <a:stretch>
            <a:fillRect/>
          </a:stretch>
        </p:blipFill>
        <p:spPr>
          <a:xfrm>
            <a:off x="2771800" y="987597"/>
            <a:ext cx="3406141" cy="3382405"/>
          </a:xfrm>
          <a:prstGeom prst="rect">
            <a:avLst/>
          </a:prstGeom>
        </p:spPr>
      </p:pic>
    </p:spTree>
    <p:extLst>
      <p:ext uri="{BB962C8B-B14F-4D97-AF65-F5344CB8AC3E}">
        <p14:creationId xmlns:p14="http://schemas.microsoft.com/office/powerpoint/2010/main" val="45781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3131840" y="498279"/>
            <a:ext cx="2977374" cy="2224572"/>
          </a:xfrm>
          <a:prstGeom prst="rect">
            <a:avLst/>
          </a:prstGeom>
        </p:spPr>
      </p:pic>
      <p:sp>
        <p:nvSpPr>
          <p:cNvPr id="2" name="Titel 1"/>
          <p:cNvSpPr>
            <a:spLocks noGrp="1"/>
          </p:cNvSpPr>
          <p:nvPr>
            <p:ph type="title"/>
          </p:nvPr>
        </p:nvSpPr>
        <p:spPr>
          <a:xfrm>
            <a:off x="514351" y="216693"/>
            <a:ext cx="8124825" cy="369332"/>
          </a:xfrm>
        </p:spPr>
        <p:txBody>
          <a:bodyPr/>
          <a:lstStyle/>
          <a:p>
            <a:r>
              <a:rPr lang="de-CH" dirty="0"/>
              <a:t>Die neuen Tarifkataloge</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7</a:t>
            </a:fld>
            <a:endParaRPr lang="de-CH" dirty="0"/>
          </a:p>
        </p:txBody>
      </p:sp>
      <p:pic>
        <p:nvPicPr>
          <p:cNvPr id="9" name="Grafik 8"/>
          <p:cNvPicPr>
            <a:picLocks noChangeAspect="1"/>
          </p:cNvPicPr>
          <p:nvPr/>
        </p:nvPicPr>
        <p:blipFill>
          <a:blip r:embed="rId4"/>
          <a:stretch>
            <a:fillRect/>
          </a:stretch>
        </p:blipFill>
        <p:spPr>
          <a:xfrm>
            <a:off x="3580177" y="2722851"/>
            <a:ext cx="1983646" cy="1969823"/>
          </a:xfrm>
          <a:prstGeom prst="rect">
            <a:avLst/>
          </a:prstGeom>
        </p:spPr>
      </p:pic>
    </p:spTree>
    <p:extLst>
      <p:ext uri="{BB962C8B-B14F-4D97-AF65-F5344CB8AC3E}">
        <p14:creationId xmlns:p14="http://schemas.microsoft.com/office/powerpoint/2010/main" val="208776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4351" y="216693"/>
            <a:ext cx="8124825" cy="369332"/>
          </a:xfrm>
        </p:spPr>
        <p:txBody>
          <a:bodyPr/>
          <a:lstStyle/>
          <a:p>
            <a:r>
              <a:rPr lang="de-CH" dirty="0"/>
              <a:t>Die neuen Tarifkataloge</a:t>
            </a:r>
          </a:p>
        </p:txBody>
      </p:sp>
      <p:sp>
        <p:nvSpPr>
          <p:cNvPr id="3" name="Textplatzhalter 2"/>
          <p:cNvSpPr>
            <a:spLocks noGrp="1"/>
          </p:cNvSpPr>
          <p:nvPr>
            <p:ph type="body" sz="quarter" idx="18"/>
          </p:nvPr>
        </p:nvSpPr>
        <p:spPr>
          <a:xfrm>
            <a:off x="515168" y="915198"/>
            <a:ext cx="8124825" cy="3662541"/>
          </a:xfrm>
        </p:spPr>
        <p:txBody>
          <a:bodyPr/>
          <a:lstStyle/>
          <a:p>
            <a:r>
              <a:rPr lang="de-CH" sz="1400" b="1" u="sng" dirty="0"/>
              <a:t>LKAAT (Leistungskatalog ambulante Arzttarife)</a:t>
            </a:r>
          </a:p>
          <a:p>
            <a:pPr marL="285750" indent="-285750">
              <a:buFont typeface="Arial" panose="020B0604020202020204" pitchFamily="34" charset="0"/>
              <a:buChar char="•"/>
            </a:pPr>
            <a:r>
              <a:rPr lang="de-CH" sz="1400" dirty="0"/>
              <a:t>Ist der neue Katalog zur Leistungserfassung und enthält alle </a:t>
            </a:r>
            <a:r>
              <a:rPr lang="de-CH" sz="1400" dirty="0" err="1"/>
              <a:t>Tarifpositionen,die</a:t>
            </a:r>
            <a:r>
              <a:rPr lang="de-CH" sz="1400" dirty="0"/>
              <a:t> grundsätzlich erfasst werden können</a:t>
            </a:r>
          </a:p>
          <a:p>
            <a:pPr marL="285750" indent="-285750">
              <a:buFont typeface="Arial" panose="020B0604020202020204" pitchFamily="34" charset="0"/>
              <a:buChar char="•"/>
            </a:pPr>
            <a:r>
              <a:rPr lang="de-CH" sz="1400" dirty="0"/>
              <a:t>Für jede Position ist festgelegt, ob es sich dabei um eine </a:t>
            </a:r>
            <a:r>
              <a:rPr lang="de-CH" sz="1400" dirty="0" err="1"/>
              <a:t>Triggerposition</a:t>
            </a:r>
            <a:r>
              <a:rPr lang="de-CH" sz="1400" dirty="0"/>
              <a:t> (</a:t>
            </a:r>
            <a:r>
              <a:rPr lang="de-CH" sz="1400" dirty="0" err="1"/>
              <a:t>syn</a:t>
            </a:r>
            <a:r>
              <a:rPr lang="de-CH" sz="1400" dirty="0"/>
              <a:t>. </a:t>
            </a:r>
            <a:r>
              <a:rPr lang="de-CH" sz="1400" dirty="0" err="1"/>
              <a:t>Pauschalenposition</a:t>
            </a:r>
            <a:r>
              <a:rPr lang="de-CH" sz="1400" dirty="0"/>
              <a:t>) handelt oder nicht (Einzelleistungsposition)</a:t>
            </a:r>
          </a:p>
          <a:p>
            <a:pPr marL="285750" indent="-285750">
              <a:buFont typeface="Arial" panose="020B0604020202020204" pitchFamily="34" charset="0"/>
              <a:buChar char="•"/>
            </a:pPr>
            <a:r>
              <a:rPr lang="de-CH" sz="1400" dirty="0"/>
              <a:t>Der LKAAT dient lediglich der Leistungserfassung und nicht der Abrechnung. Abgerechnet wird anschliessend entweder über TARDOC oder ambulante Pauschalen</a:t>
            </a:r>
          </a:p>
          <a:p>
            <a:endParaRPr lang="de-CH" sz="1400" dirty="0"/>
          </a:p>
          <a:p>
            <a:r>
              <a:rPr lang="de-CH" sz="1400" b="1" u="sng" dirty="0"/>
              <a:t>TARDOC</a:t>
            </a:r>
          </a:p>
          <a:p>
            <a:r>
              <a:rPr lang="de-CH" sz="1400" dirty="0"/>
              <a:t>Ist der neue Einzelleistungstarif</a:t>
            </a:r>
          </a:p>
          <a:p>
            <a:r>
              <a:rPr lang="de-CH" sz="1400" dirty="0"/>
              <a:t>Funktioniert in den Grundzügen ähnlich wie der </a:t>
            </a:r>
            <a:r>
              <a:rPr lang="de-CH" sz="1400" dirty="0" err="1"/>
              <a:t>Tarmed</a:t>
            </a:r>
            <a:endParaRPr lang="de-CH" sz="1400" dirty="0"/>
          </a:p>
          <a:p>
            <a:r>
              <a:rPr lang="de-CH" sz="1400" dirty="0"/>
              <a:t>Besteht aus 11 Hauptkapitel, 55 Kapitel, 176 Unterkapitel und insgesamt 1388 Tarifpositionen</a:t>
            </a:r>
          </a:p>
          <a:p>
            <a:endParaRPr lang="de-CH" sz="1400" dirty="0"/>
          </a:p>
          <a:p>
            <a:r>
              <a:rPr lang="de-CH" sz="1400" b="1" u="sng" dirty="0"/>
              <a:t>Ambulante Pauschalen</a:t>
            </a:r>
          </a:p>
          <a:p>
            <a:r>
              <a:rPr lang="de-CH" sz="1400" dirty="0"/>
              <a:t>Ist ein neues Element in der ambulanten Abrechnung</a:t>
            </a:r>
          </a:p>
          <a:p>
            <a:r>
              <a:rPr lang="de-CH" sz="1400" dirty="0"/>
              <a:t>Orientiert sich in Aufbau und Funktionsweise am stationären Model nach </a:t>
            </a:r>
            <a:r>
              <a:rPr lang="de-CH" sz="1400" dirty="0" err="1"/>
              <a:t>SwissDRG</a:t>
            </a:r>
            <a:endParaRPr lang="de-CH" sz="1400" dirty="0"/>
          </a:p>
          <a:p>
            <a:r>
              <a:rPr lang="de-CH" sz="1400" dirty="0"/>
              <a:t>19 Kapitel, 314 Pauschalen</a:t>
            </a:r>
          </a:p>
        </p:txBody>
      </p:sp>
      <p:sp>
        <p:nvSpPr>
          <p:cNvPr id="5" name="Foliennummernplatzhalter 4"/>
          <p:cNvSpPr>
            <a:spLocks noGrp="1"/>
          </p:cNvSpPr>
          <p:nvPr>
            <p:ph type="sldNum" sz="quarter" idx="4"/>
          </p:nvPr>
        </p:nvSpPr>
        <p:spPr/>
        <p:txBody>
          <a:bodyPr/>
          <a:lstStyle/>
          <a:p>
            <a:pPr>
              <a:defRPr/>
            </a:pPr>
            <a:fld id="{65C760C0-2A93-45D2-9E6C-66E93EB1B51D}" type="slidenum">
              <a:rPr lang="de-CH" smtClean="0"/>
              <a:pPr>
                <a:defRPr/>
              </a:pPr>
              <a:t>8</a:t>
            </a:fld>
            <a:endParaRPr lang="de-CH" dirty="0"/>
          </a:p>
        </p:txBody>
      </p:sp>
    </p:spTree>
    <p:extLst>
      <p:ext uri="{BB962C8B-B14F-4D97-AF65-F5344CB8AC3E}">
        <p14:creationId xmlns:p14="http://schemas.microsoft.com/office/powerpoint/2010/main" val="381535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D1A08-85D3-038C-59E5-D588CC9EA29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6D7D716-F96B-CBB7-FB02-B82B3223D972}"/>
              </a:ext>
            </a:extLst>
          </p:cNvPr>
          <p:cNvSpPr>
            <a:spLocks noGrp="1"/>
          </p:cNvSpPr>
          <p:nvPr>
            <p:ph type="title"/>
          </p:nvPr>
        </p:nvSpPr>
        <p:spPr>
          <a:xfrm>
            <a:off x="514351" y="216693"/>
            <a:ext cx="8124825" cy="276999"/>
          </a:xfrm>
        </p:spPr>
        <p:txBody>
          <a:bodyPr/>
          <a:lstStyle/>
          <a:p>
            <a:r>
              <a:rPr lang="de-CH" sz="1800" dirty="0"/>
              <a:t>Abgrenzung Anwendungsbereich TARDOC vs. ambulante Pauschalen</a:t>
            </a:r>
          </a:p>
        </p:txBody>
      </p:sp>
      <p:sp>
        <p:nvSpPr>
          <p:cNvPr id="5" name="Foliennummernplatzhalter 4">
            <a:extLst>
              <a:ext uri="{FF2B5EF4-FFF2-40B4-BE49-F238E27FC236}">
                <a16:creationId xmlns:a16="http://schemas.microsoft.com/office/drawing/2014/main" id="{6268B2A5-5862-4EF7-B0FD-960164D5DA51}"/>
              </a:ext>
            </a:extLst>
          </p:cNvPr>
          <p:cNvSpPr>
            <a:spLocks noGrp="1"/>
          </p:cNvSpPr>
          <p:nvPr>
            <p:ph type="sldNum" sz="quarter" idx="4"/>
          </p:nvPr>
        </p:nvSpPr>
        <p:spPr/>
        <p:txBody>
          <a:bodyPr/>
          <a:lstStyle/>
          <a:p>
            <a:pPr>
              <a:defRPr/>
            </a:pPr>
            <a:fld id="{65C760C0-2A93-45D2-9E6C-66E93EB1B51D}" type="slidenum">
              <a:rPr lang="de-CH" smtClean="0"/>
              <a:pPr>
                <a:defRPr/>
              </a:pPr>
              <a:t>9</a:t>
            </a:fld>
            <a:endParaRPr lang="de-CH" dirty="0"/>
          </a:p>
        </p:txBody>
      </p:sp>
      <p:sp>
        <p:nvSpPr>
          <p:cNvPr id="11" name="Abgerundetes Rechteck 14">
            <a:extLst>
              <a:ext uri="{FF2B5EF4-FFF2-40B4-BE49-F238E27FC236}">
                <a16:creationId xmlns:a16="http://schemas.microsoft.com/office/drawing/2014/main" id="{4E21B57D-4D81-D21E-4A1C-B390ED08354F}"/>
              </a:ext>
            </a:extLst>
          </p:cNvPr>
          <p:cNvSpPr/>
          <p:nvPr/>
        </p:nvSpPr>
        <p:spPr>
          <a:xfrm>
            <a:off x="933157" y="668510"/>
            <a:ext cx="2636968" cy="30646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de-CH" sz="1200" dirty="0"/>
              <a:t>TARDOC</a:t>
            </a:r>
          </a:p>
        </p:txBody>
      </p:sp>
      <p:sp>
        <p:nvSpPr>
          <p:cNvPr id="12" name="Abgerundetes Rechteck 14">
            <a:extLst>
              <a:ext uri="{FF2B5EF4-FFF2-40B4-BE49-F238E27FC236}">
                <a16:creationId xmlns:a16="http://schemas.microsoft.com/office/drawing/2014/main" id="{4E21B57D-4D81-D21E-4A1C-B390ED08354F}"/>
              </a:ext>
            </a:extLst>
          </p:cNvPr>
          <p:cNvSpPr/>
          <p:nvPr/>
        </p:nvSpPr>
        <p:spPr>
          <a:xfrm>
            <a:off x="5003566" y="686047"/>
            <a:ext cx="2624012" cy="30646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de-CH" sz="1200" dirty="0"/>
              <a:t>Amb. Pauschalen</a:t>
            </a:r>
          </a:p>
        </p:txBody>
      </p:sp>
      <p:sp>
        <p:nvSpPr>
          <p:cNvPr id="13" name="Rechteck 12"/>
          <p:cNvSpPr/>
          <p:nvPr/>
        </p:nvSpPr>
        <p:spPr>
          <a:xfrm>
            <a:off x="939394" y="1093093"/>
            <a:ext cx="2624494"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Einzelleistungstarif für Leistungen in einfacher Infrastruktur</a:t>
            </a:r>
          </a:p>
        </p:txBody>
      </p:sp>
      <p:sp>
        <p:nvSpPr>
          <p:cNvPr id="14" name="Rechteck 13"/>
          <p:cNvSpPr/>
          <p:nvPr/>
        </p:nvSpPr>
        <p:spPr>
          <a:xfrm>
            <a:off x="5003084" y="1093093"/>
            <a:ext cx="2624494"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CH" sz="1600" dirty="0">
                <a:solidFill>
                  <a:schemeClr val="tx1"/>
                </a:solidFill>
              </a:rPr>
              <a:t>Pauschale für Leistungen in ressourcenintensiver Infrastruktur</a:t>
            </a:r>
          </a:p>
        </p:txBody>
      </p:sp>
      <p:sp>
        <p:nvSpPr>
          <p:cNvPr id="16" name="Abgerundetes Rechteck 15"/>
          <p:cNvSpPr/>
          <p:nvPr/>
        </p:nvSpPr>
        <p:spPr>
          <a:xfrm>
            <a:off x="939394" y="2257931"/>
            <a:ext cx="2614989" cy="37311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ambulante Grundversorgung </a:t>
            </a:r>
          </a:p>
        </p:txBody>
      </p:sp>
      <p:sp>
        <p:nvSpPr>
          <p:cNvPr id="19" name="Abgerundetes Rechteck 18"/>
          <p:cNvSpPr/>
          <p:nvPr/>
        </p:nvSpPr>
        <p:spPr>
          <a:xfrm>
            <a:off x="5003084" y="2257931"/>
            <a:ext cx="2624012" cy="37311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85000" lnSpcReduction="10000"/>
          </a:bodyPr>
          <a:lstStyle/>
          <a:p>
            <a:pPr algn="ctr"/>
            <a:r>
              <a:rPr lang="de-CH" sz="1600" dirty="0">
                <a:solidFill>
                  <a:schemeClr val="bg1"/>
                </a:solidFill>
              </a:rPr>
              <a:t>ambulante Spezialversorgung</a:t>
            </a:r>
          </a:p>
        </p:txBody>
      </p:sp>
      <p:cxnSp>
        <p:nvCxnSpPr>
          <p:cNvPr id="21" name="Gerade Verbindung mit Pfeil 20"/>
          <p:cNvCxnSpPr>
            <a:stCxn id="13" idx="2"/>
            <a:endCxn id="16" idx="0"/>
          </p:cNvCxnSpPr>
          <p:nvPr/>
        </p:nvCxnSpPr>
        <p:spPr>
          <a:xfrm flipH="1">
            <a:off x="2246889" y="1957189"/>
            <a:ext cx="4752" cy="3007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14" idx="2"/>
            <a:endCxn id="19" idx="0"/>
          </p:cNvCxnSpPr>
          <p:nvPr/>
        </p:nvCxnSpPr>
        <p:spPr>
          <a:xfrm flipH="1">
            <a:off x="6315090" y="1957189"/>
            <a:ext cx="241" cy="3007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3"/>
          <a:stretch>
            <a:fillRect/>
          </a:stretch>
        </p:blipFill>
        <p:spPr>
          <a:xfrm>
            <a:off x="3419872" y="2735187"/>
            <a:ext cx="1983646" cy="1969823"/>
          </a:xfrm>
          <a:prstGeom prst="rect">
            <a:avLst/>
          </a:prstGeom>
        </p:spPr>
      </p:pic>
    </p:spTree>
    <p:extLst>
      <p:ext uri="{BB962C8B-B14F-4D97-AF65-F5344CB8AC3E}">
        <p14:creationId xmlns:p14="http://schemas.microsoft.com/office/powerpoint/2010/main" val="3710593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254&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precDefaultYear/&gt;&lt;m_precDefaultQuarter/&gt;&lt;m_precDefaultMonth/&gt;&lt;m_precDefaultWeek/&gt;&lt;m_precDefaultDay/&gt;&lt;m_mruColor&gt;&lt;m_vecMRU length=&quot;0&quot;/&gt;&lt;/m_mruColor&gt;&lt;/CPresentation&gt;&lt;/root&gt;"/>
  <p:tag name="THINKCELLUNDODONOTDELETE" val="0"/>
</p:tagLst>
</file>

<file path=ppt/theme/theme1.xml><?xml version="1.0" encoding="utf-8"?>
<a:theme xmlns:a="http://schemas.openxmlformats.org/drawingml/2006/main" name="Template_PowerPoint2010-1">
  <a:themeElements>
    <a:clrScheme name="Farben KSBL">
      <a:dk1>
        <a:sysClr val="windowText" lastClr="000000"/>
      </a:dk1>
      <a:lt1>
        <a:sysClr val="window" lastClr="FFFFFF"/>
      </a:lt1>
      <a:dk2>
        <a:srgbClr val="FFED00"/>
      </a:dk2>
      <a:lt2>
        <a:srgbClr val="E63200"/>
      </a:lt2>
      <a:accent1>
        <a:srgbClr val="A2E1F0"/>
      </a:accent1>
      <a:accent2>
        <a:srgbClr val="37BFDF"/>
      </a:accent2>
      <a:accent3>
        <a:srgbClr val="2688A3"/>
      </a:accent3>
      <a:accent4>
        <a:srgbClr val="1F6477"/>
      </a:accent4>
      <a:accent5>
        <a:srgbClr val="DDDDDD"/>
      </a:accent5>
      <a:accent6>
        <a:srgbClr val="B2B2B2"/>
      </a:accent6>
      <a:hlink>
        <a:srgbClr val="2688A3"/>
      </a:hlink>
      <a:folHlink>
        <a:srgbClr val="1F6477"/>
      </a:folHlink>
    </a:clrScheme>
    <a:fontScheme name="KSBL">
      <a:majorFont>
        <a:latin typeface="Palatino Linotype"/>
        <a:ea typeface=""/>
        <a:cs typeface=""/>
      </a:majorFont>
      <a:minorFont>
        <a:latin typeface="Microsoft Sans Serif"/>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Template_PowerPoint2010_Format_16-9 (1)</Template>
  <TotalTime>0</TotalTime>
  <Words>2399</Words>
  <Application>Microsoft Macintosh PowerPoint</Application>
  <PresentationFormat>Bildschirmpräsentation (16:9)</PresentationFormat>
  <Paragraphs>453</Paragraphs>
  <Slides>27</Slides>
  <Notes>13</Notes>
  <HiddenSlides>3</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Microsoft Sans Serif</vt:lpstr>
      <vt:lpstr>Palatino Linotype</vt:lpstr>
      <vt:lpstr>Template_PowerPoint2010-1</vt:lpstr>
      <vt:lpstr>PowerPoint-Präsentation</vt:lpstr>
      <vt:lpstr>Beispiel Patientenpfad Max Muster, 75j.</vt:lpstr>
      <vt:lpstr>Abrechnung Patientenbeispiel in der alten Welt</vt:lpstr>
      <vt:lpstr>Abrechnung Patientenbeispiel in der neuen Welt</vt:lpstr>
      <vt:lpstr>Abrechnung in der alten Welt nach TARMED</vt:lpstr>
      <vt:lpstr>Abrechnung in der neuen Welt nach TARDOC &amp; ambulanten Pauschalen</vt:lpstr>
      <vt:lpstr>Die neuen Tarifkataloge</vt:lpstr>
      <vt:lpstr>Die neuen Tarifkataloge</vt:lpstr>
      <vt:lpstr>Abgrenzung Anwendungsbereich TARDOC vs. ambulante Pauschalen</vt:lpstr>
      <vt:lpstr>Was ist alles in einer Pauschale enthalten</vt:lpstr>
      <vt:lpstr>Funktionsweise Pauschale: was ist alles darin enthalten?</vt:lpstr>
      <vt:lpstr>Abrechnung in der neuen Welt nach TARDOC &amp; ambulante Pauschalen</vt:lpstr>
      <vt:lpstr>Der komplexe Weg zum richtigen Tarif</vt:lpstr>
      <vt:lpstr>Der komplexe Weg zum richtigen Tarif</vt:lpstr>
      <vt:lpstr>Der komplexe Weg zum richtigen Tarif</vt:lpstr>
      <vt:lpstr>Abrechnung in der neuen Welt nach TARDOC &amp; ambulante Pauschalen</vt:lpstr>
      <vt:lpstr>Funktionsweise des Casemasters</vt:lpstr>
      <vt:lpstr>Funktionsweise des Casemasters</vt:lpstr>
      <vt:lpstr>Funktionsweise des Casemasters</vt:lpstr>
      <vt:lpstr>Funktionsweise des Casemasters</vt:lpstr>
      <vt:lpstr>Abrechnung in der neuen Welt nach TARDOC &amp; ambulante Pauschalen</vt:lpstr>
      <vt:lpstr>Funktionsweise Grouper</vt:lpstr>
      <vt:lpstr>Wozu dient die Diagnose und was muss erfasst werden</vt:lpstr>
      <vt:lpstr>Abrechnung in der neuen Welt nach TARDOC &amp; ambulante Pauschalen</vt:lpstr>
      <vt:lpstr>Funktionsweise Mapper</vt:lpstr>
      <vt:lpstr>Funktionsweise Tarifmatcher</vt:lpstr>
      <vt:lpstr>TARMED → TARDOC &amp; ambulante Pauschalen</vt:lpstr>
    </vt:vector>
  </TitlesOfParts>
  <Company>Kantonsspital Baselland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Kuoni Anita</dc:creator>
  <cp:lastModifiedBy>Stefan Beyeler</cp:lastModifiedBy>
  <cp:revision>243</cp:revision>
  <cp:lastPrinted>2025-03-31T08:45:30Z</cp:lastPrinted>
  <dcterms:created xsi:type="dcterms:W3CDTF">2022-01-19T12:33:35Z</dcterms:created>
  <dcterms:modified xsi:type="dcterms:W3CDTF">2025-10-26T05:01:41Z</dcterms:modified>
</cp:coreProperties>
</file>