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26A28-4745-41A9-9652-711E7C62C72B}" v="47" dt="2022-03-22T19:10:03.572"/>
    <p1510:client id="{E60F5556-3F83-4415-A2C3-C36B8A893337}" v="802" dt="2022-03-23T19:40:03.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86A92-6F1F-4759-BD29-A8B9B1A3FA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A6E312A-A111-4127-AF68-74287C076E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5A159-7053-4352-AFBD-48FB71B0991F}" type="datetime1">
              <a:rPr lang="en-GB" smtClean="0"/>
              <a:t>23/03/2022</a:t>
            </a:fld>
            <a:endParaRPr lang="en-GB" dirty="0"/>
          </a:p>
        </p:txBody>
      </p:sp>
      <p:sp>
        <p:nvSpPr>
          <p:cNvPr id="4" name="Footer Placeholder 3">
            <a:extLst>
              <a:ext uri="{FF2B5EF4-FFF2-40B4-BE49-F238E27FC236}">
                <a16:creationId xmlns:a16="http://schemas.microsoft.com/office/drawing/2014/main" id="{DCF9FA70-1A26-4A0D-8A73-62AEB577CA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FED0885-1344-4225-8CC0-2CA3D5FAEC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CC4937-FCAA-4E7E-BD8E-ABB4B8EA2E86}" type="slidenum">
              <a:rPr lang="en-GB" smtClean="0"/>
              <a:t>‹#›</a:t>
            </a:fld>
            <a:endParaRPr lang="en-GB"/>
          </a:p>
        </p:txBody>
      </p:sp>
    </p:spTree>
    <p:extLst>
      <p:ext uri="{BB962C8B-B14F-4D97-AF65-F5344CB8AC3E}">
        <p14:creationId xmlns:p14="http://schemas.microsoft.com/office/powerpoint/2010/main" val="212085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45849-35D5-497D-A874-357F92504059}" type="datetime1">
              <a:rPr lang="en-GB" smtClean="0"/>
              <a:pPr/>
              <a:t>23/03/2022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E2C8-D9ED-4B41-8DA3-B4731259EC4A}" type="slidenum">
              <a:rPr lang="en-GB" noProof="0" smtClean="0"/>
              <a:t>‹#›</a:t>
            </a:fld>
            <a:endParaRPr lang="en-GB" noProof="0"/>
          </a:p>
        </p:txBody>
      </p:sp>
    </p:spTree>
    <p:extLst>
      <p:ext uri="{BB962C8B-B14F-4D97-AF65-F5344CB8AC3E}">
        <p14:creationId xmlns:p14="http://schemas.microsoft.com/office/powerpoint/2010/main" val="1103138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8D4E2C8-D9ED-4B41-8DA3-B4731259EC4A}" type="slidenum">
              <a:rPr lang="en-GB" smtClean="0"/>
              <a:t>1</a:t>
            </a:fld>
            <a:endParaRPr lang="en-GB"/>
          </a:p>
        </p:txBody>
      </p:sp>
    </p:spTree>
    <p:extLst>
      <p:ext uri="{BB962C8B-B14F-4D97-AF65-F5344CB8AC3E}">
        <p14:creationId xmlns:p14="http://schemas.microsoft.com/office/powerpoint/2010/main" val="270164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n-GB" noProof="0"/>
              <a:t>Click to edit Master title style</a:t>
            </a:r>
          </a:p>
        </p:txBody>
      </p:sp>
      <p:sp>
        <p:nvSpPr>
          <p:cNvPr id="3" name="Subtitle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C9ADA23E-0B20-4760-A563-89B37E7AC46A}" type="datetime1">
              <a:rPr lang="en-GB" noProof="0" smtClean="0"/>
              <a:t>23/03/2022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8E1B7CFB-32E5-4A6A-8DCB-59467935145B}" type="datetime1">
              <a:rPr lang="en-GB" noProof="0" smtClean="0"/>
              <a:t>23/03/2022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B83292CC-925B-4EF0-BAED-F3F5F0075004}" type="datetime1">
              <a:rPr lang="en-GB" noProof="0" smtClean="0"/>
              <a:t>23/03/2022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7F41549C-71F8-466A-9A33-24A126FF532D}" type="datetime1">
              <a:rPr lang="en-GB" noProof="0" smtClean="0"/>
              <a:t>23/03/2022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rtlCol="0" anchor="b">
            <a:normAutofit/>
          </a:bodyPr>
          <a:lstStyle>
            <a:lvl1pPr>
              <a:defRPr sz="5900" b="0" spc="-100" baseline="0">
                <a:solidFill>
                  <a:schemeClr val="tx1">
                    <a:lumMod val="65000"/>
                    <a:lumOff val="35000"/>
                  </a:schemeClr>
                </a:solidFill>
              </a:defRPr>
            </a:lvl1pPr>
          </a:lstStyle>
          <a:p>
            <a:pPr rtl="0"/>
            <a:r>
              <a:rPr lang="en-GB" noProof="0"/>
              <a:t>Click to edit Master title style</a:t>
            </a:r>
          </a:p>
        </p:txBody>
      </p:sp>
      <p:sp>
        <p:nvSpPr>
          <p:cNvPr id="3" name="Text Placeholder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40A5B7BF-4490-4740-8E47-ED2B3A3A9606}" type="datetime1">
              <a:rPr lang="en-GB" noProof="0" smtClean="0"/>
              <a:t>23/03/2022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Date Placeholder 7"/>
          <p:cNvSpPr>
            <a:spLocks noGrp="1"/>
          </p:cNvSpPr>
          <p:nvPr>
            <p:ph type="dt" sz="half" idx="10"/>
          </p:nvPr>
        </p:nvSpPr>
        <p:spPr/>
        <p:txBody>
          <a:bodyPr rtlCol="0"/>
          <a:lstStyle/>
          <a:p>
            <a:pPr rtl="0"/>
            <a:fld id="{4D20B1B0-CD72-49A5-8933-B03809F9ECCA}" type="datetime1">
              <a:rPr lang="en-GB" noProof="0" smtClean="0"/>
              <a:t>23/03/2022</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GB" noProof="0"/>
              <a:t>Click to edit Master title style</a:t>
            </a:r>
          </a:p>
        </p:txBody>
      </p:sp>
      <p:sp>
        <p:nvSpPr>
          <p:cNvPr id="3" name="Text Placeholder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 name="Date Placeholder 1"/>
          <p:cNvSpPr>
            <a:spLocks noGrp="1"/>
          </p:cNvSpPr>
          <p:nvPr>
            <p:ph type="dt" sz="half" idx="10"/>
          </p:nvPr>
        </p:nvSpPr>
        <p:spPr/>
        <p:txBody>
          <a:bodyPr rtlCol="0"/>
          <a:lstStyle/>
          <a:p>
            <a:pPr rtl="0"/>
            <a:fld id="{D952E4D4-ED6B-42B4-A9A7-9E8B98256456}" type="datetime1">
              <a:rPr lang="en-GB" noProof="0" smtClean="0"/>
              <a:t>23/03/2022</a:t>
            </a:fld>
            <a:endParaRPr lang="en-GB" noProof="0"/>
          </a:p>
        </p:txBody>
      </p:sp>
      <p:sp>
        <p:nvSpPr>
          <p:cNvPr id="11" name="Footer Placeholder 10"/>
          <p:cNvSpPr>
            <a:spLocks noGrp="1"/>
          </p:cNvSpPr>
          <p:nvPr>
            <p:ph type="ftr" sz="quarter" idx="11"/>
          </p:nvPr>
        </p:nvSpPr>
        <p:spPr/>
        <p:txBody>
          <a:bodyPr rtlCol="0"/>
          <a:lstStyle/>
          <a:p>
            <a:pPr rtl="0"/>
            <a:endParaRPr lang="en-GB" noProof="0"/>
          </a:p>
        </p:txBody>
      </p:sp>
      <p:sp>
        <p:nvSpPr>
          <p:cNvPr id="12" name="Slide Number Placeholder 11"/>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en-GB" noProof="0"/>
              <a:t>Click to edit Master title style</a:t>
            </a:r>
          </a:p>
        </p:txBody>
      </p:sp>
      <p:sp>
        <p:nvSpPr>
          <p:cNvPr id="2" name="Date Placeholder 1"/>
          <p:cNvSpPr>
            <a:spLocks noGrp="1"/>
          </p:cNvSpPr>
          <p:nvPr>
            <p:ph type="dt" sz="half" idx="10"/>
          </p:nvPr>
        </p:nvSpPr>
        <p:spPr/>
        <p:txBody>
          <a:bodyPr rtlCol="0"/>
          <a:lstStyle/>
          <a:p>
            <a:pPr rtl="0"/>
            <a:fld id="{99C1B94A-4C7D-4E4F-A240-E2BC29D065C1}" type="datetime1">
              <a:rPr lang="en-GB" noProof="0" smtClean="0"/>
              <a:t>23/03/2022</a:t>
            </a:fld>
            <a:endParaRPr lang="en-GB" noProof="0"/>
          </a:p>
        </p:txBody>
      </p:sp>
      <p:sp>
        <p:nvSpPr>
          <p:cNvPr id="7" name="Footer Placeholder 6"/>
          <p:cNvSpPr>
            <a:spLocks noGrp="1"/>
          </p:cNvSpPr>
          <p:nvPr>
            <p:ph type="ftr" sz="quarter" idx="11"/>
          </p:nvPr>
        </p:nvSpPr>
        <p:spPr/>
        <p:txBody>
          <a:bodyPr rtlCol="0"/>
          <a:lstStyle/>
          <a:p>
            <a:pPr rtl="0"/>
            <a:endParaRPr lang="en-GB" noProof="0"/>
          </a:p>
        </p:txBody>
      </p:sp>
      <p:sp>
        <p:nvSpPr>
          <p:cNvPr id="8" name="Slide Number Placeholder 7"/>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rtlCol="0"/>
          <a:lstStyle/>
          <a:p>
            <a:pPr rtl="0"/>
            <a:fld id="{E1D077E5-0CE2-419A-8388-09B5E2EDAEA5}" type="datetime1">
              <a:rPr lang="en-GB" noProof="0" smtClean="0"/>
              <a:t>23/03/2022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n-GB" noProof="0"/>
              <a:t>Click to edit Master title style</a:t>
            </a:r>
          </a:p>
        </p:txBody>
      </p:sp>
      <p:sp>
        <p:nvSpPr>
          <p:cNvPr id="3" name="Content Placeholder 2"/>
          <p:cNvSpPr>
            <a:spLocks noGrp="1"/>
          </p:cNvSpPr>
          <p:nvPr>
            <p:ph idx="1"/>
          </p:nvPr>
        </p:nvSpPr>
        <p:spPr>
          <a:xfrm>
            <a:off x="3867912" y="868680"/>
            <a:ext cx="731520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8" name="Date Placeholder 7"/>
          <p:cNvSpPr>
            <a:spLocks noGrp="1"/>
          </p:cNvSpPr>
          <p:nvPr>
            <p:ph type="dt" sz="half" idx="10"/>
          </p:nvPr>
        </p:nvSpPr>
        <p:spPr/>
        <p:txBody>
          <a:bodyPr rtlCol="0"/>
          <a:lstStyle/>
          <a:p>
            <a:pPr rtl="0"/>
            <a:fld id="{52A2B39E-8747-47FE-9F62-678AB3B08FB0}" type="datetime1">
              <a:rPr lang="en-GB" noProof="0" smtClean="0"/>
              <a:t>23/03/2022</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a:lvl1pPr>
          </a:lstStyle>
          <a:p>
            <a:pPr rtl="0"/>
            <a:r>
              <a:rPr lang="en-GB" noProof="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8" name="Date Placeholder 7"/>
          <p:cNvSpPr>
            <a:spLocks noGrp="1"/>
          </p:cNvSpPr>
          <p:nvPr>
            <p:ph type="dt" sz="half" idx="10"/>
          </p:nvPr>
        </p:nvSpPr>
        <p:spPr/>
        <p:txBody>
          <a:bodyPr rtlCol="0"/>
          <a:lstStyle/>
          <a:p>
            <a:pPr rtl="0"/>
            <a:fld id="{2FC0821D-0C50-4564-B868-7A52AD0697D7}" type="datetime1">
              <a:rPr lang="en-GB" noProof="0" smtClean="0"/>
              <a:t>23/03/2022</a:t>
            </a:fld>
            <a:endParaRPr lang="en-GB" noProof="0"/>
          </a:p>
        </p:txBody>
      </p:sp>
      <p:sp>
        <p:nvSpPr>
          <p:cNvPr id="9" name="Footer Placeholder 8"/>
          <p:cNvSpPr>
            <a:spLocks noGrp="1"/>
          </p:cNvSpPr>
          <p:nvPr>
            <p:ph type="ftr" sz="quarter" idx="11"/>
          </p:nvPr>
        </p:nvSpPr>
        <p:spPr>
          <a:xfrm>
            <a:off x="3499101" y="6356350"/>
            <a:ext cx="5911517" cy="365125"/>
          </a:xfrm>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C6CFFAC8-2CBF-45FE-AA6D-E17D9764F755}" type="datetime1">
              <a:rPr lang="en-GB" noProof="0" smtClean="0"/>
              <a:t>23/03/2022</a:t>
            </a:fld>
            <a:endParaRPr lang="en-GB" noProof="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GB" noProof="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r>
              <a:rPr lang="en-GB" dirty="0"/>
              <a:t>ITWS - Midterm 2</a:t>
            </a:r>
          </a:p>
        </p:txBody>
      </p:sp>
      <p:sp>
        <p:nvSpPr>
          <p:cNvPr id="3" name="Subtitle 2"/>
          <p:cNvSpPr>
            <a:spLocks noGrp="1"/>
          </p:cNvSpPr>
          <p:nvPr>
            <p:ph type="subTitle" idx="1"/>
          </p:nvPr>
        </p:nvSpPr>
        <p:spPr/>
        <p:txBody>
          <a:bodyPr rtlCol="0"/>
          <a:lstStyle/>
          <a:p>
            <a:r>
              <a:rPr lang="en-GB" dirty="0"/>
              <a:t>Stefan Cliff 2019/230449</a:t>
            </a:r>
          </a:p>
          <a:p>
            <a:r>
              <a:rPr lang="en-GB" dirty="0"/>
              <a:t>Student – Professor - Course</a:t>
            </a:r>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F5A5-55BF-8D70-BEEB-A5F10C12C1B6}"/>
              </a:ext>
            </a:extLst>
          </p:cNvPr>
          <p:cNvSpPr>
            <a:spLocks noGrp="1"/>
          </p:cNvSpPr>
          <p:nvPr>
            <p:ph type="title"/>
          </p:nvPr>
        </p:nvSpPr>
        <p:spPr/>
        <p:txBody>
          <a:bodyPr/>
          <a:lstStyle/>
          <a:p>
            <a:r>
              <a:rPr lang="en-GB" dirty="0"/>
              <a:t>Functionality I</a:t>
            </a:r>
          </a:p>
        </p:txBody>
      </p:sp>
      <p:sp>
        <p:nvSpPr>
          <p:cNvPr id="3" name="Content Placeholder 2">
            <a:extLst>
              <a:ext uri="{FF2B5EF4-FFF2-40B4-BE49-F238E27FC236}">
                <a16:creationId xmlns:a16="http://schemas.microsoft.com/office/drawing/2014/main" id="{AF2B2AAD-0A82-F1BE-B1F4-CC51A1337D7F}"/>
              </a:ext>
            </a:extLst>
          </p:cNvPr>
          <p:cNvSpPr>
            <a:spLocks noGrp="1"/>
          </p:cNvSpPr>
          <p:nvPr>
            <p:ph idx="1"/>
          </p:nvPr>
        </p:nvSpPr>
        <p:spPr/>
        <p:txBody>
          <a:bodyPr/>
          <a:lstStyle/>
          <a:p>
            <a:r>
              <a:rPr lang="en-GB" dirty="0"/>
              <a:t>As you can see here, the first page/landing page is a simple form for adding either a new Student or Professor. Along the top you also have access to three buttons, each of which are </a:t>
            </a:r>
            <a:r>
              <a:rPr lang="en-GB" dirty="0">
                <a:ea typeface="+mn-lt"/>
                <a:cs typeface="+mn-lt"/>
              </a:rPr>
              <a:t>self-explanatory</a:t>
            </a:r>
            <a:r>
              <a:rPr lang="en-GB" dirty="0"/>
              <a:t>.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4" descr="Graphical user interface, application&#10;&#10;Description automatically generated">
            <a:extLst>
              <a:ext uri="{FF2B5EF4-FFF2-40B4-BE49-F238E27FC236}">
                <a16:creationId xmlns:a16="http://schemas.microsoft.com/office/drawing/2014/main" id="{37F065B4-1B90-9CAD-0387-801DC5B74658}"/>
              </a:ext>
            </a:extLst>
          </p:cNvPr>
          <p:cNvPicPr>
            <a:picLocks noChangeAspect="1"/>
          </p:cNvPicPr>
          <p:nvPr/>
        </p:nvPicPr>
        <p:blipFill>
          <a:blip r:embed="rId2"/>
          <a:stretch>
            <a:fillRect/>
          </a:stretch>
        </p:blipFill>
        <p:spPr>
          <a:xfrm>
            <a:off x="6097773" y="2191855"/>
            <a:ext cx="3700130" cy="3776779"/>
          </a:xfrm>
          <a:prstGeom prst="rect">
            <a:avLst/>
          </a:prstGeom>
        </p:spPr>
      </p:pic>
    </p:spTree>
    <p:extLst>
      <p:ext uri="{BB962C8B-B14F-4D97-AF65-F5344CB8AC3E}">
        <p14:creationId xmlns:p14="http://schemas.microsoft.com/office/powerpoint/2010/main" val="47448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DC79-A33D-FC48-F1C6-964E46319338}"/>
              </a:ext>
            </a:extLst>
          </p:cNvPr>
          <p:cNvSpPr>
            <a:spLocks noGrp="1"/>
          </p:cNvSpPr>
          <p:nvPr>
            <p:ph type="title"/>
          </p:nvPr>
        </p:nvSpPr>
        <p:spPr/>
        <p:txBody>
          <a:bodyPr/>
          <a:lstStyle/>
          <a:p>
            <a:r>
              <a:rPr lang="en-GB" dirty="0"/>
              <a:t>Functionality II</a:t>
            </a:r>
          </a:p>
        </p:txBody>
      </p:sp>
      <p:sp>
        <p:nvSpPr>
          <p:cNvPr id="6" name="Content Placeholder 5">
            <a:extLst>
              <a:ext uri="{FF2B5EF4-FFF2-40B4-BE49-F238E27FC236}">
                <a16:creationId xmlns:a16="http://schemas.microsoft.com/office/drawing/2014/main" id="{E782CBF3-775A-CB8A-E0A3-D02B8328489E}"/>
              </a:ext>
            </a:extLst>
          </p:cNvPr>
          <p:cNvSpPr>
            <a:spLocks noGrp="1"/>
          </p:cNvSpPr>
          <p:nvPr>
            <p:ph idx="1"/>
          </p:nvPr>
        </p:nvSpPr>
        <p:spPr/>
        <p:txBody>
          <a:bodyPr/>
          <a:lstStyle/>
          <a:p>
            <a:r>
              <a:rPr lang="en-GB" dirty="0"/>
              <a:t>This is what the View All Students page looks like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342900" indent="-342900"/>
            <a:r>
              <a:rPr lang="en-GB" dirty="0"/>
              <a:t>Along the right edge of each student there is an edit/update as well as a delete button.</a:t>
            </a:r>
          </a:p>
          <a:p>
            <a:endParaRPr lang="en-GB" dirty="0"/>
          </a:p>
        </p:txBody>
      </p:sp>
      <p:pic>
        <p:nvPicPr>
          <p:cNvPr id="8" name="Picture 8" descr="Graphical user interface, text, application&#10;&#10;Description automatically generated">
            <a:extLst>
              <a:ext uri="{FF2B5EF4-FFF2-40B4-BE49-F238E27FC236}">
                <a16:creationId xmlns:a16="http://schemas.microsoft.com/office/drawing/2014/main" id="{07B41EE7-95E4-D96B-5239-81979BE82359}"/>
              </a:ext>
            </a:extLst>
          </p:cNvPr>
          <p:cNvPicPr>
            <a:picLocks noChangeAspect="1"/>
          </p:cNvPicPr>
          <p:nvPr/>
        </p:nvPicPr>
        <p:blipFill>
          <a:blip r:embed="rId2"/>
          <a:stretch>
            <a:fillRect/>
          </a:stretch>
        </p:blipFill>
        <p:spPr>
          <a:xfrm>
            <a:off x="3505200" y="1377001"/>
            <a:ext cx="8305800" cy="3065774"/>
          </a:xfrm>
          <a:prstGeom prst="rect">
            <a:avLst/>
          </a:prstGeom>
        </p:spPr>
      </p:pic>
    </p:spTree>
    <p:extLst>
      <p:ext uri="{BB962C8B-B14F-4D97-AF65-F5344CB8AC3E}">
        <p14:creationId xmlns:p14="http://schemas.microsoft.com/office/powerpoint/2010/main" val="139158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6E88-766E-4B9E-7D16-4C4CC56EB3BA}"/>
              </a:ext>
            </a:extLst>
          </p:cNvPr>
          <p:cNvSpPr>
            <a:spLocks noGrp="1"/>
          </p:cNvSpPr>
          <p:nvPr>
            <p:ph type="title"/>
          </p:nvPr>
        </p:nvSpPr>
        <p:spPr>
          <a:xfrm>
            <a:off x="252919" y="1123837"/>
            <a:ext cx="3052257" cy="4601183"/>
          </a:xfrm>
        </p:spPr>
        <p:txBody>
          <a:bodyPr/>
          <a:lstStyle/>
          <a:p>
            <a:r>
              <a:rPr lang="en-GB" dirty="0"/>
              <a:t>Functionality III</a:t>
            </a:r>
          </a:p>
        </p:txBody>
      </p:sp>
      <p:sp>
        <p:nvSpPr>
          <p:cNvPr id="3" name="Content Placeholder 2">
            <a:extLst>
              <a:ext uri="{FF2B5EF4-FFF2-40B4-BE49-F238E27FC236}">
                <a16:creationId xmlns:a16="http://schemas.microsoft.com/office/drawing/2014/main" id="{F2E7BB16-5739-B033-8F3D-98ED54548F6A}"/>
              </a:ext>
            </a:extLst>
          </p:cNvPr>
          <p:cNvSpPr>
            <a:spLocks noGrp="1"/>
          </p:cNvSpPr>
          <p:nvPr>
            <p:ph idx="1"/>
          </p:nvPr>
        </p:nvSpPr>
        <p:spPr/>
        <p:txBody>
          <a:bodyPr/>
          <a:lstStyle/>
          <a:p>
            <a:r>
              <a:rPr lang="en-GB" dirty="0"/>
              <a:t>If you were to click on the edit button next to a student from the View All Student list, you would then be taken to this page bellow.</a:t>
            </a:r>
          </a:p>
          <a:p>
            <a:endParaRPr lang="en-GB" dirty="0"/>
          </a:p>
          <a:p>
            <a:endParaRPr lang="en-GB" dirty="0"/>
          </a:p>
          <a:p>
            <a:endParaRPr lang="en-GB" dirty="0"/>
          </a:p>
          <a:p>
            <a:endParaRPr lang="en-GB" dirty="0"/>
          </a:p>
          <a:p>
            <a:endParaRPr lang="en-GB" dirty="0"/>
          </a:p>
          <a:p>
            <a:endParaRPr lang="en-GB" dirty="0"/>
          </a:p>
        </p:txBody>
      </p:sp>
      <p:pic>
        <p:nvPicPr>
          <p:cNvPr id="4" name="Picture 4" descr="Graphical user interface, text, application&#10;&#10;Description automatically generated">
            <a:extLst>
              <a:ext uri="{FF2B5EF4-FFF2-40B4-BE49-F238E27FC236}">
                <a16:creationId xmlns:a16="http://schemas.microsoft.com/office/drawing/2014/main" id="{64DD086B-9C5A-158E-A939-4CB5A6A233F6}"/>
              </a:ext>
            </a:extLst>
          </p:cNvPr>
          <p:cNvPicPr>
            <a:picLocks noChangeAspect="1"/>
          </p:cNvPicPr>
          <p:nvPr/>
        </p:nvPicPr>
        <p:blipFill>
          <a:blip r:embed="rId2"/>
          <a:stretch>
            <a:fillRect/>
          </a:stretch>
        </p:blipFill>
        <p:spPr>
          <a:xfrm>
            <a:off x="5381625" y="2775329"/>
            <a:ext cx="4295775" cy="2945642"/>
          </a:xfrm>
          <a:prstGeom prst="rect">
            <a:avLst/>
          </a:prstGeom>
        </p:spPr>
      </p:pic>
    </p:spTree>
    <p:extLst>
      <p:ext uri="{BB962C8B-B14F-4D97-AF65-F5344CB8AC3E}">
        <p14:creationId xmlns:p14="http://schemas.microsoft.com/office/powerpoint/2010/main" val="418782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93B3-1EC8-7F17-4312-3358758A302C}"/>
              </a:ext>
            </a:extLst>
          </p:cNvPr>
          <p:cNvSpPr>
            <a:spLocks noGrp="1"/>
          </p:cNvSpPr>
          <p:nvPr>
            <p:ph type="title"/>
          </p:nvPr>
        </p:nvSpPr>
        <p:spPr>
          <a:xfrm>
            <a:off x="252919" y="1123837"/>
            <a:ext cx="3052257" cy="4601183"/>
          </a:xfrm>
        </p:spPr>
        <p:txBody>
          <a:bodyPr/>
          <a:lstStyle/>
          <a:p>
            <a:r>
              <a:rPr lang="en-GB" dirty="0"/>
              <a:t>Functionality IV</a:t>
            </a:r>
          </a:p>
        </p:txBody>
      </p:sp>
      <p:sp>
        <p:nvSpPr>
          <p:cNvPr id="3" name="Content Placeholder 2">
            <a:extLst>
              <a:ext uri="{FF2B5EF4-FFF2-40B4-BE49-F238E27FC236}">
                <a16:creationId xmlns:a16="http://schemas.microsoft.com/office/drawing/2014/main" id="{9C6DD0FF-2D19-A2A0-FDA2-238DFFE294DE}"/>
              </a:ext>
            </a:extLst>
          </p:cNvPr>
          <p:cNvSpPr>
            <a:spLocks noGrp="1"/>
          </p:cNvSpPr>
          <p:nvPr>
            <p:ph idx="1"/>
          </p:nvPr>
        </p:nvSpPr>
        <p:spPr/>
        <p:txBody>
          <a:bodyPr/>
          <a:lstStyle/>
          <a:p>
            <a:r>
              <a:rPr lang="en-GB" dirty="0"/>
              <a:t>This is what the View All Courses window will show you. </a:t>
            </a:r>
          </a:p>
          <a:p>
            <a:endParaRPr lang="en-GB" dirty="0"/>
          </a:p>
          <a:p>
            <a:endParaRPr lang="en-GB" dirty="0"/>
          </a:p>
          <a:p>
            <a:endParaRPr lang="en-GB" dirty="0"/>
          </a:p>
          <a:p>
            <a:endParaRPr lang="en-GB" dirty="0"/>
          </a:p>
          <a:p>
            <a:endParaRPr lang="en-GB" dirty="0"/>
          </a:p>
          <a:p>
            <a:endParaRPr lang="en-GB"/>
          </a:p>
          <a:p>
            <a:endParaRPr lang="en-GB" dirty="0"/>
          </a:p>
          <a:p>
            <a:r>
              <a:rPr lang="en-GB" dirty="0"/>
              <a:t>I didn't add any screen shots of the View All Professor nor the Edit/Update Professor windows as they are very similar to the Student ones.</a:t>
            </a:r>
            <a:endParaRPr lang="en-GB"/>
          </a:p>
        </p:txBody>
      </p:sp>
      <p:pic>
        <p:nvPicPr>
          <p:cNvPr id="4" name="Picture 4" descr="Graphical user interface, text, application, email&#10;&#10;Description automatically generated">
            <a:extLst>
              <a:ext uri="{FF2B5EF4-FFF2-40B4-BE49-F238E27FC236}">
                <a16:creationId xmlns:a16="http://schemas.microsoft.com/office/drawing/2014/main" id="{D0A30DEE-B6A5-8E6B-B164-5C28E042F4DA}"/>
              </a:ext>
            </a:extLst>
          </p:cNvPr>
          <p:cNvPicPr>
            <a:picLocks noChangeAspect="1"/>
          </p:cNvPicPr>
          <p:nvPr/>
        </p:nvPicPr>
        <p:blipFill>
          <a:blip r:embed="rId2"/>
          <a:stretch>
            <a:fillRect/>
          </a:stretch>
        </p:blipFill>
        <p:spPr>
          <a:xfrm>
            <a:off x="3867150" y="1640743"/>
            <a:ext cx="7315200" cy="2890714"/>
          </a:xfrm>
          <a:prstGeom prst="rect">
            <a:avLst/>
          </a:prstGeom>
        </p:spPr>
      </p:pic>
    </p:spTree>
    <p:extLst>
      <p:ext uri="{BB962C8B-B14F-4D97-AF65-F5344CB8AC3E}">
        <p14:creationId xmlns:p14="http://schemas.microsoft.com/office/powerpoint/2010/main" val="394599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866B-EE5A-6623-4A43-2388553C2DF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C27CB4A8-D81E-C24D-24EF-5476BC662A48}"/>
              </a:ext>
            </a:extLst>
          </p:cNvPr>
          <p:cNvSpPr>
            <a:spLocks noGrp="1"/>
          </p:cNvSpPr>
          <p:nvPr>
            <p:ph idx="1"/>
          </p:nvPr>
        </p:nvSpPr>
        <p:spPr/>
        <p:txBody>
          <a:bodyPr>
            <a:normAutofit fontScale="85000" lnSpcReduction="20000"/>
          </a:bodyPr>
          <a:lstStyle/>
          <a:p>
            <a:r>
              <a:rPr lang="en-GB" dirty="0">
                <a:ea typeface="+mn-lt"/>
                <a:cs typeface="+mn-lt"/>
              </a:rPr>
              <a:t>All and all, the task was simple in idea but it was a bit tricky in places still to implement. Some obvious improvements would be on the GUI side of this, the colouration and formatting could have been done better. </a:t>
            </a:r>
            <a:endParaRPr lang="en-GB"/>
          </a:p>
          <a:p>
            <a:r>
              <a:rPr lang="en-GB" dirty="0">
                <a:ea typeface="+mn-lt"/>
                <a:cs typeface="+mn-lt"/>
              </a:rPr>
              <a:t>I didn’t write as many comments while writing the code as I usually do, which might prove to be a hindrance in future if I ever come back to this project to fix or add anything. </a:t>
            </a:r>
            <a:br>
              <a:rPr lang="en-GB" dirty="0">
                <a:ea typeface="+mn-lt"/>
                <a:cs typeface="+mn-lt"/>
              </a:rPr>
            </a:br>
            <a:br>
              <a:rPr lang="en-GB" dirty="0">
                <a:ea typeface="+mn-lt"/>
                <a:cs typeface="+mn-lt"/>
              </a:rPr>
            </a:br>
            <a:r>
              <a:rPr lang="en-GB" dirty="0">
                <a:ea typeface="+mn-lt"/>
                <a:cs typeface="+mn-lt"/>
              </a:rPr>
              <a:t>But besides that, maybe adding a way to filter or sort through all the students based on GPA or something along those lines would be an interesting addition to be sure. </a:t>
            </a:r>
            <a:br>
              <a:rPr lang="en-GB" dirty="0">
                <a:ea typeface="+mn-lt"/>
                <a:cs typeface="+mn-lt"/>
              </a:rPr>
            </a:br>
            <a:r>
              <a:rPr lang="en-GB" dirty="0">
                <a:ea typeface="+mn-lt"/>
                <a:cs typeface="+mn-lt"/>
              </a:rPr>
              <a:t>As well as adding more students and professors as a whole, which would make the application feel a bit less barebones than it is in reality. </a:t>
            </a:r>
            <a:endParaRPr lang="en-GB"/>
          </a:p>
          <a:p>
            <a:r>
              <a:rPr lang="en-GB" dirty="0">
                <a:ea typeface="+mn-lt"/>
                <a:cs typeface="+mn-lt"/>
              </a:rPr>
              <a:t>Besides that, I am unsure what I could change or add without redoing the whole project from the ground up and re-imagining its core idea to some extent. </a:t>
            </a:r>
            <a:br>
              <a:rPr lang="en-GB" dirty="0">
                <a:ea typeface="+mn-lt"/>
                <a:cs typeface="+mn-lt"/>
              </a:rPr>
            </a:br>
            <a:br>
              <a:rPr lang="en-GB" dirty="0">
                <a:ea typeface="+mn-lt"/>
                <a:cs typeface="+mn-lt"/>
              </a:rPr>
            </a:br>
            <a:r>
              <a:rPr lang="en-GB" dirty="0">
                <a:ea typeface="+mn-lt"/>
                <a:cs typeface="+mn-lt"/>
              </a:rPr>
              <a:t>Maybe adding a way to see all the students that are in a course and its professor could have been a nice touch to add, but honestly I couldn’t really figure out how to would work to some extent. I have a pretty solid idea, but the more I think about it, the more it seems like a lot of extra work that I am certain I don’t have the time for. </a:t>
            </a:r>
            <a:endParaRPr lang="en-GB"/>
          </a:p>
          <a:p>
            <a:r>
              <a:rPr lang="en-GB" dirty="0">
                <a:ea typeface="+mn-lt"/>
                <a:cs typeface="+mn-lt"/>
              </a:rPr>
              <a:t>I could add a few levels of user warnings for the deleting part of the application, because right now a simple miss click could in theory delete a whole person…. which isn’t the safest for practical use. </a:t>
            </a:r>
            <a:endParaRPr lang="en-GB" dirty="0"/>
          </a:p>
        </p:txBody>
      </p:sp>
    </p:spTree>
    <p:extLst>
      <p:ext uri="{BB962C8B-B14F-4D97-AF65-F5344CB8AC3E}">
        <p14:creationId xmlns:p14="http://schemas.microsoft.com/office/powerpoint/2010/main" val="168788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4027-F5C7-A2E5-105A-938510C565BE}"/>
              </a:ext>
            </a:extLst>
          </p:cNvPr>
          <p:cNvSpPr>
            <a:spLocks noGrp="1"/>
          </p:cNvSpPr>
          <p:nvPr>
            <p:ph type="title"/>
          </p:nvPr>
        </p:nvSpPr>
        <p:spPr>
          <a:xfrm>
            <a:off x="252919" y="1123837"/>
            <a:ext cx="2903179" cy="4601183"/>
          </a:xfrm>
        </p:spPr>
        <p:txBody>
          <a:bodyPr/>
          <a:lstStyle/>
          <a:p>
            <a:r>
              <a:rPr lang="en-GB" dirty="0"/>
              <a:t>Final Words</a:t>
            </a:r>
            <a:endParaRPr lang="en-US" dirty="0"/>
          </a:p>
        </p:txBody>
      </p:sp>
      <p:sp>
        <p:nvSpPr>
          <p:cNvPr id="3" name="Content Placeholder 2">
            <a:extLst>
              <a:ext uri="{FF2B5EF4-FFF2-40B4-BE49-F238E27FC236}">
                <a16:creationId xmlns:a16="http://schemas.microsoft.com/office/drawing/2014/main" id="{0C3CDCC7-A1DD-2A39-A3FB-BC4BBBCD8547}"/>
              </a:ext>
            </a:extLst>
          </p:cNvPr>
          <p:cNvSpPr>
            <a:spLocks noGrp="1"/>
          </p:cNvSpPr>
          <p:nvPr>
            <p:ph idx="1"/>
          </p:nvPr>
        </p:nvSpPr>
        <p:spPr/>
        <p:txBody>
          <a:bodyPr/>
          <a:lstStyle/>
          <a:p>
            <a:pPr marL="502920" lvl="1" indent="0">
              <a:buNone/>
            </a:pPr>
            <a:r>
              <a:rPr lang="en-GB" dirty="0"/>
              <a:t>,, </a:t>
            </a:r>
            <a:r>
              <a:rPr lang="en-GB" i="1" dirty="0"/>
              <a:t>Always approach every situation as if the users are idiots.</a:t>
            </a:r>
            <a:r>
              <a:rPr lang="en-GB" dirty="0"/>
              <a:t> “ </a:t>
            </a:r>
            <a:endParaRPr lang="en-US" dirty="0">
              <a:ea typeface="+mn-lt"/>
              <a:cs typeface="+mn-lt"/>
            </a:endParaRPr>
          </a:p>
          <a:p>
            <a:pPr marL="0" indent="0">
              <a:buNone/>
            </a:pPr>
            <a:endParaRPr lang="en-GB" i="1" dirty="0"/>
          </a:p>
          <a:p>
            <a:pPr marL="3703320" lvl="8">
              <a:buNone/>
            </a:pPr>
            <a:r>
              <a:rPr lang="en-GB" i="1" dirty="0"/>
              <a:t>- Dr Miodrag </a:t>
            </a:r>
            <a:r>
              <a:rPr lang="sr-Latn-RS" i="1" dirty="0"/>
              <a:t>Živković, </a:t>
            </a:r>
            <a:r>
              <a:rPr lang="sr-Latn-RS" i="1" dirty="0">
                <a:ea typeface="+mn-lt"/>
                <a:cs typeface="+mn-lt"/>
              </a:rPr>
              <a:t>2019</a:t>
            </a:r>
            <a:r>
              <a:rPr lang="sr-Latn-RS" i="1" dirty="0"/>
              <a:t> </a:t>
            </a:r>
            <a:r>
              <a:rPr lang="en-GB" dirty="0"/>
              <a:t> </a:t>
            </a:r>
          </a:p>
        </p:txBody>
      </p:sp>
    </p:spTree>
    <p:extLst>
      <p:ext uri="{BB962C8B-B14F-4D97-AF65-F5344CB8AC3E}">
        <p14:creationId xmlns:p14="http://schemas.microsoft.com/office/powerpoint/2010/main" val="131443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B5AB-30F3-E645-BAA3-76EE1AF5513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3AB7DD4-FE9A-323E-B77B-3B6E9A2652BE}"/>
              </a:ext>
            </a:extLst>
          </p:cNvPr>
          <p:cNvSpPr>
            <a:spLocks noGrp="1"/>
          </p:cNvSpPr>
          <p:nvPr>
            <p:ph idx="1"/>
          </p:nvPr>
        </p:nvSpPr>
        <p:spPr/>
        <p:txBody>
          <a:bodyPr/>
          <a:lstStyle/>
          <a:p>
            <a:r>
              <a:rPr lang="en-GB" dirty="0">
                <a:ea typeface="+mn-lt"/>
                <a:cs typeface="+mn-lt"/>
              </a:rPr>
              <a:t>The system I made an application for is a simple </a:t>
            </a:r>
            <a:r>
              <a:rPr lang="en-GB" i="1" dirty="0">
                <a:ea typeface="+mn-lt"/>
                <a:cs typeface="+mn-lt"/>
              </a:rPr>
              <a:t>Student – Professor – Course</a:t>
            </a:r>
            <a:r>
              <a:rPr lang="en-GB" dirty="0">
                <a:ea typeface="+mn-lt"/>
                <a:cs typeface="+mn-lt"/>
              </a:rPr>
              <a:t> type of project. Where you can create/add new Students or Professors to a course, remove them from the database or edit any or all of their credentials in a simple user friendly manner.</a:t>
            </a:r>
            <a:br>
              <a:rPr lang="en-GB" dirty="0">
                <a:ea typeface="+mn-lt"/>
                <a:cs typeface="+mn-lt"/>
              </a:rPr>
            </a:br>
            <a:r>
              <a:rPr lang="en-GB" dirty="0">
                <a:ea typeface="+mn-lt"/>
                <a:cs typeface="+mn-lt"/>
              </a:rPr>
              <a:t> </a:t>
            </a:r>
            <a:br>
              <a:rPr lang="en-GB" dirty="0">
                <a:ea typeface="+mn-lt"/>
                <a:cs typeface="+mn-lt"/>
              </a:rPr>
            </a:br>
            <a:r>
              <a:rPr lang="en-GB" dirty="0">
                <a:ea typeface="+mn-lt"/>
                <a:cs typeface="+mn-lt"/>
              </a:rPr>
              <a:t>The application is a </a:t>
            </a:r>
            <a:r>
              <a:rPr lang="en-GB" dirty="0">
                <a:solidFill>
                  <a:srgbClr val="0070C0"/>
                </a:solidFill>
                <a:ea typeface="+mn-lt"/>
                <a:cs typeface="+mn-lt"/>
              </a:rPr>
              <a:t>CRUD </a:t>
            </a:r>
            <a:r>
              <a:rPr lang="en-GB" dirty="0">
                <a:ea typeface="+mn-lt"/>
                <a:cs typeface="+mn-lt"/>
              </a:rPr>
              <a:t>(</a:t>
            </a:r>
            <a:r>
              <a:rPr lang="en-GB" i="1" dirty="0">
                <a:ea typeface="+mn-lt"/>
                <a:cs typeface="+mn-lt"/>
              </a:rPr>
              <a:t>Create, Read, Update, and Delete</a:t>
            </a:r>
            <a:r>
              <a:rPr lang="en-GB" dirty="0">
                <a:ea typeface="+mn-lt"/>
                <a:cs typeface="+mn-lt"/>
              </a:rPr>
              <a:t>) style, meaning via the app you can directly control certain/all the tables to the database you wish to alter. In this example, the Database is called </a:t>
            </a:r>
            <a:r>
              <a:rPr lang="en-GB" dirty="0">
                <a:solidFill>
                  <a:srgbClr val="0070C0"/>
                </a:solidFill>
                <a:ea typeface="+mn-lt"/>
                <a:cs typeface="+mn-lt"/>
              </a:rPr>
              <a:t>ITWS_Midterm2_SC</a:t>
            </a:r>
            <a:r>
              <a:rPr lang="en-GB" dirty="0">
                <a:ea typeface="+mn-lt"/>
                <a:cs typeface="+mn-lt"/>
              </a:rPr>
              <a:t> with its tables being: - </a:t>
            </a:r>
            <a:r>
              <a:rPr lang="en-GB" u="sng" dirty="0">
                <a:ea typeface="+mn-lt"/>
                <a:cs typeface="+mn-lt"/>
              </a:rPr>
              <a:t>students</a:t>
            </a:r>
            <a:r>
              <a:rPr lang="en-GB" dirty="0">
                <a:ea typeface="+mn-lt"/>
                <a:cs typeface="+mn-lt"/>
              </a:rPr>
              <a:t>; - </a:t>
            </a:r>
            <a:r>
              <a:rPr lang="en-GB" u="sng" dirty="0">
                <a:ea typeface="+mn-lt"/>
                <a:cs typeface="+mn-lt"/>
              </a:rPr>
              <a:t>professors</a:t>
            </a:r>
            <a:r>
              <a:rPr lang="en-GB" dirty="0">
                <a:ea typeface="+mn-lt"/>
                <a:cs typeface="+mn-lt"/>
              </a:rPr>
              <a:t>; &amp;</a:t>
            </a:r>
            <a:br>
              <a:rPr lang="en-GB" dirty="0">
                <a:ea typeface="+mn-lt"/>
                <a:cs typeface="+mn-lt"/>
              </a:rPr>
            </a:br>
            <a:r>
              <a:rPr lang="en-GB" dirty="0">
                <a:ea typeface="+mn-lt"/>
                <a:cs typeface="+mn-lt"/>
              </a:rPr>
              <a:t> - </a:t>
            </a:r>
            <a:r>
              <a:rPr lang="en-GB" u="sng" dirty="0">
                <a:ea typeface="+mn-lt"/>
                <a:cs typeface="+mn-lt"/>
              </a:rPr>
              <a:t>courses</a:t>
            </a:r>
            <a:r>
              <a:rPr lang="en-GB" dirty="0">
                <a:ea typeface="+mn-lt"/>
                <a:cs typeface="+mn-lt"/>
              </a:rPr>
              <a:t>; </a:t>
            </a:r>
            <a:endParaRPr lang="en-GB"/>
          </a:p>
          <a:p>
            <a:r>
              <a:rPr lang="en-GB" dirty="0">
                <a:ea typeface="+mn-lt"/>
                <a:cs typeface="+mn-lt"/>
              </a:rPr>
              <a:t>I wanted the idea of adding new students and professors to be to main part of the application, with editing/viewing them being of equal importance. As well as deleting. </a:t>
            </a:r>
            <a:br>
              <a:rPr lang="en-GB" dirty="0">
                <a:ea typeface="+mn-lt"/>
                <a:cs typeface="+mn-lt"/>
              </a:rPr>
            </a:br>
            <a:r>
              <a:rPr lang="en-GB" dirty="0">
                <a:ea typeface="+mn-lt"/>
                <a:cs typeface="+mn-lt"/>
              </a:rPr>
              <a:t>All of these functions where done via Servlets and SQL commands that were run on my localhost server. </a:t>
            </a:r>
            <a:endParaRPr lang="en-GB" dirty="0"/>
          </a:p>
        </p:txBody>
      </p:sp>
    </p:spTree>
    <p:extLst>
      <p:ext uri="{BB962C8B-B14F-4D97-AF65-F5344CB8AC3E}">
        <p14:creationId xmlns:p14="http://schemas.microsoft.com/office/powerpoint/2010/main" val="416558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C3E6-1DF4-8BFE-905A-C4DB97FB6DA4}"/>
              </a:ext>
            </a:extLst>
          </p:cNvPr>
          <p:cNvSpPr>
            <a:spLocks noGrp="1"/>
          </p:cNvSpPr>
          <p:nvPr>
            <p:ph type="title"/>
          </p:nvPr>
        </p:nvSpPr>
        <p:spPr/>
        <p:txBody>
          <a:bodyPr/>
          <a:lstStyle/>
          <a:p>
            <a:r>
              <a:rPr lang="en-GB" dirty="0"/>
              <a:t>Database</a:t>
            </a:r>
          </a:p>
        </p:txBody>
      </p:sp>
      <p:sp>
        <p:nvSpPr>
          <p:cNvPr id="3" name="Content Placeholder 2">
            <a:extLst>
              <a:ext uri="{FF2B5EF4-FFF2-40B4-BE49-F238E27FC236}">
                <a16:creationId xmlns:a16="http://schemas.microsoft.com/office/drawing/2014/main" id="{61B432E7-77B0-A9E4-F9A8-30C14193DB01}"/>
              </a:ext>
            </a:extLst>
          </p:cNvPr>
          <p:cNvSpPr>
            <a:spLocks noGrp="1"/>
          </p:cNvSpPr>
          <p:nvPr>
            <p:ph idx="1"/>
          </p:nvPr>
        </p:nvSpPr>
        <p:spPr/>
        <p:txBody>
          <a:bodyPr/>
          <a:lstStyle/>
          <a:p>
            <a:r>
              <a:rPr lang="en-GB" dirty="0">
                <a:ea typeface="+mn-lt"/>
                <a:cs typeface="+mn-lt"/>
              </a:rPr>
              <a:t>The database is called ITWS_Midterm2_SC, and its tables are professors, students and courses. All of this I mentioned before, but here I will show the tables themselves, their configurations and their relationships to one another. </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4" descr="Graphical user interface, application&#10;&#10;Description automatically generated">
            <a:extLst>
              <a:ext uri="{FF2B5EF4-FFF2-40B4-BE49-F238E27FC236}">
                <a16:creationId xmlns:a16="http://schemas.microsoft.com/office/drawing/2014/main" id="{6F29CEF0-51E1-2B14-F73C-27362E7EF316}"/>
              </a:ext>
            </a:extLst>
          </p:cNvPr>
          <p:cNvPicPr>
            <a:picLocks noChangeAspect="1"/>
          </p:cNvPicPr>
          <p:nvPr/>
        </p:nvPicPr>
        <p:blipFill>
          <a:blip r:embed="rId2"/>
          <a:stretch>
            <a:fillRect/>
          </a:stretch>
        </p:blipFill>
        <p:spPr>
          <a:xfrm>
            <a:off x="4383405" y="2557289"/>
            <a:ext cx="6515100" cy="3850638"/>
          </a:xfrm>
          <a:prstGeom prst="rect">
            <a:avLst/>
          </a:prstGeom>
        </p:spPr>
      </p:pic>
    </p:spTree>
    <p:extLst>
      <p:ext uri="{BB962C8B-B14F-4D97-AF65-F5344CB8AC3E}">
        <p14:creationId xmlns:p14="http://schemas.microsoft.com/office/powerpoint/2010/main" val="43067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5CFA-3F86-D57F-7D77-038BF1C695AA}"/>
              </a:ext>
            </a:extLst>
          </p:cNvPr>
          <p:cNvSpPr>
            <a:spLocks noGrp="1"/>
          </p:cNvSpPr>
          <p:nvPr>
            <p:ph type="title"/>
          </p:nvPr>
        </p:nvSpPr>
        <p:spPr>
          <a:xfrm>
            <a:off x="252919" y="1123837"/>
            <a:ext cx="3147507" cy="4601183"/>
          </a:xfrm>
        </p:spPr>
        <p:txBody>
          <a:bodyPr/>
          <a:lstStyle/>
          <a:p>
            <a:r>
              <a:rPr lang="en-GB" dirty="0"/>
              <a:t>Implementation</a:t>
            </a:r>
          </a:p>
        </p:txBody>
      </p:sp>
      <p:sp>
        <p:nvSpPr>
          <p:cNvPr id="3" name="Content Placeholder 2">
            <a:extLst>
              <a:ext uri="{FF2B5EF4-FFF2-40B4-BE49-F238E27FC236}">
                <a16:creationId xmlns:a16="http://schemas.microsoft.com/office/drawing/2014/main" id="{A07ECD1E-CB28-16D7-192F-888F38DC96D9}"/>
              </a:ext>
            </a:extLst>
          </p:cNvPr>
          <p:cNvSpPr>
            <a:spLocks noGrp="1"/>
          </p:cNvSpPr>
          <p:nvPr>
            <p:ph idx="1"/>
          </p:nvPr>
        </p:nvSpPr>
        <p:spPr/>
        <p:txBody>
          <a:bodyPr/>
          <a:lstStyle/>
          <a:p>
            <a:r>
              <a:rPr lang="en-GB" dirty="0">
                <a:ea typeface="+mn-lt"/>
                <a:cs typeface="+mn-lt"/>
              </a:rPr>
              <a:t>The implementation of my code was similar in a lot of places, and due to that I'll only really show some of the snippets from the servlets that were aimed at the same table for the sake of brevity and to avoid repetition. And I'll only show the </a:t>
            </a:r>
            <a:r>
              <a:rPr lang="en-GB" dirty="0">
                <a:solidFill>
                  <a:srgbClr val="0070C0"/>
                </a:solidFill>
                <a:ea typeface="+mn-lt"/>
                <a:cs typeface="+mn-lt"/>
              </a:rPr>
              <a:t>CRUD </a:t>
            </a:r>
            <a:r>
              <a:rPr lang="en-GB" dirty="0">
                <a:ea typeface="+mn-lt"/>
                <a:cs typeface="+mn-lt"/>
              </a:rPr>
              <a:t>servlets as well.</a:t>
            </a:r>
          </a:p>
        </p:txBody>
      </p:sp>
    </p:spTree>
    <p:extLst>
      <p:ext uri="{BB962C8B-B14F-4D97-AF65-F5344CB8AC3E}">
        <p14:creationId xmlns:p14="http://schemas.microsoft.com/office/powerpoint/2010/main" val="69503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0D91-66A1-1D04-B42C-CAF00788761A}"/>
              </a:ext>
            </a:extLst>
          </p:cNvPr>
          <p:cNvSpPr>
            <a:spLocks noGrp="1"/>
          </p:cNvSpPr>
          <p:nvPr>
            <p:ph type="title"/>
          </p:nvPr>
        </p:nvSpPr>
        <p:spPr/>
        <p:txBody>
          <a:bodyPr/>
          <a:lstStyle/>
          <a:p>
            <a:r>
              <a:rPr lang="en-GB" dirty="0"/>
              <a:t>Create</a:t>
            </a:r>
          </a:p>
        </p:txBody>
      </p:sp>
      <p:pic>
        <p:nvPicPr>
          <p:cNvPr id="4" name="Picture 4">
            <a:extLst>
              <a:ext uri="{FF2B5EF4-FFF2-40B4-BE49-F238E27FC236}">
                <a16:creationId xmlns:a16="http://schemas.microsoft.com/office/drawing/2014/main" id="{EB273658-7323-6901-8AD0-770A9BC369CA}"/>
              </a:ext>
            </a:extLst>
          </p:cNvPr>
          <p:cNvPicPr>
            <a:picLocks noGrp="1" noChangeAspect="1"/>
          </p:cNvPicPr>
          <p:nvPr>
            <p:ph idx="1"/>
          </p:nvPr>
        </p:nvPicPr>
        <p:blipFill>
          <a:blip r:embed="rId2"/>
          <a:stretch>
            <a:fillRect/>
          </a:stretch>
        </p:blipFill>
        <p:spPr>
          <a:xfrm>
            <a:off x="3871248" y="610255"/>
            <a:ext cx="6026030" cy="5629673"/>
          </a:xfrm>
        </p:spPr>
      </p:pic>
    </p:spTree>
    <p:extLst>
      <p:ext uri="{BB962C8B-B14F-4D97-AF65-F5344CB8AC3E}">
        <p14:creationId xmlns:p14="http://schemas.microsoft.com/office/powerpoint/2010/main" val="81332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F405-E868-7554-8C93-9501A72B276A}"/>
              </a:ext>
            </a:extLst>
          </p:cNvPr>
          <p:cNvSpPr>
            <a:spLocks noGrp="1"/>
          </p:cNvSpPr>
          <p:nvPr>
            <p:ph type="title"/>
          </p:nvPr>
        </p:nvSpPr>
        <p:spPr/>
        <p:txBody>
          <a:bodyPr/>
          <a:lstStyle/>
          <a:p>
            <a:r>
              <a:rPr lang="en-GB" dirty="0"/>
              <a:t>Read</a:t>
            </a:r>
          </a:p>
        </p:txBody>
      </p:sp>
      <p:pic>
        <p:nvPicPr>
          <p:cNvPr id="4" name="Picture 4" descr="Graphical user interface, text, application, email&#10;&#10;Description automatically generated">
            <a:extLst>
              <a:ext uri="{FF2B5EF4-FFF2-40B4-BE49-F238E27FC236}">
                <a16:creationId xmlns:a16="http://schemas.microsoft.com/office/drawing/2014/main" id="{CB0BD067-D233-7220-B2D7-883B503145DC}"/>
              </a:ext>
            </a:extLst>
          </p:cNvPr>
          <p:cNvPicPr>
            <a:picLocks noGrp="1" noChangeAspect="1"/>
          </p:cNvPicPr>
          <p:nvPr>
            <p:ph idx="1"/>
          </p:nvPr>
        </p:nvPicPr>
        <p:blipFill>
          <a:blip r:embed="rId2"/>
          <a:stretch>
            <a:fillRect/>
          </a:stretch>
        </p:blipFill>
        <p:spPr>
          <a:xfrm>
            <a:off x="3798636" y="645033"/>
            <a:ext cx="7761263" cy="5558790"/>
          </a:xfrm>
        </p:spPr>
      </p:pic>
    </p:spTree>
    <p:extLst>
      <p:ext uri="{BB962C8B-B14F-4D97-AF65-F5344CB8AC3E}">
        <p14:creationId xmlns:p14="http://schemas.microsoft.com/office/powerpoint/2010/main" val="54707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2168-9CE5-4559-6AD4-7C2B8BF725CA}"/>
              </a:ext>
            </a:extLst>
          </p:cNvPr>
          <p:cNvSpPr>
            <a:spLocks noGrp="1"/>
          </p:cNvSpPr>
          <p:nvPr>
            <p:ph type="title"/>
          </p:nvPr>
        </p:nvSpPr>
        <p:spPr/>
        <p:txBody>
          <a:bodyPr/>
          <a:lstStyle/>
          <a:p>
            <a:r>
              <a:rPr lang="en-GB" dirty="0"/>
              <a:t>Update I</a:t>
            </a:r>
          </a:p>
        </p:txBody>
      </p:sp>
      <p:pic>
        <p:nvPicPr>
          <p:cNvPr id="4" name="Picture 4" descr="Graphical user interface, text, application&#10;&#10;Description automatically generated">
            <a:extLst>
              <a:ext uri="{FF2B5EF4-FFF2-40B4-BE49-F238E27FC236}">
                <a16:creationId xmlns:a16="http://schemas.microsoft.com/office/drawing/2014/main" id="{C1410A53-F95B-2320-EE76-F400F547EC6D}"/>
              </a:ext>
            </a:extLst>
          </p:cNvPr>
          <p:cNvPicPr>
            <a:picLocks noGrp="1" noChangeAspect="1"/>
          </p:cNvPicPr>
          <p:nvPr>
            <p:ph idx="1"/>
          </p:nvPr>
        </p:nvPicPr>
        <p:blipFill>
          <a:blip r:embed="rId2"/>
          <a:stretch>
            <a:fillRect/>
          </a:stretch>
        </p:blipFill>
        <p:spPr>
          <a:xfrm>
            <a:off x="3766495" y="549783"/>
            <a:ext cx="6987347" cy="5749290"/>
          </a:xfrm>
        </p:spPr>
      </p:pic>
    </p:spTree>
    <p:extLst>
      <p:ext uri="{BB962C8B-B14F-4D97-AF65-F5344CB8AC3E}">
        <p14:creationId xmlns:p14="http://schemas.microsoft.com/office/powerpoint/2010/main" val="265721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BE4B-8857-B46A-6719-24B90DD81CF5}"/>
              </a:ext>
            </a:extLst>
          </p:cNvPr>
          <p:cNvSpPr>
            <a:spLocks noGrp="1"/>
          </p:cNvSpPr>
          <p:nvPr>
            <p:ph type="title"/>
          </p:nvPr>
        </p:nvSpPr>
        <p:spPr/>
        <p:txBody>
          <a:bodyPr/>
          <a:lstStyle/>
          <a:p>
            <a:r>
              <a:rPr lang="en-GB" dirty="0"/>
              <a:t>Update II</a:t>
            </a:r>
          </a:p>
        </p:txBody>
      </p:sp>
      <p:pic>
        <p:nvPicPr>
          <p:cNvPr id="4" name="Picture 4" descr="Text&#10;&#10;Description automatically generated">
            <a:extLst>
              <a:ext uri="{FF2B5EF4-FFF2-40B4-BE49-F238E27FC236}">
                <a16:creationId xmlns:a16="http://schemas.microsoft.com/office/drawing/2014/main" id="{A48A23BA-DC5F-8DAB-0369-12698278521E}"/>
              </a:ext>
            </a:extLst>
          </p:cNvPr>
          <p:cNvPicPr>
            <a:picLocks noGrp="1" noChangeAspect="1"/>
          </p:cNvPicPr>
          <p:nvPr>
            <p:ph idx="1"/>
          </p:nvPr>
        </p:nvPicPr>
        <p:blipFill>
          <a:blip r:embed="rId2"/>
          <a:stretch>
            <a:fillRect/>
          </a:stretch>
        </p:blipFill>
        <p:spPr>
          <a:xfrm>
            <a:off x="4164650" y="559308"/>
            <a:ext cx="6010061" cy="5749290"/>
          </a:xfrm>
        </p:spPr>
      </p:pic>
    </p:spTree>
    <p:extLst>
      <p:ext uri="{BB962C8B-B14F-4D97-AF65-F5344CB8AC3E}">
        <p14:creationId xmlns:p14="http://schemas.microsoft.com/office/powerpoint/2010/main" val="50048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4234-90E2-4C6F-001C-BB1467A1BDE5}"/>
              </a:ext>
            </a:extLst>
          </p:cNvPr>
          <p:cNvSpPr>
            <a:spLocks noGrp="1"/>
          </p:cNvSpPr>
          <p:nvPr>
            <p:ph type="title"/>
          </p:nvPr>
        </p:nvSpPr>
        <p:spPr/>
        <p:txBody>
          <a:bodyPr/>
          <a:lstStyle/>
          <a:p>
            <a:r>
              <a:rPr lang="en-GB" dirty="0"/>
              <a:t>Delete</a:t>
            </a:r>
          </a:p>
        </p:txBody>
      </p:sp>
      <p:pic>
        <p:nvPicPr>
          <p:cNvPr id="4" name="Picture 4" descr="Graphical user interface, text, application, email&#10;&#10;Description automatically generated">
            <a:extLst>
              <a:ext uri="{FF2B5EF4-FFF2-40B4-BE49-F238E27FC236}">
                <a16:creationId xmlns:a16="http://schemas.microsoft.com/office/drawing/2014/main" id="{BA07F92C-86C4-4475-F708-9C648313B4BD}"/>
              </a:ext>
            </a:extLst>
          </p:cNvPr>
          <p:cNvPicPr>
            <a:picLocks noGrp="1" noChangeAspect="1"/>
          </p:cNvPicPr>
          <p:nvPr>
            <p:ph idx="1"/>
          </p:nvPr>
        </p:nvPicPr>
        <p:blipFill>
          <a:blip r:embed="rId2"/>
          <a:stretch>
            <a:fillRect/>
          </a:stretch>
        </p:blipFill>
        <p:spPr>
          <a:xfrm>
            <a:off x="3869268" y="1587745"/>
            <a:ext cx="7315200" cy="3673366"/>
          </a:xfrm>
        </p:spPr>
      </p:pic>
    </p:spTree>
    <p:extLst>
      <p:ext uri="{BB962C8B-B14F-4D97-AF65-F5344CB8AC3E}">
        <p14:creationId xmlns:p14="http://schemas.microsoft.com/office/powerpoint/2010/main" val="344762390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0</TotalTime>
  <Words>1</Words>
  <Application>Microsoft Office PowerPoint</Application>
  <PresentationFormat>Widescreen</PresentationFormat>
  <Paragraphs>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Frame</vt:lpstr>
      <vt:lpstr>ITWS - Midterm 2</vt:lpstr>
      <vt:lpstr>Introduction</vt:lpstr>
      <vt:lpstr>Database</vt:lpstr>
      <vt:lpstr>Implementation</vt:lpstr>
      <vt:lpstr>Create</vt:lpstr>
      <vt:lpstr>Read</vt:lpstr>
      <vt:lpstr>Update I</vt:lpstr>
      <vt:lpstr>Update II</vt:lpstr>
      <vt:lpstr>Delete</vt:lpstr>
      <vt:lpstr>Functionality I</vt:lpstr>
      <vt:lpstr>Functionality II</vt:lpstr>
      <vt:lpstr>Functionality III</vt:lpstr>
      <vt:lpstr>Functionality IV</vt:lpstr>
      <vt:lpstr>Conclusion</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162</cp:revision>
  <dcterms:created xsi:type="dcterms:W3CDTF">2022-03-22T19:09:10Z</dcterms:created>
  <dcterms:modified xsi:type="dcterms:W3CDTF">2022-03-23T19:40:15Z</dcterms:modified>
</cp:coreProperties>
</file>