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3"/>
    <p:restoredTop sz="86392"/>
  </p:normalViewPr>
  <p:slideViewPr>
    <p:cSldViewPr snapToGrid="0" snapToObjects="1">
      <p:cViewPr varScale="1">
        <p:scale>
          <a:sx n="93" d="100"/>
          <a:sy n="93" d="100"/>
        </p:scale>
        <p:origin x="66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7B65-76B2-FF45-A181-17D1B743091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7809D-8DDE-C249-898B-8C1A1F3A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7809D-8DDE-C249-898B-8C1A1F3A4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982"/>
            <a:ext cx="9527275" cy="86241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7725"/>
            <a:ext cx="9527275" cy="4114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465381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2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B044-A759-0A95-85EF-00D0E66A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</p:spPr>
        <p:txBody>
          <a:bodyPr anchor="b">
            <a:noAutofit/>
          </a:bodyPr>
          <a:lstStyle/>
          <a:p>
            <a:r>
              <a:rPr lang="en-US" sz="2700" dirty="0"/>
              <a:t>How can predictive modelling techniques be used to accurately forecast customer churn in a banking dataset?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6140-FD54-5830-8063-E30C1DB7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What algorithms accurately forecast customer churn in a banking dataset.</a:t>
            </a:r>
          </a:p>
        </p:txBody>
      </p:sp>
      <p:pic>
        <p:nvPicPr>
          <p:cNvPr id="6" name="Picture 3" descr="An abstract genetic concept">
            <a:extLst>
              <a:ext uri="{FF2B5EF4-FFF2-40B4-BE49-F238E27FC236}">
                <a16:creationId xmlns:a16="http://schemas.microsoft.com/office/drawing/2014/main" id="{0D593247-11A5-AB53-9F60-700AF39A1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1" r="618"/>
          <a:stretch/>
        </p:blipFill>
        <p:spPr>
          <a:xfrm>
            <a:off x="20" y="10"/>
            <a:ext cx="6430829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6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7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7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46C8-E956-52B6-8404-1385603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25929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Dataset</a:t>
            </a:r>
          </a:p>
        </p:txBody>
      </p:sp>
      <p:pic>
        <p:nvPicPr>
          <p:cNvPr id="12" name="Content Placeholder 11" descr="A screenshot of a number of numbers&#10;&#10;Description automatically generated">
            <a:extLst>
              <a:ext uri="{FF2B5EF4-FFF2-40B4-BE49-F238E27FC236}">
                <a16:creationId xmlns:a16="http://schemas.microsoft.com/office/drawing/2014/main" id="{ABAAFF89-2561-CC5E-AD23-B2F0A58F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343" y="1711240"/>
            <a:ext cx="9157654" cy="1737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93C-CCF1-61EC-97BC-BFCDA28B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A094-D5B6-C0C6-84A8-F7697AE1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95" name="Rectangle 7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8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FEEEFF-8731-A63A-48F0-16AFF626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40" y="4001810"/>
            <a:ext cx="1219200" cy="254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FC7416E-5F5C-7F34-29E0-84912E57A7CD}"/>
              </a:ext>
            </a:extLst>
          </p:cNvPr>
          <p:cNvSpPr txBox="1"/>
          <p:nvPr/>
        </p:nvSpPr>
        <p:spPr>
          <a:xfrm>
            <a:off x="3259535" y="35759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Dataset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5E94F6-551E-A59C-5431-F481B5D427F9}"/>
              </a:ext>
            </a:extLst>
          </p:cNvPr>
          <p:cNvSpPr txBox="1"/>
          <p:nvPr/>
        </p:nvSpPr>
        <p:spPr>
          <a:xfrm>
            <a:off x="1033342" y="1177687"/>
            <a:ext cx="178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 of Dataset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D6FD5-5437-BD67-E243-329705E05610}"/>
              </a:ext>
            </a:extLst>
          </p:cNvPr>
          <p:cNvSpPr txBox="1"/>
          <p:nvPr/>
        </p:nvSpPr>
        <p:spPr>
          <a:xfrm>
            <a:off x="3909240" y="6113150"/>
            <a:ext cx="676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kern="1200" cap="all" spc="3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https://www.kaggle.com/datasets/gauravtopre/bank-customer-churn-dataset/data</a:t>
            </a:r>
          </a:p>
        </p:txBody>
      </p:sp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40CEAB-9B34-5B12-8DAB-31DF02053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43" y="4040187"/>
            <a:ext cx="2033065" cy="192063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C5D27CB-29A7-57E5-0B52-378B4FD0528E}"/>
              </a:ext>
            </a:extLst>
          </p:cNvPr>
          <p:cNvSpPr txBox="1"/>
          <p:nvPr/>
        </p:nvSpPr>
        <p:spPr>
          <a:xfrm>
            <a:off x="1033342" y="3567473"/>
            <a:ext cx="203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 of unique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3F575D-9B7C-CD4A-0667-C9FF74437F42}"/>
              </a:ext>
            </a:extLst>
          </p:cNvPr>
          <p:cNvSpPr txBox="1"/>
          <p:nvPr/>
        </p:nvSpPr>
        <p:spPr>
          <a:xfrm>
            <a:off x="4151819" y="4706047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Range of different discrete and continuous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Large dataset with 10,000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10.0 usability score on Kaggle with over 14,000 downloads</a:t>
            </a:r>
          </a:p>
        </p:txBody>
      </p:sp>
    </p:spTree>
    <p:extLst>
      <p:ext uri="{BB962C8B-B14F-4D97-AF65-F5344CB8AC3E}">
        <p14:creationId xmlns:p14="http://schemas.microsoft.com/office/powerpoint/2010/main" val="34623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8EEFB-958F-0DB1-11F5-7F64F7E8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4" y="25973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Preparation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60DA-7AA9-0DAE-3174-7E00DEA5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11" y="6094566"/>
            <a:ext cx="6068288" cy="3799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scscscs</a:t>
            </a:r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478B0C7-0839-D701-94E6-930BFB9C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52" y="1842671"/>
            <a:ext cx="2849229" cy="31726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8EBD-0299-6AB4-40E0-8B20EE9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9463-9279-D503-68A5-2F6F307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D5B-0C01-6F7B-CED2-66ED0C48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C9E0A4C-C9F0-7E00-3762-960F47C0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82" y="3271881"/>
            <a:ext cx="3327400" cy="2159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CAB9BE-840C-C235-48B5-F256FCAD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925" y="1606296"/>
            <a:ext cx="27305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D751E-0ABE-B205-7C3D-4595C5075DDF}"/>
              </a:ext>
            </a:extLst>
          </p:cNvPr>
          <p:cNvSpPr txBox="1"/>
          <p:nvPr/>
        </p:nvSpPr>
        <p:spPr>
          <a:xfrm>
            <a:off x="5412283" y="118839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Churn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91F3A-680E-E46E-287D-F2A5140595AD}"/>
              </a:ext>
            </a:extLst>
          </p:cNvPr>
          <p:cNvSpPr txBox="1"/>
          <p:nvPr/>
        </p:nvSpPr>
        <p:spPr>
          <a:xfrm>
            <a:off x="1396652" y="137306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Amount of null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09525-915E-E90E-1DA9-C9C949DD6526}"/>
              </a:ext>
            </a:extLst>
          </p:cNvPr>
          <p:cNvSpPr txBox="1"/>
          <p:nvPr/>
        </p:nvSpPr>
        <p:spPr>
          <a:xfrm>
            <a:off x="5412282" y="4284039"/>
            <a:ext cx="496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is already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Amount of people that churned is imbalanced so will need to rebalance</a:t>
            </a:r>
          </a:p>
        </p:txBody>
      </p:sp>
    </p:spTree>
    <p:extLst>
      <p:ext uri="{BB962C8B-B14F-4D97-AF65-F5344CB8AC3E}">
        <p14:creationId xmlns:p14="http://schemas.microsoft.com/office/powerpoint/2010/main" val="7609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D9346-1610-7FB4-1BB2-49479064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4" y="446342"/>
            <a:ext cx="3919423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Discrete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C66F-C597-58C4-CFC8-C602037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AD75-2CE3-6723-E014-131D5E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571C-BEF7-A06F-1931-56BB0E6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56812C6-E9F7-45F3-EF78-3F4CCEB7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9" y="703687"/>
            <a:ext cx="4110960" cy="2632634"/>
          </a:xfrm>
          <a:prstGeom prst="rect">
            <a:avLst/>
          </a:prstGeom>
        </p:spPr>
      </p:pic>
      <p:pic>
        <p:nvPicPr>
          <p:cNvPr id="12" name="Picture 11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FAA89A4-655C-DD56-8DD3-D8B7D9FCD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466" y="3267451"/>
            <a:ext cx="4110960" cy="2670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8ACA3-3580-F85E-6DFB-138BCE90829C}"/>
              </a:ext>
            </a:extLst>
          </p:cNvPr>
          <p:cNvSpPr txBox="1"/>
          <p:nvPr/>
        </p:nvSpPr>
        <p:spPr>
          <a:xfrm>
            <a:off x="8692446" y="1129628"/>
            <a:ext cx="1961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and credit card are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Germany has a relatively high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Churn for products number = 2 is very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Females have a higher churn rate then males</a:t>
            </a:r>
          </a:p>
        </p:txBody>
      </p:sp>
      <p:pic>
        <p:nvPicPr>
          <p:cNvPr id="18" name="Picture 17" descr="A group of pie charts&#10;&#10;Description automatically generated">
            <a:extLst>
              <a:ext uri="{FF2B5EF4-FFF2-40B4-BE49-F238E27FC236}">
                <a16:creationId xmlns:a16="http://schemas.microsoft.com/office/drawing/2014/main" id="{7E01C06E-E019-D931-E8E4-543816C3E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3" y="1387212"/>
            <a:ext cx="4232882" cy="40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12644-5CCC-F830-E20E-DCF0094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41" y="288761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Continuous Data</a:t>
            </a:r>
          </a:p>
        </p:txBody>
      </p:sp>
      <p:pic>
        <p:nvPicPr>
          <p:cNvPr id="8" name="Picture 7" descr="A group of graphs showing different levels of data&#10;&#10;Description automatically generated with medium confidence">
            <a:extLst>
              <a:ext uri="{FF2B5EF4-FFF2-40B4-BE49-F238E27FC236}">
                <a16:creationId xmlns:a16="http://schemas.microsoft.com/office/drawing/2014/main" id="{F58BD9ED-E9CF-DCB5-D25C-39BA8A4F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1" y="1527343"/>
            <a:ext cx="2861918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22982-7D1F-B68E-A385-E62FACD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FFD0-9289-2A7F-0CD2-342B9F7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47B0-B598-E33B-9A59-B26CD9CE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758513-0C5C-16E2-7BA2-547FF199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06" y="1580422"/>
            <a:ext cx="6539848" cy="2036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3AC85-5441-C985-EB91-805FA5A22B8B}"/>
              </a:ext>
            </a:extLst>
          </p:cNvPr>
          <p:cNvSpPr txBox="1"/>
          <p:nvPr/>
        </p:nvSpPr>
        <p:spPr>
          <a:xfrm>
            <a:off x="4070444" y="3877784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age increases churn rate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a lot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Credit score has some anomalies</a:t>
            </a:r>
          </a:p>
        </p:txBody>
      </p:sp>
    </p:spTree>
    <p:extLst>
      <p:ext uri="{BB962C8B-B14F-4D97-AF65-F5344CB8AC3E}">
        <p14:creationId xmlns:p14="http://schemas.microsoft.com/office/powerpoint/2010/main" val="326845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BE398-9329-27B6-325F-1151F753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347252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Anomalies</a:t>
            </a:r>
          </a:p>
        </p:txBody>
      </p:sp>
      <p:pic>
        <p:nvPicPr>
          <p:cNvPr id="8" name="Content Placeholder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944CA3-9359-EA4E-2ED1-7D8AB99A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664" y="1341605"/>
            <a:ext cx="7683512" cy="24010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F7FC-C226-DA16-9A16-A556ECFC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Stefan Court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7BBD-F72F-069C-E36F-0B57D14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4E19D-2359-25E8-6395-25E2E62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369F199-C204-761A-7770-181503FC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4261217"/>
            <a:ext cx="5067300" cy="155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31958-05DE-1A7B-EC7C-2B1FC9BF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699" y="4280035"/>
            <a:ext cx="1134750" cy="30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DC1FF5-31F3-8009-9C91-0C29618335F4}"/>
              </a:ext>
            </a:extLst>
          </p:cNvPr>
          <p:cNvSpPr txBox="1"/>
          <p:nvPr/>
        </p:nvSpPr>
        <p:spPr>
          <a:xfrm>
            <a:off x="1028699" y="38384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Removing anomalies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8B28-7F98-10B8-F575-7180BF44E2E0}"/>
              </a:ext>
            </a:extLst>
          </p:cNvPr>
          <p:cNvSpPr txBox="1"/>
          <p:nvPr/>
        </p:nvSpPr>
        <p:spPr>
          <a:xfrm>
            <a:off x="6140820" y="389242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Shape of clean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3F657-9B9E-051B-EB15-E9DFE3F149BB}"/>
              </a:ext>
            </a:extLst>
          </p:cNvPr>
          <p:cNvSpPr txBox="1"/>
          <p:nvPr/>
        </p:nvSpPr>
        <p:spPr>
          <a:xfrm>
            <a:off x="8651091" y="1345898"/>
            <a:ext cx="20246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Age has many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Credit score has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Code has removed 359 entries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02072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CB08-F969-BACC-70DC-076A211B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4" y="270766"/>
            <a:ext cx="9390797" cy="870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Heatmaps</a:t>
            </a:r>
          </a:p>
        </p:txBody>
      </p:sp>
      <p:pic>
        <p:nvPicPr>
          <p:cNvPr id="8" name="Content Placeholder 7" descr="A graph with numbers and squares&#10;&#10;Description automatically generated">
            <a:extLst>
              <a:ext uri="{FF2B5EF4-FFF2-40B4-BE49-F238E27FC236}">
                <a16:creationId xmlns:a16="http://schemas.microsoft.com/office/drawing/2014/main" id="{75EF2978-DA25-C0C6-6B3F-9829208F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881" y="1366596"/>
            <a:ext cx="5233512" cy="221115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C6D-4CD8-6704-7891-EF506CB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9407-E5CB-6CE4-1DD4-8E79D1AF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D6F5-FEF7-AAE3-6C0A-DF388B0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grid&#10;&#10;Description automatically generated">
            <a:extLst>
              <a:ext uri="{FF2B5EF4-FFF2-40B4-BE49-F238E27FC236}">
                <a16:creationId xmlns:a16="http://schemas.microsoft.com/office/drawing/2014/main" id="{9F8F10B8-91D1-BF68-DFF1-6FF8DF4AB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5" y="3702623"/>
            <a:ext cx="5337464" cy="2189379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7B38646E-0676-7B31-2298-860F0B6F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202" y="1363218"/>
            <a:ext cx="5197567" cy="2211157"/>
          </a:xfrm>
          <a:prstGeom prst="rect">
            <a:avLst/>
          </a:prstGeom>
        </p:spPr>
      </p:pic>
      <p:pic>
        <p:nvPicPr>
          <p:cNvPr id="18" name="Picture 17" descr="A screenshot of a color chart&#10;&#10;Description automatically generated">
            <a:extLst>
              <a:ext uri="{FF2B5EF4-FFF2-40B4-BE49-F238E27FC236}">
                <a16:creationId xmlns:a16="http://schemas.microsoft.com/office/drawing/2014/main" id="{B8CD5445-DF3A-F7E3-C602-768E202F1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75" y="3678044"/>
            <a:ext cx="5250382" cy="22385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E20634-1092-A8BB-B91C-D6C6920922C0}"/>
              </a:ext>
            </a:extLst>
          </p:cNvPr>
          <p:cNvSpPr txBox="1"/>
          <p:nvPr/>
        </p:nvSpPr>
        <p:spPr>
          <a:xfrm>
            <a:off x="2394571" y="10098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9C59B-10AD-EE2C-D1E2-AF64100B27F2}"/>
              </a:ext>
            </a:extLst>
          </p:cNvPr>
          <p:cNvSpPr txBox="1"/>
          <p:nvPr/>
        </p:nvSpPr>
        <p:spPr>
          <a:xfrm>
            <a:off x="3297382" y="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5E7DA-5BD4-3FD4-8FB0-369D0808914C}"/>
              </a:ext>
            </a:extLst>
          </p:cNvPr>
          <p:cNvSpPr txBox="1"/>
          <p:nvPr/>
        </p:nvSpPr>
        <p:spPr>
          <a:xfrm>
            <a:off x="7473540" y="10116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Clean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1452E-37DE-93F9-417E-48268350D635}"/>
              </a:ext>
            </a:extLst>
          </p:cNvPr>
          <p:cNvSpPr txBox="1"/>
          <p:nvPr/>
        </p:nvSpPr>
        <p:spPr>
          <a:xfrm>
            <a:off x="4058926" y="6112349"/>
            <a:ext cx="63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the clean data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151016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23D54-431A-CBFF-4C14-37CEF908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428779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8" name="Content Placeholder 7" descr="A close-up of a number&#10;&#10;Description automatically generated">
            <a:extLst>
              <a:ext uri="{FF2B5EF4-FFF2-40B4-BE49-F238E27FC236}">
                <a16:creationId xmlns:a16="http://schemas.microsoft.com/office/drawing/2014/main" id="{3037A786-B011-E8C6-66E1-8B424E2F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021" y="1858858"/>
            <a:ext cx="1992852" cy="12355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6616-1D86-9E70-CC02-26BD6863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2D1-8DAA-6906-B588-857D1B8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2AC-7CCB-30C6-8ABE-18F8FD9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800B17-96A9-C2AF-6619-ED74008A379D}"/>
              </a:ext>
            </a:extLst>
          </p:cNvPr>
          <p:cNvSpPr txBox="1"/>
          <p:nvPr/>
        </p:nvSpPr>
        <p:spPr>
          <a:xfrm>
            <a:off x="1209673" y="148952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Logistic Regression</a:t>
            </a:r>
          </a:p>
        </p:txBody>
      </p:sp>
      <p:pic>
        <p:nvPicPr>
          <p:cNvPr id="11" name="Picture 10" descr="A close-up of a number&#10;&#10;Description automatically generated">
            <a:extLst>
              <a:ext uri="{FF2B5EF4-FFF2-40B4-BE49-F238E27FC236}">
                <a16:creationId xmlns:a16="http://schemas.microsoft.com/office/drawing/2014/main" id="{F4A9A831-968D-2A4F-D795-47AF4F1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19" y="1858858"/>
            <a:ext cx="1782326" cy="1174139"/>
          </a:xfrm>
          <a:prstGeom prst="rect">
            <a:avLst/>
          </a:prstGeom>
        </p:spPr>
      </p:pic>
      <p:pic>
        <p:nvPicPr>
          <p:cNvPr id="14" name="Picture 13" descr="A close-up of a number&#10;&#10;Description automatically generated">
            <a:extLst>
              <a:ext uri="{FF2B5EF4-FFF2-40B4-BE49-F238E27FC236}">
                <a16:creationId xmlns:a16="http://schemas.microsoft.com/office/drawing/2014/main" id="{8938151C-B519-2E93-941C-98409CA33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72" y="1910247"/>
            <a:ext cx="1826434" cy="11741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A127E1-4154-B029-F722-CEA29E0D046B}"/>
              </a:ext>
            </a:extLst>
          </p:cNvPr>
          <p:cNvSpPr txBox="1"/>
          <p:nvPr/>
        </p:nvSpPr>
        <p:spPr>
          <a:xfrm>
            <a:off x="5019112" y="14962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BCA83-147F-4EFB-4D38-E0A233B0D7AF}"/>
              </a:ext>
            </a:extLst>
          </p:cNvPr>
          <p:cNvSpPr txBox="1"/>
          <p:nvPr/>
        </p:nvSpPr>
        <p:spPr>
          <a:xfrm>
            <a:off x="8119246" y="1496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C47648-4174-0863-2844-A12FCBF4F5C5}"/>
              </a:ext>
            </a:extLst>
          </p:cNvPr>
          <p:cNvSpPr txBox="1"/>
          <p:nvPr/>
        </p:nvSpPr>
        <p:spPr>
          <a:xfrm>
            <a:off x="801461" y="34766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Rebalanced</a:t>
            </a:r>
          </a:p>
        </p:txBody>
      </p:sp>
      <p:pic>
        <p:nvPicPr>
          <p:cNvPr id="24" name="Picture 23" descr="A close-up of a number&#10;&#10;Description automatically generated">
            <a:extLst>
              <a:ext uri="{FF2B5EF4-FFF2-40B4-BE49-F238E27FC236}">
                <a16:creationId xmlns:a16="http://schemas.microsoft.com/office/drawing/2014/main" id="{2B545B33-5FB9-D68C-450A-FD6D37EAD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02" y="4017586"/>
            <a:ext cx="1948991" cy="1283932"/>
          </a:xfrm>
          <a:prstGeom prst="rect">
            <a:avLst/>
          </a:prstGeom>
        </p:spPr>
      </p:pic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A2FA71E3-AC66-3359-B529-B9C9D0721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853" y="4015711"/>
            <a:ext cx="1907555" cy="1283932"/>
          </a:xfrm>
          <a:prstGeom prst="rect">
            <a:avLst/>
          </a:prstGeom>
        </p:spPr>
      </p:pic>
      <p:pic>
        <p:nvPicPr>
          <p:cNvPr id="34" name="Picture 33" descr="A close-up of a number&#10;&#10;Description automatically generated">
            <a:extLst>
              <a:ext uri="{FF2B5EF4-FFF2-40B4-BE49-F238E27FC236}">
                <a16:creationId xmlns:a16="http://schemas.microsoft.com/office/drawing/2014/main" id="{E88F72E6-4A51-5818-476D-D4C79EDC0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539" y="4089326"/>
            <a:ext cx="1826435" cy="1208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736373-680F-4146-9336-246168E60626}"/>
              </a:ext>
            </a:extLst>
          </p:cNvPr>
          <p:cNvSpPr txBox="1"/>
          <p:nvPr/>
        </p:nvSpPr>
        <p:spPr>
          <a:xfrm>
            <a:off x="3919397" y="6097761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Random Forest has the best precision overall</a:t>
            </a:r>
          </a:p>
        </p:txBody>
      </p:sp>
    </p:spTree>
    <p:extLst>
      <p:ext uri="{BB962C8B-B14F-4D97-AF65-F5344CB8AC3E}">
        <p14:creationId xmlns:p14="http://schemas.microsoft.com/office/powerpoint/2010/main" val="39280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F240-9266-F28B-B8D8-D69A6CFE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329810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Analyzing the results</a:t>
            </a:r>
          </a:p>
        </p:txBody>
      </p:sp>
      <p:pic>
        <p:nvPicPr>
          <p:cNvPr id="8" name="Picture 7" descr="A chart with purple squares and numbers&#10;&#10;Description automatically generated">
            <a:extLst>
              <a:ext uri="{FF2B5EF4-FFF2-40B4-BE49-F238E27FC236}">
                <a16:creationId xmlns:a16="http://schemas.microsoft.com/office/drawing/2014/main" id="{DFC5CC94-6A48-393B-1689-4378A29F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9" y="1748425"/>
            <a:ext cx="2498632" cy="20613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F874-98AF-7FBB-DA10-92341D4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93FB-7018-26E7-4BF9-3A23B90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442-B8AF-577C-9E1D-AE89B10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F433BE8B-662B-BAC3-109B-8FF0883E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06" y="1746260"/>
            <a:ext cx="2584936" cy="2029654"/>
          </a:xfrm>
          <a:prstGeom prst="rect">
            <a:avLst/>
          </a:prstGeom>
        </p:spPr>
      </p:pic>
      <p:pic>
        <p:nvPicPr>
          <p:cNvPr id="22" name="Picture 21" descr="A chart with purple squares&#10;&#10;Description automatically generated with medium confidence">
            <a:extLst>
              <a:ext uri="{FF2B5EF4-FFF2-40B4-BE49-F238E27FC236}">
                <a16:creationId xmlns:a16="http://schemas.microsoft.com/office/drawing/2014/main" id="{363B3235-DFFE-AAF7-0615-3D0042B68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48" y="1794585"/>
            <a:ext cx="2363755" cy="2015212"/>
          </a:xfrm>
          <a:prstGeom prst="rect">
            <a:avLst/>
          </a:prstGeom>
        </p:spPr>
      </p:pic>
      <p:pic>
        <p:nvPicPr>
          <p:cNvPr id="26" name="Picture 25" descr="A purple line graph with numbers&#10;&#10;Description automatically generated">
            <a:extLst>
              <a:ext uri="{FF2B5EF4-FFF2-40B4-BE49-F238E27FC236}">
                <a16:creationId xmlns:a16="http://schemas.microsoft.com/office/drawing/2014/main" id="{2FDC446A-3D06-F229-84B0-C2F1FED21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27" y="1794589"/>
            <a:ext cx="2556329" cy="20152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786D31-4096-8A51-6919-BCABCA6F2CD2}"/>
              </a:ext>
            </a:extLst>
          </p:cNvPr>
          <p:cNvSpPr txBox="1"/>
          <p:nvPr/>
        </p:nvSpPr>
        <p:spPr>
          <a:xfrm>
            <a:off x="1516502" y="137010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Original Random Forest Classifier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3732D6-B88F-A291-D8C3-A8D2E5CD3AE3}"/>
              </a:ext>
            </a:extLst>
          </p:cNvPr>
          <p:cNvSpPr txBox="1"/>
          <p:nvPr/>
        </p:nvSpPr>
        <p:spPr>
          <a:xfrm>
            <a:off x="6347963" y="137010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Rebalanced Random Forest Classifier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6BD4A-A944-8BBC-BF55-87B1CECCB84F}"/>
              </a:ext>
            </a:extLst>
          </p:cNvPr>
          <p:cNvSpPr txBox="1"/>
          <p:nvPr/>
        </p:nvSpPr>
        <p:spPr>
          <a:xfrm>
            <a:off x="6165954" y="4129364"/>
            <a:ext cx="3998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data is more 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shows an AUC of 0.86 which is greater than before the rebalance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26032-A9A1-43B9-1E31-969292F728B0}"/>
              </a:ext>
            </a:extLst>
          </p:cNvPr>
          <p:cNvSpPr txBox="1"/>
          <p:nvPr/>
        </p:nvSpPr>
        <p:spPr>
          <a:xfrm>
            <a:off x="1015210" y="3938018"/>
            <a:ext cx="399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Confusion matrix shows a very high false negative and very low false positive in respect to their counterparts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ROC curve is good but could be improved by using rebalancing</a:t>
            </a:r>
          </a:p>
        </p:txBody>
      </p:sp>
    </p:spTree>
    <p:extLst>
      <p:ext uri="{BB962C8B-B14F-4D97-AF65-F5344CB8AC3E}">
        <p14:creationId xmlns:p14="http://schemas.microsoft.com/office/powerpoint/2010/main" val="305346826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291</Words>
  <Application>Microsoft Macintosh PowerPoint</Application>
  <PresentationFormat>Widescreen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Elephant</vt:lpstr>
      <vt:lpstr>Univers Condensed</vt:lpstr>
      <vt:lpstr>MemoVTI</vt:lpstr>
      <vt:lpstr>How can predictive modelling techniques be used to accurately forecast customer churn in a banking dataset?</vt:lpstr>
      <vt:lpstr>The Dataset</vt:lpstr>
      <vt:lpstr>Data Preparation and Cleaning</vt:lpstr>
      <vt:lpstr>Discrete Data</vt:lpstr>
      <vt:lpstr>Continuous Data</vt:lpstr>
      <vt:lpstr>Anomalies</vt:lpstr>
      <vt:lpstr>Correlation Heatmaps</vt:lpstr>
      <vt:lpstr>The Model</vt:lpstr>
      <vt:lpstr>Analyzing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Court, Stefan</dc:creator>
  <cp:lastModifiedBy>Court, Stefan</cp:lastModifiedBy>
  <cp:revision>6</cp:revision>
  <dcterms:created xsi:type="dcterms:W3CDTF">2023-11-28T19:03:44Z</dcterms:created>
  <dcterms:modified xsi:type="dcterms:W3CDTF">2023-11-29T21:43:45Z</dcterms:modified>
</cp:coreProperties>
</file>