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8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5177A1CF-32D0-4AFE-84DF-31B5886DB983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Получаване на разрешение за започване на проекта</c:v>
                </c:pt>
                <c:pt idx="1">
                  <c:v>Събиране и анализ на клиентските изисквания </c:v>
                </c:pt>
                <c:pt idx="2">
                  <c:v>Проектиране </c:v>
                </c:pt>
                <c:pt idx="3">
                  <c:v>Създаване на техническото задание на проекта </c:v>
                </c:pt>
                <c:pt idx="4">
                  <c:v>Разработване </c:v>
                </c:pt>
                <c:pt idx="5">
                  <c:v>Тестване </c:v>
                </c:pt>
                <c:pt idx="6">
                  <c:v>Създаване на потребителска документация </c:v>
                </c:pt>
                <c:pt idx="7">
                  <c:v>Представяне на продукта на клиента </c:v>
                </c:pt>
                <c:pt idx="8">
                  <c:v>Пускане в производство на програмния продукт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400</c:v>
                </c:pt>
                <c:pt idx="2">
                  <c:v>1289</c:v>
                </c:pt>
                <c:pt idx="3">
                  <c:v>458</c:v>
                </c:pt>
                <c:pt idx="4">
                  <c:v>645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97-4AE6-BA40-D4BA72AAF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Sheet1!$A$2:$A$10</c:f>
              <c:strCache>
                <c:ptCount val="9"/>
                <c:pt idx="0">
                  <c:v>Получаване на разрешение за започване на проекта</c:v>
                </c:pt>
                <c:pt idx="1">
                  <c:v>Събиране и анализ на клиентските изисквания </c:v>
                </c:pt>
                <c:pt idx="2">
                  <c:v>Проектиране </c:v>
                </c:pt>
                <c:pt idx="3">
                  <c:v>Създаване на техническото задание на проекта </c:v>
                </c:pt>
                <c:pt idx="4">
                  <c:v>Разработване </c:v>
                </c:pt>
                <c:pt idx="5">
                  <c:v>Тестване </c:v>
                </c:pt>
                <c:pt idx="6">
                  <c:v>Създаване на потребителска документация </c:v>
                </c:pt>
                <c:pt idx="7">
                  <c:v>Представяне на продукта на клиента </c:v>
                </c:pt>
                <c:pt idx="8">
                  <c:v>Пускане в производство на програмния продукт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367</c:v>
                </c:pt>
                <c:pt idx="5">
                  <c:v>546</c:v>
                </c:pt>
                <c:pt idx="6">
                  <c:v>300</c:v>
                </c:pt>
                <c:pt idx="7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D97-4AE6-BA40-D4BA72AAF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22912"/>
        <c:axId val="42756736"/>
        <c:axId val="0"/>
      </c:bar3DChart>
      <c:catAx>
        <c:axId val="176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2756736"/>
        <c:crosses val="autoZero"/>
        <c:auto val="1"/>
        <c:lblAlgn val="ctr"/>
        <c:lblOffset val="100"/>
        <c:noMultiLvlLbl val="0"/>
      </c:catAx>
      <c:valAx>
        <c:axId val="427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6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Type: Work</c:v>
                </c:pt>
                <c:pt idx="1">
                  <c:v>Type: Material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3863</c:v>
                </c:pt>
                <c:pt idx="1">
                  <c:v>542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B1-4407-BF10-3FA5CC7D2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Получаване на разрешение за започване на проекта</c:v>
                </c:pt>
                <c:pt idx="1">
                  <c:v>Събиране и анализ на клиентските изисквания </c:v>
                </c:pt>
                <c:pt idx="2">
                  <c:v>Проектиране </c:v>
                </c:pt>
                <c:pt idx="3">
                  <c:v>Създаване на техническо задание на проекта</c:v>
                </c:pt>
                <c:pt idx="4">
                  <c:v>Разработване</c:v>
                </c:pt>
                <c:pt idx="5">
                  <c:v>Тестване</c:v>
                </c:pt>
                <c:pt idx="6">
                  <c:v>Създаване на потребителска документация </c:v>
                </c:pt>
                <c:pt idx="7">
                  <c:v>Представяне на продукта на клиента </c:v>
                </c:pt>
                <c:pt idx="8">
                  <c:v>Пускане в производство на програмния продукт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15</c:v>
                </c:pt>
                <c:pt idx="2">
                  <c:v>45</c:v>
                </c:pt>
                <c:pt idx="3">
                  <c:v>48</c:v>
                </c:pt>
                <c:pt idx="4">
                  <c:v>72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6F-428E-ADBA-DC17B6C8C2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Получаване на разрешение за започване на проекта</c:v>
                </c:pt>
                <c:pt idx="1">
                  <c:v>Събиране и анализ на клиентските изисквания </c:v>
                </c:pt>
                <c:pt idx="2">
                  <c:v>Проектиране </c:v>
                </c:pt>
                <c:pt idx="3">
                  <c:v>Създаване на техническо задание на проекта</c:v>
                </c:pt>
                <c:pt idx="4">
                  <c:v>Разработване</c:v>
                </c:pt>
                <c:pt idx="5">
                  <c:v>Тестване</c:v>
                </c:pt>
                <c:pt idx="6">
                  <c:v>Създаване на потребителска документация </c:v>
                </c:pt>
                <c:pt idx="7">
                  <c:v>Представяне на продукта на клиента </c:v>
                </c:pt>
                <c:pt idx="8">
                  <c:v>Пускане в производство на програмния продукт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24</c:v>
                </c:pt>
                <c:pt idx="6">
                  <c:v>75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26F-428E-ADBA-DC17B6C8C2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 Work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Получаване на разрешение за започване на проекта</c:v>
                </c:pt>
                <c:pt idx="1">
                  <c:v>Събиране и анализ на клиентските изисквания </c:v>
                </c:pt>
                <c:pt idx="2">
                  <c:v>Проектиране </c:v>
                </c:pt>
                <c:pt idx="3">
                  <c:v>Създаване на техническо задание на проекта</c:v>
                </c:pt>
                <c:pt idx="4">
                  <c:v>Разработване</c:v>
                </c:pt>
                <c:pt idx="5">
                  <c:v>Тестване</c:v>
                </c:pt>
                <c:pt idx="6">
                  <c:v>Създаване на потребителска документация </c:v>
                </c:pt>
                <c:pt idx="7">
                  <c:v>Представяне на продукта на клиента </c:v>
                </c:pt>
                <c:pt idx="8">
                  <c:v>Пускане в производство на програмния продукт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26F-428E-ADBA-DC17B6C8C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72480"/>
        <c:axId val="44077824"/>
      </c:barChart>
      <c:catAx>
        <c:axId val="439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4077824"/>
        <c:crosses val="autoZero"/>
        <c:auto val="1"/>
        <c:lblAlgn val="ctr"/>
        <c:lblOffset val="100"/>
        <c:noMultiLvlLbl val="0"/>
      </c:catAx>
      <c:valAx>
        <c:axId val="440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397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Стефан</c:v>
                </c:pt>
                <c:pt idx="1">
                  <c:v>Димитър</c:v>
                </c:pt>
                <c:pt idx="2">
                  <c:v>Божидар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E0-4672-B0D2-3C687202A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Стефан</c:v>
                </c:pt>
                <c:pt idx="1">
                  <c:v>Димитър</c:v>
                </c:pt>
                <c:pt idx="2">
                  <c:v>Божидар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2E0-4672-B0D2-3C687202A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223872"/>
        <c:axId val="44246912"/>
      </c:barChart>
      <c:catAx>
        <c:axId val="4422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4246912"/>
        <c:crosses val="autoZero"/>
        <c:auto val="1"/>
        <c:lblAlgn val="ctr"/>
        <c:lblOffset val="100"/>
        <c:noMultiLvlLbl val="0"/>
      </c:catAx>
      <c:valAx>
        <c:axId val="4424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422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000EA5-E819-483D-AEC0-C6643DBCC2D8}" type="datetimeFigureOut">
              <a:rPr lang="bg-BG" smtClean="0"/>
              <a:t>6.5.2019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bg-BG" dirty="0" smtClean="0"/>
              <a:t>Проект по УСП на тема:</a:t>
            </a:r>
            <a:br>
              <a:rPr lang="bg-BG" dirty="0" smtClean="0"/>
            </a:br>
            <a:r>
              <a:rPr lang="bg-BG" dirty="0" smtClean="0"/>
              <a:t>Система за избор на песен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508104" y="4581128"/>
            <a:ext cx="3200400" cy="1752600"/>
          </a:xfrm>
        </p:spPr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tx1"/>
                </a:solidFill>
              </a:rPr>
              <a:t>Изготвили: 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Божидар Маргенов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Димитър Иванов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Стефан Димов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08377" cy="4752528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8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Нашият екип не успя да се сблъска с трудности при използването му, но успяхме да открием някои слаби страни на тази система за управление на проекти:</a:t>
            </a:r>
          </a:p>
          <a:p>
            <a:pPr marL="759143" lvl="1" indent="-457200">
              <a:buFont typeface="+mj-lt"/>
              <a:buAutoNum type="arabicPeriod"/>
            </a:pPr>
            <a:r>
              <a:rPr lang="bg-BG" sz="2400" dirty="0" smtClean="0"/>
              <a:t>Не </a:t>
            </a:r>
            <a:r>
              <a:rPr lang="bg-BG" sz="2400" dirty="0"/>
              <a:t>е подходяща система за управление на сложни проекти.</a:t>
            </a:r>
            <a:endParaRPr lang="en-US" sz="2400" dirty="0"/>
          </a:p>
          <a:p>
            <a:pPr marL="759143" lvl="1" indent="-457200">
              <a:buFont typeface="+mj-lt"/>
              <a:buAutoNum type="arabicPeriod"/>
            </a:pPr>
            <a:r>
              <a:rPr lang="bg-BG" sz="2400" dirty="0"/>
              <a:t>Няма възможност да се видят задачите, подредени по потребител или краен срок.</a:t>
            </a:r>
            <a:endParaRPr lang="en-US" sz="2400" dirty="0"/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Трудности при използването на </a:t>
            </a:r>
            <a:r>
              <a:rPr lang="en-US" dirty="0" smtClean="0"/>
              <a:t>Trello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9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Защо избрахме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bg-BG" dirty="0" smtClean="0"/>
          </a:p>
          <a:p>
            <a:r>
              <a:rPr lang="bg-BG" dirty="0" smtClean="0"/>
              <a:t>Ефективна и бърза </a:t>
            </a:r>
          </a:p>
          <a:p>
            <a:r>
              <a:rPr lang="bg-BG" dirty="0" smtClean="0"/>
              <a:t>Опростен и лесен за работа дизайн</a:t>
            </a:r>
          </a:p>
          <a:p>
            <a:r>
              <a:rPr lang="bg-BG" dirty="0" smtClean="0"/>
              <a:t>Напълно разпределена работа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Използване на системата за контрол на версиите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9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err="1" smtClean="0"/>
              <a:t>Git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93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Добавяне на участници, които могат да извършват </a:t>
            </a:r>
            <a:r>
              <a:rPr lang="en-US" dirty="0" smtClean="0"/>
              <a:t>push</a:t>
            </a:r>
            <a:r>
              <a:rPr lang="bg-BG" dirty="0" smtClean="0"/>
              <a:t> операции към </a:t>
            </a:r>
            <a:r>
              <a:rPr lang="bg-BG" dirty="0" err="1" smtClean="0"/>
              <a:t>репозиторито</a:t>
            </a:r>
            <a:endParaRPr lang="bg-BG" dirty="0" smtClean="0"/>
          </a:p>
          <a:p>
            <a:r>
              <a:rPr lang="bg-BG" dirty="0" smtClean="0"/>
              <a:t>Трудна първоначална интеграция на системата </a:t>
            </a:r>
            <a:r>
              <a:rPr lang="bg-BG" dirty="0" smtClean="0"/>
              <a:t>с </a:t>
            </a:r>
            <a:r>
              <a:rPr lang="en-US" dirty="0" smtClean="0"/>
              <a:t>Visual Studio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Трудности при използването на </a:t>
            </a:r>
            <a:r>
              <a:rPr lang="en-US" dirty="0" err="1" smtClean="0"/>
              <a:t>Git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70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smtClean="0"/>
              <a:t>Екстремно програмиране (</a:t>
            </a:r>
            <a:r>
              <a:rPr lang="en-US" dirty="0" smtClean="0"/>
              <a:t>Extreme Programming)</a:t>
            </a:r>
          </a:p>
          <a:p>
            <a:r>
              <a:rPr lang="bg-BG" dirty="0"/>
              <a:t>Причините да изберем тази методология са, че тя пасва отлично на нашия проект и екип, тъй като имахме възможност: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Да работим заедно в екип, за малки и средни колективи.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Изпълнявахме етапите стъпка по стъпка, използвайки кратки цикли за всеки етап, като резултата беше скоростното получаване на конкретен резултат.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Тествахме всеки готов етап от разработката с цел да избегнем бъдещи проблеми.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Вземахме важните решенията и постигахме разбирателство относно разработването чрез сътрудничество и интензивна комуникация, наложени като стандарт за тази методология.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Методология на разработване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6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Екип: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Стефан Димов - СД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Божидар Маргенов - БМ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Димитър Иванов - ДИ</a:t>
            </a:r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Роли: </a:t>
            </a:r>
          </a:p>
          <a:p>
            <a:r>
              <a:rPr lang="bg-BG" dirty="0" smtClean="0"/>
              <a:t>Разработчик на бизнес логика: БМ</a:t>
            </a:r>
          </a:p>
          <a:p>
            <a:r>
              <a:rPr lang="bg-BG" dirty="0"/>
              <a:t>Р</a:t>
            </a:r>
            <a:r>
              <a:rPr lang="bg-BG" dirty="0" smtClean="0"/>
              <a:t>азработчик </a:t>
            </a:r>
            <a:r>
              <a:rPr lang="bg-BG" dirty="0"/>
              <a:t>база </a:t>
            </a:r>
            <a:r>
              <a:rPr lang="bg-BG" dirty="0" smtClean="0"/>
              <a:t>данни: СД</a:t>
            </a:r>
          </a:p>
          <a:p>
            <a:r>
              <a:rPr lang="bg-BG" dirty="0"/>
              <a:t>Р</a:t>
            </a:r>
            <a:r>
              <a:rPr lang="bg-BG" dirty="0" smtClean="0"/>
              <a:t>азработчик </a:t>
            </a:r>
            <a:r>
              <a:rPr lang="bg-BG" dirty="0"/>
              <a:t>потребителски </a:t>
            </a:r>
            <a:r>
              <a:rPr lang="bg-BG" dirty="0" smtClean="0"/>
              <a:t>интерфейс: ДИ</a:t>
            </a:r>
          </a:p>
          <a:p>
            <a:r>
              <a:rPr lang="bg-BG" dirty="0" smtClean="0"/>
              <a:t>Тестери : БМ, СД, ДИ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и 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1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9" y="1844824"/>
            <a:ext cx="8723143" cy="4608512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График за изпълнение на </a:t>
            </a:r>
            <a:r>
              <a:rPr lang="bg-BG" dirty="0" err="1" smtClean="0"/>
              <a:t>приекта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7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Диаграма за времето за изпълнение на задачите</a:t>
            </a:r>
            <a:endParaRPr lang="bg-BG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929"/>
              </p:ext>
            </p:extLst>
          </p:nvPr>
        </p:nvGraphicFramePr>
        <p:xfrm>
          <a:off x="251520" y="2132856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Диаграма за свършената и оставащата за свършване работа</a:t>
            </a:r>
            <a:endParaRPr lang="bg-BG" dirty="0"/>
          </a:p>
        </p:txBody>
      </p:sp>
      <p:graphicFrame>
        <p:nvGraphicFramePr>
          <p:cNvPr id="4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02565"/>
              </p:ext>
            </p:extLst>
          </p:nvPr>
        </p:nvGraphicFramePr>
        <p:xfrm>
          <a:off x="323528" y="2132856"/>
          <a:ext cx="8568952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6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Системата ще предоставя възможности:</a:t>
            </a:r>
          </a:p>
          <a:p>
            <a:r>
              <a:rPr lang="bg-BG" dirty="0"/>
              <a:t> </a:t>
            </a:r>
            <a:r>
              <a:rPr lang="bg-BG" dirty="0" smtClean="0"/>
              <a:t>Добавяне на информация за песен: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Времетраене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Певец/група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Година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Жанр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82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5" y="1844824"/>
            <a:ext cx="8713143" cy="4608512"/>
          </a:xfrm>
        </p:spPr>
      </p:pic>
    </p:spTree>
    <p:extLst>
      <p:ext uri="{BB962C8B-B14F-4D97-AF65-F5344CB8AC3E}">
        <p14:creationId xmlns:p14="http://schemas.microsoft.com/office/powerpoint/2010/main" val="1349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Срещнахме трудности в началните етапи свързани с анализ на изискванията, проектиране на продукта и изработването на техническото задание, заради което се получи и забавяне, тъй като тази методология налага </a:t>
            </a:r>
            <a:r>
              <a:rPr lang="bg-BG" dirty="0" err="1"/>
              <a:t>инкрементиращи</a:t>
            </a:r>
            <a:r>
              <a:rPr lang="bg-BG" dirty="0"/>
              <a:t> се стъпки.</a:t>
            </a:r>
          </a:p>
          <a:p>
            <a:r>
              <a:rPr lang="bg-BG" dirty="0"/>
              <a:t>При проектирането на продукта срещнахме проблем с желаната от възложителя архитектура за разработване, защото ни трябваше повече време да се запознаем с нея и спецификите й.</a:t>
            </a:r>
          </a:p>
          <a:p>
            <a:r>
              <a:rPr lang="bg-BG" dirty="0"/>
              <a:t>Забавянето се отрази и на следващия етап на създаване на техническото задание, но успяхме да наваксаме с работата и започнахме разработването навреме, което от друга страна ни отне по-малко време от проектирането, заради добре положените основи на проекта в началото. 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 при разработването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99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Програмен език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 smtClean="0"/>
              <a:t>C#</a:t>
            </a:r>
          </a:p>
          <a:p>
            <a:endParaRPr lang="en-US" dirty="0"/>
          </a:p>
          <a:p>
            <a:r>
              <a:rPr lang="en-US" dirty="0" smtClean="0"/>
              <a:t>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SQL Entity Framework ( </a:t>
            </a:r>
            <a:r>
              <a:rPr lang="bg-BG" dirty="0" smtClean="0"/>
              <a:t>използвано за базата данни)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Програмни средства за реализацията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7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8" y="2276872"/>
            <a:ext cx="3986762" cy="3451225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Краен продукт и интерфейс на приложението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6872"/>
            <a:ext cx="439248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bg-BG" dirty="0"/>
              <a:t>анимации</a:t>
            </a:r>
          </a:p>
          <a:p>
            <a:r>
              <a:rPr lang="bg-BG" dirty="0" smtClean="0"/>
              <a:t>Създаване на вграден</a:t>
            </a:r>
            <a:r>
              <a:rPr lang="en-US" dirty="0" smtClean="0"/>
              <a:t> player</a:t>
            </a:r>
            <a:endParaRPr lang="en-US" dirty="0"/>
          </a:p>
          <a:p>
            <a:r>
              <a:rPr lang="bg-BG" dirty="0"/>
              <a:t>Създаване на сървърна част </a:t>
            </a:r>
          </a:p>
          <a:p>
            <a:r>
              <a:rPr lang="bg-BG" dirty="0"/>
              <a:t>Превръщане в </a:t>
            </a:r>
            <a:r>
              <a:rPr lang="bg-BG" dirty="0" err="1"/>
              <a:t>мултипотребителско</a:t>
            </a:r>
            <a:r>
              <a:rPr lang="bg-BG" dirty="0"/>
              <a:t>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 за бъдещата разработка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37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Търсене на песен (филтриране) 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Времетраене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Певец/група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Година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Жанр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85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graphicFrame>
        <p:nvGraphicFramePr>
          <p:cNvPr id="4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16110"/>
              </p:ext>
            </p:extLst>
          </p:nvPr>
        </p:nvGraphicFramePr>
        <p:xfrm>
          <a:off x="251520" y="1988840"/>
          <a:ext cx="864096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9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3384376" cy="3451225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4572000" y="27089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graphicFrame>
        <p:nvGraphicFramePr>
          <p:cNvPr id="6" name="Chart 11"/>
          <p:cNvGraphicFramePr/>
          <p:nvPr>
            <p:extLst>
              <p:ext uri="{D42A27DB-BD31-4B8C-83A1-F6EECF244321}">
                <p14:modId xmlns:p14="http://schemas.microsoft.com/office/powerpoint/2010/main" val="1331682296"/>
              </p:ext>
            </p:extLst>
          </p:nvPr>
        </p:nvGraphicFramePr>
        <p:xfrm>
          <a:off x="4572000" y="2492896"/>
          <a:ext cx="424847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99456"/>
            <a:ext cx="8640959" cy="4553880"/>
          </a:xfrm>
        </p:spPr>
      </p:pic>
    </p:spTree>
    <p:extLst>
      <p:ext uri="{BB962C8B-B14F-4D97-AF65-F5344CB8AC3E}">
        <p14:creationId xmlns:p14="http://schemas.microsoft.com/office/powerpoint/2010/main" val="17711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Възможност за разработване на допълнителни модули: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Със закупуване на софтуерния продукт възложителят получава право над програмния код, който при желание от негова страна, може да бъде доразработен от изпълнителя, включвайки нови функционалности и допълнителни модули или промяна на съществуващи такива – създаване на нови версии на програмния продукт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 за разработване на допълнителни модули и поддръжка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2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Поддръжка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Според подписания с възложителя договор изпълнителят поема отговорност за безплатна поддръжка в рамките на първия месец. След изтичане на този период поръчителят трябва да заплаща сума от </a:t>
            </a:r>
            <a:r>
              <a:rPr lang="en-US" dirty="0"/>
              <a:t>3</a:t>
            </a:r>
            <a:r>
              <a:rPr lang="bg-BG" dirty="0"/>
              <a:t>50 лева месечно за поддръжка </a:t>
            </a:r>
            <a:r>
              <a:rPr lang="en-US" dirty="0"/>
              <a:t>(</a:t>
            </a:r>
            <a:r>
              <a:rPr lang="bg-BG" dirty="0"/>
              <a:t>10 % от цялата цена на продукта</a:t>
            </a:r>
            <a:r>
              <a:rPr lang="en-US" dirty="0"/>
              <a:t>)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Възможност за разработване на допълнителни модули и поддръжка</a:t>
            </a:r>
          </a:p>
        </p:txBody>
      </p:sp>
    </p:spTree>
    <p:extLst>
      <p:ext uri="{BB962C8B-B14F-4D97-AF65-F5344CB8AC3E}">
        <p14:creationId xmlns:p14="http://schemas.microsoft.com/office/powerpoint/2010/main" val="2309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Карти със задачи за бъдещо изпълнение, в процес на изпълнение и приключени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Добавяне на </a:t>
            </a:r>
            <a:r>
              <a:rPr lang="bg-BG" dirty="0" err="1"/>
              <a:t>лейбъли</a:t>
            </a:r>
            <a:r>
              <a:rPr lang="bg-BG" dirty="0"/>
              <a:t> в различни цветове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Крайна дата за изпълнение на </a:t>
            </a:r>
            <a:r>
              <a:rPr lang="bg-BG" dirty="0" err="1"/>
              <a:t>вс</a:t>
            </a:r>
            <a:r>
              <a:rPr lang="en-US" dirty="0"/>
              <a:t>e</a:t>
            </a:r>
            <a:r>
              <a:rPr lang="bg-BG" dirty="0" err="1"/>
              <a:t>ки</a:t>
            </a:r>
            <a:r>
              <a:rPr lang="bg-BG" dirty="0"/>
              <a:t> етап от разработката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Общ </a:t>
            </a:r>
            <a:r>
              <a:rPr lang="bg-BG" dirty="0"/>
              <a:t>достъп от всички участници в проекта до дъската, с възможност да отбелязват състоянието на възложените им задачи до момента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Допълнителна информация на гърба на </a:t>
            </a:r>
            <a:r>
              <a:rPr lang="bg-BG" dirty="0" smtClean="0"/>
              <a:t>картата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53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</TotalTime>
  <Words>668</Words>
  <Application>Microsoft Office PowerPoint</Application>
  <PresentationFormat>Презентация на цял екран (4:3)</PresentationFormat>
  <Paragraphs>87</Paragraphs>
  <Slides>24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Вълна</vt:lpstr>
      <vt:lpstr>Проект по УСП на тема: Система за избор на песен</vt:lpstr>
      <vt:lpstr>Описание на проекта</vt:lpstr>
      <vt:lpstr>Описание на проекта</vt:lpstr>
      <vt:lpstr>Бюджет на проекта</vt:lpstr>
      <vt:lpstr>Бюджет на проекта</vt:lpstr>
      <vt:lpstr>Бюджет на проекта</vt:lpstr>
      <vt:lpstr>Възможност за разработване на допълнителни модули и поддръжка</vt:lpstr>
      <vt:lpstr>Възможност за разработване на допълнителни модули и поддръжка</vt:lpstr>
      <vt:lpstr>Система за управление на проекта</vt:lpstr>
      <vt:lpstr>Система за управление на проекта</vt:lpstr>
      <vt:lpstr>Трудности при използването на Trello</vt:lpstr>
      <vt:lpstr>Използване на системата за контрол на версиите</vt:lpstr>
      <vt:lpstr>Работа с Git</vt:lpstr>
      <vt:lpstr>Трудности при използването на Git</vt:lpstr>
      <vt:lpstr>Методология на разработване</vt:lpstr>
      <vt:lpstr>Екип и роли</vt:lpstr>
      <vt:lpstr>График за изпълнение на приекта</vt:lpstr>
      <vt:lpstr>Диаграма за времето за изпълнение на задачите</vt:lpstr>
      <vt:lpstr>Диаграма за свършената и оставащата за свършване работа</vt:lpstr>
      <vt:lpstr>Задачи</vt:lpstr>
      <vt:lpstr>Трудности при разработването</vt:lpstr>
      <vt:lpstr>Програмни средства за реализацията</vt:lpstr>
      <vt:lpstr>Краен продукт и интерфейс на приложението</vt:lpstr>
      <vt:lpstr>Възможност за бъдещата разработка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УСП на тема: Система за избор на песен</dc:title>
  <dc:creator>Master</dc:creator>
  <cp:lastModifiedBy>Master</cp:lastModifiedBy>
  <cp:revision>17</cp:revision>
  <dcterms:created xsi:type="dcterms:W3CDTF">2019-05-05T10:10:33Z</dcterms:created>
  <dcterms:modified xsi:type="dcterms:W3CDTF">2019-05-06T17:05:31Z</dcterms:modified>
</cp:coreProperties>
</file>