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0" r:id="rId5"/>
    <p:sldId id="264" r:id="rId6"/>
    <p:sldId id="282" r:id="rId7"/>
    <p:sldId id="265" r:id="rId8"/>
    <p:sldId id="266" r:id="rId9"/>
    <p:sldId id="267" r:id="rId10"/>
    <p:sldId id="273" r:id="rId11"/>
    <p:sldId id="268" r:id="rId12"/>
    <p:sldId id="269" r:id="rId13"/>
    <p:sldId id="283" r:id="rId14"/>
    <p:sldId id="271" r:id="rId15"/>
    <p:sldId id="278" r:id="rId16"/>
    <p:sldId id="272" r:id="rId17"/>
    <p:sldId id="276" r:id="rId18"/>
    <p:sldId id="274" r:id="rId19"/>
    <p:sldId id="275" r:id="rId20"/>
    <p:sldId id="284" r:id="rId21"/>
    <p:sldId id="260" r:id="rId22"/>
    <p:sldId id="261" r:id="rId23"/>
    <p:sldId id="262" r:id="rId24"/>
    <p:sldId id="279" r:id="rId25"/>
    <p:sldId id="281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5177A1CF-32D0-4AFE-84DF-31B5886DB983}">
          <p14:sldIdLst>
            <p14:sldId id="256"/>
            <p14:sldId id="258"/>
            <p14:sldId id="259"/>
            <p14:sldId id="280"/>
            <p14:sldId id="264"/>
            <p14:sldId id="282"/>
            <p14:sldId id="265"/>
            <p14:sldId id="266"/>
            <p14:sldId id="267"/>
            <p14:sldId id="273"/>
            <p14:sldId id="268"/>
            <p14:sldId id="269"/>
            <p14:sldId id="283"/>
            <p14:sldId id="271"/>
            <p14:sldId id="278"/>
            <p14:sldId id="272"/>
            <p14:sldId id="276"/>
            <p14:sldId id="274"/>
            <p14:sldId id="275"/>
            <p14:sldId id="284"/>
            <p14:sldId id="260"/>
            <p14:sldId id="261"/>
            <p14:sldId id="262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>
        <p:scale>
          <a:sx n="100" d="100"/>
          <a:sy n="100" d="100"/>
        </p:scale>
        <p:origin x="110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Стефан</c:v>
                </c:pt>
                <c:pt idx="1">
                  <c:v>Димитър</c:v>
                </c:pt>
                <c:pt idx="2">
                  <c:v>Божидар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40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0-4672-B0D2-3C687202AF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Стефан</c:v>
                </c:pt>
                <c:pt idx="1">
                  <c:v>Димитър</c:v>
                </c:pt>
                <c:pt idx="2">
                  <c:v>Божидар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</c:v>
                </c:pt>
                <c:pt idx="1">
                  <c:v>40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E0-4672-B0D2-3C687202A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1597312"/>
        <c:axId val="181598848"/>
      </c:barChart>
      <c:catAx>
        <c:axId val="181597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81598848"/>
        <c:crosses val="autoZero"/>
        <c:auto val="1"/>
        <c:lblAlgn val="ctr"/>
        <c:lblOffset val="100"/>
        <c:noMultiLvlLbl val="0"/>
      </c:catAx>
      <c:valAx>
        <c:axId val="18159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8159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70-4AFC-A627-14DE1E0811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70-4AFC-A627-14DE1E0811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70-4AFC-A627-14DE1E0811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70-4AFC-A627-14DE1E0811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Type: Work</c:v>
                </c:pt>
                <c:pt idx="1">
                  <c:v>Type: Material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3863</c:v>
                </c:pt>
                <c:pt idx="1">
                  <c:v>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B1-4407-BF10-3FA5CC7D2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000EA5-E819-483D-AEC0-C6643DBCC2D8}" type="datetimeFigureOut">
              <a:rPr lang="bg-BG" smtClean="0"/>
              <a:t>7.5.2019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AFC4DA-ABDD-4684-83EF-C43C27E1AB88}" type="slidenum">
              <a:rPr lang="bg-BG" smtClean="0"/>
              <a:t>‹#›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bg-BG" dirty="0" smtClean="0"/>
              <a:t>Проект по УСП на тема:</a:t>
            </a:r>
            <a:br>
              <a:rPr lang="bg-BG" dirty="0" smtClean="0"/>
            </a:br>
            <a:r>
              <a:rPr lang="bg-BG" dirty="0" smtClean="0"/>
              <a:t>Система за избор на песен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5508104" y="4581128"/>
            <a:ext cx="3200400" cy="1752600"/>
          </a:xfrm>
        </p:spPr>
        <p:txBody>
          <a:bodyPr>
            <a:normAutofit/>
          </a:bodyPr>
          <a:lstStyle/>
          <a:p>
            <a:r>
              <a:rPr lang="bg-BG" b="1" dirty="0" smtClean="0">
                <a:solidFill>
                  <a:schemeClr val="tx1"/>
                </a:solidFill>
              </a:rPr>
              <a:t>Изготвили: </a:t>
            </a:r>
          </a:p>
          <a:p>
            <a:r>
              <a:rPr lang="bg-BG" b="1" dirty="0" smtClean="0">
                <a:solidFill>
                  <a:schemeClr val="tx1"/>
                </a:solidFill>
              </a:rPr>
              <a:t>Божидар Маргенов</a:t>
            </a:r>
          </a:p>
          <a:p>
            <a:r>
              <a:rPr lang="bg-BG" b="1" dirty="0" smtClean="0">
                <a:solidFill>
                  <a:schemeClr val="tx1"/>
                </a:solidFill>
              </a:rPr>
              <a:t>Димитър Иванов</a:t>
            </a:r>
          </a:p>
          <a:p>
            <a:r>
              <a:rPr lang="bg-BG" b="1" dirty="0" smtClean="0">
                <a:solidFill>
                  <a:schemeClr val="tx1"/>
                </a:solidFill>
              </a:rPr>
              <a:t>Стефан Димов</a:t>
            </a:r>
            <a:endParaRPr lang="bg-B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9" y="1844824"/>
            <a:ext cx="8723143" cy="4608512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График за изпълнение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27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Защо избрахме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bg-BG" dirty="0" smtClean="0"/>
          </a:p>
          <a:p>
            <a:r>
              <a:rPr lang="bg-BG" dirty="0" smtClean="0"/>
              <a:t>Ефективна и бърза </a:t>
            </a:r>
          </a:p>
          <a:p>
            <a:r>
              <a:rPr lang="bg-BG" dirty="0" smtClean="0"/>
              <a:t>Опростен и лесен за работа дизайн</a:t>
            </a:r>
          </a:p>
          <a:p>
            <a:r>
              <a:rPr lang="bg-BG" dirty="0" smtClean="0"/>
              <a:t>Напълно разпределена работа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Използване на системата за контрол на версиите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9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640960" cy="4608512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</a:t>
            </a:r>
            <a:r>
              <a:rPr lang="en-US" dirty="0" err="1" smtClean="0"/>
              <a:t>Git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93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Добавяне на участници, които могат да извършват </a:t>
            </a:r>
            <a:r>
              <a:rPr lang="en-US" dirty="0"/>
              <a:t>push</a:t>
            </a:r>
            <a:r>
              <a:rPr lang="bg-BG" dirty="0"/>
              <a:t> операции към репозиторито</a:t>
            </a:r>
          </a:p>
          <a:p>
            <a:r>
              <a:rPr lang="bg-BG" dirty="0"/>
              <a:t>Трудна първоначална интеграция на системата с </a:t>
            </a:r>
            <a:r>
              <a:rPr lang="en-US" dirty="0"/>
              <a:t>Visual Studio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Трудности при използването на </a:t>
            </a:r>
            <a:r>
              <a:rPr lang="en-US" dirty="0" err="1"/>
              <a:t>Git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523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 smtClean="0"/>
              <a:t>Екстремно програмиране (</a:t>
            </a:r>
            <a:r>
              <a:rPr lang="en-US" dirty="0" smtClean="0"/>
              <a:t>Extreme Programming)</a:t>
            </a:r>
          </a:p>
          <a:p>
            <a:r>
              <a:rPr lang="bg-BG" dirty="0"/>
              <a:t>Причините да изберем тази методология са, че тя пасва отлично на нашия проект и екип, тъй като имахме възможност:</a:t>
            </a:r>
          </a:p>
          <a:p>
            <a:pPr marL="793432" lvl="1" indent="-514350">
              <a:buFont typeface="+mj-lt"/>
              <a:buAutoNum type="arabicPeriod"/>
            </a:pPr>
            <a:r>
              <a:rPr lang="bg-BG" dirty="0"/>
              <a:t>Да работим заедно в екип, за малки и средни колективи.</a:t>
            </a:r>
          </a:p>
          <a:p>
            <a:pPr marL="793432" lvl="1" indent="-514350">
              <a:buFont typeface="+mj-lt"/>
              <a:buAutoNum type="arabicPeriod"/>
            </a:pPr>
            <a:r>
              <a:rPr lang="bg-BG" dirty="0"/>
              <a:t>Изпълнявахме етапите стъпка по стъпка, използвайки кратки цикли за всеки етап, като резултата беше скоростното получаване на конкретен резултат.</a:t>
            </a:r>
          </a:p>
          <a:p>
            <a:pPr marL="793432" lvl="1" indent="-514350">
              <a:buFont typeface="+mj-lt"/>
              <a:buAutoNum type="arabicPeriod"/>
            </a:pPr>
            <a:r>
              <a:rPr lang="bg-BG" dirty="0"/>
              <a:t>Тествахме всеки готов етап от разработката с цел да избегнем бъдещи проблеми.</a:t>
            </a:r>
          </a:p>
          <a:p>
            <a:pPr marL="793432" lvl="1" indent="-514350">
              <a:buFont typeface="+mj-lt"/>
              <a:buAutoNum type="arabicPeriod"/>
            </a:pPr>
            <a:r>
              <a:rPr lang="bg-BG" dirty="0"/>
              <a:t>Вземахме важните решенията и постигахме разбирателство относно разработването чрез сътрудничество и интензивна комуникация, наложени като стандарт за тази методология.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Методология на разработване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61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Срещнахме трудности в началните етапи свързани с анализ на изискванията, проектиране на продукта и изработването на техническото задание, заради което се получи и забавяне, тъй като тази методология налага </a:t>
            </a:r>
            <a:r>
              <a:rPr lang="bg-BG" dirty="0" err="1"/>
              <a:t>инкрементиращи</a:t>
            </a:r>
            <a:r>
              <a:rPr lang="bg-BG" dirty="0"/>
              <a:t> се стъпки.</a:t>
            </a:r>
          </a:p>
          <a:p>
            <a:r>
              <a:rPr lang="bg-BG" dirty="0"/>
              <a:t>При проектирането на продукта срещнахме проблем с желаната от възложителя архитектура за разработване, защото ни трябваше повече време да се запознаем с нея и спецификите й.</a:t>
            </a:r>
          </a:p>
          <a:p>
            <a:r>
              <a:rPr lang="bg-BG" dirty="0"/>
              <a:t>Забавянето се отрази и на следващия етап на създаване на техническото задание, но успяхме да наваксаме с работата и започнахме разработването навреме, което от друга страна ни отне по-малко време от проектирането, заради добре положените основи на проекта в началото. </a:t>
            </a:r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Трудности при разработването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99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Екип: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Стефан Димов - СД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Божидар Маргенов - БМ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Димитър Иванов - ДИ</a:t>
            </a:r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Роли: </a:t>
            </a:r>
          </a:p>
          <a:p>
            <a:r>
              <a:rPr lang="bg-BG" dirty="0" smtClean="0"/>
              <a:t>Разработчик на бизнес логика: БМ</a:t>
            </a:r>
          </a:p>
          <a:p>
            <a:r>
              <a:rPr lang="bg-BG" dirty="0"/>
              <a:t>Р</a:t>
            </a:r>
            <a:r>
              <a:rPr lang="bg-BG" dirty="0" smtClean="0"/>
              <a:t>азработчик </a:t>
            </a:r>
            <a:r>
              <a:rPr lang="bg-BG" dirty="0"/>
              <a:t>база </a:t>
            </a:r>
            <a:r>
              <a:rPr lang="bg-BG" dirty="0" smtClean="0"/>
              <a:t>данни: СД</a:t>
            </a:r>
          </a:p>
          <a:p>
            <a:r>
              <a:rPr lang="bg-BG" dirty="0"/>
              <a:t>Р</a:t>
            </a:r>
            <a:r>
              <a:rPr lang="bg-BG" dirty="0" smtClean="0"/>
              <a:t>азработчик </a:t>
            </a:r>
            <a:r>
              <a:rPr lang="bg-BG" dirty="0"/>
              <a:t>потребителски </a:t>
            </a:r>
            <a:r>
              <a:rPr lang="bg-BG" dirty="0" smtClean="0"/>
              <a:t>интерфейс: ДИ</a:t>
            </a:r>
          </a:p>
          <a:p>
            <a:r>
              <a:rPr lang="bg-BG" dirty="0" smtClean="0"/>
              <a:t>Тестери : БМ, СД, ДИ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Екип и роли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1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5" y="1844824"/>
            <a:ext cx="8713143" cy="4608512"/>
          </a:xfrm>
        </p:spPr>
      </p:pic>
    </p:spTree>
    <p:extLst>
      <p:ext uri="{BB962C8B-B14F-4D97-AF65-F5344CB8AC3E}">
        <p14:creationId xmlns:p14="http://schemas.microsoft.com/office/powerpoint/2010/main" val="1349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Диаграма за времето за изпълнение на задачите</a:t>
            </a:r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784976" cy="4068678"/>
          </a:xfrm>
        </p:spPr>
      </p:pic>
    </p:spTree>
    <p:extLst>
      <p:ext uri="{BB962C8B-B14F-4D97-AF65-F5344CB8AC3E}">
        <p14:creationId xmlns:p14="http://schemas.microsoft.com/office/powerpoint/2010/main" val="29168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Диаграма за свършената и оставащата за свършване работа</a:t>
            </a:r>
            <a:endParaRPr lang="bg-BG" dirty="0"/>
          </a:p>
        </p:txBody>
      </p:sp>
      <p:graphicFrame>
        <p:nvGraphicFramePr>
          <p:cNvPr id="4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902565"/>
              </p:ext>
            </p:extLst>
          </p:nvPr>
        </p:nvGraphicFramePr>
        <p:xfrm>
          <a:off x="323528" y="2132856"/>
          <a:ext cx="8568952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96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Системата ще предоставя възможности:</a:t>
            </a:r>
          </a:p>
          <a:p>
            <a:r>
              <a:rPr lang="bg-BG" dirty="0"/>
              <a:t> </a:t>
            </a:r>
            <a:r>
              <a:rPr lang="bg-BG" dirty="0" smtClean="0"/>
              <a:t>Добавяне на информация за песен: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Времетраене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Певец/група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Година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Жанр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Име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Описание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82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2636912"/>
            <a:ext cx="6908711" cy="36332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Критичен път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75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Бюджет на проекта</a:t>
            </a:r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784976" cy="4154363"/>
          </a:xfrm>
        </p:spPr>
      </p:pic>
    </p:spTree>
    <p:extLst>
      <p:ext uri="{BB962C8B-B14F-4D97-AF65-F5344CB8AC3E}">
        <p14:creationId xmlns:p14="http://schemas.microsoft.com/office/powerpoint/2010/main" val="3899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Бюджет на проекта</a:t>
            </a:r>
            <a:endParaRPr lang="bg-BG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3384376" cy="3451225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4572000" y="27089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graphicFrame>
        <p:nvGraphicFramePr>
          <p:cNvPr id="6" name="Chart 11"/>
          <p:cNvGraphicFramePr/>
          <p:nvPr>
            <p:extLst>
              <p:ext uri="{D42A27DB-BD31-4B8C-83A1-F6EECF244321}">
                <p14:modId xmlns:p14="http://schemas.microsoft.com/office/powerpoint/2010/main" val="1331682296"/>
              </p:ext>
            </p:extLst>
          </p:nvPr>
        </p:nvGraphicFramePr>
        <p:xfrm>
          <a:off x="4572000" y="2492896"/>
          <a:ext cx="424847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97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Бюджет на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99456"/>
            <a:ext cx="8640959" cy="4553880"/>
          </a:xfrm>
        </p:spPr>
      </p:pic>
    </p:spTree>
    <p:extLst>
      <p:ext uri="{BB962C8B-B14F-4D97-AF65-F5344CB8AC3E}">
        <p14:creationId xmlns:p14="http://schemas.microsoft.com/office/powerpoint/2010/main" val="17711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Програмен език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 smtClean="0"/>
              <a:t>C#</a:t>
            </a:r>
          </a:p>
          <a:p>
            <a:endParaRPr lang="en-US" dirty="0"/>
          </a:p>
          <a:p>
            <a:r>
              <a:rPr lang="en-US" dirty="0" smtClean="0"/>
              <a:t>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SQL Entity Framework ( </a:t>
            </a:r>
            <a:r>
              <a:rPr lang="bg-BG" dirty="0" smtClean="0"/>
              <a:t>използвано за базата данни)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Програмни средства за реализацията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71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bg-BG" dirty="0"/>
              <a:t>анимации</a:t>
            </a:r>
          </a:p>
          <a:p>
            <a:r>
              <a:rPr lang="bg-BG" dirty="0" smtClean="0"/>
              <a:t>Създаване на вграден</a:t>
            </a:r>
            <a:r>
              <a:rPr lang="en-US" dirty="0" smtClean="0"/>
              <a:t> player</a:t>
            </a:r>
            <a:endParaRPr lang="en-US" dirty="0"/>
          </a:p>
          <a:p>
            <a:r>
              <a:rPr lang="bg-BG" dirty="0"/>
              <a:t>Създаване на сървърна част </a:t>
            </a:r>
          </a:p>
          <a:p>
            <a:r>
              <a:rPr lang="bg-BG" dirty="0"/>
              <a:t>Превръщане в </a:t>
            </a:r>
            <a:r>
              <a:rPr lang="bg-BG" dirty="0" err="1"/>
              <a:t>мултипотребителско</a:t>
            </a:r>
            <a:r>
              <a:rPr lang="bg-BG" dirty="0"/>
              <a:t>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Възможност за бъдещата разработка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37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Търсене на песен (филтриране) 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Времетраене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Певец/група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Година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Жанр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Име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Описание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85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8" y="2276872"/>
            <a:ext cx="3986762" cy="3451225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Краен продукт и интерфейс на приложението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6872"/>
            <a:ext cx="439248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Възможност за разработване на допълнителни модули: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Със закупуване на софтуерния продукт възложителят получава право над програмния код, който при желание от негова страна, може да бъде доразработен от изпълнителя, включвайки нови функционалности и допълнителни модули или промяна на съществуващи такива – създаване на нови версии на програмния продукт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Възможност за разработване на допълнителни модули и поддръжка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2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Поддръжка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Според подписания с възложителя договор изпълнителят поема отговорност за безплатна поддръжка в рамките на първия месец. След изтичане на този период поръчителят трябва да заплаща сума от </a:t>
            </a:r>
            <a:r>
              <a:rPr lang="en-US" dirty="0"/>
              <a:t>3</a:t>
            </a:r>
            <a:r>
              <a:rPr lang="bg-BG" dirty="0"/>
              <a:t>50 лева месечно за поддръжка </a:t>
            </a:r>
            <a:r>
              <a:rPr lang="en-US" dirty="0"/>
              <a:t>(</a:t>
            </a:r>
            <a:r>
              <a:rPr lang="bg-BG" dirty="0" smtClean="0"/>
              <a:t>17 </a:t>
            </a:r>
            <a:r>
              <a:rPr lang="bg-BG" dirty="0"/>
              <a:t>% от цялата цена на продукта</a:t>
            </a:r>
            <a:r>
              <a:rPr lang="en-US" dirty="0"/>
              <a:t>)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Възможност за разработване на допълнителни модули и поддръжка</a:t>
            </a:r>
          </a:p>
        </p:txBody>
      </p:sp>
    </p:spTree>
    <p:extLst>
      <p:ext uri="{BB962C8B-B14F-4D97-AF65-F5344CB8AC3E}">
        <p14:creationId xmlns:p14="http://schemas.microsoft.com/office/powerpoint/2010/main" val="23095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Карти със задачи за бъдещо изпълнение, в процес на изпълнение и приключени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Добавяне на </a:t>
            </a:r>
            <a:r>
              <a:rPr lang="bg-BG" dirty="0" err="1"/>
              <a:t>лейбъли</a:t>
            </a:r>
            <a:r>
              <a:rPr lang="bg-BG" dirty="0"/>
              <a:t> в различни цветове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Крайна дата за изпълнение на </a:t>
            </a:r>
            <a:r>
              <a:rPr lang="bg-BG" dirty="0" err="1"/>
              <a:t>вс</a:t>
            </a:r>
            <a:r>
              <a:rPr lang="en-US" dirty="0"/>
              <a:t>e</a:t>
            </a:r>
            <a:r>
              <a:rPr lang="bg-BG" dirty="0" err="1"/>
              <a:t>ки</a:t>
            </a:r>
            <a:r>
              <a:rPr lang="bg-BG" dirty="0"/>
              <a:t> етап от разработката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Общ </a:t>
            </a:r>
            <a:r>
              <a:rPr lang="bg-BG" dirty="0"/>
              <a:t>достъп от всички участници в проекта до дъската, с възможност да отбелязват състоянието на възложените им задачи до момента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Допълнителна информация на гърба на </a:t>
            </a:r>
            <a:r>
              <a:rPr lang="bg-BG" dirty="0" smtClean="0"/>
              <a:t>картата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53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708377" cy="4752528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38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800" dirty="0"/>
              <a:t>Нашият екип не успя да се сблъска с трудности при използването му, но успяхме да открием някои слаби страни на тази система за управление на проекти:</a:t>
            </a:r>
          </a:p>
          <a:p>
            <a:pPr marL="759143" lvl="1" indent="-457200">
              <a:buFont typeface="+mj-lt"/>
              <a:buAutoNum type="arabicPeriod"/>
            </a:pPr>
            <a:r>
              <a:rPr lang="bg-BG" sz="2400" dirty="0" smtClean="0"/>
              <a:t>Не </a:t>
            </a:r>
            <a:r>
              <a:rPr lang="bg-BG" sz="2400" dirty="0"/>
              <a:t>е подходяща система за управление на сложни проекти.</a:t>
            </a:r>
            <a:endParaRPr lang="en-US" sz="2400" dirty="0"/>
          </a:p>
          <a:p>
            <a:pPr marL="759143" lvl="1" indent="-457200">
              <a:buFont typeface="+mj-lt"/>
              <a:buAutoNum type="arabicPeriod"/>
            </a:pPr>
            <a:r>
              <a:rPr lang="bg-BG" sz="2400" dirty="0"/>
              <a:t>Няма възможност да се видят задачите, подредени по потребител или краен срок.</a:t>
            </a:r>
            <a:endParaRPr lang="en-US" sz="2400" dirty="0"/>
          </a:p>
          <a:p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Трудности при използването на </a:t>
            </a:r>
            <a:r>
              <a:rPr lang="en-US" dirty="0" smtClean="0"/>
              <a:t>Trello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91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ълна">
  <a:themeElements>
    <a:clrScheme name="Въ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ъ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ъ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217</TotalTime>
  <Words>669</Words>
  <Application>Microsoft Office PowerPoint</Application>
  <PresentationFormat>On-screen Show (4:3)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Candara</vt:lpstr>
      <vt:lpstr>Symbol</vt:lpstr>
      <vt:lpstr>Wingdings</vt:lpstr>
      <vt:lpstr>Вълна</vt:lpstr>
      <vt:lpstr>Проект по УСП на тема: Система за избор на песен</vt:lpstr>
      <vt:lpstr>Описание на проекта</vt:lpstr>
      <vt:lpstr>Описание на проекта</vt:lpstr>
      <vt:lpstr>Краен продукт и интерфейс на приложението</vt:lpstr>
      <vt:lpstr>Възможност за разработване на допълнителни модули и поддръжка</vt:lpstr>
      <vt:lpstr>Възможност за разработване на допълнителни модули и поддръжка</vt:lpstr>
      <vt:lpstr>Система за управление на проекта</vt:lpstr>
      <vt:lpstr>Система за управление на проекта</vt:lpstr>
      <vt:lpstr>Трудности при използването на Trello</vt:lpstr>
      <vt:lpstr>График за изпълнение на проекта</vt:lpstr>
      <vt:lpstr>Използване на системата за контрол на версиите</vt:lpstr>
      <vt:lpstr>Работа с Git</vt:lpstr>
      <vt:lpstr>Трудности при използването на Git</vt:lpstr>
      <vt:lpstr>Методология на разработване</vt:lpstr>
      <vt:lpstr>Трудности при разработването</vt:lpstr>
      <vt:lpstr>Екип и роли</vt:lpstr>
      <vt:lpstr>Задачи</vt:lpstr>
      <vt:lpstr>Диаграма за времето за изпълнение на задачите</vt:lpstr>
      <vt:lpstr>Диаграма за свършената и оставащата за свършване работа</vt:lpstr>
      <vt:lpstr>Критичен път</vt:lpstr>
      <vt:lpstr>Бюджет на проекта</vt:lpstr>
      <vt:lpstr>Бюджет на проекта</vt:lpstr>
      <vt:lpstr>Бюджет на проекта</vt:lpstr>
      <vt:lpstr>Програмни средства за реализацията</vt:lpstr>
      <vt:lpstr>Възможност за бъдещата разработка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УСП на тема: Система за избор на песен</dc:title>
  <dc:creator>Master</dc:creator>
  <cp:lastModifiedBy>NeKroT0</cp:lastModifiedBy>
  <cp:revision>24</cp:revision>
  <dcterms:created xsi:type="dcterms:W3CDTF">2019-05-05T10:10:33Z</dcterms:created>
  <dcterms:modified xsi:type="dcterms:W3CDTF">2019-05-07T18:46:11Z</dcterms:modified>
</cp:coreProperties>
</file>