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870" t="7812" r="3869" b="7812"/>
          <a:stretch>
            <a:fillRect/>
          </a:stretch>
        </p:blipFill>
        <p:spPr>
          <a:xfrm>
            <a:off x="707858" y="0"/>
            <a:ext cx="16872284" cy="10287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9" name="Group 3"/>
          <p:cNvGrpSpPr/>
          <p:nvPr/>
        </p:nvGrpSpPr>
        <p:grpSpPr>
          <a:xfrm>
            <a:off x="1028700" y="5125646"/>
            <a:ext cx="14000707" cy="4161631"/>
            <a:chOff x="0" y="0"/>
            <a:chExt cx="14000706" cy="4161630"/>
          </a:xfrm>
        </p:grpSpPr>
        <p:sp>
          <p:nvSpPr>
            <p:cNvPr id="95" name="TextBox 4"/>
            <p:cNvSpPr txBox="1"/>
            <p:nvPr/>
          </p:nvSpPr>
          <p:spPr>
            <a:xfrm>
              <a:off x="0" y="0"/>
              <a:ext cx="12810465" cy="472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700"/>
                </a:lnSpc>
                <a:defRPr spc="330" sz="3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GROUP 2 PROJECT ANALYSIS</a:t>
              </a:r>
            </a:p>
          </p:txBody>
        </p:sp>
        <p:sp>
          <p:nvSpPr>
            <p:cNvPr id="96" name="TextBox 5"/>
            <p:cNvSpPr txBox="1"/>
            <p:nvPr/>
          </p:nvSpPr>
          <p:spPr>
            <a:xfrm>
              <a:off x="0" y="938260"/>
              <a:ext cx="14000707" cy="1691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3000"/>
                </a:lnSpc>
                <a:defRPr spc="-254" sz="127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pPr/>
              <a:r>
                <a:t>GLOBAL SUICIDE</a:t>
              </a:r>
            </a:p>
          </p:txBody>
        </p:sp>
        <p:sp>
          <p:nvSpPr>
            <p:cNvPr id="97" name="TextBox 6"/>
            <p:cNvSpPr txBox="1"/>
            <p:nvPr/>
          </p:nvSpPr>
          <p:spPr>
            <a:xfrm>
              <a:off x="0" y="2969101"/>
              <a:ext cx="12810466" cy="514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4200"/>
                </a:lnSpc>
                <a:defRPr spc="179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SUICIDE TRENDS ACROSS THE WORLD</a:t>
              </a:r>
            </a:p>
          </p:txBody>
        </p:sp>
        <p:sp>
          <p:nvSpPr>
            <p:cNvPr id="98" name="AutoShape 7"/>
            <p:cNvSpPr/>
            <p:nvPr/>
          </p:nvSpPr>
          <p:spPr>
            <a:xfrm>
              <a:off x="0" y="3987787"/>
              <a:ext cx="2234446" cy="1738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2"/>
          <p:cNvGrpSpPr/>
          <p:nvPr/>
        </p:nvGrpSpPr>
        <p:grpSpPr>
          <a:xfrm>
            <a:off x="2161089" y="893161"/>
            <a:ext cx="13965820" cy="9310547"/>
            <a:chOff x="0" y="0"/>
            <a:chExt cx="13965818" cy="9310545"/>
          </a:xfrm>
        </p:grpSpPr>
        <p:sp>
          <p:nvSpPr>
            <p:cNvPr id="183" name="Freeform 4"/>
            <p:cNvSpPr/>
            <p:nvPr/>
          </p:nvSpPr>
          <p:spPr>
            <a:xfrm>
              <a:off x="10003166" y="1195580"/>
              <a:ext cx="2591859" cy="210185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4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965819" cy="9310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Freeform 7"/>
            <p:cNvSpPr/>
            <p:nvPr/>
          </p:nvSpPr>
          <p:spPr>
            <a:xfrm>
              <a:off x="531176" y="371396"/>
              <a:ext cx="12321760" cy="884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1284" y="21160"/>
                  </a:moveTo>
                  <a:lnTo>
                    <a:pt x="309" y="21160"/>
                  </a:lnTo>
                  <a:lnTo>
                    <a:pt x="309" y="431"/>
                  </a:lnTo>
                  <a:lnTo>
                    <a:pt x="21284" y="431"/>
                  </a:lnTo>
                  <a:lnTo>
                    <a:pt x="21284" y="21160"/>
                  </a:lnTo>
                  <a:close/>
                </a:path>
              </a:pathLst>
            </a:custGeom>
            <a:solidFill>
              <a:srgbClr val="86EA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7" name="TextBox 8"/>
          <p:cNvSpPr txBox="1"/>
          <p:nvPr/>
        </p:nvSpPr>
        <p:spPr>
          <a:xfrm>
            <a:off x="3241032" y="334899"/>
            <a:ext cx="11805937" cy="68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pc="126" sz="420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pPr/>
            <a:r>
              <a:t>GLOBAL STATISTICS ON SUICIDE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2"/>
          <p:cNvGrpSpPr/>
          <p:nvPr/>
        </p:nvGrpSpPr>
        <p:grpSpPr>
          <a:xfrm>
            <a:off x="3119853" y="1330879"/>
            <a:ext cx="12048295" cy="8032197"/>
            <a:chOff x="0" y="0"/>
            <a:chExt cx="12048293" cy="8032195"/>
          </a:xfrm>
        </p:grpSpPr>
        <p:sp>
          <p:nvSpPr>
            <p:cNvPr id="189" name="Freeform 4"/>
            <p:cNvSpPr/>
            <p:nvPr/>
          </p:nvSpPr>
          <p:spPr>
            <a:xfrm>
              <a:off x="103838" y="-1"/>
              <a:ext cx="11193934" cy="803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1284" y="21160"/>
                  </a:moveTo>
                  <a:lnTo>
                    <a:pt x="309" y="21160"/>
                  </a:lnTo>
                  <a:lnTo>
                    <a:pt x="309" y="431"/>
                  </a:lnTo>
                  <a:lnTo>
                    <a:pt x="21284" y="431"/>
                  </a:lnTo>
                  <a:lnTo>
                    <a:pt x="21284" y="21160"/>
                  </a:lnTo>
                  <a:close/>
                </a:path>
              </a:pathLst>
            </a:custGeom>
            <a:solidFill>
              <a:srgbClr val="86EA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0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048294" cy="8032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2" name="TextBox 6"/>
          <p:cNvSpPr txBox="1"/>
          <p:nvPr/>
        </p:nvSpPr>
        <p:spPr>
          <a:xfrm>
            <a:off x="3241032" y="334899"/>
            <a:ext cx="11805937" cy="68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pc="126" sz="420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pPr/>
            <a:r>
              <a:t>GLOBAL STATISTICS ON SUICIDE</a:t>
            </a:r>
          </a:p>
        </p:txBody>
      </p:sp>
      <p:sp>
        <p:nvSpPr>
          <p:cNvPr id="193" name="TextBox 7"/>
          <p:cNvSpPr txBox="1"/>
          <p:nvPr/>
        </p:nvSpPr>
        <p:spPr>
          <a:xfrm>
            <a:off x="8034338" y="9441180"/>
            <a:ext cx="2219326" cy="53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z="31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</a:lstStyle>
          <a:p>
            <a:pPr/>
            <a:r>
              <a:t>r = .11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7229" y="1381655"/>
            <a:ext cx="9601181" cy="4752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84554" y="3102890"/>
            <a:ext cx="871964" cy="87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66234" y="1216533"/>
            <a:ext cx="871964" cy="871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80284" y="1599644"/>
            <a:ext cx="871964" cy="87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92415" y="1835601"/>
            <a:ext cx="871964" cy="87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92415" y="1902276"/>
            <a:ext cx="871964" cy="87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5009" y="1968951"/>
            <a:ext cx="871964" cy="87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83453" y="1778451"/>
            <a:ext cx="871964" cy="87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1490" y="1532969"/>
            <a:ext cx="871964" cy="87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23134" y="1778451"/>
            <a:ext cx="871964" cy="87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90826" y="3596021"/>
            <a:ext cx="871964" cy="87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extBox 13"/>
          <p:cNvSpPr txBox="1"/>
          <p:nvPr/>
        </p:nvSpPr>
        <p:spPr>
          <a:xfrm>
            <a:off x="10314992" y="6547870"/>
            <a:ext cx="6274513" cy="51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100"/>
              </a:lnSpc>
              <a:defRPr sz="3200">
                <a:solidFill>
                  <a:srgbClr val="37C9EF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pPr/>
            <a:r>
              <a:t>SUICIDES PER YEAR</a:t>
            </a:r>
          </a:p>
        </p:txBody>
      </p:sp>
      <p:grpSp>
        <p:nvGrpSpPr>
          <p:cNvPr id="209" name="Group 14"/>
          <p:cNvGrpSpPr/>
          <p:nvPr/>
        </p:nvGrpSpPr>
        <p:grpSpPr>
          <a:xfrm>
            <a:off x="10785247" y="7208819"/>
            <a:ext cx="5334001" cy="2314918"/>
            <a:chOff x="0" y="0"/>
            <a:chExt cx="5334000" cy="2314917"/>
          </a:xfrm>
        </p:grpSpPr>
        <p:sp>
          <p:nvSpPr>
            <p:cNvPr id="207" name="TextBox 15"/>
            <p:cNvSpPr txBox="1"/>
            <p:nvPr/>
          </p:nvSpPr>
          <p:spPr>
            <a:xfrm>
              <a:off x="0" y="1273016"/>
              <a:ext cx="5334000" cy="1041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200"/>
                </a:lnSpc>
                <a:defRPr sz="2800">
                  <a:solidFill>
                    <a:srgbClr val="FFFFFF"/>
                  </a:solidFill>
                  <a:latin typeface="Aileron Regular"/>
                  <a:ea typeface="Aileron Regular"/>
                  <a:cs typeface="Aileron Regular"/>
                  <a:sym typeface="Aileron Regular"/>
                </a:defRPr>
              </a:lvl1pPr>
            </a:lstStyle>
            <a:p>
              <a:pPr/>
              <a:r>
                <a:t>*Close to 800,000 people die due to suicide every year</a:t>
              </a:r>
            </a:p>
          </p:txBody>
        </p:sp>
        <p:sp>
          <p:nvSpPr>
            <p:cNvPr id="208" name="TextBox 16"/>
            <p:cNvSpPr txBox="1"/>
            <p:nvPr/>
          </p:nvSpPr>
          <p:spPr>
            <a:xfrm>
              <a:off x="0" y="0"/>
              <a:ext cx="5334000" cy="1155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9300"/>
                </a:lnSpc>
                <a:defRPr sz="7200">
                  <a:solidFill>
                    <a:srgbClr val="37C9EF"/>
                  </a:solidFill>
                  <a:latin typeface="Aileron Heavy"/>
                  <a:ea typeface="Aileron Heavy"/>
                  <a:cs typeface="Aileron Heavy"/>
                  <a:sym typeface="Aileron Heavy"/>
                </a:defRPr>
              </a:lvl1pPr>
            </a:lstStyle>
            <a:p>
              <a:pPr/>
              <a:r>
                <a:t>800K</a:t>
              </a:r>
            </a:p>
          </p:txBody>
        </p:sp>
      </p:grpSp>
      <p:sp>
        <p:nvSpPr>
          <p:cNvPr id="210" name="TextBox 17"/>
          <p:cNvSpPr txBox="1"/>
          <p:nvPr/>
        </p:nvSpPr>
        <p:spPr>
          <a:xfrm>
            <a:off x="3241032" y="334899"/>
            <a:ext cx="11805937" cy="68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pc="126" sz="420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pPr/>
            <a:r>
              <a:t>GLOBAL STATISTICS ON SUICIDE</a:t>
            </a:r>
          </a:p>
        </p:txBody>
      </p:sp>
      <p:pic>
        <p:nvPicPr>
          <p:cNvPr id="211" name="Picture 18" descr="Picture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380" y="1216533"/>
            <a:ext cx="8003355" cy="907046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Box 19"/>
          <p:cNvSpPr txBox="1"/>
          <p:nvPr/>
        </p:nvSpPr>
        <p:spPr>
          <a:xfrm>
            <a:off x="13128398" y="9800146"/>
            <a:ext cx="5086351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100"/>
              </a:lnSpc>
              <a:defRPr sz="2200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defRPr>
            </a:lvl1pPr>
          </a:lstStyle>
          <a:p>
            <a:pPr/>
            <a:r>
              <a:t>*Statistics obtained from WHO website.</a:t>
            </a: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1490" y="1778451"/>
            <a:ext cx="871964" cy="871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6"/>
      <p:bldP build="whole" bldLvl="1" animBg="1" rev="0" advAuto="0" spid="202" grpId="5"/>
      <p:bldP build="whole" bldLvl="1" animBg="1" rev="0" advAuto="0" spid="203" grpId="2"/>
      <p:bldP build="whole" bldLvl="1" animBg="1" rev="0" advAuto="0" spid="197" grpId="1"/>
      <p:bldP build="whole" bldLvl="1" animBg="1" rev="0" advAuto="0" spid="204" grpId="4"/>
      <p:bldP build="whole" bldLvl="1" animBg="1" rev="0" advAuto="0" spid="200" grpId="9"/>
      <p:bldP build="whole" bldLvl="1" animBg="1" rev="0" advAuto="0" spid="198" grpId="3"/>
      <p:bldP build="whole" bldLvl="1" animBg="1" rev="0" advAuto="0" spid="196" grpId="7"/>
      <p:bldP build="whole" bldLvl="1" animBg="1" rev="0" advAuto="0" spid="205" grpId="8"/>
      <p:bldP build="whole" bldLvl="1" animBg="1" rev="0" advAuto="0" spid="213" grpId="1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3"/>
          <p:cNvSpPr/>
          <p:nvPr/>
        </p:nvSpPr>
        <p:spPr>
          <a:xfrm>
            <a:off x="2789628" y="2433384"/>
            <a:ext cx="15048744" cy="6168740"/>
          </a:xfrm>
          <a:prstGeom prst="rect">
            <a:avLst/>
          </a:prstGeom>
          <a:solidFill>
            <a:srgbClr val="FFFFFF">
              <a:alpha val="68627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1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93510"/>
            <a:ext cx="20577855" cy="8231143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Freeform 6"/>
          <p:cNvSpPr/>
          <p:nvPr/>
        </p:nvSpPr>
        <p:spPr>
          <a:xfrm>
            <a:off x="2739482" y="2382173"/>
            <a:ext cx="15098890" cy="6219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1485" y="21321"/>
                </a:moveTo>
                <a:lnTo>
                  <a:pt x="112" y="21321"/>
                </a:lnTo>
                <a:lnTo>
                  <a:pt x="112" y="273"/>
                </a:lnTo>
                <a:lnTo>
                  <a:pt x="21485" y="273"/>
                </a:lnTo>
                <a:lnTo>
                  <a:pt x="21485" y="21321"/>
                </a:lnTo>
                <a:close/>
              </a:path>
            </a:pathLst>
          </a:custGeom>
          <a:solidFill>
            <a:srgbClr val="37C9E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TextBox 7"/>
          <p:cNvSpPr txBox="1"/>
          <p:nvPr/>
        </p:nvSpPr>
        <p:spPr>
          <a:xfrm>
            <a:off x="3241032" y="334899"/>
            <a:ext cx="11805937" cy="68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pc="126" sz="420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pPr/>
            <a:r>
              <a:t>GLOBAL STATISTICS ON SUICIDE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Box 2"/>
          <p:cNvSpPr txBox="1"/>
          <p:nvPr/>
        </p:nvSpPr>
        <p:spPr>
          <a:xfrm>
            <a:off x="1145516" y="4557078"/>
            <a:ext cx="15996968" cy="108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800"/>
              </a:lnSpc>
              <a:defRPr spc="65"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Does gender play a role in suicide?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"/>
          <p:cNvGrpSpPr/>
          <p:nvPr/>
        </p:nvGrpSpPr>
        <p:grpSpPr>
          <a:xfrm>
            <a:off x="3252232" y="5864930"/>
            <a:ext cx="11783536" cy="3758583"/>
            <a:chOff x="0" y="0"/>
            <a:chExt cx="11783534" cy="3758582"/>
          </a:xfrm>
        </p:grpSpPr>
        <p:sp>
          <p:nvSpPr>
            <p:cNvPr id="222" name="AutoShape 3"/>
            <p:cNvSpPr/>
            <p:nvPr/>
          </p:nvSpPr>
          <p:spPr>
            <a:xfrm>
              <a:off x="2406147" y="0"/>
              <a:ext cx="9377388" cy="3758583"/>
            </a:xfrm>
            <a:prstGeom prst="rect">
              <a:avLst/>
            </a:prstGeom>
            <a:solidFill>
              <a:srgbClr val="FFFFFF">
                <a:alpha val="117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AutoShape 4"/>
            <p:cNvSpPr/>
            <p:nvPr/>
          </p:nvSpPr>
          <p:spPr>
            <a:xfrm>
              <a:off x="0" y="0"/>
              <a:ext cx="2406148" cy="3758583"/>
            </a:xfrm>
            <a:prstGeom prst="rect">
              <a:avLst/>
            </a:prstGeom>
            <a:solidFill>
              <a:srgbClr val="3EDA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TextBox 5"/>
            <p:cNvSpPr txBox="1"/>
            <p:nvPr/>
          </p:nvSpPr>
          <p:spPr>
            <a:xfrm>
              <a:off x="3397706" y="677655"/>
              <a:ext cx="7542178" cy="2312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6200"/>
                </a:lnSpc>
                <a:defRPr sz="3700">
                  <a:solidFill>
                    <a:srgbClr val="FFFFFF"/>
                  </a:solidFill>
                  <a:latin typeface="Maven Pro Regular Bold"/>
                  <a:ea typeface="Maven Pro Regular Bold"/>
                  <a:cs typeface="Maven Pro Regular Bold"/>
                  <a:sym typeface="Maven Pro Regular Bold"/>
                </a:defRPr>
              </a:lvl1pPr>
            </a:lstStyle>
            <a:p>
              <a:pPr/>
              <a:r>
                <a:t>*Adult women in the US reported a suicide attempt 1.2 times as often as men.</a:t>
              </a:r>
            </a:p>
          </p:txBody>
        </p:sp>
        <p:sp>
          <p:nvSpPr>
            <p:cNvPr id="225" name="TextBox 6"/>
            <p:cNvSpPr txBox="1"/>
            <p:nvPr/>
          </p:nvSpPr>
          <p:spPr>
            <a:xfrm>
              <a:off x="381188" y="1446753"/>
              <a:ext cx="1643772" cy="831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6600"/>
                </a:lnSpc>
                <a:defRPr sz="5500">
                  <a:solidFill>
                    <a:srgbClr val="F6F6F6"/>
                  </a:solidFill>
                  <a:latin typeface="Maven Pro Bold"/>
                  <a:ea typeface="Maven Pro Bold"/>
                  <a:cs typeface="Maven Pro Bold"/>
                  <a:sym typeface="Maven Pro Bold"/>
                </a:defRPr>
              </a:lvl1pPr>
            </a:lstStyle>
            <a:p>
              <a:pPr/>
              <a:r>
                <a:t>1.2X</a:t>
              </a:r>
            </a:p>
          </p:txBody>
        </p:sp>
      </p:grpSp>
      <p:sp>
        <p:nvSpPr>
          <p:cNvPr id="227" name="AutoShape 7"/>
          <p:cNvSpPr/>
          <p:nvPr/>
        </p:nvSpPr>
        <p:spPr>
          <a:xfrm>
            <a:off x="5709055" y="1469647"/>
            <a:ext cx="9326713" cy="4097883"/>
          </a:xfrm>
          <a:prstGeom prst="rect">
            <a:avLst/>
          </a:prstGeom>
          <a:solidFill>
            <a:srgbClr val="FFFFFF">
              <a:alpha val="1294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AutoShape 8"/>
          <p:cNvSpPr/>
          <p:nvPr/>
        </p:nvSpPr>
        <p:spPr>
          <a:xfrm>
            <a:off x="3252232" y="1480289"/>
            <a:ext cx="2456824" cy="4097884"/>
          </a:xfrm>
          <a:prstGeom prst="rect">
            <a:avLst/>
          </a:prstGeom>
          <a:solidFill>
            <a:srgbClr val="01A0C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TextBox 9"/>
          <p:cNvSpPr txBox="1"/>
          <p:nvPr/>
        </p:nvSpPr>
        <p:spPr>
          <a:xfrm>
            <a:off x="12280606" y="2608135"/>
            <a:ext cx="2065552" cy="184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2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</a:lstStyle>
          <a:p>
            <a:pPr/>
            <a:r>
              <a:t>pie chart featuring male and female distribution</a:t>
            </a:r>
          </a:p>
        </p:txBody>
      </p:sp>
      <p:pic>
        <p:nvPicPr>
          <p:cNvPr id="23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5755" y="1661265"/>
            <a:ext cx="6261964" cy="4172034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extBox 11"/>
          <p:cNvSpPr txBox="1"/>
          <p:nvPr/>
        </p:nvSpPr>
        <p:spPr>
          <a:xfrm>
            <a:off x="3629638" y="2256919"/>
            <a:ext cx="1702012" cy="250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700">
                <a:solidFill>
                  <a:srgbClr val="F6F6F6"/>
                </a:solidFill>
                <a:latin typeface="Maven Pro Bold"/>
                <a:ea typeface="Maven Pro Bold"/>
                <a:cs typeface="Maven Pro Bold"/>
                <a:sym typeface="Maven Pro Bold"/>
              </a:defRPr>
            </a:lvl1pPr>
          </a:lstStyle>
          <a:p>
            <a:pPr/>
            <a:r>
              <a:t>MALES COMMIT SUICIDE MORE THAN FEMALES</a:t>
            </a:r>
          </a:p>
        </p:txBody>
      </p:sp>
      <p:sp>
        <p:nvSpPr>
          <p:cNvPr id="232" name="TextBox 12"/>
          <p:cNvSpPr txBox="1"/>
          <p:nvPr/>
        </p:nvSpPr>
        <p:spPr>
          <a:xfrm>
            <a:off x="5086350" y="361061"/>
            <a:ext cx="8115300" cy="650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200"/>
              </a:lnSpc>
              <a:defRPr spc="25" sz="4200">
                <a:solidFill>
                  <a:srgbClr val="FFFFFF"/>
                </a:solidFill>
                <a:latin typeface="Maven Pro Bold Italics"/>
                <a:ea typeface="Maven Pro Bold Italics"/>
                <a:cs typeface="Maven Pro Bold Italics"/>
                <a:sym typeface="Maven Pro Bold Italics"/>
              </a:defRPr>
            </a:lvl1pPr>
          </a:lstStyle>
          <a:p>
            <a:pPr/>
            <a:r>
              <a:t>SUICIDE AND GENDER</a:t>
            </a:r>
          </a:p>
        </p:txBody>
      </p:sp>
      <p:sp>
        <p:nvSpPr>
          <p:cNvPr id="233" name="TextBox 13"/>
          <p:cNvSpPr txBox="1"/>
          <p:nvPr/>
        </p:nvSpPr>
        <p:spPr>
          <a:xfrm>
            <a:off x="13128398" y="9800146"/>
            <a:ext cx="5086351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100"/>
              </a:lnSpc>
              <a:defRPr sz="2200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defRPr>
            </a:lvl1pPr>
          </a:lstStyle>
          <a:p>
            <a:pPr/>
            <a:r>
              <a:t>*Statistics obtained from CDC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2"/>
          <p:cNvSpPr txBox="1"/>
          <p:nvPr/>
        </p:nvSpPr>
        <p:spPr>
          <a:xfrm>
            <a:off x="1145516" y="3999865"/>
            <a:ext cx="15996968" cy="2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800"/>
              </a:lnSpc>
              <a:defRPr spc="65"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Which age group falls victim to suicide most frequently?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reeform 3"/>
          <p:cNvSpPr/>
          <p:nvPr/>
        </p:nvSpPr>
        <p:spPr>
          <a:xfrm>
            <a:off x="9834650" y="1386280"/>
            <a:ext cx="7424650" cy="8416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1367" y="21394"/>
                </a:moveTo>
                <a:lnTo>
                  <a:pt x="228" y="21394"/>
                </a:lnTo>
                <a:lnTo>
                  <a:pt x="228" y="202"/>
                </a:lnTo>
                <a:lnTo>
                  <a:pt x="21367" y="202"/>
                </a:lnTo>
                <a:lnTo>
                  <a:pt x="21367" y="21394"/>
                </a:lnTo>
                <a:close/>
              </a:path>
            </a:pathLst>
          </a:custGeom>
          <a:solidFill>
            <a:srgbClr val="86EA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38" name="sad kid.png" descr="sad kid.png"/>
          <p:cNvPicPr>
            <a:picLocks noChangeAspect="1"/>
          </p:cNvPicPr>
          <p:nvPr/>
        </p:nvPicPr>
        <p:blipFill>
          <a:blip r:embed="rId2">
            <a:extLst/>
          </a:blip>
          <a:srcRect l="0" t="11375" r="0" b="11374"/>
          <a:stretch>
            <a:fillRect/>
          </a:stretch>
        </p:blipFill>
        <p:spPr>
          <a:xfrm>
            <a:off x="10739481" y="666265"/>
            <a:ext cx="5615147" cy="5615147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extBox 5"/>
          <p:cNvSpPr txBox="1"/>
          <p:nvPr/>
        </p:nvSpPr>
        <p:spPr>
          <a:xfrm>
            <a:off x="10645130" y="6857664"/>
            <a:ext cx="5803693" cy="206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3700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defRPr>
            </a:lvl1pPr>
          </a:lstStyle>
          <a:p>
            <a:pPr/>
            <a:r>
              <a:t>*Suicide is the third leading cause of death in 15-19-year-olds.</a:t>
            </a:r>
          </a:p>
        </p:txBody>
      </p:sp>
      <p:sp>
        <p:nvSpPr>
          <p:cNvPr id="240" name="TextBox 6"/>
          <p:cNvSpPr txBox="1"/>
          <p:nvPr/>
        </p:nvSpPr>
        <p:spPr>
          <a:xfrm>
            <a:off x="10645130" y="5123796"/>
            <a:ext cx="5803693" cy="842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800"/>
              </a:lnSpc>
              <a:defRPr sz="5200">
                <a:solidFill>
                  <a:srgbClr val="3EDAD8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pPr/>
            <a:r>
              <a:t>15-19 YEAR OLDS</a:t>
            </a:r>
          </a:p>
        </p:txBody>
      </p:sp>
      <p:pic>
        <p:nvPicPr>
          <p:cNvPr id="241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80" y="852678"/>
            <a:ext cx="8368105" cy="9483854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Box 8"/>
          <p:cNvSpPr txBox="1"/>
          <p:nvPr/>
        </p:nvSpPr>
        <p:spPr>
          <a:xfrm>
            <a:off x="5086350" y="361061"/>
            <a:ext cx="8115300" cy="650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200"/>
              </a:lnSpc>
              <a:defRPr spc="25" sz="4200">
                <a:solidFill>
                  <a:srgbClr val="FFFFFF"/>
                </a:solidFill>
                <a:latin typeface="Maven Pro Bold Italics"/>
                <a:ea typeface="Maven Pro Bold Italics"/>
                <a:cs typeface="Maven Pro Bold Italics"/>
                <a:sym typeface="Maven Pro Bold Italics"/>
              </a:defRPr>
            </a:lvl1pPr>
          </a:lstStyle>
          <a:p>
            <a:pPr/>
            <a:r>
              <a:t>SUICIDE AND AGE</a:t>
            </a:r>
          </a:p>
        </p:txBody>
      </p:sp>
      <p:sp>
        <p:nvSpPr>
          <p:cNvPr id="243" name="TextBox 9"/>
          <p:cNvSpPr txBox="1"/>
          <p:nvPr/>
        </p:nvSpPr>
        <p:spPr>
          <a:xfrm>
            <a:off x="13128398" y="9800146"/>
            <a:ext cx="5086351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100"/>
              </a:lnSpc>
              <a:defRPr sz="2200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defRPr>
            </a:lvl1pPr>
          </a:lstStyle>
          <a:p>
            <a:pPr/>
            <a:r>
              <a:t>*Statistics obtained from WHO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"/>
          <p:cNvSpPr txBox="1"/>
          <p:nvPr/>
        </p:nvSpPr>
        <p:spPr>
          <a:xfrm>
            <a:off x="1145516" y="4557078"/>
            <a:ext cx="15996968" cy="108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800"/>
              </a:lnSpc>
              <a:defRPr spc="65"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are suicide trends in the USA?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"/>
          <p:cNvSpPr txBox="1"/>
          <p:nvPr/>
        </p:nvSpPr>
        <p:spPr>
          <a:xfrm>
            <a:off x="5086350" y="272394"/>
            <a:ext cx="8115300" cy="650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200"/>
              </a:lnSpc>
              <a:defRPr spc="25" sz="4200">
                <a:solidFill>
                  <a:srgbClr val="FFFFFF"/>
                </a:solidFill>
                <a:latin typeface="Maven Pro Bold Italics"/>
                <a:ea typeface="Maven Pro Bold Italics"/>
                <a:cs typeface="Maven Pro Bold Italics"/>
                <a:sym typeface="Maven Pro Bold Italics"/>
              </a:defRPr>
            </a:lvl1pPr>
          </a:lstStyle>
          <a:p>
            <a:pPr/>
            <a:r>
              <a:t>SUICIDE IN THE USA</a:t>
            </a:r>
          </a:p>
        </p:txBody>
      </p:sp>
      <p:grpSp>
        <p:nvGrpSpPr>
          <p:cNvPr id="250" name="Group 3"/>
          <p:cNvGrpSpPr/>
          <p:nvPr/>
        </p:nvGrpSpPr>
        <p:grpSpPr>
          <a:xfrm>
            <a:off x="6300975" y="1468442"/>
            <a:ext cx="11987025" cy="7991349"/>
            <a:chOff x="0" y="0"/>
            <a:chExt cx="11987024" cy="7991348"/>
          </a:xfrm>
        </p:grpSpPr>
        <p:pic>
          <p:nvPicPr>
            <p:cNvPr id="248" name="Picture 4" descr="Picture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987025" cy="79913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Freeform 6"/>
            <p:cNvSpPr/>
            <p:nvPr/>
          </p:nvSpPr>
          <p:spPr>
            <a:xfrm>
              <a:off x="0" y="183390"/>
              <a:ext cx="11194402" cy="780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1289" y="21155"/>
                  </a:moveTo>
                  <a:lnTo>
                    <a:pt x="304" y="21155"/>
                  </a:lnTo>
                  <a:lnTo>
                    <a:pt x="304" y="436"/>
                  </a:lnTo>
                  <a:lnTo>
                    <a:pt x="21289" y="436"/>
                  </a:lnTo>
                  <a:lnTo>
                    <a:pt x="21289" y="21155"/>
                  </a:lnTo>
                  <a:close/>
                </a:path>
              </a:pathLst>
            </a:custGeom>
            <a:solidFill>
              <a:srgbClr val="86EA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7" name="Group 7"/>
          <p:cNvGrpSpPr/>
          <p:nvPr/>
        </p:nvGrpSpPr>
        <p:grpSpPr>
          <a:xfrm>
            <a:off x="491868" y="1537296"/>
            <a:ext cx="5230912" cy="7922494"/>
            <a:chOff x="0" y="0"/>
            <a:chExt cx="5230911" cy="7922493"/>
          </a:xfrm>
        </p:grpSpPr>
        <p:sp>
          <p:nvSpPr>
            <p:cNvPr id="251" name="AutoShape 8"/>
            <p:cNvSpPr/>
            <p:nvPr/>
          </p:nvSpPr>
          <p:spPr>
            <a:xfrm>
              <a:off x="1068130" y="0"/>
              <a:ext cx="4162782" cy="1668500"/>
            </a:xfrm>
            <a:prstGeom prst="rect">
              <a:avLst/>
            </a:prstGeom>
            <a:solidFill>
              <a:srgbClr val="FFFFFF">
                <a:alpha val="117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AutoShape 9"/>
            <p:cNvSpPr/>
            <p:nvPr/>
          </p:nvSpPr>
          <p:spPr>
            <a:xfrm>
              <a:off x="1068130" y="4120394"/>
              <a:ext cx="4162782" cy="1668500"/>
            </a:xfrm>
            <a:prstGeom prst="rect">
              <a:avLst/>
            </a:prstGeom>
            <a:solidFill>
              <a:srgbClr val="FFFFFF">
                <a:alpha val="117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AutoShape 10"/>
            <p:cNvSpPr/>
            <p:nvPr/>
          </p:nvSpPr>
          <p:spPr>
            <a:xfrm>
              <a:off x="1068130" y="2060197"/>
              <a:ext cx="4162782" cy="1668500"/>
            </a:xfrm>
            <a:prstGeom prst="rect">
              <a:avLst/>
            </a:prstGeom>
            <a:solidFill>
              <a:srgbClr val="FFFFFF">
                <a:alpha val="117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AutoShape 11"/>
            <p:cNvSpPr/>
            <p:nvPr/>
          </p:nvSpPr>
          <p:spPr>
            <a:xfrm>
              <a:off x="0" y="0"/>
              <a:ext cx="1068130" cy="1668500"/>
            </a:xfrm>
            <a:prstGeom prst="rect">
              <a:avLst/>
            </a:prstGeom>
            <a:solidFill>
              <a:srgbClr val="86EA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AutoShape 12"/>
            <p:cNvSpPr/>
            <p:nvPr/>
          </p:nvSpPr>
          <p:spPr>
            <a:xfrm>
              <a:off x="0" y="2060197"/>
              <a:ext cx="1068130" cy="1668500"/>
            </a:xfrm>
            <a:prstGeom prst="rect">
              <a:avLst/>
            </a:prstGeom>
            <a:solidFill>
              <a:srgbClr val="3EDA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AutoShape 13"/>
            <p:cNvSpPr/>
            <p:nvPr/>
          </p:nvSpPr>
          <p:spPr>
            <a:xfrm>
              <a:off x="0" y="4120394"/>
              <a:ext cx="1068130" cy="1668500"/>
            </a:xfrm>
            <a:prstGeom prst="rect">
              <a:avLst/>
            </a:prstGeom>
            <a:solidFill>
              <a:srgbClr val="37C9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TextBox 14"/>
            <p:cNvSpPr txBox="1"/>
            <p:nvPr/>
          </p:nvSpPr>
          <p:spPr>
            <a:xfrm>
              <a:off x="1464665" y="1977224"/>
              <a:ext cx="3391737" cy="1750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500"/>
                </a:lnSpc>
                <a:defRPr sz="21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defRPr>
              </a:lvl1pPr>
            </a:lstStyle>
            <a:p>
              <a:pPr/>
              <a:r>
                <a:t>The correlation coefficient for the number of suicides per year in the United States is 0.87</a:t>
              </a:r>
            </a:p>
          </p:txBody>
        </p:sp>
        <p:sp>
          <p:nvSpPr>
            <p:cNvPr id="258" name="TextBox 15"/>
            <p:cNvSpPr txBox="1"/>
            <p:nvPr/>
          </p:nvSpPr>
          <p:spPr>
            <a:xfrm>
              <a:off x="0" y="642200"/>
              <a:ext cx="1068130" cy="364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900"/>
                </a:lnSpc>
                <a:defRPr sz="2400">
                  <a:solidFill>
                    <a:srgbClr val="F6F6F6"/>
                  </a:solidFill>
                  <a:latin typeface="Maven Pro Bold"/>
                  <a:ea typeface="Maven Pro Bold"/>
                  <a:cs typeface="Maven Pro Bold"/>
                  <a:sym typeface="Maven Pro Bold"/>
                </a:defRPr>
              </a:lvl1pPr>
            </a:lstStyle>
            <a:p>
              <a:pPr/>
              <a:r>
                <a:t>10th</a:t>
              </a:r>
            </a:p>
          </p:txBody>
        </p:sp>
        <p:sp>
          <p:nvSpPr>
            <p:cNvPr id="259" name="TextBox 16"/>
            <p:cNvSpPr txBox="1"/>
            <p:nvPr/>
          </p:nvSpPr>
          <p:spPr>
            <a:xfrm>
              <a:off x="216338" y="4758660"/>
              <a:ext cx="635452" cy="364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900"/>
                </a:lnSpc>
                <a:defRPr sz="2400">
                  <a:solidFill>
                    <a:srgbClr val="F6F6F6"/>
                  </a:solidFill>
                  <a:latin typeface="Maven Pro Bold"/>
                  <a:ea typeface="Maven Pro Bold"/>
                  <a:cs typeface="Maven Pro Bold"/>
                  <a:sym typeface="Maven Pro Bold"/>
                </a:defRPr>
              </a:lvl1pPr>
            </a:lstStyle>
            <a:p>
              <a:pPr/>
              <a:r>
                <a:t>41K</a:t>
              </a:r>
            </a:p>
          </p:txBody>
        </p:sp>
        <p:sp>
          <p:nvSpPr>
            <p:cNvPr id="260" name="TextBox 17"/>
            <p:cNvSpPr txBox="1"/>
            <p:nvPr/>
          </p:nvSpPr>
          <p:spPr>
            <a:xfrm>
              <a:off x="1464665" y="358907"/>
              <a:ext cx="3391737" cy="861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500"/>
                </a:lnSpc>
                <a:defRPr sz="21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defRPr>
              </a:lvl1pPr>
            </a:lstStyle>
            <a:p>
              <a:pPr/>
              <a:r>
                <a:t>*Suicide Is the 10th leading cause of death In the US</a:t>
              </a:r>
            </a:p>
          </p:txBody>
        </p:sp>
        <p:sp>
          <p:nvSpPr>
            <p:cNvPr id="261" name="TextBox 18"/>
            <p:cNvSpPr txBox="1"/>
            <p:nvPr/>
          </p:nvSpPr>
          <p:spPr>
            <a:xfrm>
              <a:off x="1464665" y="4488546"/>
              <a:ext cx="3391737" cy="861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500"/>
                </a:lnSpc>
                <a:defRPr sz="21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defRPr>
              </a:lvl1pPr>
            </a:lstStyle>
            <a:p>
              <a:pPr/>
              <a:r>
                <a:t>The prediction value for 2018 Is 41,826</a:t>
              </a:r>
            </a:p>
          </p:txBody>
        </p:sp>
        <p:sp>
          <p:nvSpPr>
            <p:cNvPr id="262" name="AutoShape 19"/>
            <p:cNvSpPr/>
            <p:nvPr/>
          </p:nvSpPr>
          <p:spPr>
            <a:xfrm>
              <a:off x="1068130" y="6253994"/>
              <a:ext cx="4162782" cy="1668500"/>
            </a:xfrm>
            <a:prstGeom prst="rect">
              <a:avLst/>
            </a:prstGeom>
            <a:solidFill>
              <a:srgbClr val="FFFFFF">
                <a:alpha val="1176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AutoShape 20"/>
            <p:cNvSpPr/>
            <p:nvPr/>
          </p:nvSpPr>
          <p:spPr>
            <a:xfrm>
              <a:off x="0" y="6253994"/>
              <a:ext cx="1068130" cy="1668500"/>
            </a:xfrm>
            <a:prstGeom prst="rect">
              <a:avLst/>
            </a:prstGeom>
            <a:solidFill>
              <a:srgbClr val="2C92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TextBox 21"/>
            <p:cNvSpPr txBox="1"/>
            <p:nvPr/>
          </p:nvSpPr>
          <p:spPr>
            <a:xfrm>
              <a:off x="216338" y="6892259"/>
              <a:ext cx="635452" cy="364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900"/>
                </a:lnSpc>
                <a:defRPr sz="2400">
                  <a:solidFill>
                    <a:srgbClr val="F6F6F6"/>
                  </a:solidFill>
                  <a:latin typeface="Maven Pro Bold"/>
                  <a:ea typeface="Maven Pro Bold"/>
                  <a:cs typeface="Maven Pro Bold"/>
                  <a:sym typeface="Maven Pro Bold"/>
                </a:defRPr>
              </a:lvl1pPr>
            </a:lstStyle>
            <a:p>
              <a:pPr/>
              <a:r>
                <a:t>48K</a:t>
              </a:r>
            </a:p>
          </p:txBody>
        </p:sp>
        <p:sp>
          <p:nvSpPr>
            <p:cNvPr id="265" name="TextBox 22"/>
            <p:cNvSpPr txBox="1"/>
            <p:nvPr/>
          </p:nvSpPr>
          <p:spPr>
            <a:xfrm>
              <a:off x="1464665" y="6622146"/>
              <a:ext cx="3391737" cy="861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500"/>
                </a:lnSpc>
                <a:defRPr sz="21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defRPr>
              </a:lvl1pPr>
            </a:lstStyle>
            <a:p>
              <a:pPr/>
              <a:r>
                <a:t>*In 2018, 48,344 Americans died by suicide</a:t>
              </a:r>
            </a:p>
          </p:txBody>
        </p:sp>
        <p:sp>
          <p:nvSpPr>
            <p:cNvPr id="266" name="TextBox 23"/>
            <p:cNvSpPr txBox="1"/>
            <p:nvPr/>
          </p:nvSpPr>
          <p:spPr>
            <a:xfrm>
              <a:off x="0" y="2702397"/>
              <a:ext cx="1068130" cy="364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900"/>
                </a:lnSpc>
                <a:defRPr sz="2400">
                  <a:solidFill>
                    <a:srgbClr val="F6F6F6"/>
                  </a:solidFill>
                  <a:latin typeface="Maven Pro Bold"/>
                  <a:ea typeface="Maven Pro Bold"/>
                  <a:cs typeface="Maven Pro Bold"/>
                  <a:sym typeface="Maven Pro Bold"/>
                </a:defRPr>
              </a:lvl1pPr>
            </a:lstStyle>
            <a:p>
              <a:pPr/>
              <a:r>
                <a:t>r=0.87</a:t>
              </a:r>
            </a:p>
          </p:txBody>
        </p:sp>
      </p:grpSp>
      <p:sp>
        <p:nvSpPr>
          <p:cNvPr id="268" name="TextBox 24"/>
          <p:cNvSpPr txBox="1"/>
          <p:nvPr/>
        </p:nvSpPr>
        <p:spPr>
          <a:xfrm>
            <a:off x="13128398" y="9800146"/>
            <a:ext cx="5086351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100"/>
              </a:lnSpc>
              <a:defRPr sz="2200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defRPr>
            </a:lvl1pPr>
          </a:lstStyle>
          <a:p>
            <a:pPr/>
            <a:r>
              <a:t>*Statistics obtained from CDC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utoShape 2"/>
          <p:cNvSpPr/>
          <p:nvPr/>
        </p:nvSpPr>
        <p:spPr>
          <a:xfrm>
            <a:off x="-245339" y="-272168"/>
            <a:ext cx="18855820" cy="56529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Freeform 4"/>
          <p:cNvSpPr/>
          <p:nvPr/>
        </p:nvSpPr>
        <p:spPr>
          <a:xfrm>
            <a:off x="1577673" y="3896428"/>
            <a:ext cx="2494155" cy="249414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extBox 5"/>
          <p:cNvSpPr txBox="1"/>
          <p:nvPr/>
        </p:nvSpPr>
        <p:spPr>
          <a:xfrm>
            <a:off x="1757923" y="1443037"/>
            <a:ext cx="14764279" cy="105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pc="209" sz="7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Meet the Team</a:t>
            </a:r>
          </a:p>
        </p:txBody>
      </p:sp>
      <p:grpSp>
        <p:nvGrpSpPr>
          <p:cNvPr id="106" name="Group 6"/>
          <p:cNvGrpSpPr/>
          <p:nvPr/>
        </p:nvGrpSpPr>
        <p:grpSpPr>
          <a:xfrm>
            <a:off x="5210955" y="6573466"/>
            <a:ext cx="3586305" cy="806231"/>
            <a:chOff x="0" y="0"/>
            <a:chExt cx="3586303" cy="806229"/>
          </a:xfrm>
        </p:grpSpPr>
        <p:sp>
          <p:nvSpPr>
            <p:cNvPr id="104" name="TextBox 7"/>
            <p:cNvSpPr txBox="1"/>
            <p:nvPr/>
          </p:nvSpPr>
          <p:spPr>
            <a:xfrm>
              <a:off x="0" y="0"/>
              <a:ext cx="3586304" cy="36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000"/>
                </a:lnSpc>
                <a:defRPr spc="266" sz="20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KRISTI MCGRATH</a:t>
              </a:r>
            </a:p>
          </p:txBody>
        </p:sp>
        <p:sp>
          <p:nvSpPr>
            <p:cNvPr id="105" name="TextBox 8"/>
            <p:cNvSpPr txBox="1"/>
            <p:nvPr/>
          </p:nvSpPr>
          <p:spPr>
            <a:xfrm>
              <a:off x="0" y="479336"/>
              <a:ext cx="3586304" cy="326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700"/>
                </a:lnSpc>
                <a:defRPr spc="18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Data Analytics Consultant</a:t>
              </a:r>
            </a:p>
          </p:txBody>
        </p:sp>
      </p:grpSp>
      <p:grpSp>
        <p:nvGrpSpPr>
          <p:cNvPr id="109" name="Group 9"/>
          <p:cNvGrpSpPr/>
          <p:nvPr/>
        </p:nvGrpSpPr>
        <p:grpSpPr>
          <a:xfrm>
            <a:off x="9182571" y="6573466"/>
            <a:ext cx="4279788" cy="806231"/>
            <a:chOff x="0" y="0"/>
            <a:chExt cx="4279786" cy="806229"/>
          </a:xfrm>
        </p:grpSpPr>
        <p:sp>
          <p:nvSpPr>
            <p:cNvPr id="107" name="TextBox 10"/>
            <p:cNvSpPr txBox="1"/>
            <p:nvPr/>
          </p:nvSpPr>
          <p:spPr>
            <a:xfrm>
              <a:off x="0" y="0"/>
              <a:ext cx="4279787" cy="36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000"/>
                </a:lnSpc>
                <a:defRPr spc="266" sz="20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STEFANEE RICHARDSON</a:t>
              </a:r>
            </a:p>
          </p:txBody>
        </p:sp>
        <p:sp>
          <p:nvSpPr>
            <p:cNvPr id="108" name="TextBox 11"/>
            <p:cNvSpPr txBox="1"/>
            <p:nvPr/>
          </p:nvSpPr>
          <p:spPr>
            <a:xfrm>
              <a:off x="0" y="479336"/>
              <a:ext cx="4279787" cy="326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700"/>
                </a:lnSpc>
                <a:defRPr spc="18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Data Analytics Consultant</a:t>
              </a:r>
            </a:p>
          </p:txBody>
        </p:sp>
      </p:grpSp>
      <p:grpSp>
        <p:nvGrpSpPr>
          <p:cNvPr id="112" name="Group 12"/>
          <p:cNvGrpSpPr/>
          <p:nvPr/>
        </p:nvGrpSpPr>
        <p:grpSpPr>
          <a:xfrm>
            <a:off x="1031599" y="6573466"/>
            <a:ext cx="3586305" cy="806231"/>
            <a:chOff x="0" y="0"/>
            <a:chExt cx="3586303" cy="806229"/>
          </a:xfrm>
        </p:grpSpPr>
        <p:sp>
          <p:nvSpPr>
            <p:cNvPr id="110" name="TextBox 13"/>
            <p:cNvSpPr txBox="1"/>
            <p:nvPr/>
          </p:nvSpPr>
          <p:spPr>
            <a:xfrm>
              <a:off x="0" y="0"/>
              <a:ext cx="3586304" cy="36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000"/>
                </a:lnSpc>
                <a:defRPr spc="266" sz="20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BOBBY HUFFSTETLER</a:t>
              </a:r>
            </a:p>
          </p:txBody>
        </p:sp>
        <p:sp>
          <p:nvSpPr>
            <p:cNvPr id="111" name="TextBox 14"/>
            <p:cNvSpPr txBox="1"/>
            <p:nvPr/>
          </p:nvSpPr>
          <p:spPr>
            <a:xfrm>
              <a:off x="0" y="479336"/>
              <a:ext cx="3586304" cy="326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700"/>
                </a:lnSpc>
                <a:defRPr spc="18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Data Analytics Consultant</a:t>
              </a:r>
            </a:p>
          </p:txBody>
        </p:sp>
      </p:grpSp>
      <p:grpSp>
        <p:nvGrpSpPr>
          <p:cNvPr id="115" name="Group 15"/>
          <p:cNvGrpSpPr/>
          <p:nvPr/>
        </p:nvGrpSpPr>
        <p:grpSpPr>
          <a:xfrm>
            <a:off x="13670097" y="6573466"/>
            <a:ext cx="3586305" cy="806231"/>
            <a:chOff x="0" y="0"/>
            <a:chExt cx="3586303" cy="806229"/>
          </a:xfrm>
        </p:grpSpPr>
        <p:sp>
          <p:nvSpPr>
            <p:cNvPr id="113" name="TextBox 16"/>
            <p:cNvSpPr txBox="1"/>
            <p:nvPr/>
          </p:nvSpPr>
          <p:spPr>
            <a:xfrm>
              <a:off x="0" y="0"/>
              <a:ext cx="3586304" cy="36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000"/>
                </a:lnSpc>
                <a:defRPr spc="266" sz="20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TIFFANY TEASLEY</a:t>
              </a:r>
            </a:p>
          </p:txBody>
        </p:sp>
        <p:sp>
          <p:nvSpPr>
            <p:cNvPr id="114" name="TextBox 17"/>
            <p:cNvSpPr txBox="1"/>
            <p:nvPr/>
          </p:nvSpPr>
          <p:spPr>
            <a:xfrm>
              <a:off x="0" y="479336"/>
              <a:ext cx="3586304" cy="326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700"/>
                </a:lnSpc>
                <a:defRPr spc="18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Data Analytics Consultant</a:t>
              </a:r>
            </a:p>
          </p:txBody>
        </p:sp>
      </p:grpSp>
      <p:sp>
        <p:nvSpPr>
          <p:cNvPr id="116" name="Freeform 19"/>
          <p:cNvSpPr/>
          <p:nvPr/>
        </p:nvSpPr>
        <p:spPr>
          <a:xfrm>
            <a:off x="5757029" y="3896428"/>
            <a:ext cx="2494155" cy="24941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Freeform 23"/>
          <p:cNvSpPr/>
          <p:nvPr/>
        </p:nvSpPr>
        <p:spPr>
          <a:xfrm>
            <a:off x="14216172" y="3896428"/>
            <a:ext cx="2494155" cy="249414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8" name="stef presentation pic.png" descr="stef presentation p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52783" y="1451854"/>
            <a:ext cx="6339364" cy="8206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2"/>
          <p:cNvSpPr txBox="1"/>
          <p:nvPr/>
        </p:nvSpPr>
        <p:spPr>
          <a:xfrm>
            <a:off x="2343150" y="796268"/>
            <a:ext cx="13601700" cy="65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200"/>
              </a:lnSpc>
              <a:defRPr spc="25" sz="4200">
                <a:solidFill>
                  <a:srgbClr val="FFFFFF"/>
                </a:solidFill>
                <a:latin typeface="Maven Pro Bold Italics"/>
                <a:ea typeface="Maven Pro Bold Italics"/>
                <a:cs typeface="Maven Pro Bold Italics"/>
                <a:sym typeface="Maven Pro Bold Italics"/>
              </a:defRPr>
            </a:lvl1pPr>
          </a:lstStyle>
          <a:p>
            <a:pPr/>
            <a:r>
              <a:t>SUICIDE AND GENDER IN THE USA T-TEST CODE</a:t>
            </a:r>
          </a:p>
        </p:txBody>
      </p:sp>
      <p:sp>
        <p:nvSpPr>
          <p:cNvPr id="271" name="TextBox 3"/>
          <p:cNvSpPr txBox="1"/>
          <p:nvPr/>
        </p:nvSpPr>
        <p:spPr>
          <a:xfrm>
            <a:off x="2232928" y="2704470"/>
            <a:ext cx="13822144" cy="5348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1233534" indent="-616767">
              <a:lnSpc>
                <a:spcPts val="8500"/>
              </a:lnSpc>
              <a:buSzPct val="100000"/>
              <a:buFont typeface="Arial"/>
              <a:buChar char="•"/>
              <a:defRPr spc="57" sz="5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independent t-test</a:t>
            </a:r>
          </a:p>
          <a:p>
            <a:pPr lvl="1" marL="1233534" indent="-616767">
              <a:lnSpc>
                <a:spcPts val="8500"/>
              </a:lnSpc>
              <a:buSzPct val="100000"/>
              <a:buFont typeface="Arial"/>
              <a:buChar char="•"/>
              <a:defRPr spc="57" sz="5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H(0):    1 =   2</a:t>
            </a:r>
          </a:p>
          <a:p>
            <a:pPr lvl="1" marL="1233534" indent="-616767">
              <a:lnSpc>
                <a:spcPts val="8500"/>
              </a:lnSpc>
              <a:buSzPct val="100000"/>
              <a:buFont typeface="Arial"/>
              <a:buChar char="•"/>
              <a:defRPr spc="57" sz="5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   =.05</a:t>
            </a:r>
          </a:p>
          <a:p>
            <a:pPr lvl="1" marL="1233534" indent="-616767">
              <a:lnSpc>
                <a:spcPts val="8500"/>
              </a:lnSpc>
              <a:buSzPct val="100000"/>
              <a:buFont typeface="Arial"/>
              <a:buChar char="•"/>
              <a:defRPr spc="57" sz="5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statistic 12.663, p-value=.0007</a:t>
            </a:r>
          </a:p>
          <a:p>
            <a:pPr lvl="1" marL="1233534" indent="-616767">
              <a:lnSpc>
                <a:spcPts val="8500"/>
              </a:lnSpc>
              <a:buSzPct val="100000"/>
              <a:buFont typeface="Arial"/>
              <a:buChar char="•"/>
              <a:defRPr spc="57" sz="5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Accept H(A) alternate hypothesis</a:t>
            </a:r>
          </a:p>
        </p:txBody>
      </p:sp>
      <p:pic>
        <p:nvPicPr>
          <p:cNvPr id="272" name="mean symbol.png" descr="mean symbol.png"/>
          <p:cNvPicPr>
            <a:picLocks noChangeAspect="1"/>
          </p:cNvPicPr>
          <p:nvPr/>
        </p:nvPicPr>
        <p:blipFill>
          <a:blip r:embed="rId2">
            <a:extLst/>
          </a:blip>
          <a:srcRect l="5501" t="0" r="5501" b="0"/>
          <a:stretch>
            <a:fillRect/>
          </a:stretch>
        </p:blipFill>
        <p:spPr>
          <a:xfrm>
            <a:off x="6817655" y="3704311"/>
            <a:ext cx="1031793" cy="1500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5958" y="4138397"/>
            <a:ext cx="435058" cy="632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alpha symbol.png" descr="alpha symbol.png"/>
          <p:cNvPicPr>
            <a:picLocks noChangeAspect="1"/>
          </p:cNvPicPr>
          <p:nvPr/>
        </p:nvPicPr>
        <p:blipFill>
          <a:blip r:embed="rId4">
            <a:extLst/>
          </a:blip>
          <a:srcRect l="0" t="11375" r="0" b="11374"/>
          <a:stretch>
            <a:fillRect/>
          </a:stretch>
        </p:blipFill>
        <p:spPr>
          <a:xfrm>
            <a:off x="3102337" y="4805821"/>
            <a:ext cx="1501013" cy="1501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mean symbol.png" descr="mean symbol.png"/>
          <p:cNvPicPr>
            <a:picLocks noChangeAspect="1"/>
          </p:cNvPicPr>
          <p:nvPr/>
        </p:nvPicPr>
        <p:blipFill>
          <a:blip r:embed="rId2">
            <a:extLst/>
          </a:blip>
          <a:srcRect l="5501" t="0" r="5501" b="0"/>
          <a:stretch>
            <a:fillRect/>
          </a:stretch>
        </p:blipFill>
        <p:spPr>
          <a:xfrm>
            <a:off x="5194549" y="3742411"/>
            <a:ext cx="1031793" cy="1500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971" t="0" r="970" b="0"/>
          <a:stretch>
            <a:fillRect/>
          </a:stretch>
        </p:blipFill>
        <p:spPr>
          <a:xfrm>
            <a:off x="313798" y="1325578"/>
            <a:ext cx="8630703" cy="5883244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Freeform 4"/>
          <p:cNvSpPr/>
          <p:nvPr/>
        </p:nvSpPr>
        <p:spPr>
          <a:xfrm>
            <a:off x="313798" y="1325578"/>
            <a:ext cx="8630703" cy="5883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1399" y="21306"/>
                </a:moveTo>
                <a:lnTo>
                  <a:pt x="197" y="21306"/>
                </a:lnTo>
                <a:lnTo>
                  <a:pt x="197" y="288"/>
                </a:lnTo>
                <a:lnTo>
                  <a:pt x="21399" y="288"/>
                </a:lnTo>
                <a:lnTo>
                  <a:pt x="21399" y="21306"/>
                </a:lnTo>
                <a:close/>
              </a:path>
            </a:pathLst>
          </a:custGeom>
          <a:solidFill>
            <a:srgbClr val="86EA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7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7095" y="4073623"/>
            <a:ext cx="8397810" cy="5762085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Freeform 7"/>
          <p:cNvSpPr/>
          <p:nvPr/>
        </p:nvSpPr>
        <p:spPr>
          <a:xfrm>
            <a:off x="9454708" y="4054573"/>
            <a:ext cx="8460197" cy="580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1395" y="21302"/>
                </a:moveTo>
                <a:lnTo>
                  <a:pt x="201" y="21302"/>
                </a:lnTo>
                <a:lnTo>
                  <a:pt x="201" y="292"/>
                </a:lnTo>
                <a:lnTo>
                  <a:pt x="21395" y="292"/>
                </a:lnTo>
                <a:lnTo>
                  <a:pt x="21395" y="21302"/>
                </a:lnTo>
                <a:close/>
              </a:path>
            </a:pathLst>
          </a:custGeom>
          <a:solidFill>
            <a:srgbClr val="86EA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TextBox 8"/>
          <p:cNvSpPr txBox="1"/>
          <p:nvPr/>
        </p:nvSpPr>
        <p:spPr>
          <a:xfrm>
            <a:off x="3654425" y="219371"/>
            <a:ext cx="10979150" cy="55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pc="21" sz="3600">
                <a:solidFill>
                  <a:srgbClr val="FFFFFF"/>
                </a:solidFill>
                <a:latin typeface="Maven Pro Bold Italics"/>
                <a:ea typeface="Maven Pro Bold Italics"/>
                <a:cs typeface="Maven Pro Bold Italics"/>
                <a:sym typeface="Maven Pro Bold Italics"/>
              </a:defRPr>
            </a:lvl1pPr>
          </a:lstStyle>
          <a:p>
            <a:pPr/>
            <a:r>
              <a:t>SUICIDE AND GENDER IN THE USA T-TEST</a:t>
            </a:r>
          </a:p>
        </p:txBody>
      </p:sp>
      <p:pic>
        <p:nvPicPr>
          <p:cNvPr id="282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4949" y="4267200"/>
            <a:ext cx="288403" cy="41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95740" y="6999075"/>
            <a:ext cx="288403" cy="419494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TextBox 11"/>
          <p:cNvSpPr txBox="1"/>
          <p:nvPr/>
        </p:nvSpPr>
        <p:spPr>
          <a:xfrm>
            <a:off x="4582850" y="4119002"/>
            <a:ext cx="2010628" cy="53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z="3100">
                <a:latin typeface="Maven Pro Bold"/>
                <a:ea typeface="Maven Pro Bold"/>
                <a:cs typeface="Maven Pro Bold"/>
                <a:sym typeface="Maven Pro Bold"/>
              </a:defRPr>
            </a:lvl1pPr>
          </a:lstStyle>
          <a:p>
            <a:pPr/>
            <a:r>
              <a:t>=4490.1</a:t>
            </a:r>
          </a:p>
        </p:txBody>
      </p:sp>
      <p:sp>
        <p:nvSpPr>
          <p:cNvPr id="285" name="TextBox 12"/>
          <p:cNvSpPr txBox="1"/>
          <p:nvPr/>
        </p:nvSpPr>
        <p:spPr>
          <a:xfrm>
            <a:off x="13082790" y="6850877"/>
            <a:ext cx="2010628" cy="53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z="3100">
                <a:latin typeface="Maven Pro Bold"/>
                <a:ea typeface="Maven Pro Bold"/>
                <a:cs typeface="Maven Pro Bold"/>
                <a:sym typeface="Maven Pro Bold"/>
              </a:defRPr>
            </a:lvl1pPr>
          </a:lstStyle>
          <a:p>
            <a:pPr/>
            <a:r>
              <a:t>=1165.6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"/>
          <p:cNvSpPr txBox="1"/>
          <p:nvPr/>
        </p:nvSpPr>
        <p:spPr>
          <a:xfrm>
            <a:off x="5086350" y="796268"/>
            <a:ext cx="8115300" cy="65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200"/>
              </a:lnSpc>
              <a:defRPr spc="25" sz="4200">
                <a:solidFill>
                  <a:srgbClr val="FFFFFF"/>
                </a:solidFill>
                <a:latin typeface="Maven Pro Bold Italics"/>
                <a:ea typeface="Maven Pro Bold Italics"/>
                <a:cs typeface="Maven Pro Bold Italics"/>
                <a:sym typeface="Maven Pro Bold Italics"/>
              </a:defRPr>
            </a:lvl1pPr>
          </a:lstStyle>
          <a:p>
            <a:pPr/>
            <a:r>
              <a:t>SUMMARY AND CONCLUSIONS</a:t>
            </a:r>
          </a:p>
        </p:txBody>
      </p:sp>
      <p:sp>
        <p:nvSpPr>
          <p:cNvPr id="288" name="TextBox 3"/>
          <p:cNvSpPr txBox="1"/>
          <p:nvPr/>
        </p:nvSpPr>
        <p:spPr>
          <a:xfrm>
            <a:off x="1506070" y="1983104"/>
            <a:ext cx="15275860" cy="7367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731519" indent="-365759">
              <a:lnSpc>
                <a:spcPts val="5000"/>
              </a:lnSpc>
              <a:buSzPct val="100000"/>
              <a:buFont typeface="Arial"/>
              <a:buChar char="•"/>
              <a:defRPr spc="33" sz="3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What are the global trends in suicide?</a:t>
            </a:r>
          </a:p>
          <a:p>
            <a:pPr lvl="2" marL="1463039" indent="-487680">
              <a:lnSpc>
                <a:spcPts val="5000"/>
              </a:lnSpc>
              <a:buSzPct val="100000"/>
              <a:buFont typeface="Arial"/>
              <a:buChar char="⚬"/>
              <a:defRPr spc="33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Overall there has been a decrease in global suicides from 1995 to 2015.</a:t>
            </a:r>
          </a:p>
          <a:p>
            <a:pPr lvl="1" marL="731519" indent="-365759">
              <a:lnSpc>
                <a:spcPts val="5000"/>
              </a:lnSpc>
              <a:buSzPct val="100000"/>
              <a:buFont typeface="Arial"/>
              <a:buChar char="•"/>
              <a:defRPr spc="33" sz="3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Does gender play a role in suicide?</a:t>
            </a:r>
          </a:p>
          <a:p>
            <a:pPr lvl="2" marL="1463039" indent="-487680">
              <a:lnSpc>
                <a:spcPts val="5000"/>
              </a:lnSpc>
              <a:buSzPct val="100000"/>
              <a:buFont typeface="Arial"/>
              <a:buChar char="⚬"/>
              <a:defRPr spc="33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Overall males have a higher rate of suicide compared to females globally. </a:t>
            </a:r>
          </a:p>
          <a:p>
            <a:pPr lvl="1" marL="731519" indent="-365759">
              <a:lnSpc>
                <a:spcPts val="5000"/>
              </a:lnSpc>
              <a:buSzPct val="100000"/>
              <a:buFont typeface="Arial"/>
              <a:buChar char="•"/>
              <a:defRPr spc="33" sz="3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Which age group falls victim to suicide most frequently?</a:t>
            </a:r>
          </a:p>
          <a:p>
            <a:pPr lvl="2" marL="1463039" indent="-487680">
              <a:lnSpc>
                <a:spcPts val="5000"/>
              </a:lnSpc>
              <a:buSzPct val="100000"/>
              <a:buFont typeface="Arial"/>
              <a:buChar char="⚬"/>
              <a:defRPr spc="33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People aged 75 and older have higher rates of suicide.</a:t>
            </a:r>
          </a:p>
          <a:p>
            <a:pPr lvl="1" marL="731519" indent="-365759">
              <a:lnSpc>
                <a:spcPts val="5000"/>
              </a:lnSpc>
              <a:buSzPct val="100000"/>
              <a:buFont typeface="Arial"/>
              <a:buChar char="•"/>
              <a:defRPr spc="33" sz="3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What are the suicide trends in the US?</a:t>
            </a:r>
          </a:p>
          <a:p>
            <a:pPr lvl="2" marL="1463039" indent="-487680">
              <a:lnSpc>
                <a:spcPts val="5000"/>
              </a:lnSpc>
              <a:buSzPct val="100000"/>
              <a:buFont typeface="Arial"/>
              <a:buChar char="⚬"/>
              <a:defRPr spc="33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There has been an increase in total suicides in the US from 1990 to 2015.</a:t>
            </a:r>
          </a:p>
          <a:p>
            <a:pPr>
              <a:lnSpc>
                <a:spcPts val="42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2"/>
          <p:cNvSpPr txBox="1"/>
          <p:nvPr/>
        </p:nvSpPr>
        <p:spPr>
          <a:xfrm>
            <a:off x="5086350" y="544136"/>
            <a:ext cx="8115300" cy="65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200"/>
              </a:lnSpc>
              <a:defRPr spc="25" sz="4200">
                <a:solidFill>
                  <a:srgbClr val="FFFFFF"/>
                </a:solidFill>
                <a:latin typeface="Maven Pro Bold Italics"/>
                <a:ea typeface="Maven Pro Bold Italics"/>
                <a:cs typeface="Maven Pro Bold Italics"/>
                <a:sym typeface="Maven Pro Bold Italics"/>
              </a:defRPr>
            </a:lvl1pPr>
          </a:lstStyle>
          <a:p>
            <a:pPr/>
            <a:r>
              <a:t>POST MORTEM</a:t>
            </a:r>
          </a:p>
        </p:txBody>
      </p:sp>
      <p:sp>
        <p:nvSpPr>
          <p:cNvPr id="291" name="TextBox 3"/>
          <p:cNvSpPr txBox="1"/>
          <p:nvPr/>
        </p:nvSpPr>
        <p:spPr>
          <a:xfrm>
            <a:off x="1028700" y="1936691"/>
            <a:ext cx="16230600" cy="68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47700" indent="-323850">
              <a:lnSpc>
                <a:spcPts val="4500"/>
              </a:lnSpc>
              <a:buSzPct val="100000"/>
              <a:buFont typeface="Arial"/>
              <a:buChar char="•"/>
              <a:defRPr spc="30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Additional topics we would like to explore:</a:t>
            </a:r>
          </a:p>
          <a:p>
            <a:pPr lvl="2" marL="1295400" indent="-431800">
              <a:lnSpc>
                <a:spcPts val="4500"/>
              </a:lnSpc>
              <a:buSzPct val="100000"/>
              <a:buFont typeface="Arial"/>
              <a:buChar char="⚬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T-Test - why is there a significant difference in the number of suicides between males and females in the USA?</a:t>
            </a:r>
          </a:p>
          <a:p>
            <a:pPr lvl="2" marL="1295400" indent="-431800">
              <a:lnSpc>
                <a:spcPts val="4500"/>
              </a:lnSpc>
              <a:buSzPct val="100000"/>
              <a:buFont typeface="Arial"/>
              <a:buChar char="⚬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Human Development Index - there were several null values in the original source data; though this is a key metric when evaluating suicide.</a:t>
            </a:r>
          </a:p>
          <a:p>
            <a:pPr lvl="2" marL="1295400" indent="-431800">
              <a:lnSpc>
                <a:spcPts val="4500"/>
              </a:lnSpc>
              <a:buSzPct val="100000"/>
              <a:buFont typeface="Arial"/>
              <a:buChar char="⚬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The dataset gave us the "who" and "where." It would be interesting to explore more data that would help us to understand more of the ... "why?"</a:t>
            </a:r>
          </a:p>
          <a:p>
            <a:pPr>
              <a:lnSpc>
                <a:spcPts val="4500"/>
              </a:lnSpc>
            </a:pPr>
          </a:p>
          <a:p>
            <a:pPr lvl="1" marL="647700" indent="-323850">
              <a:lnSpc>
                <a:spcPts val="4500"/>
              </a:lnSpc>
              <a:buSzPct val="100000"/>
              <a:buFont typeface="Arial"/>
              <a:buChar char="•"/>
              <a:defRPr spc="30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Challenges:</a:t>
            </a:r>
          </a:p>
          <a:p>
            <a:pPr lvl="2" marL="1295400" indent="-431800">
              <a:lnSpc>
                <a:spcPts val="4500"/>
              </a:lnSpc>
              <a:buSzPct val="100000"/>
              <a:buFont typeface="Arial"/>
              <a:buChar char="⚬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Developing code as a group (ie merging code in github)</a:t>
            </a:r>
          </a:p>
          <a:p>
            <a:pPr>
              <a:lnSpc>
                <a:spcPts val="45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2" descr="Picture 2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rcRect l="10157" t="0" r="10157" b="0"/>
          <a:stretch>
            <a:fillRect/>
          </a:stretch>
        </p:blipFill>
        <p:spPr>
          <a:xfrm>
            <a:off x="-544608" y="4718501"/>
            <a:ext cx="7291394" cy="6107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AutoShape 3"/>
          <p:cNvSpPr/>
          <p:nvPr/>
        </p:nvSpPr>
        <p:spPr>
          <a:xfrm>
            <a:off x="5629562" y="7399728"/>
            <a:ext cx="2234447" cy="173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0" name="Group 4"/>
          <p:cNvGrpSpPr/>
          <p:nvPr/>
        </p:nvGrpSpPr>
        <p:grpSpPr>
          <a:xfrm>
            <a:off x="8167743" y="6210062"/>
            <a:ext cx="9493661" cy="3595371"/>
            <a:chOff x="0" y="0"/>
            <a:chExt cx="9493660" cy="3595370"/>
          </a:xfrm>
        </p:grpSpPr>
        <p:sp>
          <p:nvSpPr>
            <p:cNvPr id="295" name="TextBox 5"/>
            <p:cNvSpPr txBox="1"/>
            <p:nvPr/>
          </p:nvSpPr>
          <p:spPr>
            <a:xfrm>
              <a:off x="98368" y="0"/>
              <a:ext cx="9395293" cy="581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ts val="4800"/>
                </a:lnSpc>
                <a:defRPr spc="416" sz="3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SUICIDE PREVENTION RESOURCES</a:t>
              </a:r>
            </a:p>
          </p:txBody>
        </p:sp>
        <p:sp>
          <p:nvSpPr>
            <p:cNvPr id="296" name="TextBox 6"/>
            <p:cNvSpPr txBox="1"/>
            <p:nvPr/>
          </p:nvSpPr>
          <p:spPr>
            <a:xfrm>
              <a:off x="98368" y="1554635"/>
              <a:ext cx="9387091" cy="544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ts val="4500"/>
                </a:lnSpc>
                <a:defRPr spc="30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1-800-273-8255 (TALK)</a:t>
              </a:r>
            </a:p>
          </p:txBody>
        </p:sp>
        <p:sp>
          <p:nvSpPr>
            <p:cNvPr id="297" name="TextBox 7"/>
            <p:cNvSpPr txBox="1"/>
            <p:nvPr/>
          </p:nvSpPr>
          <p:spPr>
            <a:xfrm>
              <a:off x="98368" y="923360"/>
              <a:ext cx="9395293" cy="594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ts val="4900"/>
                </a:lnSpc>
                <a:defRPr spc="429" sz="3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PHONE NUMBER</a:t>
              </a:r>
            </a:p>
          </p:txBody>
        </p:sp>
        <p:sp>
          <p:nvSpPr>
            <p:cNvPr id="298" name="TextBox 8"/>
            <p:cNvSpPr txBox="1"/>
            <p:nvPr/>
          </p:nvSpPr>
          <p:spPr>
            <a:xfrm>
              <a:off x="0" y="3050547"/>
              <a:ext cx="9387091" cy="544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ts val="4500"/>
                </a:lnSpc>
                <a:defRPr spc="30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jo@samaritans.org</a:t>
              </a:r>
            </a:p>
          </p:txBody>
        </p:sp>
        <p:sp>
          <p:nvSpPr>
            <p:cNvPr id="299" name="TextBox 9"/>
            <p:cNvSpPr txBox="1"/>
            <p:nvPr/>
          </p:nvSpPr>
          <p:spPr>
            <a:xfrm>
              <a:off x="0" y="2419272"/>
              <a:ext cx="9395292" cy="594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ts val="4900"/>
                </a:lnSpc>
                <a:defRPr spc="429" sz="3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EMAIL ADDRESS</a:t>
              </a:r>
            </a:p>
          </p:txBody>
        </p:sp>
      </p:grpSp>
      <p:sp>
        <p:nvSpPr>
          <p:cNvPr id="301" name="TextBox 10"/>
          <p:cNvSpPr txBox="1"/>
          <p:nvPr/>
        </p:nvSpPr>
        <p:spPr>
          <a:xfrm>
            <a:off x="1028700" y="1019175"/>
            <a:ext cx="16132231" cy="105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400"/>
              </a:lnSpc>
              <a:defRPr spc="209" sz="7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028703" y="1021556"/>
            <a:ext cx="9912712" cy="1990745"/>
            <a:chOff x="0" y="0"/>
            <a:chExt cx="9912711" cy="1990744"/>
          </a:xfrm>
        </p:grpSpPr>
        <p:sp>
          <p:nvSpPr>
            <p:cNvPr id="120" name="TextBox 3"/>
            <p:cNvSpPr txBox="1"/>
            <p:nvPr/>
          </p:nvSpPr>
          <p:spPr>
            <a:xfrm>
              <a:off x="0" y="0"/>
              <a:ext cx="9912710" cy="10578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8400"/>
                </a:lnSpc>
                <a:defRPr spc="209" sz="7000"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pPr/>
              <a:r>
                <a:t>Presentation Outline</a:t>
              </a:r>
            </a:p>
          </p:txBody>
        </p:sp>
        <p:sp>
          <p:nvSpPr>
            <p:cNvPr id="121" name="TextBox 4"/>
            <p:cNvSpPr txBox="1"/>
            <p:nvPr/>
          </p:nvSpPr>
          <p:spPr>
            <a:xfrm>
              <a:off x="0" y="1422555"/>
              <a:ext cx="9912712" cy="568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4500"/>
                </a:lnSpc>
                <a:defRPr spc="380" sz="3800"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pPr/>
              <a:r>
                <a:t>TODAY'S DISCUSSION</a:t>
              </a:r>
            </a:p>
          </p:txBody>
        </p:sp>
      </p:grpSp>
      <p:sp>
        <p:nvSpPr>
          <p:cNvPr id="123" name="TextBox 5"/>
          <p:cNvSpPr txBox="1"/>
          <p:nvPr/>
        </p:nvSpPr>
        <p:spPr>
          <a:xfrm>
            <a:off x="1028700" y="4526396"/>
            <a:ext cx="11120740" cy="471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7500"/>
              </a:lnSpc>
              <a:defRPr spc="50" sz="5000">
                <a:latin typeface="Open Sans"/>
                <a:ea typeface="Open Sans"/>
                <a:cs typeface="Open Sans"/>
                <a:sym typeface="Open Sans"/>
              </a:defRPr>
            </a:pPr>
            <a:r>
              <a:t>• Data Sources</a:t>
            </a:r>
          </a:p>
          <a:p>
            <a:pPr>
              <a:lnSpc>
                <a:spcPts val="7500"/>
              </a:lnSpc>
              <a:defRPr spc="50" sz="5000">
                <a:latin typeface="Open Sans"/>
                <a:ea typeface="Open Sans"/>
                <a:cs typeface="Open Sans"/>
                <a:sym typeface="Open Sans"/>
              </a:defRPr>
            </a:pPr>
            <a:r>
              <a:t>• Retrieving the Data</a:t>
            </a:r>
          </a:p>
          <a:p>
            <a:pPr>
              <a:lnSpc>
                <a:spcPts val="7500"/>
              </a:lnSpc>
              <a:defRPr spc="50" sz="5000">
                <a:latin typeface="Open Sans"/>
                <a:ea typeface="Open Sans"/>
                <a:cs typeface="Open Sans"/>
                <a:sym typeface="Open Sans"/>
              </a:defRPr>
            </a:pPr>
            <a:r>
              <a:t>• Data Preparation</a:t>
            </a:r>
          </a:p>
          <a:p>
            <a:pPr>
              <a:lnSpc>
                <a:spcPts val="7500"/>
              </a:lnSpc>
              <a:defRPr spc="50" sz="5000">
                <a:latin typeface="Open Sans"/>
                <a:ea typeface="Open Sans"/>
                <a:cs typeface="Open Sans"/>
                <a:sym typeface="Open Sans"/>
              </a:defRPr>
            </a:pPr>
            <a:r>
              <a:t>• Data Exploration</a:t>
            </a:r>
          </a:p>
          <a:p>
            <a:pPr>
              <a:lnSpc>
                <a:spcPts val="7500"/>
              </a:lnSpc>
              <a:defRPr spc="50" sz="5000">
                <a:latin typeface="Open Sans"/>
                <a:ea typeface="Open Sans"/>
                <a:cs typeface="Open Sans"/>
                <a:sym typeface="Open Sans"/>
              </a:defRPr>
            </a:pPr>
            <a:r>
              <a:t>• Summary and Conclusions</a:t>
            </a:r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rcRect l="28565" t="0" r="31678" b="0"/>
          <a:stretch>
            <a:fillRect/>
          </a:stretch>
        </p:blipFill>
        <p:spPr>
          <a:xfrm>
            <a:off x="13880736" y="1028700"/>
            <a:ext cx="491981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AutoShape 7"/>
          <p:cNvSpPr/>
          <p:nvPr/>
        </p:nvSpPr>
        <p:spPr>
          <a:xfrm>
            <a:off x="12763514" y="5056578"/>
            <a:ext cx="2234447" cy="1738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3"/>
          <p:cNvSpPr txBox="1"/>
          <p:nvPr/>
        </p:nvSpPr>
        <p:spPr>
          <a:xfrm>
            <a:off x="1028703" y="1021556"/>
            <a:ext cx="9912710" cy="105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400"/>
              </a:lnSpc>
              <a:defRPr spc="209" sz="7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DATA SOURCES</a:t>
            </a:r>
          </a:p>
        </p:txBody>
      </p:sp>
      <p:sp>
        <p:nvSpPr>
          <p:cNvPr id="128" name="TextBox 5"/>
          <p:cNvSpPr txBox="1"/>
          <p:nvPr/>
        </p:nvSpPr>
        <p:spPr>
          <a:xfrm>
            <a:off x="893947" y="2604696"/>
            <a:ext cx="16500106" cy="511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47700" indent="-323850">
              <a:lnSpc>
                <a:spcPts val="4500"/>
              </a:lnSpc>
              <a:buSzPct val="100000"/>
              <a:buFont typeface="Arial"/>
              <a:buChar char="•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used to conduct the analysis</a:t>
            </a:r>
          </a:p>
          <a:p>
            <a:pPr lvl="2" marL="1295400" indent="-431800">
              <a:lnSpc>
                <a:spcPts val="4500"/>
              </a:lnSpc>
              <a:buSzPct val="100000"/>
              <a:buFont typeface="Arial"/>
              <a:buChar char="⚬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Kaggle.com Suicide Rates overview 1985 to 2016 (https://www.kaggle.com/russellyates88/suicide-rates-overview-1985-to-2016?select=master.csv)</a:t>
            </a:r>
          </a:p>
          <a:p>
            <a:pPr lvl="1" marL="647700" indent="-323850">
              <a:lnSpc>
                <a:spcPts val="4500"/>
              </a:lnSpc>
              <a:buSzPct val="100000"/>
              <a:buFont typeface="Arial"/>
              <a:buChar char="•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Sources for supplemental data and statistics</a:t>
            </a:r>
          </a:p>
          <a:p>
            <a:pPr lvl="2" marL="1295400" indent="-431800">
              <a:lnSpc>
                <a:spcPts val="4500"/>
              </a:lnSpc>
              <a:buSzPct val="100000"/>
              <a:buFont typeface="Arial"/>
              <a:buChar char="⚬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Datahub (https://datahub.io/JohnSnowLabs/country-and-continent-codes-list#pandas)</a:t>
            </a:r>
          </a:p>
          <a:p>
            <a:pPr lvl="2" marL="1295400" indent="-431800">
              <a:lnSpc>
                <a:spcPts val="4500"/>
              </a:lnSpc>
              <a:buSzPct val="100000"/>
              <a:buFont typeface="Arial"/>
              <a:buChar char="⚬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National Institute of Mental Health (https://www.nimh.nih.gov/health/statistics/suicide.shtml)</a:t>
            </a:r>
          </a:p>
          <a:p>
            <a:pPr lvl="2" marL="1295400" indent="-431800">
              <a:lnSpc>
                <a:spcPts val="4500"/>
              </a:lnSpc>
              <a:buSzPct val="100000"/>
              <a:buFont typeface="Arial"/>
              <a:buChar char="⚬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Center for Disease Control and Prevention</a:t>
            </a:r>
          </a:p>
          <a:p>
            <a:pPr lvl="2" marL="1295400" indent="-431800">
              <a:lnSpc>
                <a:spcPts val="4500"/>
              </a:lnSpc>
              <a:buSzPct val="100000"/>
              <a:buFont typeface="Arial"/>
              <a:buChar char="⚬"/>
              <a:defRPr spc="30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World Health Organization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3"/>
          <p:cNvSpPr txBox="1"/>
          <p:nvPr/>
        </p:nvSpPr>
        <p:spPr>
          <a:xfrm>
            <a:off x="1681778" y="802481"/>
            <a:ext cx="14924439" cy="105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400"/>
              </a:lnSpc>
              <a:defRPr spc="209" sz="7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DATA CLEANUP &amp; EXPLORATION</a:t>
            </a:r>
          </a:p>
        </p:txBody>
      </p:sp>
      <p:sp>
        <p:nvSpPr>
          <p:cNvPr id="131" name="AutoShape 5"/>
          <p:cNvSpPr/>
          <p:nvPr/>
        </p:nvSpPr>
        <p:spPr>
          <a:xfrm>
            <a:off x="12763514" y="5056578"/>
            <a:ext cx="2234447" cy="1738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865" y="6659757"/>
            <a:ext cx="17608270" cy="3386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635" y="2107881"/>
            <a:ext cx="17468731" cy="438995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Freeform 9"/>
          <p:cNvSpPr/>
          <p:nvPr/>
        </p:nvSpPr>
        <p:spPr>
          <a:xfrm>
            <a:off x="10713149" y="2796537"/>
            <a:ext cx="1458098" cy="3076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930" y="20335"/>
                </a:moveTo>
                <a:lnTo>
                  <a:pt x="2614" y="20335"/>
                </a:lnTo>
                <a:lnTo>
                  <a:pt x="2614" y="1239"/>
                </a:lnTo>
                <a:lnTo>
                  <a:pt x="18930" y="1239"/>
                </a:lnTo>
                <a:lnTo>
                  <a:pt x="18930" y="20335"/>
                </a:lnTo>
                <a:close/>
              </a:path>
            </a:pathLst>
          </a:custGeom>
          <a:solidFill>
            <a:srgbClr val="F3090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Freeform 11"/>
          <p:cNvSpPr/>
          <p:nvPr/>
        </p:nvSpPr>
        <p:spPr>
          <a:xfrm>
            <a:off x="16131128" y="5806228"/>
            <a:ext cx="1747237" cy="786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9372" y="16653"/>
                </a:moveTo>
                <a:lnTo>
                  <a:pt x="2181" y="16653"/>
                </a:lnTo>
                <a:lnTo>
                  <a:pt x="2181" y="4844"/>
                </a:lnTo>
                <a:lnTo>
                  <a:pt x="19372" y="4844"/>
                </a:lnTo>
                <a:lnTo>
                  <a:pt x="19372" y="16653"/>
                </a:lnTo>
                <a:close/>
              </a:path>
            </a:pathLst>
          </a:custGeom>
          <a:solidFill>
            <a:srgbClr val="F3090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Freeform 13"/>
          <p:cNvSpPr/>
          <p:nvPr/>
        </p:nvSpPr>
        <p:spPr>
          <a:xfrm>
            <a:off x="542986" y="6777853"/>
            <a:ext cx="15023505" cy="1341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1341" y="18697"/>
                </a:moveTo>
                <a:lnTo>
                  <a:pt x="254" y="18697"/>
                </a:lnTo>
                <a:lnTo>
                  <a:pt x="254" y="2842"/>
                </a:lnTo>
                <a:lnTo>
                  <a:pt x="21341" y="2842"/>
                </a:lnTo>
                <a:lnTo>
                  <a:pt x="21341" y="18697"/>
                </a:lnTo>
                <a:close/>
              </a:path>
            </a:pathLst>
          </a:custGeom>
          <a:solidFill>
            <a:srgbClr val="F3090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2"/>
          <p:cNvSpPr txBox="1"/>
          <p:nvPr/>
        </p:nvSpPr>
        <p:spPr>
          <a:xfrm>
            <a:off x="1145516" y="1065286"/>
            <a:ext cx="15996968" cy="108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800"/>
              </a:lnSpc>
              <a:defRPr spc="65"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QUESTIONS ABOUT SUICIDE</a:t>
            </a:r>
          </a:p>
        </p:txBody>
      </p:sp>
      <p:sp>
        <p:nvSpPr>
          <p:cNvPr id="139" name="AutoShape 3"/>
          <p:cNvSpPr/>
          <p:nvPr/>
        </p:nvSpPr>
        <p:spPr>
          <a:xfrm>
            <a:off x="1067405" y="3317926"/>
            <a:ext cx="3886166" cy="59403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AutoShape 4"/>
          <p:cNvSpPr/>
          <p:nvPr/>
        </p:nvSpPr>
        <p:spPr>
          <a:xfrm>
            <a:off x="1067405" y="3317926"/>
            <a:ext cx="3886166" cy="2434092"/>
          </a:xfrm>
          <a:prstGeom prst="rect">
            <a:avLst/>
          </a:prstGeom>
          <a:solidFill>
            <a:srgbClr val="3EDAD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TextBox 5"/>
          <p:cNvSpPr txBox="1"/>
          <p:nvPr/>
        </p:nvSpPr>
        <p:spPr>
          <a:xfrm>
            <a:off x="1372059" y="4188262"/>
            <a:ext cx="3276855" cy="594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900"/>
              </a:lnSpc>
              <a:defRPr spc="429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GLOBALLY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430016" y="6631013"/>
            <a:ext cx="3160945" cy="91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700"/>
              </a:lnSpc>
              <a:defRPr spc="25" sz="2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are the global trends in suicide?</a:t>
            </a:r>
          </a:p>
        </p:txBody>
      </p:sp>
      <p:sp>
        <p:nvSpPr>
          <p:cNvPr id="143" name="AutoShape 7"/>
          <p:cNvSpPr/>
          <p:nvPr/>
        </p:nvSpPr>
        <p:spPr>
          <a:xfrm>
            <a:off x="5156413" y="3317926"/>
            <a:ext cx="3886167" cy="59403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AutoShape 8"/>
          <p:cNvSpPr/>
          <p:nvPr/>
        </p:nvSpPr>
        <p:spPr>
          <a:xfrm>
            <a:off x="5156413" y="3317926"/>
            <a:ext cx="3886167" cy="2434092"/>
          </a:xfrm>
          <a:prstGeom prst="rect">
            <a:avLst/>
          </a:prstGeom>
          <a:solidFill>
            <a:srgbClr val="3EDAD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TextBox 9"/>
          <p:cNvSpPr txBox="1"/>
          <p:nvPr/>
        </p:nvSpPr>
        <p:spPr>
          <a:xfrm>
            <a:off x="5461068" y="4188262"/>
            <a:ext cx="3276855" cy="594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900"/>
              </a:lnSpc>
              <a:defRPr spc="429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GENDER</a:t>
            </a:r>
          </a:p>
        </p:txBody>
      </p:sp>
      <p:sp>
        <p:nvSpPr>
          <p:cNvPr id="146" name="TextBox 10"/>
          <p:cNvSpPr txBox="1"/>
          <p:nvPr/>
        </p:nvSpPr>
        <p:spPr>
          <a:xfrm>
            <a:off x="5519023" y="6631013"/>
            <a:ext cx="3160946" cy="91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700"/>
              </a:lnSpc>
              <a:defRPr spc="25" sz="2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Does gender play a role in suicide?</a:t>
            </a:r>
          </a:p>
        </p:txBody>
      </p:sp>
      <p:sp>
        <p:nvSpPr>
          <p:cNvPr id="147" name="AutoShape 11"/>
          <p:cNvSpPr/>
          <p:nvPr/>
        </p:nvSpPr>
        <p:spPr>
          <a:xfrm>
            <a:off x="9245420" y="3317926"/>
            <a:ext cx="3886167" cy="59403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AutoShape 12"/>
          <p:cNvSpPr/>
          <p:nvPr/>
        </p:nvSpPr>
        <p:spPr>
          <a:xfrm>
            <a:off x="9245420" y="3317926"/>
            <a:ext cx="3886167" cy="2434092"/>
          </a:xfrm>
          <a:prstGeom prst="rect">
            <a:avLst/>
          </a:prstGeom>
          <a:solidFill>
            <a:srgbClr val="3EDAD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TextBox 13"/>
          <p:cNvSpPr txBox="1"/>
          <p:nvPr/>
        </p:nvSpPr>
        <p:spPr>
          <a:xfrm>
            <a:off x="9550076" y="4188262"/>
            <a:ext cx="3276854" cy="594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900"/>
              </a:lnSpc>
              <a:defRPr spc="429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AGE</a:t>
            </a:r>
          </a:p>
        </p:txBody>
      </p:sp>
      <p:sp>
        <p:nvSpPr>
          <p:cNvPr id="150" name="TextBox 14"/>
          <p:cNvSpPr txBox="1"/>
          <p:nvPr/>
        </p:nvSpPr>
        <p:spPr>
          <a:xfrm>
            <a:off x="9550076" y="6397650"/>
            <a:ext cx="3160945" cy="138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700"/>
              </a:lnSpc>
              <a:defRPr spc="25" sz="2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Which age group falls victim to suicide most frequently?</a:t>
            </a:r>
          </a:p>
        </p:txBody>
      </p:sp>
      <p:sp>
        <p:nvSpPr>
          <p:cNvPr id="151" name="AutoShape 15"/>
          <p:cNvSpPr/>
          <p:nvPr/>
        </p:nvSpPr>
        <p:spPr>
          <a:xfrm>
            <a:off x="13334429" y="3317926"/>
            <a:ext cx="3886167" cy="59403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AutoShape 16"/>
          <p:cNvSpPr/>
          <p:nvPr/>
        </p:nvSpPr>
        <p:spPr>
          <a:xfrm>
            <a:off x="13334429" y="3317926"/>
            <a:ext cx="3886167" cy="2434092"/>
          </a:xfrm>
          <a:prstGeom prst="rect">
            <a:avLst/>
          </a:prstGeom>
          <a:solidFill>
            <a:srgbClr val="3EDAD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Box 17"/>
          <p:cNvSpPr txBox="1"/>
          <p:nvPr/>
        </p:nvSpPr>
        <p:spPr>
          <a:xfrm>
            <a:off x="13639085" y="4188262"/>
            <a:ext cx="3276854" cy="594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900"/>
              </a:lnSpc>
              <a:defRPr spc="429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USA</a:t>
            </a:r>
          </a:p>
        </p:txBody>
      </p:sp>
      <p:sp>
        <p:nvSpPr>
          <p:cNvPr id="154" name="TextBox 18"/>
          <p:cNvSpPr txBox="1"/>
          <p:nvPr/>
        </p:nvSpPr>
        <p:spPr>
          <a:xfrm>
            <a:off x="13697039" y="6631013"/>
            <a:ext cx="3160945" cy="91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700"/>
              </a:lnSpc>
              <a:defRPr spc="25" sz="2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are suicide trends in the USA?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2"/>
          <p:cNvSpPr txBox="1"/>
          <p:nvPr/>
        </p:nvSpPr>
        <p:spPr>
          <a:xfrm>
            <a:off x="1145516" y="4557078"/>
            <a:ext cx="15996968" cy="108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800"/>
              </a:lnSpc>
              <a:defRPr spc="65" sz="6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are the global trends in suicide?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5285121" y="1447799"/>
            <a:ext cx="11974179" cy="8005746"/>
            <a:chOff x="0" y="0"/>
            <a:chExt cx="11974178" cy="8005744"/>
          </a:xfrm>
        </p:grpSpPr>
        <p:sp>
          <p:nvSpPr>
            <p:cNvPr id="158" name="Freeform 4"/>
            <p:cNvSpPr/>
            <p:nvPr/>
          </p:nvSpPr>
          <p:spPr>
            <a:xfrm>
              <a:off x="-1" y="-1"/>
              <a:ext cx="11974179" cy="774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1208" y="20994"/>
                  </a:moveTo>
                  <a:lnTo>
                    <a:pt x="384" y="20994"/>
                  </a:lnTo>
                  <a:lnTo>
                    <a:pt x="384" y="593"/>
                  </a:lnTo>
                  <a:lnTo>
                    <a:pt x="21208" y="593"/>
                  </a:lnTo>
                  <a:lnTo>
                    <a:pt x="21208" y="20994"/>
                  </a:lnTo>
                  <a:close/>
                </a:path>
              </a:pathLst>
            </a:custGeom>
            <a:solidFill>
              <a:srgbClr val="00A6A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Freeform 6"/>
            <p:cNvSpPr/>
            <p:nvPr/>
          </p:nvSpPr>
          <p:spPr>
            <a:xfrm>
              <a:off x="9238043" y="991817"/>
              <a:ext cx="1578274" cy="63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04" y="3630"/>
                  </a:moveTo>
                  <a:lnTo>
                    <a:pt x="1465" y="3630"/>
                  </a:lnTo>
                  <a:lnTo>
                    <a:pt x="1465" y="17970"/>
                  </a:lnTo>
                  <a:lnTo>
                    <a:pt x="20135" y="17970"/>
                  </a:lnTo>
                  <a:lnTo>
                    <a:pt x="20135" y="3630"/>
                  </a:lnTo>
                  <a:lnTo>
                    <a:pt x="7704" y="3630"/>
                  </a:lnTo>
                  <a:close/>
                  <a:moveTo>
                    <a:pt x="1389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3896" y="0"/>
                  </a:lnTo>
                  <a:close/>
                  <a:moveTo>
                    <a:pt x="21364" y="11914"/>
                  </a:moveTo>
                  <a:lnTo>
                    <a:pt x="21364" y="21015"/>
                  </a:lnTo>
                  <a:lnTo>
                    <a:pt x="236" y="21015"/>
                  </a:lnTo>
                  <a:lnTo>
                    <a:pt x="236" y="585"/>
                  </a:lnTo>
                  <a:lnTo>
                    <a:pt x="21364" y="585"/>
                  </a:lnTo>
                  <a:lnTo>
                    <a:pt x="21364" y="1191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60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2959"/>
              <a:ext cx="11974178" cy="79827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" name="Group 8"/>
          <p:cNvGrpSpPr/>
          <p:nvPr/>
        </p:nvGrpSpPr>
        <p:grpSpPr>
          <a:xfrm>
            <a:off x="1041393" y="1440656"/>
            <a:ext cx="2889814" cy="2564389"/>
            <a:chOff x="0" y="0"/>
            <a:chExt cx="2889812" cy="2564387"/>
          </a:xfrm>
        </p:grpSpPr>
        <p:sp>
          <p:nvSpPr>
            <p:cNvPr id="162" name="AutoShape 9"/>
            <p:cNvSpPr/>
            <p:nvPr/>
          </p:nvSpPr>
          <p:spPr>
            <a:xfrm>
              <a:off x="0" y="55881"/>
              <a:ext cx="2889813" cy="2288078"/>
            </a:xfrm>
            <a:prstGeom prst="rect">
              <a:avLst/>
            </a:prstGeom>
            <a:solidFill>
              <a:srgbClr val="3EDA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TextBox 10"/>
            <p:cNvSpPr txBox="1"/>
            <p:nvPr/>
          </p:nvSpPr>
          <p:spPr>
            <a:xfrm>
              <a:off x="144036" y="0"/>
              <a:ext cx="2601739" cy="70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5600"/>
                </a:lnSpc>
                <a:defRPr sz="4700">
                  <a:solidFill>
                    <a:srgbClr val="FFFFFF"/>
                  </a:solidFill>
                  <a:latin typeface="Aileron Regular Bold"/>
                  <a:ea typeface="Aileron Regular Bold"/>
                  <a:cs typeface="Aileron Regular Bold"/>
                  <a:sym typeface="Aileron Regular Bold"/>
                </a:defRPr>
              </a:lvl1pPr>
            </a:lstStyle>
            <a:p>
              <a:pPr/>
              <a:r>
                <a:t>10%</a:t>
              </a:r>
            </a:p>
          </p:txBody>
        </p:sp>
        <p:sp>
          <p:nvSpPr>
            <p:cNvPr id="164" name="TextBox 11"/>
            <p:cNvSpPr txBox="1"/>
            <p:nvPr/>
          </p:nvSpPr>
          <p:spPr>
            <a:xfrm>
              <a:off x="144036" y="617477"/>
              <a:ext cx="2601739" cy="1946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100"/>
                </a:lnSpc>
                <a:defRPr sz="2000">
                  <a:solidFill>
                    <a:srgbClr val="FFFFFF"/>
                  </a:solidFill>
                  <a:latin typeface="Aileron Regular"/>
                  <a:ea typeface="Aileron Regular"/>
                  <a:cs typeface="Aileron Regular"/>
                  <a:sym typeface="Aileron Regular"/>
                </a:defRPr>
              </a:lvl1pPr>
            </a:lstStyle>
            <a:p>
              <a:pPr/>
              <a:r>
                <a:t>* global target of reducing the suicide rate in countries by 10% by 2020.</a:t>
              </a:r>
            </a:p>
          </p:txBody>
        </p:sp>
      </p:grpSp>
      <p:grpSp>
        <p:nvGrpSpPr>
          <p:cNvPr id="169" name="Group 12"/>
          <p:cNvGrpSpPr/>
          <p:nvPr/>
        </p:nvGrpSpPr>
        <p:grpSpPr>
          <a:xfrm>
            <a:off x="1028699" y="4288851"/>
            <a:ext cx="2902509" cy="2371023"/>
            <a:chOff x="0" y="0"/>
            <a:chExt cx="2902507" cy="2371022"/>
          </a:xfrm>
        </p:grpSpPr>
        <p:sp>
          <p:nvSpPr>
            <p:cNvPr id="166" name="AutoShape 13"/>
            <p:cNvSpPr/>
            <p:nvPr/>
          </p:nvSpPr>
          <p:spPr>
            <a:xfrm>
              <a:off x="0" y="36831"/>
              <a:ext cx="2902508" cy="2288078"/>
            </a:xfrm>
            <a:prstGeom prst="rect">
              <a:avLst/>
            </a:prstGeom>
            <a:solidFill>
              <a:srgbClr val="37C9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TextBox 14"/>
            <p:cNvSpPr txBox="1"/>
            <p:nvPr/>
          </p:nvSpPr>
          <p:spPr>
            <a:xfrm>
              <a:off x="150383" y="816547"/>
              <a:ext cx="2601740" cy="1554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lnSpc>
                  <a:spcPts val="3100"/>
                </a:lnSpc>
                <a:defRPr sz="2000">
                  <a:solidFill>
                    <a:srgbClr val="FFFFFF"/>
                  </a:solidFill>
                  <a:latin typeface="Aileron Regular"/>
                  <a:ea typeface="Aileron Regular"/>
                  <a:cs typeface="Aileron Regular"/>
                  <a:sym typeface="Aileron Regular"/>
                </a:defRPr>
              </a:pPr>
              <a:r>
                <a:t>*of global suicides are due to pesticide self-poisoning,</a:t>
              </a:r>
            </a:p>
            <a:p>
              <a:pPr algn="ctr">
                <a:lnSpc>
                  <a:spcPts val="3100"/>
                </a:lnSpc>
                <a:defRPr sz="2000">
                  <a:solidFill>
                    <a:srgbClr val="FFFFFF"/>
                  </a:solidFill>
                  <a:latin typeface="Aileron Regular"/>
                  <a:ea typeface="Aileron Regular"/>
                  <a:cs typeface="Aileron Regular"/>
                  <a:sym typeface="Aileron Regular"/>
                </a:defRPr>
              </a:pPr>
              <a:r>
                <a:t> </a:t>
              </a:r>
            </a:p>
          </p:txBody>
        </p:sp>
        <p:sp>
          <p:nvSpPr>
            <p:cNvPr id="168" name="TextBox 15"/>
            <p:cNvSpPr txBox="1"/>
            <p:nvPr/>
          </p:nvSpPr>
          <p:spPr>
            <a:xfrm>
              <a:off x="150383" y="0"/>
              <a:ext cx="2601740" cy="70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5600"/>
                </a:lnSpc>
                <a:defRPr sz="4700">
                  <a:solidFill>
                    <a:srgbClr val="FFFFFF"/>
                  </a:solidFill>
                  <a:latin typeface="Aileron Regular Bold"/>
                  <a:ea typeface="Aileron Regular Bold"/>
                  <a:cs typeface="Aileron Regular Bold"/>
                  <a:sym typeface="Aileron Regular Bold"/>
                </a:defRPr>
              </a:lvl1pPr>
            </a:lstStyle>
            <a:p>
              <a:pPr/>
              <a:r>
                <a:t>20%</a:t>
              </a:r>
            </a:p>
          </p:txBody>
        </p:sp>
      </p:grpSp>
      <p:grpSp>
        <p:nvGrpSpPr>
          <p:cNvPr id="173" name="Group 16"/>
          <p:cNvGrpSpPr/>
          <p:nvPr/>
        </p:nvGrpSpPr>
        <p:grpSpPr>
          <a:xfrm>
            <a:off x="1028699" y="7098947"/>
            <a:ext cx="2902509" cy="2564389"/>
            <a:chOff x="0" y="0"/>
            <a:chExt cx="2902507" cy="2564387"/>
          </a:xfrm>
        </p:grpSpPr>
        <p:sp>
          <p:nvSpPr>
            <p:cNvPr id="170" name="AutoShape 17"/>
            <p:cNvSpPr/>
            <p:nvPr/>
          </p:nvSpPr>
          <p:spPr>
            <a:xfrm>
              <a:off x="0" y="36831"/>
              <a:ext cx="2902508" cy="2288078"/>
            </a:xfrm>
            <a:prstGeom prst="rect">
              <a:avLst/>
            </a:prstGeom>
            <a:solidFill>
              <a:srgbClr val="2C92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TextBox 18"/>
            <p:cNvSpPr txBox="1"/>
            <p:nvPr/>
          </p:nvSpPr>
          <p:spPr>
            <a:xfrm>
              <a:off x="150383" y="617477"/>
              <a:ext cx="2601740" cy="1946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100"/>
                </a:lnSpc>
                <a:defRPr sz="2000">
                  <a:solidFill>
                    <a:srgbClr val="FFFFFF"/>
                  </a:solidFill>
                  <a:latin typeface="Aileron Regular"/>
                  <a:ea typeface="Aileron Regular"/>
                  <a:cs typeface="Aileron Regular"/>
                  <a:sym typeface="Aileron Regular"/>
                </a:defRPr>
              </a:lvl1pPr>
            </a:lstStyle>
            <a:p>
              <a:pPr/>
              <a:r>
                <a:t>*of global suicides occur in low- and middle-income countries</a:t>
              </a:r>
            </a:p>
          </p:txBody>
        </p:sp>
        <p:sp>
          <p:nvSpPr>
            <p:cNvPr id="172" name="TextBox 19"/>
            <p:cNvSpPr txBox="1"/>
            <p:nvPr/>
          </p:nvSpPr>
          <p:spPr>
            <a:xfrm>
              <a:off x="150383" y="0"/>
              <a:ext cx="2601740" cy="706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5600"/>
                </a:lnSpc>
                <a:defRPr sz="4700">
                  <a:solidFill>
                    <a:srgbClr val="FFFFFF"/>
                  </a:solidFill>
                  <a:latin typeface="Aileron Regular Bold"/>
                  <a:ea typeface="Aileron Regular Bold"/>
                  <a:cs typeface="Aileron Regular Bold"/>
                  <a:sym typeface="Aileron Regular Bold"/>
                </a:defRPr>
              </a:lvl1pPr>
            </a:lstStyle>
            <a:p>
              <a:pPr/>
              <a:r>
                <a:t>79%</a:t>
              </a:r>
            </a:p>
          </p:txBody>
        </p:sp>
      </p:grpSp>
      <p:sp>
        <p:nvSpPr>
          <p:cNvPr id="174" name="TextBox 20"/>
          <p:cNvSpPr txBox="1"/>
          <p:nvPr/>
        </p:nvSpPr>
        <p:spPr>
          <a:xfrm>
            <a:off x="3241032" y="334899"/>
            <a:ext cx="11805937" cy="68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pc="126" sz="420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pPr/>
            <a:r>
              <a:t>GLOBAL STATISTICS ON SUICIDE</a:t>
            </a:r>
          </a:p>
        </p:txBody>
      </p:sp>
      <p:sp>
        <p:nvSpPr>
          <p:cNvPr id="175" name="TextBox 21"/>
          <p:cNvSpPr txBox="1"/>
          <p:nvPr/>
        </p:nvSpPr>
        <p:spPr>
          <a:xfrm>
            <a:off x="13128398" y="9800146"/>
            <a:ext cx="5086351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100"/>
              </a:lnSpc>
              <a:defRPr sz="2200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defRPr>
            </a:lvl1pPr>
          </a:lstStyle>
          <a:p>
            <a:pPr/>
            <a:r>
              <a:t>*Statistics obtained from WHO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2"/>
          <p:cNvGrpSpPr/>
          <p:nvPr/>
        </p:nvGrpSpPr>
        <p:grpSpPr>
          <a:xfrm>
            <a:off x="2453452" y="1216533"/>
            <a:ext cx="13381095" cy="8920730"/>
            <a:chOff x="0" y="0"/>
            <a:chExt cx="13381093" cy="8920729"/>
          </a:xfrm>
        </p:grpSpPr>
        <p:sp>
          <p:nvSpPr>
            <p:cNvPr id="177" name="Freeform 4"/>
            <p:cNvSpPr/>
            <p:nvPr/>
          </p:nvSpPr>
          <p:spPr>
            <a:xfrm>
              <a:off x="9314155" y="1080050"/>
              <a:ext cx="2761193" cy="21018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8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381094" cy="8920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Freeform 7"/>
            <p:cNvSpPr/>
            <p:nvPr/>
          </p:nvSpPr>
          <p:spPr>
            <a:xfrm>
              <a:off x="271754" y="352975"/>
              <a:ext cx="12321762" cy="8567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1284" y="21146"/>
                  </a:moveTo>
                  <a:lnTo>
                    <a:pt x="309" y="21146"/>
                  </a:lnTo>
                  <a:lnTo>
                    <a:pt x="309" y="445"/>
                  </a:lnTo>
                  <a:lnTo>
                    <a:pt x="21284" y="445"/>
                  </a:lnTo>
                  <a:lnTo>
                    <a:pt x="21284" y="21146"/>
                  </a:lnTo>
                  <a:close/>
                </a:path>
              </a:pathLst>
            </a:custGeom>
            <a:solidFill>
              <a:srgbClr val="86EA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1" name="TextBox 8"/>
          <p:cNvSpPr txBox="1"/>
          <p:nvPr/>
        </p:nvSpPr>
        <p:spPr>
          <a:xfrm>
            <a:off x="3241032" y="334899"/>
            <a:ext cx="11805937" cy="68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pc="126" sz="420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pPr/>
            <a:r>
              <a:t>GLOBAL STATISTICS ON SUICIDE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