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1" r:id="rId6"/>
    <p:sldId id="260" r:id="rId7"/>
    <p:sldId id="261" r:id="rId8"/>
    <p:sldId id="262" r:id="rId9"/>
    <p:sldId id="267" r:id="rId10"/>
    <p:sldId id="268" r:id="rId11"/>
    <p:sldId id="269" r:id="rId12"/>
    <p:sldId id="270" r:id="rId13"/>
    <p:sldId id="277" r:id="rId14"/>
    <p:sldId id="272" r:id="rId15"/>
    <p:sldId id="263" r:id="rId16"/>
    <p:sldId id="264" r:id="rId17"/>
    <p:sldId id="266" r:id="rId18"/>
    <p:sldId id="265" r:id="rId19"/>
    <p:sldId id="273" r:id="rId20"/>
    <p:sldId id="276" r:id="rId21"/>
    <p:sldId id="274" r:id="rId22"/>
    <p:sldId id="275"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4421"/>
    <a:srgbClr val="59A3EC"/>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628" y="1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FC420-AE96-45E0-BDFC-4BAE35F89190}" type="datetimeFigureOut">
              <a:rPr lang="de-DE" smtClean="0"/>
              <a:t>13.12.2021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B5A3E-EDC4-456F-901B-E5176AFDA8C1}" type="slidenum">
              <a:rPr lang="de-DE" smtClean="0"/>
              <a:t>‹Nr.›</a:t>
            </a:fld>
            <a:endParaRPr lang="de-DE"/>
          </a:p>
        </p:txBody>
      </p:sp>
    </p:spTree>
    <p:extLst>
      <p:ext uri="{BB962C8B-B14F-4D97-AF65-F5344CB8AC3E}">
        <p14:creationId xmlns:p14="http://schemas.microsoft.com/office/powerpoint/2010/main" val="101230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DB5A3E-EDC4-456F-901B-E5176AFDA8C1}" type="slidenum">
              <a:rPr lang="de-DE" smtClean="0"/>
              <a:t>3</a:t>
            </a:fld>
            <a:endParaRPr lang="de-DE"/>
          </a:p>
        </p:txBody>
      </p:sp>
    </p:spTree>
    <p:extLst>
      <p:ext uri="{BB962C8B-B14F-4D97-AF65-F5344CB8AC3E}">
        <p14:creationId xmlns:p14="http://schemas.microsoft.com/office/powerpoint/2010/main" val="3702211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F5E918D1-1700-40A5-AA32-D1604B9D405F}" type="datetimeFigureOut">
              <a:rPr lang="de-DE" smtClean="0"/>
              <a:t>13.12.2021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EC355AA-6E09-4301-A5D4-67A22EDEF92D}" type="slidenum">
              <a:rPr lang="de-DE" smtClean="0"/>
              <a:t>‹Nr.›</a:t>
            </a:fld>
            <a:endParaRPr lang="de-DE"/>
          </a:p>
        </p:txBody>
      </p:sp>
    </p:spTree>
    <p:extLst>
      <p:ext uri="{BB962C8B-B14F-4D97-AF65-F5344CB8AC3E}">
        <p14:creationId xmlns:p14="http://schemas.microsoft.com/office/powerpoint/2010/main" val="395074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5E918D1-1700-40A5-AA32-D1604B9D405F}" type="datetimeFigureOut">
              <a:rPr lang="de-DE" smtClean="0"/>
              <a:t>13.12.2021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EC355AA-6E09-4301-A5D4-67A22EDEF92D}" type="slidenum">
              <a:rPr lang="de-DE" smtClean="0"/>
              <a:t>‹Nr.›</a:t>
            </a:fld>
            <a:endParaRPr lang="de-DE"/>
          </a:p>
        </p:txBody>
      </p:sp>
    </p:spTree>
    <p:extLst>
      <p:ext uri="{BB962C8B-B14F-4D97-AF65-F5344CB8AC3E}">
        <p14:creationId xmlns:p14="http://schemas.microsoft.com/office/powerpoint/2010/main" val="224499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5E918D1-1700-40A5-AA32-D1604B9D405F}" type="datetimeFigureOut">
              <a:rPr lang="de-DE" smtClean="0"/>
              <a:t>13.12.2021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EC355AA-6E09-4301-A5D4-67A22EDEF92D}" type="slidenum">
              <a:rPr lang="de-DE" smtClean="0"/>
              <a:t>‹Nr.›</a:t>
            </a:fld>
            <a:endParaRPr lang="de-DE"/>
          </a:p>
        </p:txBody>
      </p:sp>
    </p:spTree>
    <p:extLst>
      <p:ext uri="{BB962C8B-B14F-4D97-AF65-F5344CB8AC3E}">
        <p14:creationId xmlns:p14="http://schemas.microsoft.com/office/powerpoint/2010/main" val="424487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5E918D1-1700-40A5-AA32-D1604B9D405F}" type="datetimeFigureOut">
              <a:rPr lang="de-DE" smtClean="0"/>
              <a:t>13.12.2021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EC355AA-6E09-4301-A5D4-67A22EDEF92D}" type="slidenum">
              <a:rPr lang="de-DE" smtClean="0"/>
              <a:t>‹Nr.›</a:t>
            </a:fld>
            <a:endParaRPr lang="de-DE"/>
          </a:p>
        </p:txBody>
      </p:sp>
    </p:spTree>
    <p:extLst>
      <p:ext uri="{BB962C8B-B14F-4D97-AF65-F5344CB8AC3E}">
        <p14:creationId xmlns:p14="http://schemas.microsoft.com/office/powerpoint/2010/main" val="270443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F5E918D1-1700-40A5-AA32-D1604B9D405F}" type="datetimeFigureOut">
              <a:rPr lang="de-DE" smtClean="0"/>
              <a:t>13.12.2021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EC355AA-6E09-4301-A5D4-67A22EDEF92D}" type="slidenum">
              <a:rPr lang="de-DE" smtClean="0"/>
              <a:t>‹Nr.›</a:t>
            </a:fld>
            <a:endParaRPr lang="de-DE"/>
          </a:p>
        </p:txBody>
      </p:sp>
    </p:spTree>
    <p:extLst>
      <p:ext uri="{BB962C8B-B14F-4D97-AF65-F5344CB8AC3E}">
        <p14:creationId xmlns:p14="http://schemas.microsoft.com/office/powerpoint/2010/main" val="161012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F5E918D1-1700-40A5-AA32-D1604B9D405F}" type="datetimeFigureOut">
              <a:rPr lang="de-DE" smtClean="0"/>
              <a:t>13.12.2021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EC355AA-6E09-4301-A5D4-67A22EDEF92D}" type="slidenum">
              <a:rPr lang="de-DE" smtClean="0"/>
              <a:t>‹Nr.›</a:t>
            </a:fld>
            <a:endParaRPr lang="de-DE"/>
          </a:p>
        </p:txBody>
      </p:sp>
    </p:spTree>
    <p:extLst>
      <p:ext uri="{BB962C8B-B14F-4D97-AF65-F5344CB8AC3E}">
        <p14:creationId xmlns:p14="http://schemas.microsoft.com/office/powerpoint/2010/main" val="3907122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5E918D1-1700-40A5-AA32-D1604B9D405F}" type="datetimeFigureOut">
              <a:rPr lang="de-DE" smtClean="0"/>
              <a:t>13.12.2021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EC355AA-6E09-4301-A5D4-67A22EDEF92D}" type="slidenum">
              <a:rPr lang="de-DE" smtClean="0"/>
              <a:t>‹Nr.›</a:t>
            </a:fld>
            <a:endParaRPr lang="de-DE"/>
          </a:p>
        </p:txBody>
      </p:sp>
    </p:spTree>
    <p:extLst>
      <p:ext uri="{BB962C8B-B14F-4D97-AF65-F5344CB8AC3E}">
        <p14:creationId xmlns:p14="http://schemas.microsoft.com/office/powerpoint/2010/main" val="231270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F5E918D1-1700-40A5-AA32-D1604B9D405F}" type="datetimeFigureOut">
              <a:rPr lang="de-DE" smtClean="0"/>
              <a:t>13.12.2021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EC355AA-6E09-4301-A5D4-67A22EDEF92D}" type="slidenum">
              <a:rPr lang="de-DE" smtClean="0"/>
              <a:t>‹Nr.›</a:t>
            </a:fld>
            <a:endParaRPr lang="de-DE"/>
          </a:p>
        </p:txBody>
      </p:sp>
    </p:spTree>
    <p:extLst>
      <p:ext uri="{BB962C8B-B14F-4D97-AF65-F5344CB8AC3E}">
        <p14:creationId xmlns:p14="http://schemas.microsoft.com/office/powerpoint/2010/main" val="312791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5E918D1-1700-40A5-AA32-D1604B9D405F}" type="datetimeFigureOut">
              <a:rPr lang="de-DE" smtClean="0"/>
              <a:t>13.12.2021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EC355AA-6E09-4301-A5D4-67A22EDEF92D}" type="slidenum">
              <a:rPr lang="de-DE" smtClean="0"/>
              <a:t>‹Nr.›</a:t>
            </a:fld>
            <a:endParaRPr lang="de-DE"/>
          </a:p>
        </p:txBody>
      </p:sp>
    </p:spTree>
    <p:extLst>
      <p:ext uri="{BB962C8B-B14F-4D97-AF65-F5344CB8AC3E}">
        <p14:creationId xmlns:p14="http://schemas.microsoft.com/office/powerpoint/2010/main" val="226072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5E918D1-1700-40A5-AA32-D1604B9D405F}" type="datetimeFigureOut">
              <a:rPr lang="de-DE" smtClean="0"/>
              <a:t>13.12.2021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EC355AA-6E09-4301-A5D4-67A22EDEF92D}" type="slidenum">
              <a:rPr lang="de-DE" smtClean="0"/>
              <a:t>‹Nr.›</a:t>
            </a:fld>
            <a:endParaRPr lang="de-DE"/>
          </a:p>
        </p:txBody>
      </p:sp>
    </p:spTree>
    <p:extLst>
      <p:ext uri="{BB962C8B-B14F-4D97-AF65-F5344CB8AC3E}">
        <p14:creationId xmlns:p14="http://schemas.microsoft.com/office/powerpoint/2010/main" val="3431046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5E918D1-1700-40A5-AA32-D1604B9D405F}" type="datetimeFigureOut">
              <a:rPr lang="de-DE" smtClean="0"/>
              <a:t>13.12.2021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EC355AA-6E09-4301-A5D4-67A22EDEF92D}" type="slidenum">
              <a:rPr lang="de-DE" smtClean="0"/>
              <a:t>‹Nr.›</a:t>
            </a:fld>
            <a:endParaRPr lang="de-DE"/>
          </a:p>
        </p:txBody>
      </p:sp>
    </p:spTree>
    <p:extLst>
      <p:ext uri="{BB962C8B-B14F-4D97-AF65-F5344CB8AC3E}">
        <p14:creationId xmlns:p14="http://schemas.microsoft.com/office/powerpoint/2010/main" val="32675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918D1-1700-40A5-AA32-D1604B9D405F}" type="datetimeFigureOut">
              <a:rPr lang="de-DE" smtClean="0"/>
              <a:t>13.12.2021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355AA-6E09-4301-A5D4-67A22EDEF92D}" type="slidenum">
              <a:rPr lang="de-DE" smtClean="0"/>
              <a:t>‹Nr.›</a:t>
            </a:fld>
            <a:endParaRPr lang="de-DE"/>
          </a:p>
        </p:txBody>
      </p:sp>
    </p:spTree>
    <p:extLst>
      <p:ext uri="{BB962C8B-B14F-4D97-AF65-F5344CB8AC3E}">
        <p14:creationId xmlns:p14="http://schemas.microsoft.com/office/powerpoint/2010/main" val="4016686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journals.sagepub.com/doi/10.1177/036215379002000105"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powerofted.com/empowerment-triangle/" TargetMode="External"/><Relationship Id="rId4" Type="http://schemas.openxmlformats.org/officeDocument/2006/relationships/hyperlink" Target="http://ta-tutor.com/sites/ta-tutor.com/files/widgets/therapy/durable-triangle/xdupp.ht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karpmandramatriangle.com/pdf/thenewdramatriangles.pdf"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karpmandramatriangle.com/copyright.html" TargetMode="External"/><Relationship Id="rId5" Type="http://schemas.openxmlformats.org/officeDocument/2006/relationships/hyperlink" Target="http://margalistherapy.com/product/stop-caretaking-the-borderline-or-narcissist-how-to-end-the-drama-and-get-on-with-life/" TargetMode="External"/><Relationship Id="rId4" Type="http://schemas.openxmlformats.org/officeDocument/2006/relationships/hyperlink" Target="https://youtu.be/E_XSeUYa0-8"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GFK-Übungsabend zum</a:t>
            </a:r>
            <a:endParaRPr lang="de-DE" dirty="0"/>
          </a:p>
        </p:txBody>
      </p:sp>
      <p:sp>
        <p:nvSpPr>
          <p:cNvPr id="3" name="Untertitel 2"/>
          <p:cNvSpPr>
            <a:spLocks noGrp="1"/>
          </p:cNvSpPr>
          <p:nvPr>
            <p:ph type="subTitle" idx="1"/>
          </p:nvPr>
        </p:nvSpPr>
        <p:spPr/>
        <p:txBody>
          <a:bodyPr>
            <a:normAutofit fontScale="92500" lnSpcReduction="20000"/>
          </a:bodyPr>
          <a:lstStyle/>
          <a:p>
            <a:r>
              <a:rPr lang="de-DE" sz="4300" dirty="0" smtClean="0"/>
              <a:t>Dramadreieck</a:t>
            </a:r>
          </a:p>
          <a:p>
            <a:endParaRPr lang="de-DE" dirty="0"/>
          </a:p>
          <a:p>
            <a:endParaRPr lang="de-DE" dirty="0" smtClean="0"/>
          </a:p>
          <a:p>
            <a:r>
              <a:rPr lang="de-DE" dirty="0" smtClean="0"/>
              <a:t>GFK-Netzwerk Karlsruhe, Stefan Eidelloth</a:t>
            </a:r>
            <a:endParaRPr lang="de-DE" dirty="0"/>
          </a:p>
        </p:txBody>
      </p:sp>
    </p:spTree>
    <p:extLst>
      <p:ext uri="{BB962C8B-B14F-4D97-AF65-F5344CB8AC3E}">
        <p14:creationId xmlns:p14="http://schemas.microsoft.com/office/powerpoint/2010/main" val="317048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noFill/>
        </p:spPr>
        <p:txBody>
          <a:bodyPr/>
          <a:lstStyle/>
          <a:p>
            <a:pPr algn="ctr"/>
            <a:r>
              <a:rPr lang="de-DE" b="1" dirty="0" smtClean="0">
                <a:solidFill>
                  <a:srgbClr val="92D050"/>
                </a:solidFill>
              </a:rPr>
              <a:t>Grün</a:t>
            </a:r>
            <a:endParaRPr lang="de-DE" b="1" dirty="0">
              <a:solidFill>
                <a:srgbClr val="92D050"/>
              </a:solidFill>
            </a:endParaRPr>
          </a:p>
        </p:txBody>
      </p:sp>
      <p:sp>
        <p:nvSpPr>
          <p:cNvPr id="3" name="Inhaltsplatzhalter 2"/>
          <p:cNvSpPr>
            <a:spLocks noGrp="1"/>
          </p:cNvSpPr>
          <p:nvPr>
            <p:ph idx="1"/>
          </p:nvPr>
        </p:nvSpPr>
        <p:spPr>
          <a:xfrm>
            <a:off x="478971" y="1362075"/>
            <a:ext cx="11088915" cy="5198382"/>
          </a:xfrm>
        </p:spPr>
        <p:txBody>
          <a:bodyPr>
            <a:normAutofit fontScale="55000" lnSpcReduction="20000"/>
          </a:bodyPr>
          <a:lstStyle/>
          <a:p>
            <a:r>
              <a:rPr lang="de-DE" dirty="0"/>
              <a:t>Du hast ab und zu Kopf- oder Rückenschmerzen. Du spürst manchmal eine </a:t>
            </a:r>
            <a:r>
              <a:rPr lang="de-DE" b="1" dirty="0"/>
              <a:t>innere Anspannung</a:t>
            </a:r>
            <a:r>
              <a:rPr lang="de-DE" dirty="0"/>
              <a:t>, nachdem du eine längere Zeit mit deinem Partner verbracht hast. Dies </a:t>
            </a:r>
            <a:r>
              <a:rPr lang="de-DE" b="1" dirty="0"/>
              <a:t>wechselt</a:t>
            </a:r>
            <a:r>
              <a:rPr lang="de-DE" dirty="0"/>
              <a:t> sich mit Phasen von Hochgefühl und Begeisterung ab, wenn dein Partner mal "einen guten Tag hat".</a:t>
            </a:r>
          </a:p>
          <a:p>
            <a:r>
              <a:rPr lang="de-DE" dirty="0"/>
              <a:t>Du kommst dir so vor, als ob du mit </a:t>
            </a:r>
            <a:r>
              <a:rPr lang="de-DE" b="1" dirty="0"/>
              <a:t>zwei unterschiedlichen Wesen </a:t>
            </a:r>
            <a:r>
              <a:rPr lang="de-DE" dirty="0"/>
              <a:t>zusammenleben würdest, einer herzlichen, liebevollen </a:t>
            </a:r>
            <a:r>
              <a:rPr lang="de-DE" b="1" dirty="0"/>
              <a:t>Fee</a:t>
            </a:r>
            <a:r>
              <a:rPr lang="de-DE" dirty="0"/>
              <a:t> und einem gemeinen, verärgerten, oft vorwurfsvollen </a:t>
            </a:r>
            <a:r>
              <a:rPr lang="de-DE" b="1" dirty="0"/>
              <a:t>Drachen</a:t>
            </a:r>
            <a:r>
              <a:rPr lang="de-DE" dirty="0"/>
              <a:t>. Du hättest gerne, dass das erste Wesen, mit dem du ja ursprünglich die Beziehung eingegangen bist, die ganze Zeit anwesend wäre.</a:t>
            </a:r>
          </a:p>
          <a:p>
            <a:r>
              <a:rPr lang="de-DE" dirty="0"/>
              <a:t>Du fühlst dich </a:t>
            </a:r>
            <a:r>
              <a:rPr lang="de-DE" b="1" dirty="0" smtClean="0"/>
              <a:t>verantwortlich</a:t>
            </a:r>
            <a:r>
              <a:rPr lang="de-DE" dirty="0" smtClean="0"/>
              <a:t> dafür</a:t>
            </a:r>
            <a:r>
              <a:rPr lang="de-DE" dirty="0"/>
              <a:t>, dass euer Zusammenleben rund läuft. Du möchtest kompetent und stark sein, immer zur Stelle um die </a:t>
            </a:r>
            <a:r>
              <a:rPr lang="de-DE" b="1" dirty="0"/>
              <a:t>Bedürfnisse </a:t>
            </a:r>
            <a:r>
              <a:rPr lang="de-DE" b="1" dirty="0" smtClean="0"/>
              <a:t>deines </a:t>
            </a:r>
            <a:r>
              <a:rPr lang="de-DE" b="1" dirty="0"/>
              <a:t>Partners zu erfüllen</a:t>
            </a:r>
            <a:r>
              <a:rPr lang="de-DE" dirty="0"/>
              <a:t>. Du versuchst deinen Partner aufzumuntern. Aber auch dann wenn alle Dinge richtig gut laufen, ist er eher pessimistisch und verstimmt. Neulich hast du erst versucht, ausgleichend auf ihn einzuwirken, nachdem er aufgebracht eine Familienfeier verlassen hat. </a:t>
            </a:r>
          </a:p>
          <a:p>
            <a:r>
              <a:rPr lang="de-DE" dirty="0"/>
              <a:t>Es ist zu deiner zweiten Natur geworden, darüber nachzudenken </a:t>
            </a:r>
            <a:r>
              <a:rPr lang="de-DE" b="1" dirty="0"/>
              <a:t>was du falsch gemacht hast</a:t>
            </a:r>
            <a:r>
              <a:rPr lang="de-DE" dirty="0"/>
              <a:t>, wenn sich jemand plötzlich aufregt. Konflikte versuchst du möglichst zu vermeiden. Auf der Arbeit bist du </a:t>
            </a:r>
            <a:r>
              <a:rPr lang="de-DE" b="1" dirty="0"/>
              <a:t>kompetent, effektiv, gut strukturiert </a:t>
            </a:r>
            <a:r>
              <a:rPr lang="de-DE" dirty="0"/>
              <a:t>und kommst mit jedem gut klar. Dennoch hält dir dein Partner zuhause vor, egoistisch, unaufmerksam, verletzend und schlecht organisiert zu sein.  </a:t>
            </a:r>
          </a:p>
          <a:p>
            <a:r>
              <a:rPr lang="de-DE" dirty="0"/>
              <a:t>Diese </a:t>
            </a:r>
            <a:r>
              <a:rPr lang="de-DE" b="1" dirty="0"/>
              <a:t>Vorwürfe</a:t>
            </a:r>
            <a:r>
              <a:rPr lang="de-DE" dirty="0"/>
              <a:t> hörst du von Zeit zu Zeit und sie spornen dich an, </a:t>
            </a:r>
            <a:r>
              <a:rPr lang="de-DE" b="1" dirty="0"/>
              <a:t>noch perfekter </a:t>
            </a:r>
            <a:r>
              <a:rPr lang="de-DE" dirty="0"/>
              <a:t>zu werden, noch mehr Kraft zu investieren um ein besserer Mensch zu sein und alles richtig zu machen. Schließich wird die </a:t>
            </a:r>
            <a:r>
              <a:rPr lang="de-DE" b="1" dirty="0"/>
              <a:t>Frustration</a:t>
            </a:r>
            <a:r>
              <a:rPr lang="de-DE" dirty="0"/>
              <a:t> zu groß und du explodierst, fühlst dich schuldig und schämst dich, weil du weder deinen eigenen Idealen entsprichst noch deinen Partner zufriedenstellen kannst. </a:t>
            </a:r>
          </a:p>
          <a:p>
            <a:r>
              <a:rPr lang="de-DE" dirty="0"/>
              <a:t>Als du aufgewachsen bist hat sich eines deiner </a:t>
            </a:r>
            <a:r>
              <a:rPr lang="de-DE" b="1" dirty="0"/>
              <a:t>Familienmitglieder</a:t>
            </a:r>
            <a:r>
              <a:rPr lang="de-DE" dirty="0"/>
              <a:t>, Mutter, Vater, Geschwister, Großeltern vielleicht ähnlich verhalten wie dein Partner heute. Du bekommst mehr und mehr dein Eindruck, dass dich diese Beziehung verrückt macht. </a:t>
            </a:r>
          </a:p>
          <a:p>
            <a:r>
              <a:rPr lang="de-DE" dirty="0"/>
              <a:t>Vor der Beziehung hast du dich als eine </a:t>
            </a:r>
            <a:r>
              <a:rPr lang="de-DE" b="1" dirty="0"/>
              <a:t>ruhige und ausgeglichene Person </a:t>
            </a:r>
            <a:r>
              <a:rPr lang="de-DE" dirty="0"/>
              <a:t>gekannt. Nun entdeckst du inneren Stress und hast Phasen, in denen du übel gelaunt bist. Meistens fällt dir die Wut allerdings nicht auf, da du dich mehr um die Gedanken, Gefühle und Bedürfnisse deines Partners kümmerst als um deine eigenen. "So gehört sich das schließlich in ein einer richtigen Liebesbeziehung."  Du denkst dir manchmal "</a:t>
            </a:r>
            <a:r>
              <a:rPr lang="de-DE" b="1" dirty="0"/>
              <a:t>Wenn ich doch nur mehr lieben könnte oder wenn mein Partner nur endlich denken würde bevor er den Mund aufmacht</a:t>
            </a:r>
            <a:r>
              <a:rPr lang="de-DE" dirty="0"/>
              <a:t>, ..."</a:t>
            </a:r>
          </a:p>
          <a:p>
            <a:r>
              <a:rPr lang="de-DE" dirty="0"/>
              <a:t>Dein Lieblingsplatz auf dem Spielfeld ist die Rolle des </a:t>
            </a:r>
            <a:r>
              <a:rPr lang="de-DE" b="1" dirty="0"/>
              <a:t>Retters</a:t>
            </a:r>
            <a:r>
              <a:rPr lang="de-DE" dirty="0"/>
              <a:t>. </a:t>
            </a:r>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4737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noFill/>
        </p:spPr>
        <p:txBody>
          <a:bodyPr/>
          <a:lstStyle/>
          <a:p>
            <a:pPr algn="ctr"/>
            <a:r>
              <a:rPr lang="de-DE" b="1" dirty="0" smtClean="0">
                <a:solidFill>
                  <a:schemeClr val="accent4"/>
                </a:solidFill>
              </a:rPr>
              <a:t>Orange</a:t>
            </a:r>
            <a:endParaRPr lang="de-DE" b="1" dirty="0">
              <a:solidFill>
                <a:schemeClr val="accent4"/>
              </a:solidFill>
            </a:endParaRPr>
          </a:p>
        </p:txBody>
      </p:sp>
      <p:sp>
        <p:nvSpPr>
          <p:cNvPr id="3" name="Inhaltsplatzhalter 2"/>
          <p:cNvSpPr>
            <a:spLocks noGrp="1"/>
          </p:cNvSpPr>
          <p:nvPr>
            <p:ph idx="1"/>
          </p:nvPr>
        </p:nvSpPr>
        <p:spPr>
          <a:xfrm>
            <a:off x="478971" y="1362075"/>
            <a:ext cx="11088915" cy="5198382"/>
          </a:xfrm>
        </p:spPr>
        <p:txBody>
          <a:bodyPr>
            <a:normAutofit fontScale="70000" lnSpcReduction="20000"/>
          </a:bodyPr>
          <a:lstStyle/>
          <a:p>
            <a:r>
              <a:rPr lang="de-DE" dirty="0"/>
              <a:t>Dein emotionales System ist </a:t>
            </a:r>
            <a:r>
              <a:rPr lang="de-DE" b="1" dirty="0"/>
              <a:t>sensitiv</a:t>
            </a:r>
            <a:r>
              <a:rPr lang="de-DE" dirty="0"/>
              <a:t> und du reagierst auf das was du erlebst mit </a:t>
            </a:r>
            <a:r>
              <a:rPr lang="de-DE" b="1" dirty="0"/>
              <a:t>starken Gefühlen</a:t>
            </a:r>
            <a:r>
              <a:rPr lang="de-DE" dirty="0"/>
              <a:t>. Du kennst die Achterbahnfahrt von himmelhochjauchzend bis zu tote betrübt. In deiner Partnerschaft ist es dir sehr wichtig </a:t>
            </a:r>
            <a:r>
              <a:rPr lang="de-DE" b="1" dirty="0"/>
              <a:t>füreinander da zu sein</a:t>
            </a:r>
            <a:r>
              <a:rPr lang="de-DE" dirty="0"/>
              <a:t> und aufeinander zählen zu können. Du denkst im </a:t>
            </a:r>
            <a:r>
              <a:rPr lang="de-DE" dirty="0" smtClean="0"/>
              <a:t>„</a:t>
            </a:r>
            <a:r>
              <a:rPr lang="de-DE" b="1" dirty="0" smtClean="0"/>
              <a:t>Wir</a:t>
            </a:r>
            <a:r>
              <a:rPr lang="de-DE" dirty="0"/>
              <a:t>". Wenn du mit deiner Familie oder deinen Freunden unterwegs bist hast du das Wohl der Gruppe im Blick. </a:t>
            </a:r>
          </a:p>
          <a:p>
            <a:r>
              <a:rPr lang="de-DE" b="1" dirty="0"/>
              <a:t>Alleine fühlst du dich nicht so wohl</a:t>
            </a:r>
            <a:r>
              <a:rPr lang="de-DE" dirty="0"/>
              <a:t>. Zusammen mit deinem Partner schläfst du besser als in den einsamen Nächten, in denen du alleine im Bett liegst.  </a:t>
            </a:r>
          </a:p>
          <a:p>
            <a:r>
              <a:rPr lang="de-DE" dirty="0"/>
              <a:t>Du machst keine halben Sachen. Auch wenn es dir manchmal schwer fällt </a:t>
            </a:r>
            <a:r>
              <a:rPr lang="de-DE" b="1" dirty="0"/>
              <a:t>Vertrauen</a:t>
            </a:r>
            <a:r>
              <a:rPr lang="de-DE" dirty="0"/>
              <a:t> aufzubauen verschenkst du schnell dein Herz. Von deinem angebeteten Partner betrogen oder </a:t>
            </a:r>
            <a:r>
              <a:rPr lang="de-DE" b="1" dirty="0"/>
              <a:t>verlassen zu werden </a:t>
            </a:r>
            <a:r>
              <a:rPr lang="de-DE" dirty="0"/>
              <a:t>wäre das Horrorszenario schlechthin für dich. In der Partnerschaft möchtest du mit deinem Liebsten </a:t>
            </a:r>
            <a:r>
              <a:rPr lang="de-DE" b="1" dirty="0"/>
              <a:t>verschmelzen</a:t>
            </a:r>
            <a:r>
              <a:rPr lang="de-DE" dirty="0"/>
              <a:t>. Würde dein Partner sich von dir trennen, würdest du dich selbst </a:t>
            </a:r>
            <a:r>
              <a:rPr lang="de-DE" b="1" dirty="0"/>
              <a:t>verlieren</a:t>
            </a:r>
            <a:r>
              <a:rPr lang="de-DE" dirty="0"/>
              <a:t>. </a:t>
            </a:r>
          </a:p>
          <a:p>
            <a:r>
              <a:rPr lang="de-DE" dirty="0"/>
              <a:t>Für den Fall, dass dein Vertrauen missbraucht wird, bist du allerdings auch stark genug um die </a:t>
            </a:r>
            <a:r>
              <a:rPr lang="de-DE" b="1" dirty="0"/>
              <a:t>Konsequenzen zu ziehen </a:t>
            </a:r>
            <a:r>
              <a:rPr lang="de-DE" dirty="0"/>
              <a:t>und die Beziehung zu beenden. Da bist du </a:t>
            </a:r>
            <a:r>
              <a:rPr lang="de-DE" b="1" dirty="0"/>
              <a:t>gerade heraus </a:t>
            </a:r>
            <a:r>
              <a:rPr lang="de-DE" dirty="0"/>
              <a:t>und machst keine gute Miene zum bösen Spiel. </a:t>
            </a:r>
          </a:p>
          <a:p>
            <a:r>
              <a:rPr lang="de-DE" dirty="0"/>
              <a:t>Obwohl du so ein </a:t>
            </a:r>
            <a:r>
              <a:rPr lang="de-DE" b="1" dirty="0"/>
              <a:t>großes Herz </a:t>
            </a:r>
            <a:r>
              <a:rPr lang="de-DE" dirty="0"/>
              <a:t>hast meint es das Schicksal leider nicht gut mit dir. Du bekommst Strafzettel, dein Job wird unberechtigter Weise gekündigt oder du hast Ärger mit deinem Vermieter. </a:t>
            </a:r>
            <a:r>
              <a:rPr lang="de-DE" b="1" dirty="0"/>
              <a:t>Manchmal auch alles auf einmal</a:t>
            </a:r>
            <a:r>
              <a:rPr lang="de-DE" dirty="0"/>
              <a:t>. "Wieso muss so etwas immer ausgerechnet mir passieren?" </a:t>
            </a:r>
          </a:p>
          <a:p>
            <a:r>
              <a:rPr lang="de-DE" dirty="0"/>
              <a:t>Dein Lieblingsplatz auf dem Spielfeld ist die Rolle des </a:t>
            </a:r>
            <a:r>
              <a:rPr lang="de-DE" b="1" dirty="0"/>
              <a:t>Hilflosen</a:t>
            </a:r>
            <a:r>
              <a:rPr lang="de-DE" dirty="0"/>
              <a:t>.</a:t>
            </a:r>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10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noFill/>
        </p:spPr>
        <p:txBody>
          <a:bodyPr/>
          <a:lstStyle/>
          <a:p>
            <a:pPr algn="ctr"/>
            <a:r>
              <a:rPr lang="de-DE" b="1" dirty="0" smtClean="0">
                <a:solidFill>
                  <a:srgbClr val="00B0F0"/>
                </a:solidFill>
              </a:rPr>
              <a:t>Blau</a:t>
            </a:r>
            <a:endParaRPr lang="de-DE" b="1" dirty="0">
              <a:solidFill>
                <a:schemeClr val="accent4"/>
              </a:solidFill>
            </a:endParaRPr>
          </a:p>
        </p:txBody>
      </p:sp>
      <p:sp>
        <p:nvSpPr>
          <p:cNvPr id="3" name="Inhaltsplatzhalter 2"/>
          <p:cNvSpPr>
            <a:spLocks noGrp="1"/>
          </p:cNvSpPr>
          <p:nvPr>
            <p:ph idx="1"/>
          </p:nvPr>
        </p:nvSpPr>
        <p:spPr>
          <a:xfrm>
            <a:off x="478971" y="1362075"/>
            <a:ext cx="11088915" cy="5198382"/>
          </a:xfrm>
        </p:spPr>
        <p:txBody>
          <a:bodyPr>
            <a:normAutofit fontScale="62500" lnSpcReduction="20000"/>
          </a:bodyPr>
          <a:lstStyle/>
          <a:p>
            <a:r>
              <a:rPr lang="de-DE" dirty="0"/>
              <a:t>Du bist dir bewusst, dass du ein </a:t>
            </a:r>
            <a:r>
              <a:rPr lang="de-DE" b="1" dirty="0"/>
              <a:t>besonderer Mensch </a:t>
            </a:r>
            <a:r>
              <a:rPr lang="de-DE" dirty="0"/>
              <a:t>bist und hast ein selbstsicheres Auftreten. Es fällt dir leicht Visionen für dein Leben zu entwickeln: "Mein Haus, mein Auto, mein </a:t>
            </a:r>
            <a:r>
              <a:rPr lang="de-DE" dirty="0" smtClean="0"/>
              <a:t>Boot, ...". </a:t>
            </a:r>
            <a:r>
              <a:rPr lang="de-DE" dirty="0"/>
              <a:t>Da dir ein gewisser </a:t>
            </a:r>
            <a:r>
              <a:rPr lang="de-DE" b="1" dirty="0"/>
              <a:t>Ehrgeiz</a:t>
            </a:r>
            <a:r>
              <a:rPr lang="de-DE" dirty="0"/>
              <a:t> in die Wiege gelegt ist fackelst du auch nicht lange, diese Visionen in die Tat umzusetzen: </a:t>
            </a:r>
            <a:r>
              <a:rPr lang="de-DE" b="1" dirty="0"/>
              <a:t>G</a:t>
            </a:r>
            <a:r>
              <a:rPr lang="de-DE" dirty="0"/>
              <a:t>esundheit, </a:t>
            </a:r>
            <a:r>
              <a:rPr lang="de-DE" b="1" dirty="0"/>
              <a:t>I</a:t>
            </a:r>
            <a:r>
              <a:rPr lang="de-DE" dirty="0"/>
              <a:t>ntelligenz, </a:t>
            </a:r>
            <a:r>
              <a:rPr lang="de-DE" b="1" dirty="0"/>
              <a:t>P</a:t>
            </a:r>
            <a:r>
              <a:rPr lang="de-DE" dirty="0"/>
              <a:t>otenz, </a:t>
            </a:r>
            <a:r>
              <a:rPr lang="de-DE" b="1" dirty="0"/>
              <a:t>S</a:t>
            </a:r>
            <a:r>
              <a:rPr lang="de-DE" dirty="0"/>
              <a:t>chönheit ("GIPS") stehen neben Erfolg und Wohlstand auf deiner Tagesordnung.</a:t>
            </a:r>
          </a:p>
          <a:p>
            <a:r>
              <a:rPr lang="de-DE" dirty="0"/>
              <a:t>Aufgrund deiner besonderen </a:t>
            </a:r>
            <a:r>
              <a:rPr lang="de-DE" b="1" dirty="0"/>
              <a:t>Talente</a:t>
            </a:r>
            <a:r>
              <a:rPr lang="de-DE" dirty="0"/>
              <a:t> dauert es leider nicht lange, bis </a:t>
            </a:r>
            <a:r>
              <a:rPr lang="de-DE" b="1" dirty="0"/>
              <a:t>Neider</a:t>
            </a:r>
            <a:r>
              <a:rPr lang="de-DE" dirty="0"/>
              <a:t> auftauchen und dich unter der Hand als </a:t>
            </a:r>
            <a:r>
              <a:rPr lang="de-DE" b="1" dirty="0"/>
              <a:t>egoistisch und arrogant </a:t>
            </a:r>
            <a:r>
              <a:rPr lang="de-DE" dirty="0"/>
              <a:t>bezeichnen. Dir das direkt zu sagen würden sie sich allerdings nicht trauen. Dazu bist du zu einflussreich. Aber was kümmern dich die Neider schon? Irgendwann werden auch sie deinen wahren Wert erkennen und dir </a:t>
            </a:r>
            <a:r>
              <a:rPr lang="de-DE" b="1" dirty="0"/>
              <a:t>den nötigen Respekt zollen</a:t>
            </a:r>
            <a:r>
              <a:rPr lang="de-DE" dirty="0"/>
              <a:t>. </a:t>
            </a:r>
          </a:p>
          <a:p>
            <a:r>
              <a:rPr lang="de-DE" dirty="0"/>
              <a:t>Naja, ein bisschen besorgniserregend sind diese Leute schon. Es gibt im Jahr einige hässliche Tage, an denen du dich einsam und verletzlich fühlst, dich </a:t>
            </a:r>
            <a:r>
              <a:rPr lang="de-DE" b="1" dirty="0"/>
              <a:t>komplett in Frage stellst</a:t>
            </a:r>
            <a:r>
              <a:rPr lang="de-DE" dirty="0"/>
              <a:t>. Da du dich allerdings gut im Griff hast, lässt du dir von außen nichts anmerken. Gerade gegenüber deinen Kritikern möchtest du dir schließlich keine Blöße geben. Vor allem nicht in der Öffentlichkeit. </a:t>
            </a:r>
          </a:p>
          <a:p>
            <a:r>
              <a:rPr lang="de-DE" dirty="0"/>
              <a:t>Auf der Arbeit wirst du als gesellige, liebenswerte und </a:t>
            </a:r>
            <a:r>
              <a:rPr lang="de-DE" b="1" dirty="0"/>
              <a:t>charismatische Person </a:t>
            </a:r>
            <a:r>
              <a:rPr lang="de-DE" dirty="0"/>
              <a:t>geschätzt. Nur deine Familie weiß, dass deine Gefühlslage auch mal stark schwanken kann. Wenn sie dich stressen und Grenzen brauchen, kannst du auch schon mal explodieren und eine feindselige Ader tritt wie ein </a:t>
            </a:r>
            <a:r>
              <a:rPr lang="de-DE" b="1" dirty="0"/>
              <a:t>Blitz aus einer Gewitterwolke </a:t>
            </a:r>
            <a:r>
              <a:rPr lang="de-DE" dirty="0"/>
              <a:t>hervor.  </a:t>
            </a:r>
          </a:p>
          <a:p>
            <a:r>
              <a:rPr lang="de-DE" dirty="0"/>
              <a:t>Da du als blauer Charakter dein Verhalten meistens </a:t>
            </a:r>
            <a:r>
              <a:rPr lang="de-DE" b="1" dirty="0"/>
              <a:t>gut kontrollieren </a:t>
            </a:r>
            <a:r>
              <a:rPr lang="de-DE" dirty="0"/>
              <a:t>kannst, wird dir </a:t>
            </a:r>
            <a:r>
              <a:rPr lang="de-DE" b="1" dirty="0"/>
              <a:t>Böswilligkeit und Berechnung eher unterstellt</a:t>
            </a:r>
            <a:r>
              <a:rPr lang="de-DE" dirty="0"/>
              <a:t> als einem orangen Charakter. Das Verhalten von orangen Charakteren wirkt eher impulsiv und reaktiv, ohne bewusste Kontrolle und ohne eine klare Richtung. </a:t>
            </a:r>
          </a:p>
          <a:p>
            <a:r>
              <a:rPr lang="de-DE" dirty="0"/>
              <a:t>Dein Lieblingsplatz auf dem Spielfeld ist die Rolle des </a:t>
            </a:r>
            <a:r>
              <a:rPr lang="de-DE" b="1" dirty="0"/>
              <a:t>Schurken</a:t>
            </a:r>
            <a:r>
              <a:rPr lang="de-DE" dirty="0"/>
              <a:t>.</a:t>
            </a:r>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9189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noFill/>
        </p:spPr>
        <p:txBody>
          <a:bodyPr/>
          <a:lstStyle/>
          <a:p>
            <a:pPr algn="ctr"/>
            <a:r>
              <a:rPr lang="de-DE" b="1" dirty="0" smtClean="0">
                <a:solidFill>
                  <a:srgbClr val="00B0F0"/>
                </a:solidFill>
              </a:rPr>
              <a:t>Blau </a:t>
            </a:r>
            <a:r>
              <a:rPr lang="de-DE" dirty="0" smtClean="0"/>
              <a:t>vs.</a:t>
            </a:r>
            <a:r>
              <a:rPr lang="de-DE" b="1" dirty="0" smtClean="0">
                <a:solidFill>
                  <a:srgbClr val="00B0F0"/>
                </a:solidFill>
              </a:rPr>
              <a:t> </a:t>
            </a:r>
            <a:r>
              <a:rPr lang="de-DE" b="1" dirty="0" smtClean="0">
                <a:solidFill>
                  <a:schemeClr val="accent4"/>
                </a:solidFill>
              </a:rPr>
              <a:t>Orange</a:t>
            </a:r>
            <a:endParaRPr lang="de-DE" b="1" dirty="0">
              <a:solidFill>
                <a:schemeClr val="accent4"/>
              </a:solidFill>
            </a:endParaRPr>
          </a:p>
        </p:txBody>
      </p:sp>
      <p:sp>
        <p:nvSpPr>
          <p:cNvPr id="3" name="Inhaltsplatzhalter 2"/>
          <p:cNvSpPr>
            <a:spLocks noGrp="1"/>
          </p:cNvSpPr>
          <p:nvPr>
            <p:ph idx="1"/>
          </p:nvPr>
        </p:nvSpPr>
        <p:spPr>
          <a:xfrm>
            <a:off x="478971" y="1362075"/>
            <a:ext cx="11088915" cy="5198382"/>
          </a:xfrm>
        </p:spPr>
        <p:txBody>
          <a:bodyPr>
            <a:normAutofit fontScale="70000" lnSpcReduction="20000"/>
          </a:bodyPr>
          <a:lstStyle/>
          <a:p>
            <a:r>
              <a:rPr lang="de-DE" dirty="0"/>
              <a:t>Die Außenwelt nimmt blaue und orange Charaktere als </a:t>
            </a:r>
            <a:r>
              <a:rPr lang="de-DE" b="1" dirty="0"/>
              <a:t>sehr gegensätzlich </a:t>
            </a:r>
            <a:r>
              <a:rPr lang="de-DE" dirty="0"/>
              <a:t>war. Orange verhält sich weniger sozial, lässt </a:t>
            </a:r>
            <a:r>
              <a:rPr lang="de-DE" b="1" dirty="0"/>
              <a:t>negative</a:t>
            </a:r>
            <a:r>
              <a:rPr lang="de-DE" dirty="0"/>
              <a:t> </a:t>
            </a:r>
            <a:r>
              <a:rPr lang="de-DE" b="1" dirty="0"/>
              <a:t>Emotionen</a:t>
            </a:r>
            <a:r>
              <a:rPr lang="de-DE" dirty="0"/>
              <a:t> zu, ist kaum berechenbar und von anderen abhängig. Blau ist freundlich, kontaktfreudig, ungeheuer optimistisch, sagenhaft </a:t>
            </a:r>
            <a:r>
              <a:rPr lang="de-DE" b="1" dirty="0"/>
              <a:t>kompetent und beherrschend</a:t>
            </a:r>
            <a:r>
              <a:rPr lang="de-DE" dirty="0"/>
              <a:t>.   </a:t>
            </a:r>
          </a:p>
          <a:p>
            <a:r>
              <a:rPr lang="de-DE" dirty="0" smtClean="0"/>
              <a:t>Trotz </a:t>
            </a:r>
            <a:r>
              <a:rPr lang="de-DE" dirty="0"/>
              <a:t>der äußeren Unterschiede haben beide im Inneren einen </a:t>
            </a:r>
            <a:r>
              <a:rPr lang="de-DE" b="1" dirty="0"/>
              <a:t>ähnlichen Mangel an Selbstvertrauen</a:t>
            </a:r>
            <a:r>
              <a:rPr lang="de-DE" dirty="0"/>
              <a:t>, </a:t>
            </a:r>
            <a:r>
              <a:rPr lang="de-DE" b="1" dirty="0"/>
              <a:t>viele Sorgen </a:t>
            </a:r>
            <a:r>
              <a:rPr lang="de-DE" dirty="0"/>
              <a:t>und Paranoia. Der Glaube daran, "nicht gut genug zu sein" ist Quelle </a:t>
            </a:r>
            <a:r>
              <a:rPr lang="de-DE" b="1" dirty="0"/>
              <a:t>chronischer Seelenqual</a:t>
            </a:r>
            <a:r>
              <a:rPr lang="de-DE" dirty="0"/>
              <a:t>. Blau und Orange sind </a:t>
            </a:r>
            <a:r>
              <a:rPr lang="de-DE" b="1" dirty="0"/>
              <a:t>zum Äußersten bereit </a:t>
            </a:r>
            <a:r>
              <a:rPr lang="de-DE" dirty="0"/>
              <a:t>um sich vor emotionalen Verletzungen zu schützen und sie nutzen </a:t>
            </a:r>
            <a:r>
              <a:rPr lang="de-DE" b="1" dirty="0"/>
              <a:t>ähnliche Verteidigungs-mechanismen</a:t>
            </a:r>
            <a:r>
              <a:rPr lang="de-DE" dirty="0"/>
              <a:t>: </a:t>
            </a:r>
          </a:p>
          <a:p>
            <a:r>
              <a:rPr lang="de-DE" b="1" dirty="0"/>
              <a:t>Beschuldigung</a:t>
            </a:r>
            <a:r>
              <a:rPr lang="de-DE" dirty="0"/>
              <a:t>, Projektion, Entwertung, Idealisierung, </a:t>
            </a:r>
            <a:r>
              <a:rPr lang="de-DE" b="1" dirty="0"/>
              <a:t>Spaltung</a:t>
            </a:r>
            <a:r>
              <a:rPr lang="de-DE" dirty="0"/>
              <a:t>, Leugnung, Verzerrung, Rationalisierung und passive Aggressivität.  </a:t>
            </a:r>
          </a:p>
          <a:p>
            <a:r>
              <a:rPr lang="de-DE" dirty="0" smtClean="0"/>
              <a:t>In </a:t>
            </a:r>
            <a:r>
              <a:rPr lang="de-DE" dirty="0"/>
              <a:t>Situationen in denen Orange ein </a:t>
            </a:r>
            <a:r>
              <a:rPr lang="de-DE" b="1" dirty="0"/>
              <a:t>Theaterstück</a:t>
            </a:r>
            <a:r>
              <a:rPr lang="de-DE" dirty="0"/>
              <a:t> aufführen würde, verwendet Blau seine schiere </a:t>
            </a:r>
            <a:r>
              <a:rPr lang="de-DE" b="1" dirty="0"/>
              <a:t>Allmacht</a:t>
            </a:r>
            <a:r>
              <a:rPr lang="de-DE" dirty="0"/>
              <a:t>. Dies kann manchmal sogar wahnhafte Ausmaße annehmen. </a:t>
            </a:r>
          </a:p>
          <a:p>
            <a:r>
              <a:rPr lang="de-DE" dirty="0" smtClean="0"/>
              <a:t>Aufgrund </a:t>
            </a:r>
            <a:r>
              <a:rPr lang="de-DE" dirty="0"/>
              <a:t>der inneren emotionalen Ähnlichkeiten und der Verwendung gleicher Verteidigungsmuster in zwischenmenschlichen und intimen Beziehungen werden </a:t>
            </a:r>
            <a:r>
              <a:rPr lang="de-DE" b="1" dirty="0"/>
              <a:t>enge Familienmitglieder </a:t>
            </a:r>
            <a:r>
              <a:rPr lang="de-DE" dirty="0"/>
              <a:t>von blauen und orangen Charakteren oft mit den gleichen </a:t>
            </a:r>
            <a:r>
              <a:rPr lang="de-DE" b="1" dirty="0"/>
              <a:t>Verhaltensweisen</a:t>
            </a:r>
            <a:r>
              <a:rPr lang="de-DE" dirty="0"/>
              <a:t> konfrontiert. Die zugrundeliegenden Ängste und Bedürfnisse sind sehr ähnlich. </a:t>
            </a:r>
          </a:p>
          <a:p>
            <a:r>
              <a:rPr lang="de-DE" dirty="0" smtClean="0"/>
              <a:t>Beide </a:t>
            </a:r>
            <a:r>
              <a:rPr lang="de-DE" dirty="0"/>
              <a:t>brauchen einen grünen Charakter als </a:t>
            </a:r>
            <a:r>
              <a:rPr lang="de-DE" b="1" dirty="0"/>
              <a:t>Gegenstück</a:t>
            </a:r>
            <a:r>
              <a:rPr lang="de-DE" dirty="0"/>
              <a:t>, der sie mit </a:t>
            </a:r>
            <a:r>
              <a:rPr lang="de-DE" b="1" dirty="0"/>
              <a:t>externer Bestätigung </a:t>
            </a:r>
            <a:r>
              <a:rPr lang="de-DE" dirty="0"/>
              <a:t>versorgt, der ihnen die Kontrolle über die Beziehung überlässt und </a:t>
            </a:r>
            <a:r>
              <a:rPr lang="de-DE" b="1" dirty="0"/>
              <a:t>pausenlos Aufmerksamkeit </a:t>
            </a:r>
            <a:r>
              <a:rPr lang="de-DE" dirty="0"/>
              <a:t>schenkt. Jemand, der sie </a:t>
            </a:r>
            <a:r>
              <a:rPr lang="de-DE" b="1" dirty="0"/>
              <a:t>beruhigt und immer wieder versichert</a:t>
            </a:r>
            <a:r>
              <a:rPr lang="de-DE" dirty="0"/>
              <a:t>, dass in der Beziehung beide die gleichen Gedanken, Gefühle und Überzeugungen haben.     </a:t>
            </a:r>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240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p:cNvPicPr>
            <a:picLocks noChangeAspect="1"/>
          </p:cNvPicPr>
          <p:nvPr/>
        </p:nvPicPr>
        <p:blipFill>
          <a:blip r:embed="rId2"/>
          <a:stretch>
            <a:fillRect/>
          </a:stretch>
        </p:blipFill>
        <p:spPr>
          <a:xfrm>
            <a:off x="8651067" y="1844419"/>
            <a:ext cx="2714855" cy="2354652"/>
          </a:xfrm>
          <a:prstGeom prst="rect">
            <a:avLst/>
          </a:prstGeom>
        </p:spPr>
      </p:pic>
      <p:sp>
        <p:nvSpPr>
          <p:cNvPr id="2" name="Titel 1"/>
          <p:cNvSpPr>
            <a:spLocks noGrp="1"/>
          </p:cNvSpPr>
          <p:nvPr>
            <p:ph type="title"/>
          </p:nvPr>
        </p:nvSpPr>
        <p:spPr/>
        <p:txBody>
          <a:bodyPr/>
          <a:lstStyle/>
          <a:p>
            <a:pPr algn="ctr"/>
            <a:r>
              <a:rPr lang="de-DE" dirty="0" smtClean="0"/>
              <a:t> Übungen</a:t>
            </a:r>
            <a:endParaRPr lang="de-DE" dirty="0"/>
          </a:p>
        </p:txBody>
      </p:sp>
      <p:sp>
        <p:nvSpPr>
          <p:cNvPr id="6" name="Textfeld 5"/>
          <p:cNvSpPr txBox="1"/>
          <p:nvPr/>
        </p:nvSpPr>
        <p:spPr>
          <a:xfrm>
            <a:off x="838200" y="1509485"/>
            <a:ext cx="10515600" cy="4247317"/>
          </a:xfrm>
          <a:prstGeom prst="rect">
            <a:avLst/>
          </a:prstGeom>
          <a:noFill/>
        </p:spPr>
        <p:txBody>
          <a:bodyPr wrap="square" rtlCol="0">
            <a:spAutoFit/>
          </a:bodyPr>
          <a:lstStyle/>
          <a:p>
            <a:r>
              <a:rPr lang="de-DE" b="1" dirty="0" smtClean="0"/>
              <a:t>A</a:t>
            </a:r>
            <a:r>
              <a:rPr lang="de-DE" dirty="0" smtClean="0"/>
              <a:t>. </a:t>
            </a:r>
            <a:r>
              <a:rPr lang="de-DE" b="1" dirty="0" smtClean="0"/>
              <a:t>Rollenspiel</a:t>
            </a:r>
          </a:p>
          <a:p>
            <a:endParaRPr lang="de-DE" dirty="0" smtClean="0"/>
          </a:p>
          <a:p>
            <a:r>
              <a:rPr lang="de-DE" dirty="0" smtClean="0"/>
              <a:t>Wir greifen eine Situation aus dem Alltag auf und erforschen in einem</a:t>
            </a:r>
          </a:p>
          <a:p>
            <a:r>
              <a:rPr lang="de-DE" dirty="0" smtClean="0"/>
              <a:t>Rollenspiel, wie sich die Personen in der Situation verhalten. </a:t>
            </a:r>
          </a:p>
          <a:p>
            <a:r>
              <a:rPr lang="de-DE" dirty="0" smtClean="0"/>
              <a:t> </a:t>
            </a:r>
          </a:p>
          <a:p>
            <a:endParaRPr lang="de-DE" b="1" dirty="0" smtClean="0"/>
          </a:p>
          <a:p>
            <a:r>
              <a:rPr lang="de-DE" b="1" dirty="0" smtClean="0"/>
              <a:t>B</a:t>
            </a:r>
            <a:r>
              <a:rPr lang="de-DE" dirty="0" smtClean="0"/>
              <a:t>. Wir gehen zusammen nochmal die einzelnen Rollen durch, mit</a:t>
            </a:r>
            <a:br>
              <a:rPr lang="de-DE" dirty="0" smtClean="0"/>
            </a:br>
            <a:r>
              <a:rPr lang="de-DE" dirty="0" smtClean="0"/>
              <a:t>Fokus auf die </a:t>
            </a:r>
            <a:r>
              <a:rPr lang="de-DE" b="1" dirty="0" smtClean="0"/>
              <a:t>Bedürfnisse:</a:t>
            </a:r>
          </a:p>
          <a:p>
            <a:endParaRPr lang="de-DE" dirty="0" smtClean="0"/>
          </a:p>
          <a:p>
            <a:pPr marL="285750" indent="-285750">
              <a:buFont typeface="Arial" panose="020B0604020202020204" pitchFamily="34" charset="0"/>
              <a:buChar char="•"/>
            </a:pPr>
            <a:r>
              <a:rPr lang="de-DE" dirty="0" smtClean="0"/>
              <a:t>Welche Bedürfnisse werden durch die Rolle </a:t>
            </a:r>
            <a:r>
              <a:rPr lang="de-DE" b="1" dirty="0" smtClean="0"/>
              <a:t>erfüllt</a:t>
            </a:r>
            <a:r>
              <a:rPr lang="de-DE" dirty="0" smtClean="0"/>
              <a:t>?</a:t>
            </a:r>
          </a:p>
          <a:p>
            <a:pPr marL="285750" indent="-285750">
              <a:buFont typeface="Arial" panose="020B0604020202020204" pitchFamily="34" charset="0"/>
              <a:buChar char="•"/>
            </a:pPr>
            <a:r>
              <a:rPr lang="de-DE" dirty="0" smtClean="0"/>
              <a:t>Welche Bedürfnisse sind durch die Rolle </a:t>
            </a:r>
            <a:r>
              <a:rPr lang="de-DE" b="1" dirty="0" smtClean="0"/>
              <a:t>im Mangel</a:t>
            </a:r>
            <a:r>
              <a:rPr lang="de-DE" dirty="0" smtClean="0"/>
              <a:t>?</a:t>
            </a:r>
          </a:p>
          <a:p>
            <a:pPr marL="285750" indent="-285750">
              <a:buFont typeface="Arial" panose="020B0604020202020204" pitchFamily="34" charset="0"/>
              <a:buChar char="•"/>
            </a:pPr>
            <a:r>
              <a:rPr lang="de-DE" dirty="0" smtClean="0"/>
              <a:t>Unterscheide dabei ggf. ob du </a:t>
            </a:r>
          </a:p>
          <a:p>
            <a:pPr marL="342900" indent="-342900">
              <a:buAutoNum type="alphaLcParenR"/>
            </a:pPr>
            <a:r>
              <a:rPr lang="de-DE" dirty="0" smtClean="0"/>
              <a:t>Gerade </a:t>
            </a:r>
            <a:r>
              <a:rPr lang="de-DE" b="1" dirty="0" smtClean="0"/>
              <a:t>frisch</a:t>
            </a:r>
            <a:r>
              <a:rPr lang="de-DE" dirty="0" smtClean="0"/>
              <a:t> in die Rolle eingestiegen bist oder</a:t>
            </a:r>
          </a:p>
          <a:p>
            <a:pPr marL="342900" indent="-342900">
              <a:buAutoNum type="alphaLcParenR"/>
            </a:pPr>
            <a:r>
              <a:rPr lang="de-DE" dirty="0" smtClean="0"/>
              <a:t>Dort schon </a:t>
            </a:r>
            <a:r>
              <a:rPr lang="de-DE" b="1" dirty="0" smtClean="0"/>
              <a:t>etwas länger </a:t>
            </a:r>
            <a:r>
              <a:rPr lang="de-DE" dirty="0" smtClean="0"/>
              <a:t>verweilst </a:t>
            </a:r>
          </a:p>
          <a:p>
            <a:pPr marL="342900" indent="-342900">
              <a:buAutoNum type="alphaLcParenR"/>
            </a:pPr>
            <a:endParaRPr lang="de-DE" dirty="0"/>
          </a:p>
        </p:txBody>
      </p:sp>
      <p:sp>
        <p:nvSpPr>
          <p:cNvPr id="32" name="Textfeld 31"/>
          <p:cNvSpPr txBox="1"/>
          <p:nvPr/>
        </p:nvSpPr>
        <p:spPr>
          <a:xfrm>
            <a:off x="8789459" y="1518004"/>
            <a:ext cx="477110" cy="230782"/>
          </a:xfrm>
          <a:prstGeom prst="rect">
            <a:avLst/>
          </a:prstGeom>
          <a:noFill/>
        </p:spPr>
        <p:txBody>
          <a:bodyPr wrap="none" rtlCol="0">
            <a:spAutoFit/>
          </a:bodyPr>
          <a:lstStyle/>
          <a:p>
            <a:pPr algn="ctr"/>
            <a:r>
              <a:rPr lang="de-DE" dirty="0" smtClean="0"/>
              <a:t>Retter</a:t>
            </a:r>
            <a:endParaRPr lang="de-DE" dirty="0"/>
          </a:p>
        </p:txBody>
      </p:sp>
      <p:sp>
        <p:nvSpPr>
          <p:cNvPr id="33" name="Textfeld 32"/>
          <p:cNvSpPr txBox="1"/>
          <p:nvPr/>
        </p:nvSpPr>
        <p:spPr>
          <a:xfrm>
            <a:off x="10683183" y="1509485"/>
            <a:ext cx="577516" cy="230782"/>
          </a:xfrm>
          <a:prstGeom prst="rect">
            <a:avLst/>
          </a:prstGeom>
          <a:noFill/>
        </p:spPr>
        <p:txBody>
          <a:bodyPr wrap="none" rtlCol="0">
            <a:spAutoFit/>
          </a:bodyPr>
          <a:lstStyle/>
          <a:p>
            <a:pPr algn="ctr"/>
            <a:r>
              <a:rPr lang="de-DE" dirty="0" smtClean="0"/>
              <a:t>Schurke</a:t>
            </a:r>
            <a:endParaRPr lang="de-DE" dirty="0"/>
          </a:p>
        </p:txBody>
      </p:sp>
      <p:sp>
        <p:nvSpPr>
          <p:cNvPr id="34" name="Textfeld 33"/>
          <p:cNvSpPr txBox="1"/>
          <p:nvPr/>
        </p:nvSpPr>
        <p:spPr>
          <a:xfrm>
            <a:off x="9713257" y="4266813"/>
            <a:ext cx="603199" cy="230782"/>
          </a:xfrm>
          <a:prstGeom prst="rect">
            <a:avLst/>
          </a:prstGeom>
          <a:noFill/>
        </p:spPr>
        <p:txBody>
          <a:bodyPr wrap="none" rtlCol="0">
            <a:spAutoFit/>
          </a:bodyPr>
          <a:lstStyle/>
          <a:p>
            <a:pPr algn="ctr"/>
            <a:r>
              <a:rPr lang="de-DE" dirty="0" smtClean="0"/>
              <a:t>Hilfloser</a:t>
            </a:r>
            <a:endParaRPr lang="de-DE" dirty="0"/>
          </a:p>
        </p:txBody>
      </p:sp>
    </p:spTree>
    <p:extLst>
      <p:ext uri="{BB962C8B-B14F-4D97-AF65-F5344CB8AC3E}">
        <p14:creationId xmlns:p14="http://schemas.microsoft.com/office/powerpoint/2010/main" val="347643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 Giraffendreieck / Wertschätzungsdreieck</a:t>
            </a:r>
            <a:endParaRPr lang="de-DE" dirty="0"/>
          </a:p>
        </p:txBody>
      </p:sp>
      <p:sp>
        <p:nvSpPr>
          <p:cNvPr id="11" name="Textfeld 10"/>
          <p:cNvSpPr txBox="1"/>
          <p:nvPr/>
        </p:nvSpPr>
        <p:spPr>
          <a:xfrm>
            <a:off x="3710447" y="1638301"/>
            <a:ext cx="1880771" cy="646331"/>
          </a:xfrm>
          <a:prstGeom prst="rect">
            <a:avLst/>
          </a:prstGeom>
          <a:noFill/>
        </p:spPr>
        <p:txBody>
          <a:bodyPr wrap="none" rtlCol="0">
            <a:spAutoFit/>
          </a:bodyPr>
          <a:lstStyle/>
          <a:p>
            <a:pPr algn="ctr"/>
            <a:r>
              <a:rPr lang="de-DE" dirty="0" smtClean="0"/>
              <a:t>Coach, Mentor,</a:t>
            </a:r>
          </a:p>
          <a:p>
            <a:pPr algn="ctr"/>
            <a:r>
              <a:rPr lang="de-DE" dirty="0" smtClean="0"/>
              <a:t>Orientierungshilfe</a:t>
            </a:r>
            <a:endParaRPr lang="de-DE" dirty="0"/>
          </a:p>
        </p:txBody>
      </p:sp>
      <p:sp>
        <p:nvSpPr>
          <p:cNvPr id="25" name="Textfeld 24"/>
          <p:cNvSpPr txBox="1"/>
          <p:nvPr/>
        </p:nvSpPr>
        <p:spPr>
          <a:xfrm>
            <a:off x="6674911" y="1359697"/>
            <a:ext cx="1732204" cy="923330"/>
          </a:xfrm>
          <a:prstGeom prst="rect">
            <a:avLst/>
          </a:prstGeom>
          <a:noFill/>
        </p:spPr>
        <p:txBody>
          <a:bodyPr wrap="none" rtlCol="0">
            <a:spAutoFit/>
          </a:bodyPr>
          <a:lstStyle/>
          <a:p>
            <a:pPr algn="ctr"/>
            <a:r>
              <a:rPr lang="de-DE" dirty="0" smtClean="0"/>
              <a:t>Herausforderer, </a:t>
            </a:r>
          </a:p>
          <a:p>
            <a:pPr algn="ctr"/>
            <a:r>
              <a:rPr lang="de-DE" dirty="0" smtClean="0"/>
              <a:t>Personal Trainer,</a:t>
            </a:r>
          </a:p>
          <a:p>
            <a:pPr algn="ctr"/>
            <a:r>
              <a:rPr lang="de-DE" dirty="0" smtClean="0"/>
              <a:t>hart aber fair</a:t>
            </a:r>
            <a:endParaRPr lang="de-DE" dirty="0"/>
          </a:p>
        </p:txBody>
      </p:sp>
      <p:sp>
        <p:nvSpPr>
          <p:cNvPr id="26" name="Textfeld 25"/>
          <p:cNvSpPr txBox="1"/>
          <p:nvPr/>
        </p:nvSpPr>
        <p:spPr>
          <a:xfrm>
            <a:off x="5063474" y="5705986"/>
            <a:ext cx="2065052" cy="646331"/>
          </a:xfrm>
          <a:prstGeom prst="rect">
            <a:avLst/>
          </a:prstGeom>
          <a:noFill/>
        </p:spPr>
        <p:txBody>
          <a:bodyPr wrap="none" rtlCol="0">
            <a:spAutoFit/>
          </a:bodyPr>
          <a:lstStyle/>
          <a:p>
            <a:pPr algn="ctr"/>
            <a:r>
              <a:rPr lang="de-DE" dirty="0" smtClean="0"/>
              <a:t>Überlebenskünstler,</a:t>
            </a:r>
          </a:p>
          <a:p>
            <a:pPr algn="ctr"/>
            <a:r>
              <a:rPr lang="de-DE" dirty="0" smtClean="0"/>
              <a:t>Töpferscheibe</a:t>
            </a:r>
            <a:endParaRPr lang="de-DE" dirty="0"/>
          </a:p>
        </p:txBody>
      </p:sp>
      <p:pic>
        <p:nvPicPr>
          <p:cNvPr id="6" name="Grafik 5"/>
          <p:cNvPicPr>
            <a:picLocks noChangeAspect="1"/>
          </p:cNvPicPr>
          <p:nvPr/>
        </p:nvPicPr>
        <p:blipFill>
          <a:blip r:embed="rId2"/>
          <a:stretch>
            <a:fillRect/>
          </a:stretch>
        </p:blipFill>
        <p:spPr>
          <a:xfrm>
            <a:off x="4157392" y="2284632"/>
            <a:ext cx="3877216" cy="3362794"/>
          </a:xfrm>
          <a:prstGeom prst="rect">
            <a:avLst/>
          </a:prstGeom>
        </p:spPr>
      </p:pic>
      <p:sp>
        <p:nvSpPr>
          <p:cNvPr id="10" name="Rechteck 9"/>
          <p:cNvSpPr/>
          <p:nvPr/>
        </p:nvSpPr>
        <p:spPr>
          <a:xfrm>
            <a:off x="0" y="5056865"/>
            <a:ext cx="6096000" cy="1754326"/>
          </a:xfrm>
          <a:prstGeom prst="rect">
            <a:avLst/>
          </a:prstGeom>
        </p:spPr>
        <p:txBody>
          <a:bodyPr>
            <a:spAutoFit/>
          </a:bodyPr>
          <a:lstStyle/>
          <a:p>
            <a:r>
              <a:rPr lang="de-DE" sz="1200" dirty="0" err="1">
                <a:latin typeface="Arial" panose="020B0604020202020204" pitchFamily="34" charset="0"/>
                <a:ea typeface="Times New Roman" panose="02020603050405020304" pitchFamily="18" charset="0"/>
              </a:rPr>
              <a:t>Caring</a:t>
            </a:r>
            <a:r>
              <a:rPr lang="de-DE" sz="1200" dirty="0">
                <a:latin typeface="Arial" panose="020B0604020202020204" pitchFamily="34" charset="0"/>
                <a:ea typeface="Times New Roman" panose="02020603050405020304" pitchFamily="18" charset="0"/>
              </a:rPr>
              <a:t> </a:t>
            </a:r>
            <a:r>
              <a:rPr lang="de-DE" sz="1200" dirty="0" err="1">
                <a:latin typeface="Arial" panose="020B0604020202020204" pitchFamily="34" charset="0"/>
                <a:ea typeface="Times New Roman" panose="02020603050405020304" pitchFamily="18" charset="0"/>
              </a:rPr>
              <a:t>Triangle</a:t>
            </a:r>
            <a:r>
              <a:rPr lang="de-DE" sz="1200" dirty="0">
                <a:latin typeface="Arial" panose="020B0604020202020204" pitchFamily="34" charset="0"/>
                <a:ea typeface="Times New Roman" panose="02020603050405020304" pitchFamily="18" charset="0"/>
              </a:rPr>
              <a:t>, </a:t>
            </a:r>
            <a:r>
              <a:rPr lang="de-DE" sz="1200" dirty="0" err="1">
                <a:latin typeface="Arial" panose="020B0604020202020204" pitchFamily="34" charset="0"/>
                <a:ea typeface="Times New Roman" panose="02020603050405020304" pitchFamily="18" charset="0"/>
              </a:rPr>
              <a:t>Compassion</a:t>
            </a:r>
            <a:r>
              <a:rPr lang="de-DE" sz="1200" dirty="0">
                <a:latin typeface="Arial" panose="020B0604020202020204" pitchFamily="34" charset="0"/>
                <a:ea typeface="Times New Roman" panose="02020603050405020304" pitchFamily="18" charset="0"/>
              </a:rPr>
              <a:t> </a:t>
            </a:r>
            <a:r>
              <a:rPr lang="de-DE" sz="1200" dirty="0" err="1">
                <a:latin typeface="Arial" panose="020B0604020202020204" pitchFamily="34" charset="0"/>
                <a:ea typeface="Times New Roman" panose="02020603050405020304" pitchFamily="18" charset="0"/>
              </a:rPr>
              <a:t>Triangle</a:t>
            </a:r>
            <a:r>
              <a:rPr lang="de-DE" sz="1200" dirty="0">
                <a:latin typeface="Arial" panose="020B0604020202020204" pitchFamily="34" charset="0"/>
                <a:ea typeface="Times New Roman" panose="02020603050405020304" pitchFamily="18" charset="0"/>
              </a:rPr>
              <a:t>, </a:t>
            </a:r>
            <a:endParaRPr lang="de-DE" sz="1200" dirty="0" smtClean="0">
              <a:latin typeface="Arial" panose="020B0604020202020204" pitchFamily="34" charset="0"/>
              <a:ea typeface="Times New Roman" panose="02020603050405020304" pitchFamily="18" charset="0"/>
            </a:endParaRPr>
          </a:p>
          <a:p>
            <a:r>
              <a:rPr lang="de-DE" sz="1200" dirty="0" err="1" smtClean="0">
                <a:latin typeface="Arial" panose="020B0604020202020204" pitchFamily="34" charset="0"/>
                <a:ea typeface="Times New Roman" panose="02020603050405020304" pitchFamily="18" charset="0"/>
              </a:rPr>
              <a:t>Supporting</a:t>
            </a:r>
            <a:r>
              <a:rPr lang="de-DE" sz="1200" dirty="0" smtClean="0">
                <a:latin typeface="Arial" panose="020B0604020202020204" pitchFamily="34" charset="0"/>
                <a:ea typeface="Times New Roman" panose="02020603050405020304" pitchFamily="18" charset="0"/>
              </a:rPr>
              <a:t> </a:t>
            </a:r>
            <a:r>
              <a:rPr lang="de-DE" sz="1200" dirty="0" err="1">
                <a:latin typeface="Arial" panose="020B0604020202020204" pitchFamily="34" charset="0"/>
                <a:ea typeface="Times New Roman" panose="02020603050405020304" pitchFamily="18" charset="0"/>
              </a:rPr>
              <a:t>Triangle</a:t>
            </a:r>
            <a:r>
              <a:rPr lang="de-DE" sz="1200" dirty="0">
                <a:latin typeface="Arial" panose="020B0604020202020204" pitchFamily="34" charset="0"/>
                <a:ea typeface="Times New Roman" panose="02020603050405020304" pitchFamily="18" charset="0"/>
              </a:rPr>
              <a:t>, </a:t>
            </a:r>
            <a:r>
              <a:rPr lang="de-DE" sz="1200" dirty="0" err="1">
                <a:latin typeface="Arial" panose="020B0604020202020204" pitchFamily="34" charset="0"/>
                <a:ea typeface="Times New Roman" panose="02020603050405020304" pitchFamily="18" charset="0"/>
              </a:rPr>
              <a:t>Winner's</a:t>
            </a:r>
            <a:r>
              <a:rPr lang="de-DE" sz="1200" dirty="0">
                <a:latin typeface="Arial" panose="020B0604020202020204" pitchFamily="34" charset="0"/>
                <a:ea typeface="Times New Roman" panose="02020603050405020304" pitchFamily="18" charset="0"/>
              </a:rPr>
              <a:t> </a:t>
            </a:r>
            <a:r>
              <a:rPr lang="de-DE" sz="1200" dirty="0" err="1">
                <a:latin typeface="Arial" panose="020B0604020202020204" pitchFamily="34" charset="0"/>
                <a:ea typeface="Times New Roman" panose="02020603050405020304" pitchFamily="18" charset="0"/>
              </a:rPr>
              <a:t>Triangle</a:t>
            </a:r>
            <a:r>
              <a:rPr lang="de-DE" sz="1200" dirty="0">
                <a:latin typeface="Arial" panose="020B0604020202020204" pitchFamily="34" charset="0"/>
                <a:ea typeface="Times New Roman" panose="02020603050405020304" pitchFamily="18" charset="0"/>
              </a:rPr>
              <a:t>, </a:t>
            </a:r>
            <a:endParaRPr lang="de-DE" sz="1200" dirty="0" smtClean="0">
              <a:latin typeface="Arial" panose="020B0604020202020204" pitchFamily="34" charset="0"/>
              <a:ea typeface="Times New Roman" panose="02020603050405020304" pitchFamily="18" charset="0"/>
            </a:endParaRPr>
          </a:p>
          <a:p>
            <a:r>
              <a:rPr lang="de-DE" sz="1200" dirty="0" smtClean="0">
                <a:latin typeface="Arial" panose="020B0604020202020204" pitchFamily="34" charset="0"/>
                <a:ea typeface="Times New Roman" panose="02020603050405020304" pitchFamily="18" charset="0"/>
              </a:rPr>
              <a:t>Ok </a:t>
            </a:r>
            <a:r>
              <a:rPr lang="de-DE" sz="1200" dirty="0" err="1">
                <a:latin typeface="Arial" panose="020B0604020202020204" pitchFamily="34" charset="0"/>
                <a:ea typeface="Times New Roman" panose="02020603050405020304" pitchFamily="18" charset="0"/>
              </a:rPr>
              <a:t>Triangle</a:t>
            </a:r>
            <a:r>
              <a:rPr lang="de-DE" sz="1200" dirty="0">
                <a:latin typeface="Arial" panose="020B0604020202020204" pitchFamily="34" charset="0"/>
                <a:ea typeface="Times New Roman" panose="02020603050405020304" pitchFamily="18" charset="0"/>
              </a:rPr>
              <a:t>, Durable </a:t>
            </a:r>
            <a:r>
              <a:rPr lang="de-DE" sz="1200" dirty="0" err="1">
                <a:latin typeface="Arial" panose="020B0604020202020204" pitchFamily="34" charset="0"/>
                <a:ea typeface="Times New Roman" panose="02020603050405020304" pitchFamily="18" charset="0"/>
              </a:rPr>
              <a:t>Triangle</a:t>
            </a:r>
            <a:r>
              <a:rPr lang="de-DE" sz="1200" dirty="0">
                <a:latin typeface="Arial" panose="020B0604020202020204" pitchFamily="34" charset="0"/>
                <a:ea typeface="Times New Roman" panose="02020603050405020304" pitchFamily="18" charset="0"/>
              </a:rPr>
              <a:t>, </a:t>
            </a:r>
            <a:endParaRPr lang="de-DE" sz="1200" dirty="0" smtClean="0">
              <a:latin typeface="Arial" panose="020B0604020202020204" pitchFamily="34" charset="0"/>
              <a:ea typeface="Times New Roman" panose="02020603050405020304" pitchFamily="18" charset="0"/>
            </a:endParaRPr>
          </a:p>
          <a:p>
            <a:r>
              <a:rPr lang="de-DE" sz="1200" dirty="0" err="1" smtClean="0">
                <a:latin typeface="Arial" panose="020B0604020202020204" pitchFamily="34" charset="0"/>
                <a:ea typeface="Times New Roman" panose="02020603050405020304" pitchFamily="18" charset="0"/>
              </a:rPr>
              <a:t>Autonomy</a:t>
            </a:r>
            <a:r>
              <a:rPr lang="de-DE" sz="1200" dirty="0" smtClean="0">
                <a:latin typeface="Arial" panose="020B0604020202020204" pitchFamily="34" charset="0"/>
                <a:ea typeface="Times New Roman" panose="02020603050405020304" pitchFamily="18" charset="0"/>
              </a:rPr>
              <a:t> </a:t>
            </a:r>
            <a:r>
              <a:rPr lang="de-DE" sz="1200" dirty="0">
                <a:latin typeface="Arial" panose="020B0604020202020204" pitchFamily="34" charset="0"/>
                <a:ea typeface="Times New Roman" panose="02020603050405020304" pitchFamily="18" charset="0"/>
              </a:rPr>
              <a:t>&amp; </a:t>
            </a:r>
            <a:r>
              <a:rPr lang="de-DE" sz="1200" dirty="0" err="1">
                <a:latin typeface="Arial" panose="020B0604020202020204" pitchFamily="34" charset="0"/>
                <a:ea typeface="Times New Roman" panose="02020603050405020304" pitchFamily="18" charset="0"/>
              </a:rPr>
              <a:t>Empowerment</a:t>
            </a:r>
            <a:r>
              <a:rPr lang="de-DE" sz="1200" dirty="0">
                <a:latin typeface="Arial" panose="020B0604020202020204" pitchFamily="34" charset="0"/>
                <a:ea typeface="Times New Roman" panose="02020603050405020304" pitchFamily="18" charset="0"/>
              </a:rPr>
              <a:t> </a:t>
            </a:r>
            <a:r>
              <a:rPr lang="de-DE" sz="1200" dirty="0" err="1">
                <a:latin typeface="Arial" panose="020B0604020202020204" pitchFamily="34" charset="0"/>
                <a:ea typeface="Times New Roman" panose="02020603050405020304" pitchFamily="18" charset="0"/>
              </a:rPr>
              <a:t>Triangle</a:t>
            </a:r>
            <a:r>
              <a:rPr lang="de-DE" sz="1200" dirty="0">
                <a:latin typeface="Arial" panose="020B0604020202020204" pitchFamily="34" charset="0"/>
                <a:ea typeface="Times New Roman" panose="02020603050405020304" pitchFamily="18" charset="0"/>
              </a:rPr>
              <a:t>, </a:t>
            </a:r>
            <a:endParaRPr lang="de-DE" sz="1200" dirty="0" smtClean="0">
              <a:latin typeface="Arial" panose="020B0604020202020204" pitchFamily="34" charset="0"/>
              <a:ea typeface="Times New Roman" panose="02020603050405020304" pitchFamily="18" charset="0"/>
            </a:endParaRPr>
          </a:p>
          <a:p>
            <a:r>
              <a:rPr lang="de-DE" sz="1200" dirty="0" err="1" smtClean="0">
                <a:latin typeface="Arial" panose="020B0604020202020204" pitchFamily="34" charset="0"/>
                <a:ea typeface="Times New Roman" panose="02020603050405020304" pitchFamily="18" charset="0"/>
              </a:rPr>
              <a:t>Functional</a:t>
            </a:r>
            <a:r>
              <a:rPr lang="de-DE" sz="1200" dirty="0" smtClean="0">
                <a:latin typeface="Arial" panose="020B0604020202020204" pitchFamily="34" charset="0"/>
                <a:ea typeface="Times New Roman" panose="02020603050405020304" pitchFamily="18" charset="0"/>
              </a:rPr>
              <a:t> </a:t>
            </a:r>
            <a:r>
              <a:rPr lang="de-DE" sz="1200" dirty="0">
                <a:latin typeface="Arial" panose="020B0604020202020204" pitchFamily="34" charset="0"/>
                <a:ea typeface="Times New Roman" panose="02020603050405020304" pitchFamily="18" charset="0"/>
              </a:rPr>
              <a:t>Relation, </a:t>
            </a:r>
            <a:r>
              <a:rPr lang="de-DE" sz="1200" dirty="0" smtClean="0">
                <a:latin typeface="Arial" panose="020B0604020202020204" pitchFamily="34" charset="0"/>
                <a:ea typeface="Times New Roman" panose="02020603050405020304" pitchFamily="18" charset="0"/>
              </a:rPr>
              <a:t>Empathie-Dreieck</a:t>
            </a:r>
            <a:r>
              <a:rPr lang="de-DE" sz="1200" dirty="0">
                <a:latin typeface="Arial" panose="020B0604020202020204" pitchFamily="34" charset="0"/>
                <a:ea typeface="Times New Roman" panose="02020603050405020304" pitchFamily="18" charset="0"/>
              </a:rPr>
              <a:t>, </a:t>
            </a:r>
            <a:endParaRPr lang="de-DE" sz="1200" dirty="0" smtClean="0">
              <a:latin typeface="Arial" panose="020B0604020202020204" pitchFamily="34" charset="0"/>
              <a:ea typeface="Times New Roman" panose="02020603050405020304" pitchFamily="18" charset="0"/>
            </a:endParaRPr>
          </a:p>
          <a:p>
            <a:r>
              <a:rPr lang="de-DE" sz="1200" dirty="0" smtClean="0">
                <a:latin typeface="Arial" panose="020B0604020202020204" pitchFamily="34" charset="0"/>
                <a:ea typeface="Times New Roman" panose="02020603050405020304" pitchFamily="18" charset="0"/>
              </a:rPr>
              <a:t>Verantwortungs-</a:t>
            </a:r>
            <a:r>
              <a:rPr lang="de-DE" sz="1200" dirty="0" err="1" smtClean="0">
                <a:latin typeface="Arial" panose="020B0604020202020204" pitchFamily="34" charset="0"/>
                <a:ea typeface="Times New Roman" panose="02020603050405020304" pitchFamily="18" charset="0"/>
              </a:rPr>
              <a:t>Dreieick</a:t>
            </a:r>
            <a:r>
              <a:rPr lang="de-DE" sz="1200" dirty="0">
                <a:latin typeface="Arial" panose="020B0604020202020204" pitchFamily="34" charset="0"/>
                <a:ea typeface="Times New Roman" panose="02020603050405020304" pitchFamily="18" charset="0"/>
              </a:rPr>
              <a:t>, Erwachsenen-Dreieck, </a:t>
            </a:r>
            <a:endParaRPr lang="de-DE" sz="1200" dirty="0" smtClean="0">
              <a:latin typeface="Arial" panose="020B0604020202020204" pitchFamily="34" charset="0"/>
              <a:ea typeface="Times New Roman" panose="02020603050405020304" pitchFamily="18" charset="0"/>
            </a:endParaRPr>
          </a:p>
          <a:p>
            <a:r>
              <a:rPr lang="de-DE" sz="1200" dirty="0" smtClean="0">
                <a:latin typeface="Arial" panose="020B0604020202020204" pitchFamily="34" charset="0"/>
                <a:ea typeface="Times New Roman" panose="02020603050405020304" pitchFamily="18" charset="0"/>
              </a:rPr>
              <a:t>Entwicklungs-Dreieck</a:t>
            </a:r>
            <a:r>
              <a:rPr lang="de-DE" sz="1200" dirty="0">
                <a:latin typeface="Arial" panose="020B0604020202020204" pitchFamily="34" charset="0"/>
                <a:ea typeface="Times New Roman" panose="02020603050405020304" pitchFamily="18" charset="0"/>
              </a:rPr>
              <a:t>, Nachhaltigkeits-</a:t>
            </a:r>
            <a:r>
              <a:rPr lang="de-DE" sz="1200" dirty="0" err="1">
                <a:latin typeface="Arial" panose="020B0604020202020204" pitchFamily="34" charset="0"/>
                <a:ea typeface="Times New Roman" panose="02020603050405020304" pitchFamily="18" charset="0"/>
              </a:rPr>
              <a:t>Dreieick</a:t>
            </a:r>
            <a:r>
              <a:rPr lang="de-DE" sz="1200" dirty="0">
                <a:latin typeface="Arial" panose="020B0604020202020204" pitchFamily="34" charset="0"/>
                <a:ea typeface="Times New Roman" panose="02020603050405020304" pitchFamily="18" charset="0"/>
              </a:rPr>
              <a:t>, </a:t>
            </a:r>
            <a:endParaRPr lang="de-DE" sz="1200" dirty="0" smtClean="0">
              <a:latin typeface="Arial" panose="020B0604020202020204" pitchFamily="34" charset="0"/>
              <a:ea typeface="Times New Roman" panose="02020603050405020304" pitchFamily="18" charset="0"/>
            </a:endParaRPr>
          </a:p>
          <a:p>
            <a:r>
              <a:rPr lang="de-DE" sz="1200" dirty="0" smtClean="0">
                <a:latin typeface="Arial" panose="020B0604020202020204" pitchFamily="34" charset="0"/>
                <a:ea typeface="Times New Roman" panose="02020603050405020304" pitchFamily="18" charset="0"/>
              </a:rPr>
              <a:t>Dreieck </a:t>
            </a:r>
            <a:r>
              <a:rPr lang="de-DE" sz="1200" dirty="0">
                <a:latin typeface="Arial" panose="020B0604020202020204" pitchFamily="34" charset="0"/>
                <a:ea typeface="Times New Roman" panose="02020603050405020304" pitchFamily="18" charset="0"/>
              </a:rPr>
              <a:t>der Gelassenheit/Weisheit/</a:t>
            </a:r>
            <a:r>
              <a:rPr lang="de-DE" sz="1200" dirty="0" err="1">
                <a:latin typeface="Arial" panose="020B0604020202020204" pitchFamily="34" charset="0"/>
                <a:ea typeface="Times New Roman" panose="02020603050405020304" pitchFamily="18" charset="0"/>
              </a:rPr>
              <a:t>Bedachtheit</a:t>
            </a:r>
            <a:r>
              <a:rPr lang="de-DE" sz="1200" dirty="0">
                <a:latin typeface="Arial" panose="020B0604020202020204" pitchFamily="34" charset="0"/>
                <a:ea typeface="Times New Roman" panose="02020603050405020304" pitchFamily="18" charset="0"/>
              </a:rPr>
              <a:t>, </a:t>
            </a:r>
            <a:endParaRPr lang="de-DE" sz="1200" dirty="0" smtClean="0">
              <a:latin typeface="Arial" panose="020B0604020202020204" pitchFamily="34" charset="0"/>
              <a:ea typeface="Times New Roman" panose="02020603050405020304" pitchFamily="18" charset="0"/>
            </a:endParaRPr>
          </a:p>
          <a:p>
            <a:r>
              <a:rPr lang="de-DE" sz="1200" dirty="0" smtClean="0">
                <a:latin typeface="Arial" panose="020B0604020202020204" pitchFamily="34" charset="0"/>
                <a:ea typeface="Times New Roman" panose="02020603050405020304" pitchFamily="18" charset="0"/>
              </a:rPr>
              <a:t>Dreieck </a:t>
            </a:r>
            <a:r>
              <a:rPr lang="de-DE" sz="1200" dirty="0">
                <a:latin typeface="Arial" panose="020B0604020202020204" pitchFamily="34" charset="0"/>
                <a:ea typeface="Times New Roman" panose="02020603050405020304" pitchFamily="18" charset="0"/>
              </a:rPr>
              <a:t>der Handlungsfähigkeit </a:t>
            </a:r>
            <a:endParaRPr lang="de-DE" sz="1200" dirty="0"/>
          </a:p>
        </p:txBody>
      </p:sp>
      <p:sp>
        <p:nvSpPr>
          <p:cNvPr id="12" name="Textfeld 11"/>
          <p:cNvSpPr txBox="1"/>
          <p:nvPr/>
        </p:nvSpPr>
        <p:spPr>
          <a:xfrm>
            <a:off x="7861301" y="5336653"/>
            <a:ext cx="4330699" cy="1384995"/>
          </a:xfrm>
          <a:prstGeom prst="rect">
            <a:avLst/>
          </a:prstGeom>
          <a:noFill/>
        </p:spPr>
        <p:txBody>
          <a:bodyPr wrap="square" rtlCol="0">
            <a:spAutoFit/>
          </a:bodyPr>
          <a:lstStyle/>
          <a:p>
            <a:r>
              <a:rPr lang="de-DE" sz="1200" dirty="0" err="1" smtClean="0"/>
              <a:t>Acery</a:t>
            </a:r>
            <a:r>
              <a:rPr lang="de-DE" sz="1200" dirty="0" smtClean="0"/>
              <a:t> </a:t>
            </a:r>
            <a:r>
              <a:rPr lang="de-DE" sz="1200" dirty="0" err="1" smtClean="0"/>
              <a:t>Choy</a:t>
            </a:r>
            <a:r>
              <a:rPr lang="de-DE" sz="1200" dirty="0" smtClean="0"/>
              <a:t>, 1990, The </a:t>
            </a:r>
            <a:r>
              <a:rPr lang="de-DE" sz="1200" dirty="0" err="1" smtClean="0"/>
              <a:t>Winner‘s</a:t>
            </a:r>
            <a:r>
              <a:rPr lang="de-DE" sz="1200" dirty="0" smtClean="0"/>
              <a:t> </a:t>
            </a:r>
            <a:r>
              <a:rPr lang="de-DE" sz="1200" dirty="0" err="1" smtClean="0"/>
              <a:t>Triangle</a:t>
            </a:r>
            <a:endParaRPr lang="de-DE" sz="1200" dirty="0" smtClean="0"/>
          </a:p>
          <a:p>
            <a:r>
              <a:rPr lang="de-DE" sz="1200" dirty="0" smtClean="0">
                <a:hlinkClick r:id="rId3"/>
              </a:rPr>
              <a:t>https://journals.sagepub.com/doi/10.1177/036215379002000105</a:t>
            </a:r>
            <a:endParaRPr lang="de-DE" sz="1200" dirty="0" smtClean="0"/>
          </a:p>
          <a:p>
            <a:r>
              <a:rPr lang="de-DE" sz="1200" dirty="0" smtClean="0"/>
              <a:t>Lewis </a:t>
            </a:r>
            <a:r>
              <a:rPr lang="de-DE" sz="1200" dirty="0" err="1" smtClean="0"/>
              <a:t>Quinby</a:t>
            </a:r>
            <a:r>
              <a:rPr lang="de-DE" sz="1200" dirty="0" smtClean="0"/>
              <a:t> Durable </a:t>
            </a:r>
            <a:r>
              <a:rPr lang="de-DE" sz="1200" dirty="0" err="1" smtClean="0"/>
              <a:t>Triangle</a:t>
            </a:r>
            <a:endParaRPr lang="de-DE" sz="1200" dirty="0" smtClean="0"/>
          </a:p>
          <a:p>
            <a:r>
              <a:rPr lang="de-DE" sz="1200" dirty="0" smtClean="0">
                <a:hlinkClick r:id="rId4"/>
              </a:rPr>
              <a:t>http://ta-tutor.com/sites/ta-tutor.com/files/widgets/therapy/durable-triangle/xdupp.htm</a:t>
            </a:r>
            <a:endParaRPr lang="de-DE" sz="1200" dirty="0" smtClean="0"/>
          </a:p>
          <a:p>
            <a:r>
              <a:rPr lang="de-DE" sz="1200" dirty="0" smtClean="0"/>
              <a:t>David </a:t>
            </a:r>
            <a:r>
              <a:rPr lang="de-DE" sz="1200" dirty="0" err="1" smtClean="0"/>
              <a:t>Emerald</a:t>
            </a:r>
            <a:r>
              <a:rPr lang="de-DE" sz="1200" dirty="0" smtClean="0"/>
              <a:t>, </a:t>
            </a:r>
            <a:r>
              <a:rPr lang="de-DE" sz="1200" dirty="0" err="1" smtClean="0"/>
              <a:t>Enpowerment</a:t>
            </a:r>
            <a:r>
              <a:rPr lang="de-DE" sz="1200" dirty="0" smtClean="0"/>
              <a:t> </a:t>
            </a:r>
            <a:r>
              <a:rPr lang="de-DE" sz="1200" dirty="0" err="1" smtClean="0"/>
              <a:t>Triangle</a:t>
            </a:r>
            <a:endParaRPr lang="de-DE" sz="1200" dirty="0" smtClean="0"/>
          </a:p>
          <a:p>
            <a:r>
              <a:rPr lang="de-DE" sz="1200" dirty="0" smtClean="0">
                <a:hlinkClick r:id="rId5"/>
              </a:rPr>
              <a:t>https://powerofted.com/empowerment-triangle/</a:t>
            </a:r>
            <a:endParaRPr lang="de-DE" sz="1200" dirty="0" smtClean="0"/>
          </a:p>
        </p:txBody>
      </p:sp>
      <p:sp>
        <p:nvSpPr>
          <p:cNvPr id="9" name="Ellipse 8"/>
          <p:cNvSpPr/>
          <p:nvPr/>
        </p:nvSpPr>
        <p:spPr>
          <a:xfrm>
            <a:off x="4157392" y="-1441981"/>
            <a:ext cx="838200" cy="838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5596150" y="-1441981"/>
            <a:ext cx="838200" cy="838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7107705" y="-1441981"/>
            <a:ext cx="838200" cy="838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74086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Coach</a:t>
            </a:r>
            <a:endParaRPr lang="de-DE" dirty="0"/>
          </a:p>
        </p:txBody>
      </p:sp>
      <p:sp>
        <p:nvSpPr>
          <p:cNvPr id="3" name="Inhaltsplatzhalter 2"/>
          <p:cNvSpPr>
            <a:spLocks noGrp="1"/>
          </p:cNvSpPr>
          <p:nvPr>
            <p:ph idx="1"/>
          </p:nvPr>
        </p:nvSpPr>
        <p:spPr>
          <a:xfrm>
            <a:off x="838200" y="1419225"/>
            <a:ext cx="10515600" cy="4351338"/>
          </a:xfrm>
        </p:spPr>
        <p:txBody>
          <a:bodyPr>
            <a:normAutofit fontScale="70000" lnSpcReduction="20000"/>
          </a:bodyPr>
          <a:lstStyle/>
          <a:p>
            <a:r>
              <a:rPr lang="de-DE" dirty="0"/>
              <a:t>Alternative </a:t>
            </a:r>
            <a:r>
              <a:rPr lang="de-DE" b="1" dirty="0"/>
              <a:t>Bezeichnungen</a:t>
            </a:r>
            <a:r>
              <a:rPr lang="de-DE" dirty="0"/>
              <a:t>: </a:t>
            </a:r>
            <a:r>
              <a:rPr lang="de-DE" dirty="0" smtClean="0"/>
              <a:t>Mentor, Lehrer</a:t>
            </a:r>
            <a:r>
              <a:rPr lang="de-DE" dirty="0"/>
              <a:t>, </a:t>
            </a:r>
            <a:r>
              <a:rPr lang="de-DE" dirty="0" smtClean="0"/>
              <a:t>Unterstützer, </a:t>
            </a:r>
            <a:r>
              <a:rPr lang="de-DE" dirty="0" err="1" smtClean="0"/>
              <a:t>Caring</a:t>
            </a:r>
            <a:r>
              <a:rPr lang="de-DE" dirty="0" smtClean="0"/>
              <a:t>, </a:t>
            </a:r>
            <a:r>
              <a:rPr lang="de-DE" dirty="0" err="1" smtClean="0"/>
              <a:t>Reach</a:t>
            </a:r>
            <a:r>
              <a:rPr lang="de-DE" dirty="0" smtClean="0"/>
              <a:t>-out</a:t>
            </a:r>
            <a:endParaRPr lang="de-DE" dirty="0"/>
          </a:p>
          <a:p>
            <a:r>
              <a:rPr lang="de-DE" b="1" dirty="0" smtClean="0"/>
              <a:t>Einstellung</a:t>
            </a:r>
            <a:r>
              <a:rPr lang="de-DE" dirty="0" smtClean="0"/>
              <a:t>: Ist empathisch, hört </a:t>
            </a:r>
            <a:r>
              <a:rPr lang="de-DE" dirty="0"/>
              <a:t>zu, </a:t>
            </a:r>
            <a:r>
              <a:rPr lang="de-DE" dirty="0" smtClean="0"/>
              <a:t>hat aufrichtiges Interesse, stellt Fragen. Gesteht dem Gegenüber zu, eigene Antworten zu haben. Unterstützt dabei, </a:t>
            </a:r>
            <a:r>
              <a:rPr lang="de-DE" dirty="0"/>
              <a:t>Lösungen zu finden. Ermutigt </a:t>
            </a:r>
            <a:r>
              <a:rPr lang="de-DE" dirty="0" smtClean="0"/>
              <a:t>Gegenüber </a:t>
            </a:r>
            <a:r>
              <a:rPr lang="de-DE" dirty="0"/>
              <a:t>Verantwortung zu übernehmen und Angelegenheiten selbst zu lösen:</a:t>
            </a:r>
          </a:p>
          <a:p>
            <a:pPr marL="0" indent="0">
              <a:buNone/>
            </a:pPr>
            <a:r>
              <a:rPr lang="de-DE" dirty="0" smtClean="0"/>
              <a:t>„Was </a:t>
            </a:r>
            <a:r>
              <a:rPr lang="de-DE" dirty="0"/>
              <a:t>hättest du gerne das geschieht</a:t>
            </a:r>
            <a:r>
              <a:rPr lang="de-DE" dirty="0" smtClean="0"/>
              <a:t>?“, „Was </a:t>
            </a:r>
            <a:r>
              <a:rPr lang="de-DE" dirty="0"/>
              <a:t>denkst </a:t>
            </a:r>
            <a:r>
              <a:rPr lang="de-DE" dirty="0" smtClean="0"/>
              <a:t>du, </a:t>
            </a:r>
            <a:r>
              <a:rPr lang="de-DE" dirty="0"/>
              <a:t>was du tun </a:t>
            </a:r>
            <a:r>
              <a:rPr lang="de-DE" dirty="0" smtClean="0"/>
              <a:t>könntest, </a:t>
            </a:r>
            <a:r>
              <a:rPr lang="de-DE" dirty="0"/>
              <a:t>um das zu ändern</a:t>
            </a:r>
            <a:r>
              <a:rPr lang="de-DE" dirty="0" smtClean="0"/>
              <a:t>?“, „Was wäre der nächste konkrete Schritt?“</a:t>
            </a:r>
            <a:endParaRPr lang="de-DE" dirty="0"/>
          </a:p>
          <a:p>
            <a:r>
              <a:rPr lang="de-DE" dirty="0" smtClean="0"/>
              <a:t>Übernimmt keine Aufgaben, die er nicht tun möchte (außer wenn ein wirklicher Notfall vorliegt.)</a:t>
            </a:r>
          </a:p>
          <a:p>
            <a:r>
              <a:rPr lang="de-DE" dirty="0" smtClean="0"/>
              <a:t>Das Gegenüber wird klar gefragt, ob es ein Hilfsangebot annehmen möchte. Wenn die Antwort Ja ist: OK. Wenn Nein: auch OK. Daraus entsteht keine Schuld, Scham oder Vorwürfe. Es gibt keine Manipulation für den Zweck eines schnellen Wohlgefühls. </a:t>
            </a:r>
          </a:p>
          <a:p>
            <a:r>
              <a:rPr lang="de-DE" dirty="0" smtClean="0"/>
              <a:t>Der Mentor hat ein Bewusstsein für die eigenen Grenzen. Setzt </a:t>
            </a:r>
            <a:r>
              <a:rPr lang="de-DE" b="1" dirty="0" smtClean="0"/>
              <a:t>Limits</a:t>
            </a:r>
            <a:r>
              <a:rPr lang="de-DE" dirty="0" smtClean="0"/>
              <a:t> zur investierten Zeit und Energie und kommuniziert diese klar. „Ich habe 20 Minuten Zeit um mit dir darüber zu sprechen.“</a:t>
            </a:r>
          </a:p>
          <a:p>
            <a:r>
              <a:rPr lang="de-DE" dirty="0" smtClean="0"/>
              <a:t>Hat ein eigenes Leben, kümmert sich um „eigene Aktien“.</a:t>
            </a:r>
            <a:endParaRPr lang="de-DE" dirty="0"/>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pic>
        <p:nvPicPr>
          <p:cNvPr id="6" name="Grafik 5"/>
          <p:cNvPicPr>
            <a:picLocks noChangeAspect="1"/>
          </p:cNvPicPr>
          <p:nvPr/>
        </p:nvPicPr>
        <p:blipFill>
          <a:blip r:embed="rId2"/>
          <a:stretch>
            <a:fillRect/>
          </a:stretch>
        </p:blipFill>
        <p:spPr>
          <a:xfrm>
            <a:off x="4365342" y="641555"/>
            <a:ext cx="790685" cy="647790"/>
          </a:xfrm>
          <a:prstGeom prst="rect">
            <a:avLst/>
          </a:prstGeom>
        </p:spPr>
      </p:pic>
    </p:spTree>
    <p:extLst>
      <p:ext uri="{BB962C8B-B14F-4D97-AF65-F5344CB8AC3E}">
        <p14:creationId xmlns:p14="http://schemas.microsoft.com/office/powerpoint/2010/main" val="299325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Überlebenskünstler</a:t>
            </a:r>
            <a:endParaRPr lang="de-DE" dirty="0"/>
          </a:p>
        </p:txBody>
      </p:sp>
      <p:sp>
        <p:nvSpPr>
          <p:cNvPr id="3" name="Inhaltsplatzhalter 2"/>
          <p:cNvSpPr>
            <a:spLocks noGrp="1"/>
          </p:cNvSpPr>
          <p:nvPr>
            <p:ph idx="1"/>
          </p:nvPr>
        </p:nvSpPr>
        <p:spPr/>
        <p:txBody>
          <a:bodyPr>
            <a:normAutofit/>
          </a:bodyPr>
          <a:lstStyle/>
          <a:p>
            <a:r>
              <a:rPr lang="de-DE" dirty="0"/>
              <a:t>Alternative </a:t>
            </a:r>
            <a:r>
              <a:rPr lang="de-DE" b="1" dirty="0"/>
              <a:t>Bezeichnungen</a:t>
            </a:r>
            <a:r>
              <a:rPr lang="de-DE" dirty="0" smtClean="0"/>
              <a:t>: </a:t>
            </a:r>
            <a:r>
              <a:rPr lang="de-DE" dirty="0" err="1"/>
              <a:t>Bedarfsformulierer</a:t>
            </a:r>
            <a:r>
              <a:rPr lang="de-DE" dirty="0"/>
              <a:t>, Überlebende, Überlebenskünstler, </a:t>
            </a:r>
            <a:r>
              <a:rPr lang="de-DE" dirty="0" smtClean="0"/>
              <a:t>Problemlöser, empfindsam, Vulnerable</a:t>
            </a:r>
            <a:endParaRPr lang="de-DE" dirty="0"/>
          </a:p>
          <a:p>
            <a:r>
              <a:rPr lang="de-DE" b="1" dirty="0" smtClean="0"/>
              <a:t>Einstellung</a:t>
            </a:r>
            <a:r>
              <a:rPr lang="de-DE" dirty="0" smtClean="0"/>
              <a:t>: Denkt </a:t>
            </a:r>
            <a:r>
              <a:rPr lang="de-DE" dirty="0"/>
              <a:t>wie ein Problemlöser:</a:t>
            </a:r>
          </a:p>
          <a:p>
            <a:pPr marL="0" indent="0">
              <a:buNone/>
            </a:pPr>
            <a:r>
              <a:rPr lang="de-DE" dirty="0"/>
              <a:t>* Was möcht ich?</a:t>
            </a:r>
          </a:p>
          <a:p>
            <a:pPr marL="0" indent="0">
              <a:buNone/>
            </a:pPr>
            <a:r>
              <a:rPr lang="de-DE" dirty="0"/>
              <a:t>* Welche Schritte kann ich gehen um zu bekommen was ich möchte?</a:t>
            </a:r>
          </a:p>
          <a:p>
            <a:r>
              <a:rPr lang="de-DE" dirty="0"/>
              <a:t>Führt sich positive Dinge vor Augen, die er erlebt, z. B. indem er ein Tagebuch dazu führt. "Was sind drei Dinge, für die ich heute dankbar bin?" "Was habe ich diese Woche alles erreicht?"</a:t>
            </a:r>
          </a:p>
          <a:p>
            <a:endParaRPr lang="de-DE" dirty="0"/>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pic>
        <p:nvPicPr>
          <p:cNvPr id="6" name="Grafik 5"/>
          <p:cNvPicPr>
            <a:picLocks noChangeAspect="1"/>
          </p:cNvPicPr>
          <p:nvPr/>
        </p:nvPicPr>
        <p:blipFill>
          <a:blip r:embed="rId2"/>
          <a:stretch>
            <a:fillRect/>
          </a:stretch>
        </p:blipFill>
        <p:spPr>
          <a:xfrm>
            <a:off x="2933866" y="594458"/>
            <a:ext cx="866896" cy="866896"/>
          </a:xfrm>
          <a:prstGeom prst="rect">
            <a:avLst/>
          </a:prstGeom>
        </p:spPr>
      </p:pic>
    </p:spTree>
    <p:extLst>
      <p:ext uri="{BB962C8B-B14F-4D97-AF65-F5344CB8AC3E}">
        <p14:creationId xmlns:p14="http://schemas.microsoft.com/office/powerpoint/2010/main" val="4204849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Herausforderer</a:t>
            </a:r>
            <a:endParaRPr lang="de-DE" dirty="0"/>
          </a:p>
        </p:txBody>
      </p:sp>
      <p:sp>
        <p:nvSpPr>
          <p:cNvPr id="3" name="Inhaltsplatzhalter 2"/>
          <p:cNvSpPr>
            <a:spLocks noGrp="1"/>
          </p:cNvSpPr>
          <p:nvPr>
            <p:ph idx="1"/>
          </p:nvPr>
        </p:nvSpPr>
        <p:spPr>
          <a:xfrm>
            <a:off x="838200" y="1419225"/>
            <a:ext cx="10668000" cy="4351338"/>
          </a:xfrm>
        </p:spPr>
        <p:txBody>
          <a:bodyPr>
            <a:normAutofit fontScale="70000" lnSpcReduction="20000"/>
          </a:bodyPr>
          <a:lstStyle/>
          <a:p>
            <a:r>
              <a:rPr lang="de-DE" dirty="0"/>
              <a:t>Alternative </a:t>
            </a:r>
            <a:r>
              <a:rPr lang="de-DE" b="1" dirty="0"/>
              <a:t>Bezeichnungen</a:t>
            </a:r>
            <a:r>
              <a:rPr lang="de-DE" dirty="0" smtClean="0"/>
              <a:t>: </a:t>
            </a:r>
            <a:r>
              <a:rPr lang="de-DE" dirty="0"/>
              <a:t>Personal Trainer, Rahmengeber, </a:t>
            </a:r>
            <a:r>
              <a:rPr lang="de-DE" dirty="0" smtClean="0"/>
              <a:t>Herausforderer</a:t>
            </a:r>
            <a:r>
              <a:rPr lang="de-DE" dirty="0"/>
              <a:t>, </a:t>
            </a:r>
            <a:r>
              <a:rPr lang="de-DE" dirty="0" smtClean="0"/>
              <a:t>Durchsetzungsfähige, Disziplin, Durchhaltevermögen, </a:t>
            </a:r>
            <a:r>
              <a:rPr lang="de-DE" dirty="0" err="1" smtClean="0"/>
              <a:t>Assertive</a:t>
            </a:r>
            <a:r>
              <a:rPr lang="de-DE" dirty="0" smtClean="0"/>
              <a:t>, </a:t>
            </a:r>
            <a:r>
              <a:rPr lang="de-DE" dirty="0" err="1" smtClean="0"/>
              <a:t>persevere</a:t>
            </a:r>
            <a:endParaRPr lang="de-DE" dirty="0"/>
          </a:p>
          <a:p>
            <a:r>
              <a:rPr lang="de-DE" b="1" dirty="0" smtClean="0"/>
              <a:t>Einstellung</a:t>
            </a:r>
            <a:r>
              <a:rPr lang="de-DE" dirty="0" smtClean="0"/>
              <a:t>: Ist </a:t>
            </a:r>
            <a:r>
              <a:rPr lang="de-DE" dirty="0"/>
              <a:t>hart aber fair. </a:t>
            </a:r>
            <a:r>
              <a:rPr lang="de-DE" dirty="0" smtClean="0"/>
              <a:t>„Wenn </a:t>
            </a:r>
            <a:r>
              <a:rPr lang="de-DE" dirty="0"/>
              <a:t>du deinen Teil der Vereinbarung einhältst werde ich auch </a:t>
            </a:r>
            <a:br>
              <a:rPr lang="de-DE" dirty="0"/>
            </a:br>
            <a:r>
              <a:rPr lang="de-DE" dirty="0" smtClean="0"/>
              <a:t>meinen </a:t>
            </a:r>
            <a:r>
              <a:rPr lang="de-DE" dirty="0"/>
              <a:t>Teil einhalten</a:t>
            </a:r>
            <a:r>
              <a:rPr lang="de-DE" dirty="0" smtClean="0"/>
              <a:t>.“</a:t>
            </a:r>
            <a:endParaRPr lang="de-DE" dirty="0"/>
          </a:p>
          <a:p>
            <a:r>
              <a:rPr lang="de-DE" dirty="0"/>
              <a:t>Ermutigt die andere Person und stellt gleichzeitig dar, dass es nicht seine Aufgabe ist, </a:t>
            </a:r>
            <a:r>
              <a:rPr lang="de-DE" dirty="0" smtClean="0"/>
              <a:t/>
            </a:r>
            <a:br>
              <a:rPr lang="de-DE" dirty="0" smtClean="0"/>
            </a:br>
            <a:r>
              <a:rPr lang="de-DE" dirty="0" smtClean="0"/>
              <a:t>deren Probleme </a:t>
            </a:r>
            <a:r>
              <a:rPr lang="de-DE" dirty="0"/>
              <a:t>zu lösen.  </a:t>
            </a:r>
            <a:r>
              <a:rPr lang="de-DE" dirty="0" smtClean="0"/>
              <a:t>„Streng dich an, du schaffst das!“</a:t>
            </a:r>
          </a:p>
          <a:p>
            <a:r>
              <a:rPr lang="de-DE" dirty="0" smtClean="0"/>
              <a:t>Handelt nach bestem Gewissen im eigenen Interesse (und ggf. einer Gruppe): </a:t>
            </a:r>
          </a:p>
          <a:p>
            <a:pPr lvl="1"/>
            <a:r>
              <a:rPr lang="de-DE" dirty="0" smtClean="0"/>
              <a:t>fragt nach dem was er braucht</a:t>
            </a:r>
          </a:p>
          <a:p>
            <a:pPr lvl="1"/>
            <a:r>
              <a:rPr lang="de-DE" dirty="0" smtClean="0"/>
              <a:t>sagt Nein zu dem was er nicht möchte</a:t>
            </a:r>
          </a:p>
          <a:p>
            <a:pPr lvl="1"/>
            <a:r>
              <a:rPr lang="de-DE" dirty="0" smtClean="0"/>
              <a:t>ist flexibel wenn es darum geht eigene Bedürfnisse zu erfüllen</a:t>
            </a:r>
          </a:p>
          <a:p>
            <a:pPr lvl="1"/>
            <a:r>
              <a:rPr lang="de-DE" dirty="0" smtClean="0"/>
              <a:t>bestraft nicht, macht die andere Person nicht schlecht</a:t>
            </a:r>
          </a:p>
          <a:p>
            <a:pPr lvl="1"/>
            <a:r>
              <a:rPr lang="de-DE" dirty="0" smtClean="0"/>
              <a:t>akzeptiert ein Nein als Antwort</a:t>
            </a:r>
          </a:p>
          <a:p>
            <a:r>
              <a:rPr lang="de-DE" dirty="0" smtClean="0"/>
              <a:t>Die Aufgabe des Herausforderers ist es ggf. einen Zeitplan zu verfolgen. Das Gegenüber hat vielleicht manchmal keine Zeit oder ist noch nicht bereit. Dennoch gibt es Bedarf, gewisse Themen von Zeit zu Zeit anzusprechen. Wie könnte man sonst langfristig größere Ziele verfolgen?  </a:t>
            </a:r>
            <a:endParaRPr lang="de-DE" dirty="0"/>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pic>
        <p:nvPicPr>
          <p:cNvPr id="7" name="Grafik 6"/>
          <p:cNvPicPr>
            <a:picLocks noChangeAspect="1"/>
          </p:cNvPicPr>
          <p:nvPr/>
        </p:nvPicPr>
        <p:blipFill>
          <a:blip r:embed="rId2"/>
          <a:stretch>
            <a:fillRect/>
          </a:stretch>
        </p:blipFill>
        <p:spPr>
          <a:xfrm>
            <a:off x="3504237" y="707985"/>
            <a:ext cx="800212" cy="581106"/>
          </a:xfrm>
          <a:prstGeom prst="rect">
            <a:avLst/>
          </a:prstGeom>
        </p:spPr>
      </p:pic>
    </p:spTree>
    <p:extLst>
      <p:ext uri="{BB962C8B-B14F-4D97-AF65-F5344CB8AC3E}">
        <p14:creationId xmlns:p14="http://schemas.microsoft.com/office/powerpoint/2010/main" val="2354855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 Übungen</a:t>
            </a:r>
            <a:endParaRPr lang="de-DE" dirty="0"/>
          </a:p>
        </p:txBody>
      </p:sp>
      <p:sp>
        <p:nvSpPr>
          <p:cNvPr id="6" name="Textfeld 5"/>
          <p:cNvSpPr txBox="1"/>
          <p:nvPr/>
        </p:nvSpPr>
        <p:spPr>
          <a:xfrm>
            <a:off x="838200" y="1965318"/>
            <a:ext cx="7609114" cy="3416320"/>
          </a:xfrm>
          <a:prstGeom prst="rect">
            <a:avLst/>
          </a:prstGeom>
          <a:noFill/>
        </p:spPr>
        <p:txBody>
          <a:bodyPr wrap="square" rtlCol="0">
            <a:spAutoFit/>
          </a:bodyPr>
          <a:lstStyle/>
          <a:p>
            <a:r>
              <a:rPr lang="de-DE" dirty="0" smtClean="0"/>
              <a:t>Wir betrachten die Übergänge des </a:t>
            </a:r>
            <a:r>
              <a:rPr lang="de-DE" b="1" dirty="0" smtClean="0"/>
              <a:t>Retters</a:t>
            </a:r>
          </a:p>
          <a:p>
            <a:endParaRPr lang="de-DE" b="1" dirty="0" smtClean="0"/>
          </a:p>
          <a:p>
            <a:r>
              <a:rPr lang="de-DE" b="1" dirty="0" smtClean="0"/>
              <a:t>A. </a:t>
            </a:r>
            <a:r>
              <a:rPr lang="de-DE" dirty="0" smtClean="0"/>
              <a:t>Wann sind wir kurz davor, als Retter</a:t>
            </a:r>
          </a:p>
          <a:p>
            <a:r>
              <a:rPr lang="de-DE" dirty="0" smtClean="0"/>
              <a:t>die Rolle zu wechseln (und dennoch im Dreieck zu bleiben)?  </a:t>
            </a:r>
          </a:p>
          <a:p>
            <a:r>
              <a:rPr lang="de-DE" dirty="0" smtClean="0"/>
              <a:t>Welche Alternativen haben wir in diesem kritischen Moment?</a:t>
            </a:r>
            <a:endParaRPr lang="de-DE" dirty="0"/>
          </a:p>
          <a:p>
            <a:endParaRPr lang="de-DE" b="1" dirty="0" smtClean="0"/>
          </a:p>
          <a:p>
            <a:r>
              <a:rPr lang="de-DE" b="1" dirty="0" smtClean="0"/>
              <a:t>B. </a:t>
            </a:r>
            <a:r>
              <a:rPr lang="de-DE" dirty="0" smtClean="0"/>
              <a:t>Was könnte uns dabei unterstützen, das Dramadreieck zu</a:t>
            </a:r>
          </a:p>
          <a:p>
            <a:r>
              <a:rPr lang="de-DE" dirty="0" smtClean="0"/>
              <a:t>verlassen und vom Retter zum Coach zu werden?</a:t>
            </a:r>
          </a:p>
          <a:p>
            <a:endParaRPr lang="de-DE" dirty="0" smtClean="0"/>
          </a:p>
          <a:p>
            <a:r>
              <a:rPr lang="de-DE" b="1" dirty="0"/>
              <a:t>C</a:t>
            </a:r>
            <a:r>
              <a:rPr lang="de-DE" b="1" dirty="0" smtClean="0"/>
              <a:t>. </a:t>
            </a:r>
            <a:r>
              <a:rPr lang="de-DE" dirty="0" smtClean="0"/>
              <a:t>Was gefährdet uns, zurück in die Rolle des Retters und </a:t>
            </a:r>
          </a:p>
          <a:p>
            <a:r>
              <a:rPr lang="de-DE" dirty="0" smtClean="0"/>
              <a:t>damit zurück ins Dramadreieck zu rutschen?</a:t>
            </a:r>
          </a:p>
          <a:p>
            <a:r>
              <a:rPr lang="de-DE" dirty="0" smtClean="0"/>
              <a:t> </a:t>
            </a:r>
            <a:endParaRPr lang="de-DE" dirty="0"/>
          </a:p>
        </p:txBody>
      </p:sp>
      <p:grpSp>
        <p:nvGrpSpPr>
          <p:cNvPr id="9" name="Gruppieren 8"/>
          <p:cNvGrpSpPr/>
          <p:nvPr/>
        </p:nvGrpSpPr>
        <p:grpSpPr>
          <a:xfrm>
            <a:off x="7084541" y="1459912"/>
            <a:ext cx="4576119" cy="5073462"/>
            <a:chOff x="3807941" y="1414258"/>
            <a:chExt cx="4576119" cy="5073462"/>
          </a:xfrm>
        </p:grpSpPr>
        <p:grpSp>
          <p:nvGrpSpPr>
            <p:cNvPr id="10" name="Gruppieren 9"/>
            <p:cNvGrpSpPr/>
            <p:nvPr/>
          </p:nvGrpSpPr>
          <p:grpSpPr>
            <a:xfrm>
              <a:off x="3807941" y="1414258"/>
              <a:ext cx="4576119" cy="5073462"/>
              <a:chOff x="2520778" y="1719058"/>
              <a:chExt cx="4576119" cy="5073462"/>
            </a:xfrm>
          </p:grpSpPr>
          <p:grpSp>
            <p:nvGrpSpPr>
              <p:cNvPr id="22" name="Gruppieren 21"/>
              <p:cNvGrpSpPr/>
              <p:nvPr/>
            </p:nvGrpSpPr>
            <p:grpSpPr>
              <a:xfrm>
                <a:off x="2520778" y="1719058"/>
                <a:ext cx="4576119" cy="5073462"/>
                <a:chOff x="2520778" y="1719058"/>
                <a:chExt cx="4576119" cy="5073462"/>
              </a:xfrm>
            </p:grpSpPr>
            <p:pic>
              <p:nvPicPr>
                <p:cNvPr id="26" name="Grafik 25"/>
                <p:cNvPicPr>
                  <a:picLocks noChangeAspect="1"/>
                </p:cNvPicPr>
                <p:nvPr/>
              </p:nvPicPr>
              <p:blipFill>
                <a:blip r:embed="rId2"/>
                <a:stretch>
                  <a:fillRect/>
                </a:stretch>
              </p:blipFill>
              <p:spPr>
                <a:xfrm>
                  <a:off x="2520778" y="1719058"/>
                  <a:ext cx="724930" cy="1271700"/>
                </a:xfrm>
                <a:prstGeom prst="rect">
                  <a:avLst/>
                </a:prstGeom>
              </p:spPr>
            </p:pic>
            <p:pic>
              <p:nvPicPr>
                <p:cNvPr id="27" name="Grafik 26"/>
                <p:cNvPicPr>
                  <a:picLocks noChangeAspect="1"/>
                </p:cNvPicPr>
                <p:nvPr/>
              </p:nvPicPr>
              <p:blipFill>
                <a:blip r:embed="rId2"/>
                <a:stretch>
                  <a:fillRect/>
                </a:stretch>
              </p:blipFill>
              <p:spPr>
                <a:xfrm>
                  <a:off x="6371967" y="1719058"/>
                  <a:ext cx="724930" cy="1271700"/>
                </a:xfrm>
                <a:prstGeom prst="rect">
                  <a:avLst/>
                </a:prstGeom>
              </p:spPr>
            </p:pic>
            <p:pic>
              <p:nvPicPr>
                <p:cNvPr id="28" name="Grafik 27"/>
                <p:cNvPicPr>
                  <a:picLocks noChangeAspect="1"/>
                </p:cNvPicPr>
                <p:nvPr/>
              </p:nvPicPr>
              <p:blipFill>
                <a:blip r:embed="rId2"/>
                <a:stretch>
                  <a:fillRect/>
                </a:stretch>
              </p:blipFill>
              <p:spPr>
                <a:xfrm>
                  <a:off x="4446372" y="5520820"/>
                  <a:ext cx="724930" cy="1271700"/>
                </a:xfrm>
                <a:prstGeom prst="rect">
                  <a:avLst/>
                </a:prstGeom>
              </p:spPr>
            </p:pic>
          </p:grpSp>
          <p:cxnSp>
            <p:nvCxnSpPr>
              <p:cNvPr id="23" name="Gerader Verbinder 22"/>
              <p:cNvCxnSpPr>
                <a:stCxn id="26" idx="3"/>
                <a:endCxn id="27" idx="1"/>
              </p:cNvCxnSpPr>
              <p:nvPr/>
            </p:nvCxnSpPr>
            <p:spPr>
              <a:xfrm>
                <a:off x="3245708" y="2354908"/>
                <a:ext cx="3126259" cy="0"/>
              </a:xfrm>
              <a:prstGeom prst="line">
                <a:avLst/>
              </a:prstGeom>
              <a:ln w="5715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a:off x="2883243" y="3174565"/>
                <a:ext cx="1563129" cy="2982103"/>
              </a:xfrm>
              <a:prstGeom prst="line">
                <a:avLst/>
              </a:prstGeom>
              <a:ln w="5715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Gerader Verbinder 24"/>
              <p:cNvCxnSpPr/>
              <p:nvPr/>
            </p:nvCxnSpPr>
            <p:spPr>
              <a:xfrm flipH="1">
                <a:off x="5170539" y="3174566"/>
                <a:ext cx="1563129" cy="2982103"/>
              </a:xfrm>
              <a:prstGeom prst="line">
                <a:avLst/>
              </a:prstGeom>
              <a:ln w="57150" cap="rnd">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1" name="Pfeil nach links und rechts 10"/>
            <p:cNvSpPr/>
            <p:nvPr/>
          </p:nvSpPr>
          <p:spPr>
            <a:xfrm rot="1642423">
              <a:off x="4614761" y="2605579"/>
              <a:ext cx="298450" cy="118932"/>
            </a:xfrm>
            <a:prstGeom prst="leftRightArrow">
              <a:avLst/>
            </a:prstGeom>
            <a:solidFill>
              <a:srgbClr val="59A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links und rechts 11"/>
            <p:cNvSpPr/>
            <p:nvPr/>
          </p:nvSpPr>
          <p:spPr>
            <a:xfrm rot="19957577" flipH="1">
              <a:off x="7338874" y="2618230"/>
              <a:ext cx="298450" cy="105531"/>
            </a:xfrm>
            <a:prstGeom prst="leftRightArrow">
              <a:avLst/>
            </a:prstGeom>
            <a:solidFill>
              <a:srgbClr val="59A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links und rechts 12"/>
            <p:cNvSpPr/>
            <p:nvPr/>
          </p:nvSpPr>
          <p:spPr>
            <a:xfrm rot="5400000">
              <a:off x="5958902" y="4937385"/>
              <a:ext cx="298450" cy="118932"/>
            </a:xfrm>
            <a:prstGeom prst="leftRightArrow">
              <a:avLst/>
            </a:prstGeom>
            <a:solidFill>
              <a:srgbClr val="59A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 name="Gruppieren 13"/>
            <p:cNvGrpSpPr/>
            <p:nvPr/>
          </p:nvGrpSpPr>
          <p:grpSpPr>
            <a:xfrm>
              <a:off x="4923081" y="2644217"/>
              <a:ext cx="2345838" cy="2162444"/>
              <a:chOff x="4923081" y="2644217"/>
              <a:chExt cx="2345838" cy="2162444"/>
            </a:xfrm>
          </p:grpSpPr>
          <p:grpSp>
            <p:nvGrpSpPr>
              <p:cNvPr id="15" name="Gruppieren 14"/>
              <p:cNvGrpSpPr/>
              <p:nvPr/>
            </p:nvGrpSpPr>
            <p:grpSpPr>
              <a:xfrm>
                <a:off x="4923081" y="2644217"/>
                <a:ext cx="2345838" cy="2162444"/>
                <a:chOff x="1051897" y="2144275"/>
                <a:chExt cx="4315428" cy="3978054"/>
              </a:xfrm>
            </p:grpSpPr>
            <p:pic>
              <p:nvPicPr>
                <p:cNvPr id="19" name="Grafik 18"/>
                <p:cNvPicPr>
                  <a:picLocks noChangeAspect="1"/>
                </p:cNvPicPr>
                <p:nvPr/>
              </p:nvPicPr>
              <p:blipFill>
                <a:blip r:embed="rId3"/>
                <a:stretch>
                  <a:fillRect/>
                </a:stretch>
              </p:blipFill>
              <p:spPr>
                <a:xfrm>
                  <a:off x="1051897" y="2144275"/>
                  <a:ext cx="1438476" cy="1486107"/>
                </a:xfrm>
                <a:prstGeom prst="rect">
                  <a:avLst/>
                </a:prstGeom>
              </p:spPr>
            </p:pic>
            <p:pic>
              <p:nvPicPr>
                <p:cNvPr id="20" name="Grafik 19"/>
                <p:cNvPicPr>
                  <a:picLocks noChangeAspect="1"/>
                </p:cNvPicPr>
                <p:nvPr/>
              </p:nvPicPr>
              <p:blipFill>
                <a:blip r:embed="rId3"/>
                <a:stretch>
                  <a:fillRect/>
                </a:stretch>
              </p:blipFill>
              <p:spPr>
                <a:xfrm>
                  <a:off x="3928849" y="2144275"/>
                  <a:ext cx="1438476" cy="1486107"/>
                </a:xfrm>
                <a:prstGeom prst="rect">
                  <a:avLst/>
                </a:prstGeom>
              </p:spPr>
            </p:pic>
            <p:pic>
              <p:nvPicPr>
                <p:cNvPr id="21" name="Grafik 20"/>
                <p:cNvPicPr>
                  <a:picLocks noChangeAspect="1"/>
                </p:cNvPicPr>
                <p:nvPr/>
              </p:nvPicPr>
              <p:blipFill>
                <a:blip r:embed="rId3"/>
                <a:stretch>
                  <a:fillRect/>
                </a:stretch>
              </p:blipFill>
              <p:spPr>
                <a:xfrm>
                  <a:off x="2490373" y="4636222"/>
                  <a:ext cx="1438476" cy="1486107"/>
                </a:xfrm>
                <a:prstGeom prst="rect">
                  <a:avLst/>
                </a:prstGeom>
              </p:spPr>
            </p:pic>
          </p:grpSp>
          <p:sp>
            <p:nvSpPr>
              <p:cNvPr id="16" name="Pfeil nach links und rechts 15"/>
              <p:cNvSpPr/>
              <p:nvPr/>
            </p:nvSpPr>
            <p:spPr>
              <a:xfrm rot="17867092" flipH="1">
                <a:off x="6205440" y="3681159"/>
                <a:ext cx="671458" cy="141067"/>
              </a:xfrm>
              <a:prstGeom prst="leftRightArrow">
                <a:avLst/>
              </a:prstGeom>
              <a:solidFill>
                <a:srgbClr val="784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Pfeil nach links und rechts 16"/>
              <p:cNvSpPr/>
              <p:nvPr/>
            </p:nvSpPr>
            <p:spPr>
              <a:xfrm rot="3732908">
                <a:off x="5281983" y="3699447"/>
                <a:ext cx="671458" cy="141067"/>
              </a:xfrm>
              <a:prstGeom prst="leftRightArrow">
                <a:avLst/>
              </a:prstGeom>
              <a:solidFill>
                <a:srgbClr val="784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Pfeil nach links und rechts 17"/>
              <p:cNvSpPr/>
              <p:nvPr/>
            </p:nvSpPr>
            <p:spPr>
              <a:xfrm>
                <a:off x="5759889" y="2977602"/>
                <a:ext cx="671458" cy="141067"/>
              </a:xfrm>
              <a:prstGeom prst="leftRightArrow">
                <a:avLst/>
              </a:prstGeom>
              <a:solidFill>
                <a:srgbClr val="784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3" name="Ellipse 2"/>
          <p:cNvSpPr/>
          <p:nvPr/>
        </p:nvSpPr>
        <p:spPr>
          <a:xfrm>
            <a:off x="6642100" y="1011114"/>
            <a:ext cx="3092202" cy="3471986"/>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3541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Giraffen und Wölfe</a:t>
            </a:r>
            <a:endParaRPr lang="de-DE" dirty="0"/>
          </a:p>
        </p:txBody>
      </p:sp>
      <p:pic>
        <p:nvPicPr>
          <p:cNvPr id="5" name="Grafik 4"/>
          <p:cNvPicPr>
            <a:picLocks noChangeAspect="1"/>
          </p:cNvPicPr>
          <p:nvPr/>
        </p:nvPicPr>
        <p:blipFill>
          <a:blip r:embed="rId2"/>
          <a:stretch>
            <a:fillRect/>
          </a:stretch>
        </p:blipFill>
        <p:spPr>
          <a:xfrm>
            <a:off x="6697648" y="2185815"/>
            <a:ext cx="1438476" cy="1486107"/>
          </a:xfrm>
          <a:prstGeom prst="rect">
            <a:avLst/>
          </a:prstGeom>
        </p:spPr>
      </p:pic>
      <p:pic>
        <p:nvPicPr>
          <p:cNvPr id="6" name="Grafik 5"/>
          <p:cNvPicPr>
            <a:picLocks noChangeAspect="1"/>
          </p:cNvPicPr>
          <p:nvPr/>
        </p:nvPicPr>
        <p:blipFill>
          <a:blip r:embed="rId3"/>
          <a:stretch>
            <a:fillRect/>
          </a:stretch>
        </p:blipFill>
        <p:spPr>
          <a:xfrm>
            <a:off x="4161058" y="1942894"/>
            <a:ext cx="1124107" cy="1971950"/>
          </a:xfrm>
          <a:prstGeom prst="rect">
            <a:avLst/>
          </a:prstGeom>
        </p:spPr>
      </p:pic>
      <p:sp>
        <p:nvSpPr>
          <p:cNvPr id="7" name="Inhaltsplatzhalter 6"/>
          <p:cNvSpPr>
            <a:spLocks noGrp="1"/>
          </p:cNvSpPr>
          <p:nvPr>
            <p:ph idx="1"/>
          </p:nvPr>
        </p:nvSpPr>
        <p:spPr>
          <a:xfrm>
            <a:off x="838200" y="4217768"/>
            <a:ext cx="10515600" cy="2306599"/>
          </a:xfrm>
        </p:spPr>
        <p:txBody>
          <a:bodyPr>
            <a:normAutofit fontScale="62500" lnSpcReduction="20000"/>
          </a:bodyPr>
          <a:lstStyle/>
          <a:p>
            <a:pPr marL="0" indent="0" algn="ctr">
              <a:buNone/>
            </a:pPr>
            <a:r>
              <a:rPr lang="de-DE" dirty="0" smtClean="0"/>
              <a:t>„Es gibt keine Wölfe, es gibt nur manchmal </a:t>
            </a:r>
          </a:p>
          <a:p>
            <a:pPr marL="0" indent="0" algn="ctr">
              <a:buNone/>
            </a:pPr>
            <a:r>
              <a:rPr lang="de-DE" dirty="0" smtClean="0"/>
              <a:t>Giraffen mit Sprachproblemen.“ </a:t>
            </a:r>
          </a:p>
          <a:p>
            <a:pPr marL="0" indent="0" algn="ctr">
              <a:buNone/>
            </a:pPr>
            <a:endParaRPr lang="de-DE" dirty="0" smtClean="0"/>
          </a:p>
          <a:p>
            <a:pPr marL="0" indent="0" algn="ctr">
              <a:buNone/>
            </a:pPr>
            <a:r>
              <a:rPr lang="de-DE" dirty="0" smtClean="0"/>
              <a:t>„</a:t>
            </a:r>
            <a:r>
              <a:rPr lang="de-DE" dirty="0" err="1" smtClean="0"/>
              <a:t>Seeing</a:t>
            </a:r>
            <a:r>
              <a:rPr lang="de-DE" dirty="0" smtClean="0"/>
              <a:t> </a:t>
            </a:r>
            <a:r>
              <a:rPr lang="de-DE" dirty="0" err="1" smtClean="0"/>
              <a:t>wolf</a:t>
            </a:r>
            <a:r>
              <a:rPr lang="de-DE" dirty="0" smtClean="0"/>
              <a:t> </a:t>
            </a:r>
            <a:r>
              <a:rPr lang="de-DE" dirty="0" err="1" smtClean="0"/>
              <a:t>means</a:t>
            </a:r>
            <a:r>
              <a:rPr lang="de-DE" dirty="0" smtClean="0"/>
              <a:t> </a:t>
            </a:r>
            <a:r>
              <a:rPr lang="de-DE" dirty="0" err="1" smtClean="0"/>
              <a:t>being</a:t>
            </a:r>
            <a:r>
              <a:rPr lang="de-DE" dirty="0" smtClean="0"/>
              <a:t> </a:t>
            </a:r>
            <a:r>
              <a:rPr lang="de-DE" dirty="0" err="1" smtClean="0"/>
              <a:t>wolf</a:t>
            </a:r>
            <a:r>
              <a:rPr lang="de-DE" dirty="0" smtClean="0"/>
              <a:t>.“</a:t>
            </a:r>
          </a:p>
          <a:p>
            <a:pPr marL="0" indent="0" algn="ctr">
              <a:buNone/>
            </a:pPr>
            <a:endParaRPr lang="de-DE" dirty="0" smtClean="0"/>
          </a:p>
          <a:p>
            <a:pPr marL="0" indent="0" algn="ctr">
              <a:buNone/>
            </a:pPr>
            <a:r>
              <a:rPr lang="de-DE" dirty="0" smtClean="0"/>
              <a:t>„Der Sinn/Zweck der GFK ist es nicht, jemanden zu etwas zu bewegen, </a:t>
            </a:r>
          </a:p>
          <a:p>
            <a:pPr marL="0" indent="0" algn="ctr">
              <a:buNone/>
            </a:pPr>
            <a:r>
              <a:rPr lang="de-DE" dirty="0" smtClean="0"/>
              <a:t>sondern (lediglich) eine besondere Qualität der Verbindung herzustellen.“</a:t>
            </a:r>
            <a:endParaRPr lang="de-DE" dirty="0"/>
          </a:p>
        </p:txBody>
      </p:sp>
    </p:spTree>
    <p:extLst>
      <p:ext uri="{BB962C8B-B14F-4D97-AF65-F5344CB8AC3E}">
        <p14:creationId xmlns:p14="http://schemas.microsoft.com/office/powerpoint/2010/main" val="1567040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Grenzen &amp; Rahmenbedingungen</a:t>
            </a:r>
            <a:endParaRPr lang="de-DE" dirty="0"/>
          </a:p>
        </p:txBody>
      </p:sp>
      <p:sp>
        <p:nvSpPr>
          <p:cNvPr id="3" name="Inhaltsplatzhalter 2"/>
          <p:cNvSpPr>
            <a:spLocks noGrp="1"/>
          </p:cNvSpPr>
          <p:nvPr>
            <p:ph idx="1"/>
          </p:nvPr>
        </p:nvSpPr>
        <p:spPr>
          <a:xfrm>
            <a:off x="292100" y="1482724"/>
            <a:ext cx="11633200" cy="5108575"/>
          </a:xfrm>
        </p:spPr>
        <p:txBody>
          <a:bodyPr>
            <a:normAutofit fontScale="62500" lnSpcReduction="20000"/>
          </a:bodyPr>
          <a:lstStyle/>
          <a:p>
            <a:pPr marL="0" indent="0">
              <a:buNone/>
            </a:pPr>
            <a:r>
              <a:rPr lang="de-DE" dirty="0" smtClean="0"/>
              <a:t>Durch Grenzen wissen Menschen wann</a:t>
            </a:r>
          </a:p>
          <a:p>
            <a:r>
              <a:rPr lang="de-DE" dirty="0" smtClean="0"/>
              <a:t>sie anfangen, aufhören, fertig sind,</a:t>
            </a:r>
          </a:p>
          <a:p>
            <a:r>
              <a:rPr lang="de-DE" dirty="0" smtClean="0"/>
              <a:t>sie weit genug gegangen sind,</a:t>
            </a:r>
          </a:p>
          <a:p>
            <a:r>
              <a:rPr lang="de-DE" dirty="0" smtClean="0"/>
              <a:t>genug getan oder gesagt haben,</a:t>
            </a:r>
          </a:p>
          <a:p>
            <a:r>
              <a:rPr lang="de-DE" dirty="0" smtClean="0"/>
              <a:t>genug </a:t>
            </a:r>
            <a:r>
              <a:rPr lang="de-DE" dirty="0" err="1" smtClean="0"/>
              <a:t>genug</a:t>
            </a:r>
            <a:r>
              <a:rPr lang="de-DE" dirty="0" smtClean="0"/>
              <a:t> ist.</a:t>
            </a:r>
          </a:p>
          <a:p>
            <a:pPr marL="0" indent="0">
              <a:buNone/>
            </a:pPr>
            <a:endParaRPr lang="de-DE" sz="1700" dirty="0" smtClean="0"/>
          </a:p>
          <a:p>
            <a:pPr marL="0" indent="0">
              <a:buNone/>
            </a:pPr>
            <a:r>
              <a:rPr lang="de-DE" b="1" dirty="0" smtClean="0"/>
              <a:t>Ohne Limit</a:t>
            </a:r>
            <a:r>
              <a:rPr lang="de-DE" dirty="0" smtClean="0"/>
              <a:t>: </a:t>
            </a:r>
          </a:p>
          <a:p>
            <a:pPr marL="0" indent="0">
              <a:buNone/>
            </a:pPr>
            <a:r>
              <a:rPr lang="de-DE" dirty="0" smtClean="0"/>
              <a:t>Du weißt nicht wann du fertig bist und </a:t>
            </a:r>
            <a:r>
              <a:rPr lang="de-DE" b="1" dirty="0" smtClean="0"/>
              <a:t>das Leben laugt dich aus</a:t>
            </a:r>
            <a:r>
              <a:rPr lang="de-DE" dirty="0" smtClean="0"/>
              <a:t>.</a:t>
            </a:r>
          </a:p>
          <a:p>
            <a:pPr marL="0" indent="0">
              <a:buNone/>
            </a:pPr>
            <a:r>
              <a:rPr lang="de-DE" sz="1700" dirty="0" smtClean="0"/>
              <a:t> </a:t>
            </a:r>
          </a:p>
          <a:p>
            <a:pPr marL="0" indent="0">
              <a:buNone/>
            </a:pPr>
            <a:r>
              <a:rPr lang="de-DE" b="1" dirty="0" smtClean="0"/>
              <a:t>Mit Limit</a:t>
            </a:r>
            <a:r>
              <a:rPr lang="de-DE" dirty="0" smtClean="0"/>
              <a:t>: </a:t>
            </a:r>
          </a:p>
          <a:p>
            <a:pPr marL="0" indent="0">
              <a:buNone/>
            </a:pPr>
            <a:r>
              <a:rPr lang="de-DE" dirty="0" smtClean="0"/>
              <a:t>Du weißt wann du genug getan hast und </a:t>
            </a:r>
            <a:r>
              <a:rPr lang="de-DE" b="1" dirty="0" smtClean="0"/>
              <a:t>das Leben erfüllt dich</a:t>
            </a:r>
            <a:r>
              <a:rPr lang="de-DE" dirty="0" smtClean="0"/>
              <a:t>. </a:t>
            </a:r>
          </a:p>
          <a:p>
            <a:pPr marL="0" indent="0">
              <a:buNone/>
            </a:pPr>
            <a:endParaRPr lang="de-DE" sz="1900" dirty="0" smtClean="0"/>
          </a:p>
          <a:p>
            <a:pPr marL="0" indent="0">
              <a:buNone/>
            </a:pPr>
            <a:r>
              <a:rPr lang="de-DE" b="1" dirty="0" smtClean="0"/>
              <a:t>Limit-Check:</a:t>
            </a:r>
          </a:p>
          <a:p>
            <a:pPr>
              <a:buFont typeface="Symbol" panose="05050102010706020507" pitchFamily="18" charset="2"/>
              <a:buChar char="Þ"/>
            </a:pPr>
            <a:r>
              <a:rPr lang="de-DE" dirty="0" smtClean="0"/>
              <a:t> Gibt mir eine Tätigkeit Energie oder kostet sie Energie?</a:t>
            </a:r>
          </a:p>
          <a:p>
            <a:pPr>
              <a:buFont typeface="Symbol" panose="05050102010706020507" pitchFamily="18" charset="2"/>
              <a:buChar char="Þ"/>
            </a:pPr>
            <a:r>
              <a:rPr lang="de-DE" dirty="0" smtClean="0"/>
              <a:t> Bewege ich mich innerhalb meiner gesunden Grenzen oder</a:t>
            </a:r>
          </a:p>
          <a:p>
            <a:pPr marL="0" indent="0">
              <a:buNone/>
            </a:pPr>
            <a:r>
              <a:rPr lang="de-DE" dirty="0"/>
              <a:t> </a:t>
            </a:r>
            <a:r>
              <a:rPr lang="de-DE" dirty="0" smtClean="0"/>
              <a:t>     braucht es jetzt eine Pause?</a:t>
            </a:r>
          </a:p>
          <a:p>
            <a:pPr marL="0" indent="0">
              <a:buNone/>
            </a:pPr>
            <a:endParaRPr lang="de-DE" dirty="0" smtClean="0"/>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897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9700" y="263525"/>
            <a:ext cx="11785600" cy="1325563"/>
          </a:xfrm>
        </p:spPr>
        <p:txBody>
          <a:bodyPr/>
          <a:lstStyle/>
          <a:p>
            <a:pPr algn="ctr"/>
            <a:r>
              <a:rPr lang="de-DE" dirty="0" smtClean="0"/>
              <a:t>Tipps aus der Literatur (leichter gesagt als getan </a:t>
            </a:r>
            <a:r>
              <a:rPr lang="de-DE" dirty="0" smtClean="0">
                <a:sym typeface="Wingdings" panose="05000000000000000000" pitchFamily="2" charset="2"/>
              </a:rPr>
              <a:t></a:t>
            </a:r>
            <a:r>
              <a:rPr lang="de-DE" dirty="0" smtClean="0"/>
              <a:t>)</a:t>
            </a:r>
            <a:endParaRPr lang="de-DE" dirty="0"/>
          </a:p>
        </p:txBody>
      </p:sp>
      <p:sp>
        <p:nvSpPr>
          <p:cNvPr id="3" name="Inhaltsplatzhalter 2"/>
          <p:cNvSpPr>
            <a:spLocks noGrp="1"/>
          </p:cNvSpPr>
          <p:nvPr>
            <p:ph idx="1"/>
          </p:nvPr>
        </p:nvSpPr>
        <p:spPr>
          <a:xfrm>
            <a:off x="139700" y="1508124"/>
            <a:ext cx="11950700" cy="5222875"/>
          </a:xfrm>
        </p:spPr>
        <p:txBody>
          <a:bodyPr>
            <a:normAutofit lnSpcReduction="10000"/>
          </a:bodyPr>
          <a:lstStyle/>
          <a:p>
            <a:pPr marL="0" indent="0">
              <a:buNone/>
            </a:pPr>
            <a:r>
              <a:rPr lang="de-DE" b="1" dirty="0" smtClean="0"/>
              <a:t>Erster Schritt </a:t>
            </a:r>
            <a:r>
              <a:rPr lang="de-DE" dirty="0" smtClean="0"/>
              <a:t>ist zu erkennen, ob man Teil eines Dramadreiecks ist. „Der Kopf sagt ja und die Intuition sagt nein?“ =&gt; Selbstempathie um „Lage zu checken“. </a:t>
            </a:r>
            <a:br>
              <a:rPr lang="de-DE" dirty="0" smtClean="0"/>
            </a:br>
            <a:r>
              <a:rPr lang="de-DE" dirty="0" smtClean="0"/>
              <a:t>In welcher Rolle befindest du dich gerade?</a:t>
            </a:r>
          </a:p>
          <a:p>
            <a:pPr marL="0" indent="0">
              <a:buNone/>
            </a:pPr>
            <a:endParaRPr lang="de-DE" dirty="0" smtClean="0"/>
          </a:p>
          <a:p>
            <a:pPr marL="0" indent="0">
              <a:buNone/>
            </a:pPr>
            <a:r>
              <a:rPr lang="de-DE" dirty="0" smtClean="0"/>
              <a:t>Als </a:t>
            </a:r>
            <a:r>
              <a:rPr lang="de-DE" b="1" dirty="0" smtClean="0"/>
              <a:t>Retter</a:t>
            </a:r>
            <a:r>
              <a:rPr lang="de-DE" dirty="0" smtClean="0"/>
              <a:t> der eigenen Bedürfnisse bewusst werden. Energiehaushalt im Blick haben und nicht über eigene Grenzen gehen. Nichts tun was man nicht möchte und auf respektvolle Weise Nein sagen. Ehrlich Anteil nehmen und fürsorglich sein, aber keine Grenzen überschreiten und Probleme anderer lösen: Verantwortung zugestehen. Die Fähigkeit anderer respektieren, selbst zu denken, zu fühlen und Bedürfnisse auszudrücken. </a:t>
            </a:r>
          </a:p>
          <a:p>
            <a:pPr marL="0" indent="0">
              <a:buNone/>
            </a:pPr>
            <a:r>
              <a:rPr lang="de-DE" dirty="0" smtClean="0"/>
              <a:t>Als </a:t>
            </a:r>
            <a:r>
              <a:rPr lang="de-DE" b="1" dirty="0" smtClean="0"/>
              <a:t>Schurke</a:t>
            </a:r>
            <a:r>
              <a:rPr lang="de-DE" dirty="0" smtClean="0"/>
              <a:t> der eigenen Gefühle bewusst werden. Um das bitten was man möchte, ohne andere zu bestrafen, zu beschämen oder schlecht zu machen. Eine positiv bestimmte Haltung einnehmen. </a:t>
            </a:r>
            <a:endParaRPr lang="de-DE" dirty="0"/>
          </a:p>
        </p:txBody>
      </p:sp>
    </p:spTree>
    <p:extLst>
      <p:ext uri="{BB962C8B-B14F-4D97-AF65-F5344CB8AC3E}">
        <p14:creationId xmlns:p14="http://schemas.microsoft.com/office/powerpoint/2010/main" val="4240860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9700" y="263525"/>
            <a:ext cx="11785600" cy="1325563"/>
          </a:xfrm>
        </p:spPr>
        <p:txBody>
          <a:bodyPr/>
          <a:lstStyle/>
          <a:p>
            <a:pPr algn="ctr"/>
            <a:r>
              <a:rPr lang="de-DE" dirty="0" smtClean="0"/>
              <a:t>Tipps aus der Literatur (leichter gesagt als getan </a:t>
            </a:r>
            <a:r>
              <a:rPr lang="de-DE" dirty="0" smtClean="0">
                <a:sym typeface="Wingdings" panose="05000000000000000000" pitchFamily="2" charset="2"/>
              </a:rPr>
              <a:t></a:t>
            </a:r>
            <a:r>
              <a:rPr lang="de-DE" dirty="0" smtClean="0"/>
              <a:t>)</a:t>
            </a:r>
            <a:endParaRPr lang="de-DE" dirty="0"/>
          </a:p>
        </p:txBody>
      </p:sp>
      <p:sp>
        <p:nvSpPr>
          <p:cNvPr id="3" name="Inhaltsplatzhalter 2"/>
          <p:cNvSpPr>
            <a:spLocks noGrp="1"/>
          </p:cNvSpPr>
          <p:nvPr>
            <p:ph idx="1"/>
          </p:nvPr>
        </p:nvSpPr>
        <p:spPr>
          <a:xfrm>
            <a:off x="139700" y="1343024"/>
            <a:ext cx="11950700" cy="5222875"/>
          </a:xfrm>
        </p:spPr>
        <p:txBody>
          <a:bodyPr>
            <a:normAutofit fontScale="77500" lnSpcReduction="20000"/>
          </a:bodyPr>
          <a:lstStyle/>
          <a:p>
            <a:pPr marL="0" indent="0">
              <a:buNone/>
            </a:pPr>
            <a:r>
              <a:rPr lang="de-DE" dirty="0" smtClean="0"/>
              <a:t>Als </a:t>
            </a:r>
            <a:r>
              <a:rPr lang="de-DE" b="1" dirty="0" smtClean="0"/>
              <a:t>Hilfloser</a:t>
            </a:r>
            <a:r>
              <a:rPr lang="de-DE" dirty="0" smtClean="0"/>
              <a:t> die Selbstwahrnehmung verbessern. </a:t>
            </a:r>
          </a:p>
          <a:p>
            <a:r>
              <a:rPr lang="de-DE" dirty="0" smtClean="0"/>
              <a:t>Sich bewusst sein, dass man eine schwere Zeit durchmacht und verletzlich ist. </a:t>
            </a:r>
          </a:p>
          <a:p>
            <a:r>
              <a:rPr lang="de-DE" dirty="0" smtClean="0"/>
              <a:t>Gleichzeitig die eigenen Fähigkeiten nicht herabsetzen; darauf vertrauen, sich im guten Kontakt zu sich selbst Klarheit zu verschaffen, wie der weitere Weg aussehen könnte. </a:t>
            </a:r>
          </a:p>
          <a:p>
            <a:r>
              <a:rPr lang="de-DE" dirty="0" smtClean="0"/>
              <a:t>Bewusst sein, dass man nach Hilfe fragen darf. Wenn dann jemand Nein sagt ist das OK.  </a:t>
            </a:r>
          </a:p>
          <a:p>
            <a:r>
              <a:rPr lang="de-DE" dirty="0" smtClean="0"/>
              <a:t>Zum kreativen Erschaffer werden, zielorientiert statt problemorientiert agieren. Bei Veränderungen im Leben Verantwortung für die daraufhin getroffenen Entscheidungen/Reaktionen übernehmen. </a:t>
            </a:r>
          </a:p>
          <a:p>
            <a:r>
              <a:rPr lang="de-DE" dirty="0" smtClean="0"/>
              <a:t>Inkrementelle Schritte in Richtung eines Ziels gehen und so die “dynamische Spannung” reduzieren (Unterschied zwischen aktueller Realität und angestrebtem Ziel). </a:t>
            </a:r>
          </a:p>
          <a:p>
            <a:r>
              <a:rPr lang="de-DE" dirty="0" smtClean="0"/>
              <a:t>Schurken als Herausforderer sehen – eine Person (oder Situation) die dich dazu antreibt, Klarheit über deine Bedürfnisse zu erlangen, dazuzulernen und zu wachsen. </a:t>
            </a:r>
          </a:p>
          <a:p>
            <a:r>
              <a:rPr lang="de-DE" dirty="0" smtClean="0"/>
              <a:t>Keinen Retter sondern einen Coach „einstellen“.  Ein Coach sieht, dass du selbst Entscheidungen treffen und Probleme lösen kannst. Ein Coach stellt Fragen, die dich befähigen, konstruktive Strategien zu erkennen und zu handeln. </a:t>
            </a:r>
          </a:p>
          <a:p>
            <a:r>
              <a:rPr lang="de-DE" dirty="0" smtClean="0"/>
              <a:t>„Ich erzähle dir von mir, wenn du bereit bist zuzuhören und mich  nicht zu belächeln. Ich brauche die Gewissheit, dass du meinen Schmerz hören kannst ohne mir Ratschläge zu geben oder selbst ins Erzählen zu kommen.“ </a:t>
            </a:r>
          </a:p>
          <a:p>
            <a:endParaRPr lang="de-DE" dirty="0"/>
          </a:p>
        </p:txBody>
      </p:sp>
    </p:spTree>
    <p:extLst>
      <p:ext uri="{BB962C8B-B14F-4D97-AF65-F5344CB8AC3E}">
        <p14:creationId xmlns:p14="http://schemas.microsoft.com/office/powerpoint/2010/main" val="327840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Heute: Wolfsdreieck &amp; Giraffendreieck</a:t>
            </a:r>
            <a:endParaRPr lang="de-DE" dirty="0"/>
          </a:p>
        </p:txBody>
      </p:sp>
      <p:grpSp>
        <p:nvGrpSpPr>
          <p:cNvPr id="48" name="Gruppieren 47"/>
          <p:cNvGrpSpPr/>
          <p:nvPr/>
        </p:nvGrpSpPr>
        <p:grpSpPr>
          <a:xfrm>
            <a:off x="3807941" y="1414258"/>
            <a:ext cx="4576119" cy="5073462"/>
            <a:chOff x="3807941" y="1414258"/>
            <a:chExt cx="4576119" cy="5073462"/>
          </a:xfrm>
        </p:grpSpPr>
        <p:grpSp>
          <p:nvGrpSpPr>
            <p:cNvPr id="21" name="Gruppieren 20"/>
            <p:cNvGrpSpPr/>
            <p:nvPr/>
          </p:nvGrpSpPr>
          <p:grpSpPr>
            <a:xfrm>
              <a:off x="3807941" y="1414258"/>
              <a:ext cx="4576119" cy="5073462"/>
              <a:chOff x="2520778" y="1719058"/>
              <a:chExt cx="4576119" cy="5073462"/>
            </a:xfrm>
          </p:grpSpPr>
          <p:grpSp>
            <p:nvGrpSpPr>
              <p:cNvPr id="13" name="Gruppieren 12"/>
              <p:cNvGrpSpPr/>
              <p:nvPr/>
            </p:nvGrpSpPr>
            <p:grpSpPr>
              <a:xfrm>
                <a:off x="2520778" y="1719058"/>
                <a:ext cx="4576119" cy="5073462"/>
                <a:chOff x="2520778" y="1719058"/>
                <a:chExt cx="4576119" cy="5073462"/>
              </a:xfrm>
            </p:grpSpPr>
            <p:pic>
              <p:nvPicPr>
                <p:cNvPr id="6" name="Grafik 5"/>
                <p:cNvPicPr>
                  <a:picLocks noChangeAspect="1"/>
                </p:cNvPicPr>
                <p:nvPr/>
              </p:nvPicPr>
              <p:blipFill>
                <a:blip r:embed="rId3"/>
                <a:stretch>
                  <a:fillRect/>
                </a:stretch>
              </p:blipFill>
              <p:spPr>
                <a:xfrm>
                  <a:off x="2520778" y="1719058"/>
                  <a:ext cx="724930" cy="1271700"/>
                </a:xfrm>
                <a:prstGeom prst="rect">
                  <a:avLst/>
                </a:prstGeom>
              </p:spPr>
            </p:pic>
            <p:pic>
              <p:nvPicPr>
                <p:cNvPr id="10" name="Grafik 9"/>
                <p:cNvPicPr>
                  <a:picLocks noChangeAspect="1"/>
                </p:cNvPicPr>
                <p:nvPr/>
              </p:nvPicPr>
              <p:blipFill>
                <a:blip r:embed="rId3"/>
                <a:stretch>
                  <a:fillRect/>
                </a:stretch>
              </p:blipFill>
              <p:spPr>
                <a:xfrm>
                  <a:off x="6371967" y="1719058"/>
                  <a:ext cx="724930" cy="1271700"/>
                </a:xfrm>
                <a:prstGeom prst="rect">
                  <a:avLst/>
                </a:prstGeom>
              </p:spPr>
            </p:pic>
            <p:pic>
              <p:nvPicPr>
                <p:cNvPr id="12" name="Grafik 11"/>
                <p:cNvPicPr>
                  <a:picLocks noChangeAspect="1"/>
                </p:cNvPicPr>
                <p:nvPr/>
              </p:nvPicPr>
              <p:blipFill>
                <a:blip r:embed="rId3"/>
                <a:stretch>
                  <a:fillRect/>
                </a:stretch>
              </p:blipFill>
              <p:spPr>
                <a:xfrm>
                  <a:off x="4446372" y="5520820"/>
                  <a:ext cx="724930" cy="1271700"/>
                </a:xfrm>
                <a:prstGeom prst="rect">
                  <a:avLst/>
                </a:prstGeom>
              </p:spPr>
            </p:pic>
          </p:grpSp>
          <p:cxnSp>
            <p:nvCxnSpPr>
              <p:cNvPr id="15" name="Gerader Verbinder 14"/>
              <p:cNvCxnSpPr>
                <a:stCxn id="6" idx="3"/>
                <a:endCxn id="10" idx="1"/>
              </p:cNvCxnSpPr>
              <p:nvPr/>
            </p:nvCxnSpPr>
            <p:spPr>
              <a:xfrm>
                <a:off x="3245708" y="2354908"/>
                <a:ext cx="3126259" cy="0"/>
              </a:xfrm>
              <a:prstGeom prst="line">
                <a:avLst/>
              </a:prstGeom>
              <a:ln w="5715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2883243" y="3174565"/>
                <a:ext cx="1563129" cy="2982103"/>
              </a:xfrm>
              <a:prstGeom prst="line">
                <a:avLst/>
              </a:prstGeom>
              <a:ln w="5715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a:off x="5170539" y="3174566"/>
                <a:ext cx="1563129" cy="2982103"/>
              </a:xfrm>
              <a:prstGeom prst="line">
                <a:avLst/>
              </a:prstGeom>
              <a:ln w="57150" cap="rnd">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1" name="Pfeil nach links und rechts 40"/>
            <p:cNvSpPr/>
            <p:nvPr/>
          </p:nvSpPr>
          <p:spPr>
            <a:xfrm rot="1642423">
              <a:off x="4614761" y="2605579"/>
              <a:ext cx="298450" cy="118932"/>
            </a:xfrm>
            <a:prstGeom prst="leftRightArrow">
              <a:avLst/>
            </a:prstGeom>
            <a:solidFill>
              <a:srgbClr val="59A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Pfeil nach links und rechts 41"/>
            <p:cNvSpPr/>
            <p:nvPr/>
          </p:nvSpPr>
          <p:spPr>
            <a:xfrm rot="19957577" flipH="1">
              <a:off x="7338874" y="2618230"/>
              <a:ext cx="298450" cy="105531"/>
            </a:xfrm>
            <a:prstGeom prst="leftRightArrow">
              <a:avLst/>
            </a:prstGeom>
            <a:solidFill>
              <a:srgbClr val="59A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Pfeil nach links und rechts 42"/>
            <p:cNvSpPr/>
            <p:nvPr/>
          </p:nvSpPr>
          <p:spPr>
            <a:xfrm rot="5400000">
              <a:off x="5958902" y="4937385"/>
              <a:ext cx="298450" cy="118932"/>
            </a:xfrm>
            <a:prstGeom prst="leftRightArrow">
              <a:avLst/>
            </a:prstGeom>
            <a:solidFill>
              <a:srgbClr val="59A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7" name="Gruppieren 46"/>
            <p:cNvGrpSpPr/>
            <p:nvPr/>
          </p:nvGrpSpPr>
          <p:grpSpPr>
            <a:xfrm>
              <a:off x="4923081" y="2644217"/>
              <a:ext cx="2345838" cy="2162444"/>
              <a:chOff x="4923081" y="2644217"/>
              <a:chExt cx="2345838" cy="2162444"/>
            </a:xfrm>
          </p:grpSpPr>
          <p:grpSp>
            <p:nvGrpSpPr>
              <p:cNvPr id="4" name="Gruppieren 3"/>
              <p:cNvGrpSpPr/>
              <p:nvPr/>
            </p:nvGrpSpPr>
            <p:grpSpPr>
              <a:xfrm>
                <a:off x="4923081" y="2644217"/>
                <a:ext cx="2345838" cy="2162444"/>
                <a:chOff x="1051897" y="2144275"/>
                <a:chExt cx="4315428" cy="3978054"/>
              </a:xfrm>
            </p:grpSpPr>
            <p:pic>
              <p:nvPicPr>
                <p:cNvPr id="5" name="Grafik 4"/>
                <p:cNvPicPr>
                  <a:picLocks noChangeAspect="1"/>
                </p:cNvPicPr>
                <p:nvPr/>
              </p:nvPicPr>
              <p:blipFill>
                <a:blip r:embed="rId4"/>
                <a:stretch>
                  <a:fillRect/>
                </a:stretch>
              </p:blipFill>
              <p:spPr>
                <a:xfrm>
                  <a:off x="1051897" y="2144275"/>
                  <a:ext cx="1438476" cy="1486107"/>
                </a:xfrm>
                <a:prstGeom prst="rect">
                  <a:avLst/>
                </a:prstGeom>
              </p:spPr>
            </p:pic>
            <p:pic>
              <p:nvPicPr>
                <p:cNvPr id="8" name="Grafik 7"/>
                <p:cNvPicPr>
                  <a:picLocks noChangeAspect="1"/>
                </p:cNvPicPr>
                <p:nvPr/>
              </p:nvPicPr>
              <p:blipFill>
                <a:blip r:embed="rId4"/>
                <a:stretch>
                  <a:fillRect/>
                </a:stretch>
              </p:blipFill>
              <p:spPr>
                <a:xfrm>
                  <a:off x="3928849" y="2144275"/>
                  <a:ext cx="1438476" cy="1486107"/>
                </a:xfrm>
                <a:prstGeom prst="rect">
                  <a:avLst/>
                </a:prstGeom>
              </p:spPr>
            </p:pic>
            <p:pic>
              <p:nvPicPr>
                <p:cNvPr id="9" name="Grafik 8"/>
                <p:cNvPicPr>
                  <a:picLocks noChangeAspect="1"/>
                </p:cNvPicPr>
                <p:nvPr/>
              </p:nvPicPr>
              <p:blipFill>
                <a:blip r:embed="rId4"/>
                <a:stretch>
                  <a:fillRect/>
                </a:stretch>
              </p:blipFill>
              <p:spPr>
                <a:xfrm>
                  <a:off x="2490373" y="4636222"/>
                  <a:ext cx="1438476" cy="1486107"/>
                </a:xfrm>
                <a:prstGeom prst="rect">
                  <a:avLst/>
                </a:prstGeom>
              </p:spPr>
            </p:pic>
          </p:grpSp>
          <p:sp>
            <p:nvSpPr>
              <p:cNvPr id="44" name="Pfeil nach links und rechts 43"/>
              <p:cNvSpPr/>
              <p:nvPr/>
            </p:nvSpPr>
            <p:spPr>
              <a:xfrm rot="17867092" flipH="1">
                <a:off x="6205440" y="3681159"/>
                <a:ext cx="671458" cy="141067"/>
              </a:xfrm>
              <a:prstGeom prst="leftRightArrow">
                <a:avLst/>
              </a:prstGeom>
              <a:solidFill>
                <a:srgbClr val="784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Pfeil nach links und rechts 44"/>
              <p:cNvSpPr/>
              <p:nvPr/>
            </p:nvSpPr>
            <p:spPr>
              <a:xfrm rot="3732908">
                <a:off x="5281983" y="3699447"/>
                <a:ext cx="671458" cy="141067"/>
              </a:xfrm>
              <a:prstGeom prst="leftRightArrow">
                <a:avLst/>
              </a:prstGeom>
              <a:solidFill>
                <a:srgbClr val="784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Pfeil nach links und rechts 45"/>
              <p:cNvSpPr/>
              <p:nvPr/>
            </p:nvSpPr>
            <p:spPr>
              <a:xfrm>
                <a:off x="5759889" y="2977602"/>
                <a:ext cx="671458" cy="141067"/>
              </a:xfrm>
              <a:prstGeom prst="leftRightArrow">
                <a:avLst/>
              </a:prstGeom>
              <a:solidFill>
                <a:srgbClr val="784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3" name="Ellipse 2"/>
          <p:cNvSpPr/>
          <p:nvPr/>
        </p:nvSpPr>
        <p:spPr>
          <a:xfrm>
            <a:off x="2319614" y="-1578016"/>
            <a:ext cx="838200" cy="838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p:cNvSpPr/>
          <p:nvPr/>
        </p:nvSpPr>
        <p:spPr>
          <a:xfrm>
            <a:off x="3758372" y="-1578016"/>
            <a:ext cx="838200" cy="838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p:cNvSpPr/>
          <p:nvPr/>
        </p:nvSpPr>
        <p:spPr>
          <a:xfrm>
            <a:off x="5269927" y="-1578016"/>
            <a:ext cx="838200" cy="838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5063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uppieren 28"/>
          <p:cNvGrpSpPr/>
          <p:nvPr/>
        </p:nvGrpSpPr>
        <p:grpSpPr>
          <a:xfrm>
            <a:off x="3876013" y="1978188"/>
            <a:ext cx="4439974" cy="4092864"/>
            <a:chOff x="4923081" y="2644217"/>
            <a:chExt cx="2345838" cy="2162444"/>
          </a:xfrm>
        </p:grpSpPr>
        <p:grpSp>
          <p:nvGrpSpPr>
            <p:cNvPr id="31" name="Gruppieren 30"/>
            <p:cNvGrpSpPr/>
            <p:nvPr/>
          </p:nvGrpSpPr>
          <p:grpSpPr>
            <a:xfrm>
              <a:off x="4923081" y="2644217"/>
              <a:ext cx="2345838" cy="2162444"/>
              <a:chOff x="1051897" y="2144275"/>
              <a:chExt cx="4315428" cy="3978054"/>
            </a:xfrm>
          </p:grpSpPr>
          <p:pic>
            <p:nvPicPr>
              <p:cNvPr id="37" name="Grafik 36"/>
              <p:cNvPicPr>
                <a:picLocks noChangeAspect="1"/>
              </p:cNvPicPr>
              <p:nvPr/>
            </p:nvPicPr>
            <p:blipFill>
              <a:blip r:embed="rId2"/>
              <a:stretch>
                <a:fillRect/>
              </a:stretch>
            </p:blipFill>
            <p:spPr>
              <a:xfrm>
                <a:off x="1051897" y="2144275"/>
                <a:ext cx="1438476" cy="1486107"/>
              </a:xfrm>
              <a:prstGeom prst="rect">
                <a:avLst/>
              </a:prstGeom>
            </p:spPr>
          </p:pic>
          <p:pic>
            <p:nvPicPr>
              <p:cNvPr id="41" name="Grafik 40"/>
              <p:cNvPicPr>
                <a:picLocks noChangeAspect="1"/>
              </p:cNvPicPr>
              <p:nvPr/>
            </p:nvPicPr>
            <p:blipFill>
              <a:blip r:embed="rId2"/>
              <a:stretch>
                <a:fillRect/>
              </a:stretch>
            </p:blipFill>
            <p:spPr>
              <a:xfrm>
                <a:off x="3928849" y="2144275"/>
                <a:ext cx="1438476" cy="1486107"/>
              </a:xfrm>
              <a:prstGeom prst="rect">
                <a:avLst/>
              </a:prstGeom>
            </p:spPr>
          </p:pic>
          <p:pic>
            <p:nvPicPr>
              <p:cNvPr id="42" name="Grafik 41"/>
              <p:cNvPicPr>
                <a:picLocks noChangeAspect="1"/>
              </p:cNvPicPr>
              <p:nvPr/>
            </p:nvPicPr>
            <p:blipFill>
              <a:blip r:embed="rId2"/>
              <a:stretch>
                <a:fillRect/>
              </a:stretch>
            </p:blipFill>
            <p:spPr>
              <a:xfrm>
                <a:off x="2490373" y="4636222"/>
                <a:ext cx="1438476" cy="1486107"/>
              </a:xfrm>
              <a:prstGeom prst="rect">
                <a:avLst/>
              </a:prstGeom>
            </p:spPr>
          </p:pic>
        </p:grpSp>
        <p:sp>
          <p:nvSpPr>
            <p:cNvPr id="32" name="Pfeil nach links und rechts 31"/>
            <p:cNvSpPr/>
            <p:nvPr/>
          </p:nvSpPr>
          <p:spPr>
            <a:xfrm rot="17867092" flipH="1">
              <a:off x="6205440" y="3681159"/>
              <a:ext cx="671458" cy="141067"/>
            </a:xfrm>
            <a:prstGeom prst="leftRightArrow">
              <a:avLst/>
            </a:prstGeom>
            <a:solidFill>
              <a:srgbClr val="784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Pfeil nach links und rechts 32"/>
            <p:cNvSpPr/>
            <p:nvPr/>
          </p:nvSpPr>
          <p:spPr>
            <a:xfrm rot="3732908">
              <a:off x="5281983" y="3699447"/>
              <a:ext cx="671458" cy="141067"/>
            </a:xfrm>
            <a:prstGeom prst="leftRightArrow">
              <a:avLst/>
            </a:prstGeom>
            <a:solidFill>
              <a:srgbClr val="784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Pfeil nach links und rechts 33"/>
            <p:cNvSpPr/>
            <p:nvPr/>
          </p:nvSpPr>
          <p:spPr>
            <a:xfrm>
              <a:off x="5759889" y="2977602"/>
              <a:ext cx="671458" cy="141067"/>
            </a:xfrm>
            <a:prstGeom prst="leftRightArrow">
              <a:avLst/>
            </a:prstGeom>
            <a:solidFill>
              <a:srgbClr val="784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 name="Rechteck 2"/>
          <p:cNvSpPr/>
          <p:nvPr/>
        </p:nvSpPr>
        <p:spPr>
          <a:xfrm>
            <a:off x="3876013" y="1771690"/>
            <a:ext cx="4439974" cy="440051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7" name="Grafik 16"/>
          <p:cNvPicPr>
            <a:picLocks noChangeAspect="1"/>
          </p:cNvPicPr>
          <p:nvPr/>
        </p:nvPicPr>
        <p:blipFill>
          <a:blip r:embed="rId3"/>
          <a:stretch>
            <a:fillRect/>
          </a:stretch>
        </p:blipFill>
        <p:spPr>
          <a:xfrm>
            <a:off x="3885542" y="2140487"/>
            <a:ext cx="4344716" cy="3768266"/>
          </a:xfrm>
          <a:prstGeom prst="rect">
            <a:avLst/>
          </a:prstGeom>
        </p:spPr>
      </p:pic>
      <p:sp>
        <p:nvSpPr>
          <p:cNvPr id="2" name="Titel 1"/>
          <p:cNvSpPr>
            <a:spLocks noGrp="1"/>
          </p:cNvSpPr>
          <p:nvPr>
            <p:ph type="title"/>
          </p:nvPr>
        </p:nvSpPr>
        <p:spPr/>
        <p:txBody>
          <a:bodyPr/>
          <a:lstStyle/>
          <a:p>
            <a:pPr algn="ctr"/>
            <a:r>
              <a:rPr lang="de-DE" dirty="0" smtClean="0"/>
              <a:t> Wolfsdreieck = Dramadreieck</a:t>
            </a:r>
            <a:endParaRPr lang="de-DE" dirty="0"/>
          </a:p>
        </p:txBody>
      </p:sp>
      <p:sp>
        <p:nvSpPr>
          <p:cNvPr id="11" name="Textfeld 10"/>
          <p:cNvSpPr txBox="1"/>
          <p:nvPr/>
        </p:nvSpPr>
        <p:spPr>
          <a:xfrm>
            <a:off x="4134935" y="1685708"/>
            <a:ext cx="763542" cy="369332"/>
          </a:xfrm>
          <a:prstGeom prst="rect">
            <a:avLst/>
          </a:prstGeom>
          <a:noFill/>
        </p:spPr>
        <p:txBody>
          <a:bodyPr wrap="none" rtlCol="0">
            <a:spAutoFit/>
          </a:bodyPr>
          <a:lstStyle/>
          <a:p>
            <a:pPr algn="ctr"/>
            <a:r>
              <a:rPr lang="de-DE" dirty="0" smtClean="0"/>
              <a:t>Retter</a:t>
            </a:r>
            <a:endParaRPr lang="de-DE" dirty="0"/>
          </a:p>
        </p:txBody>
      </p:sp>
      <p:sp>
        <p:nvSpPr>
          <p:cNvPr id="25" name="Textfeld 24"/>
          <p:cNvSpPr txBox="1"/>
          <p:nvPr/>
        </p:nvSpPr>
        <p:spPr>
          <a:xfrm>
            <a:off x="7165555" y="1672074"/>
            <a:ext cx="924227" cy="369332"/>
          </a:xfrm>
          <a:prstGeom prst="rect">
            <a:avLst/>
          </a:prstGeom>
          <a:noFill/>
        </p:spPr>
        <p:txBody>
          <a:bodyPr wrap="none" rtlCol="0">
            <a:spAutoFit/>
          </a:bodyPr>
          <a:lstStyle/>
          <a:p>
            <a:pPr algn="ctr"/>
            <a:r>
              <a:rPr lang="de-DE" dirty="0" smtClean="0"/>
              <a:t>Schurke</a:t>
            </a:r>
            <a:endParaRPr lang="de-DE" dirty="0"/>
          </a:p>
        </p:txBody>
      </p:sp>
      <p:sp>
        <p:nvSpPr>
          <p:cNvPr id="26" name="Textfeld 25"/>
          <p:cNvSpPr txBox="1"/>
          <p:nvPr/>
        </p:nvSpPr>
        <p:spPr>
          <a:xfrm>
            <a:off x="5613335" y="5957762"/>
            <a:ext cx="965329" cy="369332"/>
          </a:xfrm>
          <a:prstGeom prst="rect">
            <a:avLst/>
          </a:prstGeom>
          <a:noFill/>
        </p:spPr>
        <p:txBody>
          <a:bodyPr wrap="none" rtlCol="0">
            <a:spAutoFit/>
          </a:bodyPr>
          <a:lstStyle/>
          <a:p>
            <a:pPr algn="ctr"/>
            <a:r>
              <a:rPr lang="de-DE" dirty="0" smtClean="0"/>
              <a:t>Hilfloser</a:t>
            </a:r>
            <a:endParaRPr lang="de-DE" dirty="0"/>
          </a:p>
        </p:txBody>
      </p:sp>
      <p:sp>
        <p:nvSpPr>
          <p:cNvPr id="23" name="Rechteck 22"/>
          <p:cNvSpPr/>
          <p:nvPr/>
        </p:nvSpPr>
        <p:spPr>
          <a:xfrm>
            <a:off x="7680309" y="5649483"/>
            <a:ext cx="2100190" cy="276999"/>
          </a:xfrm>
          <a:prstGeom prst="rect">
            <a:avLst/>
          </a:prstGeom>
        </p:spPr>
        <p:txBody>
          <a:bodyPr wrap="none">
            <a:spAutoFit/>
          </a:bodyPr>
          <a:lstStyle/>
          <a:p>
            <a:r>
              <a:rPr lang="de-DE" sz="1200" dirty="0" smtClean="0">
                <a:hlinkClick r:id="rId4"/>
              </a:rPr>
              <a:t>https://youtu.be/E_XSeUYa0-8</a:t>
            </a:r>
            <a:endParaRPr lang="de-DE" sz="1200" dirty="0"/>
          </a:p>
        </p:txBody>
      </p:sp>
      <p:sp>
        <p:nvSpPr>
          <p:cNvPr id="24" name="Rechteck 23"/>
          <p:cNvSpPr/>
          <p:nvPr/>
        </p:nvSpPr>
        <p:spPr>
          <a:xfrm>
            <a:off x="7680309" y="5926482"/>
            <a:ext cx="4230326" cy="646331"/>
          </a:xfrm>
          <a:prstGeom prst="rect">
            <a:avLst/>
          </a:prstGeom>
        </p:spPr>
        <p:txBody>
          <a:bodyPr wrap="square">
            <a:spAutoFit/>
          </a:bodyPr>
          <a:lstStyle/>
          <a:p>
            <a:r>
              <a:rPr lang="en-US" sz="1200" u="sng" dirty="0">
                <a:solidFill>
                  <a:srgbClr val="0000FF"/>
                </a:solidFill>
                <a:latin typeface="Arial" panose="020B0604020202020204" pitchFamily="34" charset="0"/>
                <a:ea typeface="Times New Roman" panose="02020603050405020304" pitchFamily="18" charset="0"/>
                <a:cs typeface="Arial" panose="020B0604020202020204" pitchFamily="34" charset="0"/>
                <a:hlinkClick r:id="rId5"/>
              </a:rPr>
              <a:t>http://margalistherapy.com/product/stop-caretaking-the-borderline-or-narcissist-how-to-end-the-drama-and-get-on-with-life/</a:t>
            </a:r>
            <a:endParaRPr lang="de-DE" sz="1200" dirty="0"/>
          </a:p>
        </p:txBody>
      </p:sp>
      <p:sp>
        <p:nvSpPr>
          <p:cNvPr id="27" name="Textfeld 26"/>
          <p:cNvSpPr txBox="1"/>
          <p:nvPr/>
        </p:nvSpPr>
        <p:spPr>
          <a:xfrm>
            <a:off x="7680309" y="5020235"/>
            <a:ext cx="4879991" cy="1015663"/>
          </a:xfrm>
          <a:prstGeom prst="rect">
            <a:avLst/>
          </a:prstGeom>
          <a:noFill/>
        </p:spPr>
        <p:txBody>
          <a:bodyPr wrap="square" rtlCol="0">
            <a:spAutoFit/>
          </a:bodyPr>
          <a:lstStyle/>
          <a:p>
            <a:r>
              <a:rPr lang="de-DE" sz="1200" dirty="0" smtClean="0"/>
              <a:t>Stephen B. </a:t>
            </a:r>
            <a:r>
              <a:rPr lang="de-DE" sz="1200" dirty="0" err="1" smtClean="0"/>
              <a:t>Karpman</a:t>
            </a:r>
            <a:r>
              <a:rPr lang="de-DE" sz="1200" dirty="0" smtClean="0"/>
              <a:t>, 1968</a:t>
            </a:r>
          </a:p>
          <a:p>
            <a:r>
              <a:rPr lang="de-DE" sz="1200" u="sng" dirty="0">
                <a:hlinkClick r:id="rId6"/>
              </a:rPr>
              <a:t>https://www.karpmandramatriangle.com/copyright.html</a:t>
            </a:r>
            <a:r>
              <a:rPr lang="de-DE" sz="1200" dirty="0"/>
              <a:t> </a:t>
            </a:r>
            <a:endParaRPr lang="de-DE" sz="1200" dirty="0" smtClean="0"/>
          </a:p>
          <a:p>
            <a:r>
              <a:rPr lang="de-DE" sz="1200" dirty="0" smtClean="0">
                <a:hlinkClick r:id="rId7"/>
              </a:rPr>
              <a:t>https://karpmandramatriangle.com/pdf/thenewdramatriangles.pdf</a:t>
            </a:r>
            <a:endParaRPr lang="de-DE" sz="1200" dirty="0" smtClean="0"/>
          </a:p>
          <a:p>
            <a:endParaRPr lang="de-DE" sz="1200" dirty="0"/>
          </a:p>
          <a:p>
            <a:endParaRPr lang="de-DE" sz="1200" dirty="0"/>
          </a:p>
        </p:txBody>
      </p:sp>
      <p:sp>
        <p:nvSpPr>
          <p:cNvPr id="19" name="Ellipse 18"/>
          <p:cNvSpPr/>
          <p:nvPr/>
        </p:nvSpPr>
        <p:spPr>
          <a:xfrm>
            <a:off x="3938225" y="-1525027"/>
            <a:ext cx="838200" cy="838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5376983" y="-1525027"/>
            <a:ext cx="838200" cy="838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888538" y="-1525027"/>
            <a:ext cx="838200" cy="838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34444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p:cNvPicPr>
            <a:picLocks noChangeAspect="1"/>
          </p:cNvPicPr>
          <p:nvPr/>
        </p:nvPicPr>
        <p:blipFill>
          <a:blip r:embed="rId2"/>
          <a:stretch>
            <a:fillRect/>
          </a:stretch>
        </p:blipFill>
        <p:spPr>
          <a:xfrm>
            <a:off x="8651067" y="1844419"/>
            <a:ext cx="2714855" cy="2354652"/>
          </a:xfrm>
          <a:prstGeom prst="rect">
            <a:avLst/>
          </a:prstGeom>
        </p:spPr>
      </p:pic>
      <p:sp>
        <p:nvSpPr>
          <p:cNvPr id="2" name="Titel 1"/>
          <p:cNvSpPr>
            <a:spLocks noGrp="1"/>
          </p:cNvSpPr>
          <p:nvPr>
            <p:ph type="title"/>
          </p:nvPr>
        </p:nvSpPr>
        <p:spPr/>
        <p:txBody>
          <a:bodyPr/>
          <a:lstStyle/>
          <a:p>
            <a:pPr algn="ctr"/>
            <a:r>
              <a:rPr lang="de-DE" dirty="0" smtClean="0"/>
              <a:t> Übungen</a:t>
            </a:r>
            <a:endParaRPr lang="de-DE" dirty="0"/>
          </a:p>
        </p:txBody>
      </p:sp>
      <p:sp>
        <p:nvSpPr>
          <p:cNvPr id="6" name="Textfeld 5"/>
          <p:cNvSpPr txBox="1"/>
          <p:nvPr/>
        </p:nvSpPr>
        <p:spPr>
          <a:xfrm>
            <a:off x="838200" y="1509485"/>
            <a:ext cx="10515600" cy="5078313"/>
          </a:xfrm>
          <a:prstGeom prst="rect">
            <a:avLst/>
          </a:prstGeom>
          <a:noFill/>
        </p:spPr>
        <p:txBody>
          <a:bodyPr wrap="square" rtlCol="0">
            <a:spAutoFit/>
          </a:bodyPr>
          <a:lstStyle/>
          <a:p>
            <a:pPr marL="285750" indent="-285750">
              <a:buFont typeface="Arial" panose="020B0604020202020204" pitchFamily="34" charset="0"/>
              <a:buChar char="•"/>
            </a:pPr>
            <a:r>
              <a:rPr lang="de-DE" dirty="0" smtClean="0"/>
              <a:t>Erarbeitet in </a:t>
            </a:r>
            <a:r>
              <a:rPr lang="de-DE" b="1" dirty="0" smtClean="0"/>
              <a:t>Kleingruppen</a:t>
            </a:r>
            <a:r>
              <a:rPr lang="de-DE" dirty="0" smtClean="0"/>
              <a:t> </a:t>
            </a:r>
            <a:r>
              <a:rPr lang="de-DE" b="1" dirty="0" smtClean="0"/>
              <a:t>eine der Rollen</a:t>
            </a:r>
            <a:r>
              <a:rPr lang="de-DE" dirty="0" smtClean="0"/>
              <a:t>, um sie nachher </a:t>
            </a:r>
            <a:br>
              <a:rPr lang="de-DE" dirty="0" smtClean="0"/>
            </a:br>
            <a:r>
              <a:rPr lang="de-DE" dirty="0" smtClean="0"/>
              <a:t>in der Gruppe vorzustellen.</a:t>
            </a:r>
          </a:p>
          <a:p>
            <a:pPr marL="285750" indent="-285750">
              <a:buFont typeface="Arial" panose="020B0604020202020204" pitchFamily="34" charset="0"/>
              <a:buChar char="•"/>
            </a:pPr>
            <a:r>
              <a:rPr lang="de-DE" dirty="0" smtClean="0"/>
              <a:t>Fallen dir Filme, </a:t>
            </a:r>
            <a:r>
              <a:rPr lang="de-DE" b="1" dirty="0" smtClean="0"/>
              <a:t>Märchen</a:t>
            </a:r>
            <a:r>
              <a:rPr lang="de-DE" dirty="0" smtClean="0"/>
              <a:t> etc. zur Rolle ein? Sonstige Assoziationen?</a:t>
            </a:r>
          </a:p>
          <a:p>
            <a:pPr marL="285750" indent="-285750">
              <a:buFont typeface="Arial" panose="020B0604020202020204" pitchFamily="34" charset="0"/>
              <a:buChar char="•"/>
            </a:pPr>
            <a:r>
              <a:rPr lang="de-DE" dirty="0" smtClean="0"/>
              <a:t>Hast du jemand im </a:t>
            </a:r>
            <a:r>
              <a:rPr lang="de-DE" b="1" dirty="0" smtClean="0"/>
              <a:t>Bekanntenkreis</a:t>
            </a:r>
            <a:r>
              <a:rPr lang="de-DE" dirty="0" smtClean="0"/>
              <a:t>, der diese Rolle öfters einnimmt?</a:t>
            </a:r>
          </a:p>
          <a:p>
            <a:pPr marL="285750" indent="-285750">
              <a:buFont typeface="Arial" panose="020B0604020202020204" pitchFamily="34" charset="0"/>
              <a:buChar char="•"/>
            </a:pPr>
            <a:r>
              <a:rPr lang="de-DE" dirty="0" smtClean="0"/>
              <a:t>In welchen </a:t>
            </a:r>
            <a:r>
              <a:rPr lang="de-DE" b="1" dirty="0" smtClean="0"/>
              <a:t>Situationen</a:t>
            </a:r>
            <a:r>
              <a:rPr lang="de-DE" dirty="0" smtClean="0"/>
              <a:t> hast </a:t>
            </a:r>
            <a:r>
              <a:rPr lang="de-DE" b="1" dirty="0" smtClean="0"/>
              <a:t>du dich selbst </a:t>
            </a:r>
            <a:r>
              <a:rPr lang="de-DE" dirty="0" smtClean="0"/>
              <a:t>in dieser Rolle erlebt?</a:t>
            </a:r>
          </a:p>
          <a:p>
            <a:pPr marL="285750" indent="-285750">
              <a:buFont typeface="Arial" panose="020B0604020202020204" pitchFamily="34" charset="0"/>
              <a:buChar char="•"/>
            </a:pPr>
            <a:r>
              <a:rPr lang="de-DE" dirty="0" smtClean="0"/>
              <a:t>Was ist deine Einstellung/</a:t>
            </a:r>
            <a:r>
              <a:rPr lang="de-DE" b="1" dirty="0" smtClean="0"/>
              <a:t>Motto</a:t>
            </a:r>
            <a:r>
              <a:rPr lang="de-DE" dirty="0" smtClean="0"/>
              <a:t>/Gedanken wenn du diese Rolle wahrnimmst?</a:t>
            </a:r>
          </a:p>
          <a:p>
            <a:pPr marL="285750" indent="-285750">
              <a:buFont typeface="Arial" panose="020B0604020202020204" pitchFamily="34" charset="0"/>
              <a:buChar char="•"/>
            </a:pPr>
            <a:r>
              <a:rPr lang="de-DE" dirty="0" smtClean="0"/>
              <a:t>Wie </a:t>
            </a:r>
            <a:r>
              <a:rPr lang="de-DE" b="1" dirty="0" smtClean="0"/>
              <a:t>fühlst</a:t>
            </a:r>
            <a:r>
              <a:rPr lang="de-DE" dirty="0" smtClean="0"/>
              <a:t> du dich in der Rolle?</a:t>
            </a:r>
          </a:p>
          <a:p>
            <a:pPr marL="285750" indent="-285750">
              <a:buFont typeface="Arial" panose="020B0604020202020204" pitchFamily="34" charset="0"/>
              <a:buChar char="•"/>
            </a:pPr>
            <a:r>
              <a:rPr lang="de-DE" dirty="0" smtClean="0"/>
              <a:t>Wie würdest du deine </a:t>
            </a:r>
            <a:r>
              <a:rPr lang="de-DE" b="1" dirty="0" smtClean="0"/>
              <a:t>Beziehungen</a:t>
            </a:r>
            <a:r>
              <a:rPr lang="de-DE" dirty="0" smtClean="0"/>
              <a:t> zu den anderen Rollen im </a:t>
            </a:r>
          </a:p>
          <a:p>
            <a:r>
              <a:rPr lang="de-DE" dirty="0" smtClean="0"/>
              <a:t>     Dreieck beschreiben? Wie lautet eurer „</a:t>
            </a:r>
            <a:r>
              <a:rPr lang="de-DE" b="1" dirty="0" smtClean="0"/>
              <a:t>Vertrag</a:t>
            </a:r>
            <a:r>
              <a:rPr lang="de-DE" dirty="0" smtClean="0"/>
              <a:t>“? </a:t>
            </a:r>
          </a:p>
          <a:p>
            <a:pPr marL="285750" indent="-285750">
              <a:buFont typeface="Arial" panose="020B0604020202020204" pitchFamily="34" charset="0"/>
              <a:buChar char="•"/>
            </a:pPr>
            <a:r>
              <a:rPr lang="de-DE" dirty="0" smtClean="0"/>
              <a:t>Was wünscht du dir/</a:t>
            </a:r>
            <a:r>
              <a:rPr lang="de-DE" b="1" dirty="0" smtClean="0"/>
              <a:t>erwartest</a:t>
            </a:r>
            <a:r>
              <a:rPr lang="de-DE" dirty="0" smtClean="0"/>
              <a:t> du von den anderen Rollen?</a:t>
            </a:r>
          </a:p>
          <a:p>
            <a:pPr marL="285750" indent="-285750">
              <a:buFont typeface="Arial" panose="020B0604020202020204" pitchFamily="34" charset="0"/>
              <a:buChar char="•"/>
            </a:pPr>
            <a:r>
              <a:rPr lang="de-DE" dirty="0" smtClean="0"/>
              <a:t>Was </a:t>
            </a:r>
            <a:r>
              <a:rPr lang="de-DE" b="1" dirty="0" smtClean="0"/>
              <a:t>übersiehst</a:t>
            </a:r>
            <a:r>
              <a:rPr lang="de-DE" dirty="0" smtClean="0"/>
              <a:t> du in dieser Rolle?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Was geschieht mit dir wenn du </a:t>
            </a:r>
            <a:r>
              <a:rPr lang="de-DE" b="1" dirty="0" smtClean="0"/>
              <a:t>längere Zeit </a:t>
            </a:r>
            <a:r>
              <a:rPr lang="de-DE" dirty="0" smtClean="0"/>
              <a:t>in der Rolle verweilst?</a:t>
            </a:r>
          </a:p>
          <a:p>
            <a:pPr marL="285750" indent="-285750">
              <a:buFont typeface="Arial" panose="020B0604020202020204" pitchFamily="34" charset="0"/>
              <a:buChar char="•"/>
            </a:pPr>
            <a:r>
              <a:rPr lang="de-DE" dirty="0" smtClean="0"/>
              <a:t>Was könnte ein </a:t>
            </a:r>
            <a:r>
              <a:rPr lang="de-DE" b="1" dirty="0" smtClean="0"/>
              <a:t>Auslöser</a:t>
            </a:r>
            <a:r>
              <a:rPr lang="de-DE" dirty="0" smtClean="0"/>
              <a:t> sein, die </a:t>
            </a:r>
            <a:r>
              <a:rPr lang="de-DE" b="1" dirty="0" smtClean="0"/>
              <a:t>Rolle zu</a:t>
            </a:r>
            <a:r>
              <a:rPr lang="de-DE" dirty="0" smtClean="0"/>
              <a:t> </a:t>
            </a:r>
            <a:r>
              <a:rPr lang="de-DE" b="1" dirty="0" smtClean="0"/>
              <a:t>wechseln</a:t>
            </a:r>
            <a:r>
              <a:rPr lang="de-DE" dirty="0" smtClean="0"/>
              <a:t> und auf</a:t>
            </a:r>
          </a:p>
          <a:p>
            <a:r>
              <a:rPr lang="de-DE" dirty="0"/>
              <a:t> </a:t>
            </a:r>
            <a:r>
              <a:rPr lang="de-DE" dirty="0" smtClean="0"/>
              <a:t>    welchen Platz im Dramadreieck wechselst du dann vermutlich?</a:t>
            </a:r>
          </a:p>
          <a:p>
            <a:endParaRPr lang="de-DE" dirty="0"/>
          </a:p>
          <a:p>
            <a:pPr marL="285750" indent="-285750">
              <a:buFont typeface="Arial" panose="020B0604020202020204" pitchFamily="34" charset="0"/>
              <a:buChar char="•"/>
            </a:pPr>
            <a:r>
              <a:rPr lang="de-DE" dirty="0" smtClean="0"/>
              <a:t>Kannst du deine </a:t>
            </a:r>
            <a:r>
              <a:rPr lang="de-DE" b="1" dirty="0" smtClean="0"/>
              <a:t>Rolle verlassen</a:t>
            </a:r>
            <a:r>
              <a:rPr lang="de-DE" dirty="0" smtClean="0"/>
              <a:t>, ohne in einer der anderen beiden Rollen zu landen?</a:t>
            </a:r>
          </a:p>
          <a:p>
            <a:r>
              <a:rPr lang="de-DE" dirty="0" smtClean="0"/>
              <a:t> </a:t>
            </a:r>
            <a:endParaRPr lang="de-DE" dirty="0"/>
          </a:p>
        </p:txBody>
      </p:sp>
      <p:sp>
        <p:nvSpPr>
          <p:cNvPr id="32" name="Textfeld 31"/>
          <p:cNvSpPr txBox="1"/>
          <p:nvPr/>
        </p:nvSpPr>
        <p:spPr>
          <a:xfrm>
            <a:off x="8789459" y="1518004"/>
            <a:ext cx="477110" cy="230782"/>
          </a:xfrm>
          <a:prstGeom prst="rect">
            <a:avLst/>
          </a:prstGeom>
          <a:noFill/>
        </p:spPr>
        <p:txBody>
          <a:bodyPr wrap="none" rtlCol="0">
            <a:spAutoFit/>
          </a:bodyPr>
          <a:lstStyle/>
          <a:p>
            <a:pPr algn="ctr"/>
            <a:r>
              <a:rPr lang="de-DE" dirty="0" smtClean="0"/>
              <a:t>Retter</a:t>
            </a:r>
            <a:endParaRPr lang="de-DE" dirty="0"/>
          </a:p>
        </p:txBody>
      </p:sp>
      <p:sp>
        <p:nvSpPr>
          <p:cNvPr id="33" name="Textfeld 32"/>
          <p:cNvSpPr txBox="1"/>
          <p:nvPr/>
        </p:nvSpPr>
        <p:spPr>
          <a:xfrm>
            <a:off x="10683183" y="1509485"/>
            <a:ext cx="577516" cy="230782"/>
          </a:xfrm>
          <a:prstGeom prst="rect">
            <a:avLst/>
          </a:prstGeom>
          <a:noFill/>
        </p:spPr>
        <p:txBody>
          <a:bodyPr wrap="none" rtlCol="0">
            <a:spAutoFit/>
          </a:bodyPr>
          <a:lstStyle/>
          <a:p>
            <a:pPr algn="ctr"/>
            <a:r>
              <a:rPr lang="de-DE" dirty="0" smtClean="0"/>
              <a:t>Schurke</a:t>
            </a:r>
            <a:endParaRPr lang="de-DE" dirty="0"/>
          </a:p>
        </p:txBody>
      </p:sp>
      <p:sp>
        <p:nvSpPr>
          <p:cNvPr id="34" name="Textfeld 33"/>
          <p:cNvSpPr txBox="1"/>
          <p:nvPr/>
        </p:nvSpPr>
        <p:spPr>
          <a:xfrm>
            <a:off x="9713257" y="4266813"/>
            <a:ext cx="603199" cy="230782"/>
          </a:xfrm>
          <a:prstGeom prst="rect">
            <a:avLst/>
          </a:prstGeom>
          <a:noFill/>
        </p:spPr>
        <p:txBody>
          <a:bodyPr wrap="none" rtlCol="0">
            <a:spAutoFit/>
          </a:bodyPr>
          <a:lstStyle/>
          <a:p>
            <a:pPr algn="ctr"/>
            <a:r>
              <a:rPr lang="de-DE" dirty="0" smtClean="0"/>
              <a:t>Hilfloser</a:t>
            </a:r>
            <a:endParaRPr lang="de-DE" dirty="0"/>
          </a:p>
        </p:txBody>
      </p:sp>
    </p:spTree>
    <p:extLst>
      <p:ext uri="{BB962C8B-B14F-4D97-AF65-F5344CB8AC3E}">
        <p14:creationId xmlns:p14="http://schemas.microsoft.com/office/powerpoint/2010/main" val="4210960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Retter</a:t>
            </a:r>
            <a:endParaRPr lang="de-DE" dirty="0"/>
          </a:p>
        </p:txBody>
      </p:sp>
      <p:sp>
        <p:nvSpPr>
          <p:cNvPr id="3" name="Inhaltsplatzhalter 2"/>
          <p:cNvSpPr>
            <a:spLocks noGrp="1"/>
          </p:cNvSpPr>
          <p:nvPr>
            <p:ph idx="1"/>
          </p:nvPr>
        </p:nvSpPr>
        <p:spPr>
          <a:xfrm>
            <a:off x="457200" y="1498600"/>
            <a:ext cx="10896600" cy="5270500"/>
          </a:xfrm>
        </p:spPr>
        <p:txBody>
          <a:bodyPr>
            <a:normAutofit fontScale="55000" lnSpcReduction="20000"/>
          </a:bodyPr>
          <a:lstStyle/>
          <a:p>
            <a:r>
              <a:rPr lang="de-DE" dirty="0"/>
              <a:t>Alternative </a:t>
            </a:r>
            <a:r>
              <a:rPr lang="de-DE" b="1" dirty="0"/>
              <a:t>Bezeichnungen</a:t>
            </a:r>
            <a:r>
              <a:rPr lang="de-DE" dirty="0"/>
              <a:t>: Retter, Kümmerer, Macher, Heimwerkermütze, Engel, Verteidiger, Ritter auf dem weißen Pferd, Olymp, Walhalla, Nachschub, Versorgung</a:t>
            </a:r>
          </a:p>
          <a:p>
            <a:r>
              <a:rPr lang="de-DE" dirty="0"/>
              <a:t>Die </a:t>
            </a:r>
            <a:r>
              <a:rPr lang="de-DE" b="1" dirty="0"/>
              <a:t>Einstellung</a:t>
            </a:r>
            <a:r>
              <a:rPr lang="de-DE" dirty="0"/>
              <a:t> ist </a:t>
            </a:r>
            <a:r>
              <a:rPr lang="de-DE" dirty="0" smtClean="0"/>
              <a:t>„Ich bin OK, du bist nicht OK.“, „Lass </a:t>
            </a:r>
            <a:r>
              <a:rPr lang="de-DE" dirty="0"/>
              <a:t>mich dir helfen</a:t>
            </a:r>
            <a:r>
              <a:rPr lang="de-DE" dirty="0" smtClean="0"/>
              <a:t>!“, „Quäl dich damit nicht ab; ich bin besser darin.“, </a:t>
            </a:r>
            <a:br>
              <a:rPr lang="de-DE" dirty="0" smtClean="0"/>
            </a:br>
            <a:r>
              <a:rPr lang="de-DE" dirty="0" smtClean="0"/>
              <a:t>"</a:t>
            </a:r>
            <a:r>
              <a:rPr lang="de-DE" dirty="0"/>
              <a:t>Oh, schaut euch diese arme Seele an. Ich bin ein guter Mensch und helfe ihr</a:t>
            </a:r>
            <a:r>
              <a:rPr lang="de-DE" dirty="0" smtClean="0"/>
              <a:t>.“, „Wenn </a:t>
            </a:r>
            <a:r>
              <a:rPr lang="de-DE" dirty="0"/>
              <a:t>diese Person das tun </a:t>
            </a:r>
            <a:r>
              <a:rPr lang="de-DE" dirty="0" smtClean="0"/>
              <a:t>würde, </a:t>
            </a:r>
            <a:r>
              <a:rPr lang="de-DE" dirty="0"/>
              <a:t>was ich ihr sage, dann wäre sie glücklich</a:t>
            </a:r>
            <a:r>
              <a:rPr lang="de-DE" dirty="0" smtClean="0"/>
              <a:t>.“</a:t>
            </a:r>
          </a:p>
          <a:p>
            <a:r>
              <a:rPr lang="de-DE" dirty="0" smtClean="0"/>
              <a:t>Der </a:t>
            </a:r>
            <a:r>
              <a:rPr lang="de-DE" b="1" dirty="0" smtClean="0"/>
              <a:t>Nutzen</a:t>
            </a:r>
            <a:r>
              <a:rPr lang="de-DE" dirty="0" smtClean="0"/>
              <a:t> für den Retter ist die Vorstellung „Ich bin gewollt, werde gebraucht &amp; geliebt.“</a:t>
            </a:r>
          </a:p>
          <a:p>
            <a:r>
              <a:rPr lang="de-DE" dirty="0" smtClean="0"/>
              <a:t>Das </a:t>
            </a:r>
            <a:r>
              <a:rPr lang="de-DE" b="1" dirty="0" smtClean="0"/>
              <a:t>Problem</a:t>
            </a:r>
            <a:r>
              <a:rPr lang="de-DE" dirty="0" smtClean="0"/>
              <a:t> des Retters ist, dass er oft als Opfer des Opfers endet.</a:t>
            </a:r>
          </a:p>
          <a:p>
            <a:r>
              <a:rPr lang="de-DE" dirty="0" smtClean="0"/>
              <a:t>Der Retter </a:t>
            </a:r>
            <a:r>
              <a:rPr lang="de-DE" b="1" dirty="0" smtClean="0"/>
              <a:t>übersieht</a:t>
            </a:r>
            <a:r>
              <a:rPr lang="de-DE" dirty="0" smtClean="0"/>
              <a:t> die Fähigkeit von anderen, sich eigene Gedanken zu machen und aus Eigeninitiative heraus zu handeln. </a:t>
            </a:r>
          </a:p>
          <a:p>
            <a:r>
              <a:rPr lang="de-DE" dirty="0" smtClean="0"/>
              <a:t>Das </a:t>
            </a:r>
            <a:r>
              <a:rPr lang="de-DE" b="1" dirty="0" smtClean="0"/>
              <a:t>Verhalten</a:t>
            </a:r>
            <a:r>
              <a:rPr lang="de-DE" dirty="0" smtClean="0"/>
              <a:t> besteht u.a. aus: reparieren, Vorträge halten, Lösungsvorschläge geben, Aufgaben übernehmen, Selbstverleumdung. Retter arbeiten hart um anderen Leuten zu helfen. Sie brauchen diese Tätigkeit um sich selbst besser fühlen zu können. </a:t>
            </a:r>
          </a:p>
          <a:p>
            <a:r>
              <a:rPr lang="de-DE" dirty="0" smtClean="0"/>
              <a:t>Das </a:t>
            </a:r>
            <a:r>
              <a:rPr lang="de-DE" b="1" dirty="0"/>
              <a:t>Schicksal</a:t>
            </a:r>
            <a:r>
              <a:rPr lang="de-DE" dirty="0"/>
              <a:t> des Retters ist es zu "helfen", ob er es nun möchte oder nicht. Zu helfen ist eine Forderung, die sich aus externer und interner Schuld ergibt. Sie zwingt ihn </a:t>
            </a:r>
            <a:r>
              <a:rPr lang="de-DE" dirty="0" smtClean="0"/>
              <a:t>dazu, </a:t>
            </a:r>
            <a:r>
              <a:rPr lang="de-DE" dirty="0"/>
              <a:t>jeden zu helfen der sich wie ein Hilfloser verhält. Retter können Schuldgefühle nutzen um die Hilflosen abhängig zu halten. Retter fühlen sich auch selbst schuldig, wenn sie jemanden nicht retten. Retter übernehmen die Verantwortung für die Probleme anderer und machen sie zu ihren eigenen Problemen.</a:t>
            </a:r>
          </a:p>
          <a:p>
            <a:r>
              <a:rPr lang="de-DE" dirty="0"/>
              <a:t>Retter schauen beim Helfen kaum auf ihr eigenes Leben, was tatsächlich ziemlich chaotisch sein kann. Sie überdecken durchs Helfen ihre eigenen Bedürfnisse, für deren Erfüllung sie paradoxer Weise keine Verantwortung übernehmen.</a:t>
            </a:r>
          </a:p>
          <a:p>
            <a:r>
              <a:rPr lang="de-DE" dirty="0"/>
              <a:t>Sie brauchen Hilflose, denen sie helfen können und erlauben den Hilflosen oft nicht, selbst erfolgreich zu sein oder die Situation zu verbessern. Der Retter hält den Hilflosen in Abhängigkeit und gibt ihm gleichzeitig einen Vorwand um scheitern zu dürfen</a:t>
            </a:r>
            <a:r>
              <a:rPr lang="de-DE" dirty="0" smtClean="0"/>
              <a:t>.</a:t>
            </a:r>
          </a:p>
          <a:p>
            <a:r>
              <a:rPr lang="de-DE" dirty="0" smtClean="0"/>
              <a:t>Es </a:t>
            </a:r>
            <a:r>
              <a:rPr lang="de-DE" dirty="0"/>
              <a:t>ist vorhersehbar, dass Retter alsbald überarbeitet und müde sind. Sie präsentieren nach außen eine Märtyrerkrone, während innen schon verdeckter Ärger schwelt. </a:t>
            </a:r>
          </a:p>
          <a:p>
            <a:r>
              <a:rPr lang="de-DE" dirty="0"/>
              <a:t>Der </a:t>
            </a:r>
            <a:r>
              <a:rPr lang="de-DE" b="1" dirty="0"/>
              <a:t>Vertrag</a:t>
            </a:r>
            <a:r>
              <a:rPr lang="de-DE" dirty="0"/>
              <a:t> zwischen dem Schurken und dem Retter ist:</a:t>
            </a:r>
          </a:p>
          <a:p>
            <a:pPr marL="0" indent="0">
              <a:buNone/>
            </a:pPr>
            <a:r>
              <a:rPr lang="de-DE" dirty="0" smtClean="0"/>
              <a:t>     "</a:t>
            </a:r>
            <a:r>
              <a:rPr lang="de-DE" dirty="0"/>
              <a:t>Ohne mich hat dein Leben keinen Sinn."</a:t>
            </a:r>
          </a:p>
          <a:p>
            <a:endParaRPr lang="de-DE" dirty="0"/>
          </a:p>
        </p:txBody>
      </p:sp>
      <p:pic>
        <p:nvPicPr>
          <p:cNvPr id="1026" name="Grafik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943" y="746918"/>
            <a:ext cx="5619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Grafik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584" y="727867"/>
            <a:ext cx="704850" cy="600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8294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Hilfloser</a:t>
            </a:r>
            <a:endParaRPr lang="de-DE" dirty="0"/>
          </a:p>
        </p:txBody>
      </p:sp>
      <p:sp>
        <p:nvSpPr>
          <p:cNvPr id="3" name="Inhaltsplatzhalter 2"/>
          <p:cNvSpPr>
            <a:spLocks noGrp="1"/>
          </p:cNvSpPr>
          <p:nvPr>
            <p:ph idx="1"/>
          </p:nvPr>
        </p:nvSpPr>
        <p:spPr>
          <a:xfrm>
            <a:off x="381000" y="1825624"/>
            <a:ext cx="11468100" cy="4575175"/>
          </a:xfrm>
        </p:spPr>
        <p:txBody>
          <a:bodyPr>
            <a:normAutofit fontScale="55000" lnSpcReduction="20000"/>
          </a:bodyPr>
          <a:lstStyle/>
          <a:p>
            <a:r>
              <a:rPr lang="de-DE" dirty="0"/>
              <a:t>Alternative </a:t>
            </a:r>
            <a:r>
              <a:rPr lang="de-DE" b="1" dirty="0"/>
              <a:t>Bezeichnungen</a:t>
            </a:r>
            <a:r>
              <a:rPr lang="de-DE" dirty="0"/>
              <a:t>: </a:t>
            </a:r>
            <a:r>
              <a:rPr lang="de-DE" dirty="0" err="1"/>
              <a:t>Victim</a:t>
            </a:r>
            <a:r>
              <a:rPr lang="de-DE" dirty="0"/>
              <a:t>, Opfer, Leidtragende, Buhmann, Sündenbock, Versager, Verfolgter, unschuldig Verurteilte, Narr, Geschädigte, Entführter, Armes, Hilfloses, Verletztes inneres Kind, frustrierte Prinzessin, Empfänger, Verbannte, Ohnmacht, Hilflosigkeit, Strategiewüste</a:t>
            </a:r>
          </a:p>
          <a:p>
            <a:r>
              <a:rPr lang="de-DE" dirty="0"/>
              <a:t>Die </a:t>
            </a:r>
            <a:r>
              <a:rPr lang="de-DE" b="1" dirty="0"/>
              <a:t>Einstellung</a:t>
            </a:r>
            <a:r>
              <a:rPr lang="de-DE" dirty="0"/>
              <a:t> </a:t>
            </a:r>
            <a:r>
              <a:rPr lang="de-DE" dirty="0" smtClean="0"/>
              <a:t>ist „Ich bin nicht OK, du bist OK“, „Ich </a:t>
            </a:r>
            <a:r>
              <a:rPr lang="de-DE" dirty="0"/>
              <a:t>Ärmster! Wieso muss so etwas immer mir geschehen</a:t>
            </a:r>
            <a:r>
              <a:rPr lang="de-DE" dirty="0" smtClean="0"/>
              <a:t>?„, </a:t>
            </a:r>
            <a:r>
              <a:rPr lang="de-DE" dirty="0"/>
              <a:t>"Es ist hoffnungslos. Es gibt nichts was ich tun könnte</a:t>
            </a:r>
            <a:r>
              <a:rPr lang="de-DE" dirty="0" smtClean="0"/>
              <a:t>.“, „Ohne dich schaffe ich das nicht, ich brauche deine Hilfe!“ </a:t>
            </a:r>
          </a:p>
          <a:p>
            <a:r>
              <a:rPr lang="de-DE" dirty="0" smtClean="0"/>
              <a:t>Der </a:t>
            </a:r>
            <a:r>
              <a:rPr lang="de-DE" b="1" dirty="0" smtClean="0"/>
              <a:t>Nutzen</a:t>
            </a:r>
            <a:r>
              <a:rPr lang="de-DE" dirty="0" smtClean="0"/>
              <a:t> ist „Ich brauche mich nicht mit Sachen zu beschäftigen die schwierig erscheinen.“</a:t>
            </a:r>
          </a:p>
          <a:p>
            <a:r>
              <a:rPr lang="de-DE" dirty="0" smtClean="0"/>
              <a:t>Das </a:t>
            </a:r>
            <a:r>
              <a:rPr lang="de-DE" b="1" dirty="0" smtClean="0"/>
              <a:t>Problem</a:t>
            </a:r>
            <a:r>
              <a:rPr lang="de-DE" dirty="0" smtClean="0"/>
              <a:t> des Hilflosen ist, dass die anderen Leute es irgendwann überdrüssig sind, Sachen für ihn zu erledigen.</a:t>
            </a:r>
          </a:p>
          <a:p>
            <a:r>
              <a:rPr lang="de-DE" dirty="0" smtClean="0"/>
              <a:t>Der Hilflose </a:t>
            </a:r>
            <a:r>
              <a:rPr lang="de-DE" b="1" dirty="0" smtClean="0"/>
              <a:t>übersieht</a:t>
            </a:r>
            <a:r>
              <a:rPr lang="de-DE" dirty="0" smtClean="0"/>
              <a:t> sich selbst und die eigene Fähigkeit, Probleme zu lösen oder zu Veränderungen beizutragen. </a:t>
            </a:r>
          </a:p>
          <a:p>
            <a:r>
              <a:rPr lang="de-DE" b="1" dirty="0" smtClean="0"/>
              <a:t>Verhalten:</a:t>
            </a:r>
            <a:r>
              <a:rPr lang="de-DE" dirty="0" smtClean="0"/>
              <a:t> sich beschweren, zurückzuziehen, das Leben als einzige Katastrophe wahrnehmen, dramatisieren, Inkompetenz vortäuschen</a:t>
            </a:r>
          </a:p>
          <a:p>
            <a:r>
              <a:rPr lang="de-DE" dirty="0" smtClean="0"/>
              <a:t>Personen </a:t>
            </a:r>
            <a:r>
              <a:rPr lang="de-DE" dirty="0"/>
              <a:t>in dieser Rolle fühlen sich hoffnungslos, machtlos, hilflos und sehen sich als überwältigt, schikaniert, unterdrückt, niedergeschlagen und beschämt. Sie sind sehr empfindsam und möchten von anderen wenn überhaupt nur mit Samthandschuhen angefasst werden. Sie weisen jede Verantwortung für ihre schlechten Lebensumstände von sich und verweigern auch Möglichkeiten, diese Umstände zu ändern. </a:t>
            </a:r>
          </a:p>
          <a:p>
            <a:r>
              <a:rPr lang="de-DE" dirty="0"/>
              <a:t>Personen in dieser Rolle suchen einen Retter, einem Schutzpatron welcher sie in Sicherheit bringt (und falls sich jemand weigert oder dabei fehl schlägt dies zu tun, wird die Person dann schnell als Schurke wahrgenommen).</a:t>
            </a:r>
          </a:p>
          <a:p>
            <a:r>
              <a:rPr lang="de-DE" dirty="0"/>
              <a:t>Sie weigern sich Entscheidungen zu treffen und Probleme zu lösen. Sie sind ahnungslos was geschieht und haben keine Idee wie man es lösen könnte. Es fällt ihnen schwer Spaß am Leben zu haben. Sie verstehen nicht, wie ihre Verhaltensweisen dazu beitragen, ihren Zustand aufrecht zu erhalten</a:t>
            </a:r>
            <a:r>
              <a:rPr lang="de-DE" dirty="0" smtClean="0"/>
              <a:t>.</a:t>
            </a:r>
          </a:p>
          <a:p>
            <a:r>
              <a:rPr lang="de-DE" dirty="0" smtClean="0"/>
              <a:t>Der </a:t>
            </a:r>
            <a:r>
              <a:rPr lang="de-DE" b="1" dirty="0"/>
              <a:t>Vertrag</a:t>
            </a:r>
            <a:r>
              <a:rPr lang="de-DE" dirty="0"/>
              <a:t> zwischen dem Hilflosen und dem Retter ist:</a:t>
            </a:r>
          </a:p>
          <a:p>
            <a:pPr marL="0" indent="0">
              <a:buNone/>
            </a:pPr>
            <a:r>
              <a:rPr lang="de-DE" dirty="0" smtClean="0"/>
              <a:t>     "</a:t>
            </a:r>
            <a:r>
              <a:rPr lang="de-DE" dirty="0"/>
              <a:t>Wir haben eine ganz besondere Verbindung"</a:t>
            </a:r>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pic>
        <p:nvPicPr>
          <p:cNvPr id="2050" name="Grafik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42" y="654844"/>
            <a:ext cx="704850" cy="7048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Grafik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5306" y="692944"/>
            <a:ext cx="600075" cy="628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7" name="Rectangle 4"/>
          <p:cNvSpPr>
            <a:spLocks noChangeArrowheads="1"/>
          </p:cNvSpPr>
          <p:nvPr/>
        </p:nvSpPr>
        <p:spPr bwMode="auto">
          <a:xfrm>
            <a:off x="0" y="1276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0832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Schurke</a:t>
            </a:r>
            <a:endParaRPr lang="de-DE" dirty="0"/>
          </a:p>
        </p:txBody>
      </p:sp>
      <p:sp>
        <p:nvSpPr>
          <p:cNvPr id="3" name="Inhaltsplatzhalter 2"/>
          <p:cNvSpPr>
            <a:spLocks noGrp="1"/>
          </p:cNvSpPr>
          <p:nvPr>
            <p:ph idx="1"/>
          </p:nvPr>
        </p:nvSpPr>
        <p:spPr/>
        <p:txBody>
          <a:bodyPr>
            <a:normAutofit fontScale="55000" lnSpcReduction="20000"/>
          </a:bodyPr>
          <a:lstStyle/>
          <a:p>
            <a:r>
              <a:rPr lang="de-DE" dirty="0"/>
              <a:t>Alternative </a:t>
            </a:r>
            <a:r>
              <a:rPr lang="de-DE" b="1" dirty="0"/>
              <a:t>Bezeichnungen</a:t>
            </a:r>
            <a:r>
              <a:rPr lang="de-DE" dirty="0"/>
              <a:t>: </a:t>
            </a:r>
            <a:r>
              <a:rPr lang="de-DE" dirty="0" err="1"/>
              <a:t>Villain</a:t>
            </a:r>
            <a:r>
              <a:rPr lang="de-DE" dirty="0"/>
              <a:t>, Täter, </a:t>
            </a:r>
            <a:r>
              <a:rPr lang="de-DE" dirty="0" err="1"/>
              <a:t>Persecutor</a:t>
            </a:r>
            <a:r>
              <a:rPr lang="de-DE" dirty="0"/>
              <a:t>, </a:t>
            </a:r>
            <a:r>
              <a:rPr lang="de-DE" dirty="0" err="1"/>
              <a:t>Agressor</a:t>
            </a:r>
            <a:r>
              <a:rPr lang="de-DE" dirty="0"/>
              <a:t>, Schurke, Ganove, Verfolger, Feind, Entführer, Verführer, Hexe, Drache, Monster, Besserwisser, Kritiker, Cowboy mit schwarzem Hut, Vorwurfsfee, Ankläger &amp; Richter, Restriktion</a:t>
            </a:r>
          </a:p>
          <a:p>
            <a:r>
              <a:rPr lang="de-DE" dirty="0"/>
              <a:t>Die </a:t>
            </a:r>
            <a:r>
              <a:rPr lang="de-DE" b="1" dirty="0"/>
              <a:t>Einstellung</a:t>
            </a:r>
            <a:r>
              <a:rPr lang="de-DE" dirty="0"/>
              <a:t> des Schurken </a:t>
            </a:r>
            <a:r>
              <a:rPr lang="de-DE" dirty="0" smtClean="0"/>
              <a:t>ist „Ich bin OK, du bist nicht OK“,  „Es </a:t>
            </a:r>
            <a:r>
              <a:rPr lang="de-DE" dirty="0"/>
              <a:t>ist einzig und alleine deine Schuld</a:t>
            </a:r>
            <a:r>
              <a:rPr lang="de-DE" dirty="0" smtClean="0"/>
              <a:t>!“, „Du </a:t>
            </a:r>
            <a:r>
              <a:rPr lang="de-DE" dirty="0"/>
              <a:t>liegst falsch und ich habe Recht</a:t>
            </a:r>
            <a:r>
              <a:rPr lang="de-DE" dirty="0" smtClean="0"/>
              <a:t>.“, „Du </a:t>
            </a:r>
            <a:r>
              <a:rPr lang="de-DE" dirty="0"/>
              <a:t>solltest das tun was ich dir sage</a:t>
            </a:r>
            <a:r>
              <a:rPr lang="de-DE" dirty="0" smtClean="0"/>
              <a:t>. Ich bin hier in der leitenden Position“, „Sie </a:t>
            </a:r>
            <a:r>
              <a:rPr lang="de-DE" dirty="0"/>
              <a:t>wird schon bekommen was sie verdient." </a:t>
            </a:r>
            <a:endParaRPr lang="de-DE" dirty="0" smtClean="0"/>
          </a:p>
          <a:p>
            <a:r>
              <a:rPr lang="de-DE" dirty="0" smtClean="0"/>
              <a:t>Der </a:t>
            </a:r>
            <a:r>
              <a:rPr lang="de-DE" b="1" dirty="0" smtClean="0"/>
              <a:t>Nutzen</a:t>
            </a:r>
            <a:r>
              <a:rPr lang="de-DE" dirty="0" smtClean="0"/>
              <a:t> für den Schurken ist „Ich bekomme was ich möchte“.</a:t>
            </a:r>
          </a:p>
          <a:p>
            <a:r>
              <a:rPr lang="de-DE" dirty="0" smtClean="0"/>
              <a:t>Das</a:t>
            </a:r>
            <a:r>
              <a:rPr lang="de-DE" b="1" dirty="0" smtClean="0"/>
              <a:t> Problem</a:t>
            </a:r>
            <a:r>
              <a:rPr lang="de-DE" dirty="0"/>
              <a:t> </a:t>
            </a:r>
            <a:r>
              <a:rPr lang="de-DE" dirty="0" smtClean="0"/>
              <a:t>des Schurken ist die Einsamkeit; andere können ihr Potential nicht entfalten</a:t>
            </a:r>
            <a:r>
              <a:rPr lang="de-DE" dirty="0"/>
              <a:t> </a:t>
            </a:r>
            <a:r>
              <a:rPr lang="de-DE" dirty="0" smtClean="0"/>
              <a:t>und gehen auf Distanz falls es ihnen möglich ist. Schurken verpassen Möglichkeiten das Leben zu bereichern.</a:t>
            </a:r>
          </a:p>
          <a:p>
            <a:r>
              <a:rPr lang="de-DE" dirty="0" smtClean="0"/>
              <a:t>Der Schurke </a:t>
            </a:r>
            <a:r>
              <a:rPr lang="de-DE" b="1" dirty="0" smtClean="0"/>
              <a:t>übersieht</a:t>
            </a:r>
            <a:r>
              <a:rPr lang="de-DE" dirty="0" smtClean="0"/>
              <a:t> die Gefühle und Werte anderer.</a:t>
            </a:r>
          </a:p>
          <a:p>
            <a:r>
              <a:rPr lang="de-DE" b="1" dirty="0" smtClean="0"/>
              <a:t>Verhalten</a:t>
            </a:r>
            <a:r>
              <a:rPr lang="de-DE" dirty="0" smtClean="0"/>
              <a:t>: Schurken kritisieren und beschuldigen den Hilflosen, stecken das Gegenüber in Schubladen, definieren strikte Grenzen und Regeln, stellen Forderungen, können kontrollierend, unnachgiebig, autoritär, verärgert und unfreundlich sein. Sie nutzen manchmal Drohungen oder Mobbing als Mittel um den Hilflosen klein zu halten. Sie setzen andere herab um von eigenen Minderwertigkeitskomplexen abzulenken.</a:t>
            </a:r>
          </a:p>
          <a:p>
            <a:r>
              <a:rPr lang="de-DE" dirty="0" smtClean="0"/>
              <a:t>Schurken </a:t>
            </a:r>
            <a:r>
              <a:rPr lang="de-DE" dirty="0"/>
              <a:t>fehlt die Fähigkeit sich anzupassen. Sie sind unflexibel, können sich nicht verletzlich zeigen, nicht menschlich sein. Sie fürchten schon das Risiko, selbst zum Hilflosen zu werden. Schurken schreien und kritisieren oft. Sie nutzen ihre Energie allerdings nicht, um selbst Probleme zu lösen oder irgendjemand anderen zu </a:t>
            </a:r>
            <a:r>
              <a:rPr lang="de-DE" dirty="0" smtClean="0"/>
              <a:t>unterstützen, </a:t>
            </a:r>
            <a:r>
              <a:rPr lang="de-DE" dirty="0"/>
              <a:t>der tatsächlichen an Lösungen arbeitet. </a:t>
            </a:r>
            <a:endParaRPr lang="de-DE" dirty="0" smtClean="0"/>
          </a:p>
          <a:p>
            <a:r>
              <a:rPr lang="de-DE" dirty="0" smtClean="0"/>
              <a:t>Der </a:t>
            </a:r>
            <a:r>
              <a:rPr lang="de-DE" b="1" dirty="0"/>
              <a:t>Vertrag</a:t>
            </a:r>
            <a:r>
              <a:rPr lang="de-DE" dirty="0"/>
              <a:t> zwischen dem Schurken und dem Hilflosen ist:</a:t>
            </a:r>
          </a:p>
          <a:p>
            <a:pPr marL="0" indent="0">
              <a:buNone/>
            </a:pPr>
            <a:r>
              <a:rPr lang="de-DE" dirty="0" smtClean="0"/>
              <a:t>    "</a:t>
            </a:r>
            <a:r>
              <a:rPr lang="de-DE" dirty="0"/>
              <a:t>Werde zu dem was ich möchte. Dann werde ich dich lieben."</a:t>
            </a:r>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7" name="Rectangle 4"/>
          <p:cNvSpPr>
            <a:spLocks noChangeArrowheads="1"/>
          </p:cNvSpPr>
          <p:nvPr/>
        </p:nvSpPr>
        <p:spPr bwMode="auto">
          <a:xfrm>
            <a:off x="0" y="1276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pic>
        <p:nvPicPr>
          <p:cNvPr id="3074" name="Grafik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341" y="623888"/>
            <a:ext cx="6762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Grafik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718" y="674008"/>
            <a:ext cx="457200" cy="7048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9" name="Rectangle 4"/>
          <p:cNvSpPr>
            <a:spLocks noChangeArrowheads="1"/>
          </p:cNvSpPr>
          <p:nvPr/>
        </p:nvSpPr>
        <p:spPr bwMode="auto">
          <a:xfrm>
            <a:off x="0" y="1257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3098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Wolfstypen/Charakterfarben/Spielfiguren</a:t>
            </a:r>
            <a:endParaRPr lang="de-DE" dirty="0"/>
          </a:p>
        </p:txBody>
      </p:sp>
      <p:sp>
        <p:nvSpPr>
          <p:cNvPr id="3" name="Inhaltsplatzhalter 2"/>
          <p:cNvSpPr>
            <a:spLocks noGrp="1"/>
          </p:cNvSpPr>
          <p:nvPr>
            <p:ph idx="1"/>
          </p:nvPr>
        </p:nvSpPr>
        <p:spPr/>
        <p:txBody>
          <a:bodyPr>
            <a:normAutofit/>
          </a:bodyPr>
          <a:lstStyle/>
          <a:p>
            <a:pPr marL="0" indent="0">
              <a:buNone/>
            </a:pPr>
            <a:r>
              <a:rPr lang="de-DE" dirty="0" smtClean="0"/>
              <a:t>Je nach Charakter/Lebenserfahrung/Prägungen haben wir oft einen  bestimmten „</a:t>
            </a:r>
            <a:r>
              <a:rPr lang="de-DE" b="1" dirty="0" smtClean="0"/>
              <a:t>Startplatz</a:t>
            </a:r>
            <a:r>
              <a:rPr lang="de-DE" dirty="0" smtClean="0"/>
              <a:t>/Lieblingsplatz/Eingangstor“ im Dramadreieck.</a:t>
            </a:r>
          </a:p>
          <a:p>
            <a:pPr marL="0" indent="0">
              <a:buNone/>
            </a:pPr>
            <a:endParaRPr lang="de-DE" dirty="0"/>
          </a:p>
          <a:p>
            <a:pPr marL="0" indent="0">
              <a:buNone/>
            </a:pPr>
            <a:r>
              <a:rPr lang="de-DE" dirty="0" smtClean="0"/>
              <a:t>Kommen dir folgende </a:t>
            </a:r>
            <a:r>
              <a:rPr lang="de-DE" b="1" dirty="0" smtClean="0"/>
              <a:t>Charakterfarben</a:t>
            </a:r>
            <a:r>
              <a:rPr lang="de-DE" dirty="0" smtClean="0"/>
              <a:t> irgendwie bekannt </a:t>
            </a:r>
            <a:r>
              <a:rPr lang="de-DE" dirty="0"/>
              <a:t>vor (absichtlich etwas überzogen/“wölfisch“ dargestellten)?</a:t>
            </a:r>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5" name="Rectangle 4"/>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1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716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3832</Words>
  <Application>Microsoft Office PowerPoint</Application>
  <PresentationFormat>Breitbild</PresentationFormat>
  <Paragraphs>239</Paragraphs>
  <Slides>22</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22</vt:i4>
      </vt:variant>
    </vt:vector>
  </HeadingPairs>
  <TitlesOfParts>
    <vt:vector size="29" baseType="lpstr">
      <vt:lpstr>Arial</vt:lpstr>
      <vt:lpstr>Calibri</vt:lpstr>
      <vt:lpstr>Calibri Light</vt:lpstr>
      <vt:lpstr>Symbol</vt:lpstr>
      <vt:lpstr>Times New Roman</vt:lpstr>
      <vt:lpstr>Wingdings</vt:lpstr>
      <vt:lpstr>Office</vt:lpstr>
      <vt:lpstr>GFK-Übungsabend zum</vt:lpstr>
      <vt:lpstr>Giraffen und Wölfe</vt:lpstr>
      <vt:lpstr>Heute: Wolfsdreieck &amp; Giraffendreieck</vt:lpstr>
      <vt:lpstr> Wolfsdreieck = Dramadreieck</vt:lpstr>
      <vt:lpstr> Übungen</vt:lpstr>
      <vt:lpstr>Retter</vt:lpstr>
      <vt:lpstr>Hilfloser</vt:lpstr>
      <vt:lpstr>Schurke</vt:lpstr>
      <vt:lpstr>Wolfstypen/Charakterfarben/Spielfiguren</vt:lpstr>
      <vt:lpstr>Grün</vt:lpstr>
      <vt:lpstr>Orange</vt:lpstr>
      <vt:lpstr>Blau</vt:lpstr>
      <vt:lpstr>Blau vs. Orange</vt:lpstr>
      <vt:lpstr> Übungen</vt:lpstr>
      <vt:lpstr> Giraffendreieck / Wertschätzungsdreieck</vt:lpstr>
      <vt:lpstr>Coach</vt:lpstr>
      <vt:lpstr>Überlebenskünstler</vt:lpstr>
      <vt:lpstr>Herausforderer</vt:lpstr>
      <vt:lpstr> Übungen</vt:lpstr>
      <vt:lpstr>Grenzen &amp; Rahmenbedingungen</vt:lpstr>
      <vt:lpstr>Tipps aus der Literatur (leichter gesagt als getan )</vt:lpstr>
      <vt:lpstr>Tipps aus der Literatur (leichter gesagt als getan )</vt:lpstr>
    </vt:vector>
  </TitlesOfParts>
  <Company>Fraunhofer ISI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GFK-Übungsabend</dc:title>
  <dc:creator>Eidelloth, Stefan</dc:creator>
  <cp:lastModifiedBy>Eidelloth, Stefan</cp:lastModifiedBy>
  <cp:revision>77</cp:revision>
  <dcterms:created xsi:type="dcterms:W3CDTF">2021-12-11T07:54:32Z</dcterms:created>
  <dcterms:modified xsi:type="dcterms:W3CDTF">2021-12-13T16:09:56Z</dcterms:modified>
</cp:coreProperties>
</file>