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4" r:id="rId3"/>
    <p:sldId id="275" r:id="rId4"/>
    <p:sldId id="276" r:id="rId5"/>
    <p:sldId id="267" r:id="rId6"/>
    <p:sldId id="270" r:id="rId7"/>
    <p:sldId id="279" r:id="rId8"/>
    <p:sldId id="266" r:id="rId9"/>
    <p:sldId id="283" r:id="rId10"/>
    <p:sldId id="268" r:id="rId11"/>
    <p:sldId id="284" r:id="rId12"/>
    <p:sldId id="280" r:id="rId13"/>
    <p:sldId id="281" r:id="rId14"/>
    <p:sldId id="285" r:id="rId15"/>
    <p:sldId id="286" r:id="rId16"/>
    <p:sldId id="277" r:id="rId17"/>
    <p:sldId id="287" r:id="rId18"/>
    <p:sldId id="28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6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8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27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1/11/24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96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8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83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50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20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38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6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51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2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05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75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4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103171-0BA0-4AF0-AF05-04AFA1A4A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lowing circuit board">
            <a:extLst>
              <a:ext uri="{FF2B5EF4-FFF2-40B4-BE49-F238E27FC236}">
                <a16:creationId xmlns:a16="http://schemas.microsoft.com/office/drawing/2014/main" id="{5ABCD167-8EB8-9FC5-F293-A2D6C68410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80" r="15366" b="-1"/>
          <a:stretch/>
        </p:blipFill>
        <p:spPr>
          <a:xfrm>
            <a:off x="20" y="10"/>
            <a:ext cx="476248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128B901-D4EA-4C4D-A150-23D2A6DEC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9459" y="1"/>
            <a:ext cx="7482541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760B08A-B322-4C79-AB6D-7E4246352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685800"/>
            <a:ext cx="6099101" cy="5486400"/>
          </a:xfrm>
          <a:prstGeom prst="rect">
            <a:avLst/>
          </a:prstGeom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BE7F90-780D-FE00-0736-10A13BB67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371599"/>
            <a:ext cx="4762500" cy="2360429"/>
          </a:xfrm>
        </p:spPr>
        <p:txBody>
          <a:bodyPr>
            <a:normAutofit/>
          </a:bodyPr>
          <a:lstStyle/>
          <a:p>
            <a:r>
              <a:rPr lang="en-US" dirty="0"/>
              <a:t>FDT</a:t>
            </a:r>
            <a:r>
              <a:rPr lang="ro-RO" dirty="0"/>
              <a:t>-</a:t>
            </a:r>
            <a:r>
              <a:rPr lang="en-US" dirty="0"/>
              <a:t>16</a:t>
            </a:r>
            <a:br>
              <a:rPr lang="en-US" dirty="0"/>
            </a:br>
            <a:r>
              <a:rPr lang="en-US" dirty="0"/>
              <a:t> processor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0215D5-5659-EB4E-2386-94D3E16F58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86275" y="4114800"/>
            <a:ext cx="2527883" cy="1371601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Draghia</a:t>
            </a:r>
            <a:r>
              <a:rPr lang="en-US" dirty="0"/>
              <a:t> Razvan</a:t>
            </a:r>
          </a:p>
          <a:p>
            <a:r>
              <a:rPr lang="en-US" dirty="0"/>
              <a:t>Drinceanu Adel Lauren</a:t>
            </a:r>
            <a:r>
              <a:rPr lang="ro-RO" dirty="0"/>
              <a:t>t</a:t>
            </a:r>
            <a:r>
              <a:rPr lang="en-US" dirty="0" err="1"/>
              <a:t>iu</a:t>
            </a:r>
            <a:endParaRPr lang="ro-RO" dirty="0"/>
          </a:p>
          <a:p>
            <a:r>
              <a:rPr lang="ro-RO" dirty="0"/>
              <a:t>Dume Denisa</a:t>
            </a:r>
          </a:p>
          <a:p>
            <a:r>
              <a:rPr lang="ro-RO" dirty="0" err="1"/>
              <a:t>Dunareanu</a:t>
            </a:r>
            <a:r>
              <a:rPr lang="ro-RO" dirty="0"/>
              <a:t> </a:t>
            </a:r>
            <a:r>
              <a:rPr lang="ro-RO" dirty="0" err="1"/>
              <a:t>Eunice</a:t>
            </a:r>
            <a:endParaRPr lang="ro-RO" dirty="0"/>
          </a:p>
          <a:p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267B965-833A-3171-2FD3-A0D3969BEE7E}"/>
              </a:ext>
            </a:extLst>
          </p:cNvPr>
          <p:cNvSpPr txBox="1">
            <a:spLocks/>
          </p:cNvSpPr>
          <p:nvPr/>
        </p:nvSpPr>
        <p:spPr>
          <a:xfrm>
            <a:off x="8647651" y="4114799"/>
            <a:ext cx="2527883" cy="13716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None/>
              <a:defRPr sz="2400" i="1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/>
              <a:t>Faur Stefan Ioan</a:t>
            </a:r>
            <a:endParaRPr lang="en-US" dirty="0"/>
          </a:p>
          <a:p>
            <a:r>
              <a:rPr lang="ro-RO" dirty="0" err="1"/>
              <a:t>Friskan</a:t>
            </a:r>
            <a:r>
              <a:rPr lang="ro-RO" dirty="0"/>
              <a:t> </a:t>
            </a:r>
            <a:r>
              <a:rPr lang="ro-RO" dirty="0" err="1"/>
              <a:t>Dario</a:t>
            </a:r>
            <a:endParaRPr lang="ro-RO" dirty="0"/>
          </a:p>
          <a:p>
            <a:r>
              <a:rPr lang="ro-RO" dirty="0" err="1"/>
              <a:t>Frinca</a:t>
            </a:r>
            <a:r>
              <a:rPr lang="ro-RO" dirty="0"/>
              <a:t> Fernando</a:t>
            </a:r>
          </a:p>
          <a:p>
            <a:r>
              <a:rPr lang="ro-RO" dirty="0"/>
              <a:t>Gergely </a:t>
            </a:r>
            <a:r>
              <a:rPr lang="ro-RO" dirty="0" err="1"/>
              <a:t>Timeea</a:t>
            </a:r>
            <a:endParaRPr lang="ro-R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15120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5BAD784-BAAF-4CC0-9F52-682A8E966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D401B9-9595-42B7-B197-AB5FB5C65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89AFF0-ABD5-B55B-1408-1F5D31BE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350" y="0"/>
            <a:ext cx="8115300" cy="6911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cap="all" spc="300" baseline="0" dirty="0">
                <a:solidFill>
                  <a:srgbClr val="426276"/>
                </a:solidFill>
                <a:latin typeface="+mj-lt"/>
                <a:ea typeface="+mj-ea"/>
                <a:cs typeface="+mj-cs"/>
              </a:rPr>
              <a:t>Sign extend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96C214-EE2E-4CD8-84C5-EF249D77A8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3" t="11377" r="10660" b="12170"/>
          <a:stretch/>
        </p:blipFill>
        <p:spPr>
          <a:xfrm>
            <a:off x="1082180" y="994659"/>
            <a:ext cx="5591458" cy="48740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E72CEB3-77DB-4228-BCB5-00EDED2E9B12}"/>
              </a:ext>
            </a:extLst>
          </p:cNvPr>
          <p:cNvSpPr/>
          <p:nvPr/>
        </p:nvSpPr>
        <p:spPr>
          <a:xfrm>
            <a:off x="7285336" y="1789798"/>
            <a:ext cx="3609166" cy="3283726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SignExtend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se ocupă de extensia unei valori imediate de la 9 biți la 16 biți pentru a putea fi folosita in ALU.</a:t>
            </a:r>
          </a:p>
          <a:p>
            <a:endParaRPr lang="ro-RO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Modulul are o intrare: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immed - datele de intrare pe 9 biți,</a:t>
            </a:r>
          </a:p>
          <a:p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reprezentând valoarea imediată</a:t>
            </a:r>
          </a:p>
          <a:p>
            <a:endParaRPr lang="ro-RO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Modulul are o ieșire: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reg [15:0] ext_immed - datele de</a:t>
            </a:r>
          </a:p>
          <a:p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ieșire pe 16 biți, reprezentând valoarea imediată extinsă la 16 biți</a:t>
            </a:r>
          </a:p>
        </p:txBody>
      </p:sp>
    </p:spTree>
    <p:extLst>
      <p:ext uri="{BB962C8B-B14F-4D97-AF65-F5344CB8AC3E}">
        <p14:creationId xmlns:p14="http://schemas.microsoft.com/office/powerpoint/2010/main" val="3949275492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1FB7DE9-F562-4290-99B7-8C2189D6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354F8A8-7D5A-4944-8B6C-36BBF5C0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89AFF0-ABD5-B55B-1408-1F5D31BE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350" y="-19214"/>
            <a:ext cx="8115299" cy="7050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cap="all" spc="3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DECODER 1TO2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4E86CC-4BC7-4C1A-BE9D-5762F40DC2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6" t="11253" r="11721" b="11315"/>
          <a:stretch/>
        </p:blipFill>
        <p:spPr>
          <a:xfrm>
            <a:off x="1048625" y="1252056"/>
            <a:ext cx="5784504" cy="43538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5AE923-A378-441A-823E-19743F1CF5D4}"/>
              </a:ext>
            </a:extLst>
          </p:cNvPr>
          <p:cNvSpPr txBox="1"/>
          <p:nvPr/>
        </p:nvSpPr>
        <p:spPr>
          <a:xfrm>
            <a:off x="6978243" y="1043730"/>
            <a:ext cx="557658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Decoder1to2 implementează un decoder cu </a:t>
            </a:r>
          </a:p>
          <a:p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două ieșiri în funcție de valoarea unui semnal de</a:t>
            </a:r>
          </a:p>
          <a:p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selecție (reg_select).</a:t>
            </a:r>
          </a:p>
          <a:p>
            <a:endParaRPr lang="ro-RO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Modulul are două intrări: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wire reg_select - semnal de selecție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wire [15:0] reg_data - datele de intrare</a:t>
            </a:r>
          </a:p>
          <a:p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pe 16 biți</a:t>
            </a:r>
          </a:p>
          <a:p>
            <a:endParaRPr lang="ro-RO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Modulul are două ieșiri: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wire [15:0] output1 - prima ieșire, care este </a:t>
            </a:r>
          </a:p>
          <a:p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rezultatul operației reg_select &amp; reg_data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wire [15:0] output0 - a doua ieșire, care este  </a:t>
            </a:r>
          </a:p>
          <a:p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rezultatul operației reg_select &amp; ~reg_data</a:t>
            </a:r>
          </a:p>
          <a:p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Acest modul are rolul de a selecta unul dintre cele</a:t>
            </a:r>
          </a:p>
          <a:p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două seturi de date, în funcție de valoarea</a:t>
            </a:r>
          </a:p>
          <a:p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semnalului de selecție (reg_select). Dacă reg_select</a:t>
            </a:r>
          </a:p>
          <a:p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este activat, atunci output1 primește datele originale</a:t>
            </a:r>
          </a:p>
          <a:p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(reg_data), iar output0 primește complementul</a:t>
            </a:r>
          </a:p>
          <a:p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lor (~reg_data).</a:t>
            </a:r>
          </a:p>
        </p:txBody>
      </p:sp>
    </p:spTree>
    <p:extLst>
      <p:ext uri="{BB962C8B-B14F-4D97-AF65-F5344CB8AC3E}">
        <p14:creationId xmlns:p14="http://schemas.microsoft.com/office/powerpoint/2010/main" val="1418100578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5BAD784-BAAF-4CC0-9F52-682A8E966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D401B9-9595-42B7-B197-AB5FB5C65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89AFF0-ABD5-B55B-1408-1F5D31BE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350" y="0"/>
            <a:ext cx="8115300" cy="6911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cap="all" spc="300" baseline="0" dirty="0">
                <a:solidFill>
                  <a:srgbClr val="426276"/>
                </a:solidFill>
                <a:latin typeface="+mj-lt"/>
                <a:ea typeface="+mj-ea"/>
                <a:cs typeface="+mj-cs"/>
              </a:rPr>
              <a:t>Multiplexors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3AF827-6BBD-4CA9-B5B4-2510B0D638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7" t="7584" r="14890" b="7523"/>
          <a:stretch/>
        </p:blipFill>
        <p:spPr>
          <a:xfrm>
            <a:off x="3049947" y="808972"/>
            <a:ext cx="2891297" cy="52400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BE2DF6-14C5-4D87-B002-DA9BF96BF1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4" t="5016" r="13513" b="4832"/>
          <a:stretch/>
        </p:blipFill>
        <p:spPr>
          <a:xfrm>
            <a:off x="873276" y="811634"/>
            <a:ext cx="2019012" cy="52400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F718305-D4B0-4456-878F-0DAF4757390C}"/>
              </a:ext>
            </a:extLst>
          </p:cNvPr>
          <p:cNvSpPr/>
          <p:nvPr/>
        </p:nvSpPr>
        <p:spPr>
          <a:xfrm>
            <a:off x="6096000" y="808972"/>
            <a:ext cx="5222724" cy="5240052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0409AB-6B66-A3C5-717F-8E5252ED2A46}"/>
              </a:ext>
            </a:extLst>
          </p:cNvPr>
          <p:cNvSpPr txBox="1"/>
          <p:nvPr/>
        </p:nvSpPr>
        <p:spPr>
          <a:xfrm>
            <a:off x="6165669" y="888274"/>
            <a:ext cx="515305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aceste module sunt implementate mai multe multiplexoare care sunt folosite in cadrul CPU-ului.</a:t>
            </a:r>
          </a:p>
          <a:p>
            <a:endParaRPr lang="en-RO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RO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Fiecare multiplexor are:</a:t>
            </a:r>
          </a:p>
          <a:p>
            <a:pPr marL="285750" indent="-285750">
              <a:buFontTx/>
              <a:buChar char="-"/>
            </a:pPr>
            <a:r>
              <a:rPr lang="en-GB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RO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singura iesire</a:t>
            </a:r>
          </a:p>
          <a:p>
            <a:pPr marL="285750" indent="-285750">
              <a:buFontTx/>
              <a:buChar char="-"/>
            </a:pPr>
            <a:r>
              <a:rPr lang="en-RO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 multe intrari(2, 3, 4, 6)</a:t>
            </a:r>
          </a:p>
          <a:p>
            <a:pPr marL="285750" indent="-285750">
              <a:buFontTx/>
              <a:buChar char="-"/>
            </a:pPr>
            <a:r>
              <a:rPr lang="en-RO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 semnal de selectie(in functie de numarul de intrari)</a:t>
            </a:r>
          </a:p>
          <a:p>
            <a:pPr marL="285750" indent="-285750">
              <a:buFontTx/>
              <a:buChar char="-"/>
            </a:pPr>
            <a:endParaRPr lang="en-RO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en-RO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RO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Semnalele de selectie pentru multiplexor vin din Control Unit. </a:t>
            </a:r>
          </a:p>
          <a:p>
            <a:r>
              <a:rPr lang="en-RO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Acesta este de exemplu folosit pentru a alege care dintre registrii este utilizat in instructiunea curenta.</a:t>
            </a:r>
          </a:p>
        </p:txBody>
      </p:sp>
    </p:spTree>
    <p:extLst>
      <p:ext uri="{BB962C8B-B14F-4D97-AF65-F5344CB8AC3E}">
        <p14:creationId xmlns:p14="http://schemas.microsoft.com/office/powerpoint/2010/main" val="3800938681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1FB7DE9-F562-4290-99B7-8C2189D6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354F8A8-7D5A-4944-8B6C-36BBF5C0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89AFF0-ABD5-B55B-1408-1F5D31BE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350" y="-19214"/>
            <a:ext cx="8115299" cy="7050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o-RO" sz="3600" kern="1200" cap="all" spc="300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flags</a:t>
            </a:r>
            <a:endParaRPr lang="en-US" sz="3600" kern="1200" cap="all" spc="300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7C8481-6515-48D5-A43F-0C9DF22364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6" t="5667" r="7793" b="6010"/>
          <a:stretch/>
        </p:blipFill>
        <p:spPr>
          <a:xfrm>
            <a:off x="1057013" y="895525"/>
            <a:ext cx="3523377" cy="5066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78DAA2-AC99-5361-062C-6CB4FFE92C8B}"/>
              </a:ext>
            </a:extLst>
          </p:cNvPr>
          <p:cNvSpPr txBox="1"/>
          <p:nvPr/>
        </p:nvSpPr>
        <p:spPr>
          <a:xfrm>
            <a:off x="5062242" y="895525"/>
            <a:ext cx="596210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Modulul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Verilog 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Flags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folosit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GB" sz="16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stoca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steaguri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(flags) </a:t>
            </a:r>
          </a:p>
          <a:p>
            <a:r>
              <a:rPr lang="en-GB" sz="16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dintr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-o </a:t>
            </a:r>
            <a:r>
              <a:rPr lang="en-GB" sz="16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unitate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aritmetică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logică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(ALU).</a:t>
            </a:r>
          </a:p>
          <a:p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6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Aceste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steaguri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reflectă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rezultatele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operațiilor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efectuate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 ALU </a:t>
            </a:r>
            <a:r>
              <a:rPr lang="en-GB" sz="16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sunt </a:t>
            </a:r>
            <a:r>
              <a:rPr lang="en-GB" sz="16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folosite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decide </a:t>
            </a:r>
            <a:r>
              <a:rPr lang="en-GB" sz="16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direcția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instrucțiunile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 tip branch. </a:t>
            </a:r>
          </a:p>
          <a:p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6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Modulul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en-GB" sz="16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patru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intrări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care </a:t>
            </a:r>
            <a:r>
              <a:rPr lang="en-GB" sz="16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indică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starea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ultimei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operatii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ALU (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alu_zero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alu_negative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alu_carry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alu_overflow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GB" sz="16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patru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ieșiri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corespunzătoare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zero_flag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negative_flag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carry_flag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overflow_flag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). </a:t>
            </a:r>
          </a:p>
          <a:p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6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Flagurile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sunt </a:t>
            </a:r>
            <a:r>
              <a:rPr lang="en-GB" sz="16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actualizate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la </a:t>
            </a:r>
            <a:r>
              <a:rPr lang="en-GB" sz="16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fiecare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ciclu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 clock (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clk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GB" sz="16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dacă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semnalul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flags_en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activ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16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resetate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când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semnalul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reset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activ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RO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303856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5BAD784-BAAF-4CC0-9F52-682A8E966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D401B9-9595-42B7-B197-AB5FB5C65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89AFF0-ABD5-B55B-1408-1F5D31BE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350" y="0"/>
            <a:ext cx="8115300" cy="6911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solidFill>
                  <a:srgbClr val="426276"/>
                </a:solidFill>
              </a:rPr>
              <a:t>PROGRAM COUNTER</a:t>
            </a:r>
            <a:endParaRPr lang="en-US" sz="4000" kern="1200" cap="all" spc="300" baseline="0" dirty="0">
              <a:solidFill>
                <a:srgbClr val="426276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AE06C7-232E-4D8D-B4EA-1C14CBBC5C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1" t="11132" r="8710" b="11437"/>
          <a:stretch/>
        </p:blipFill>
        <p:spPr>
          <a:xfrm>
            <a:off x="1006679" y="1070644"/>
            <a:ext cx="5856770" cy="471671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77B65A6-758F-4219-B894-3B716E2DA8C2}"/>
              </a:ext>
            </a:extLst>
          </p:cNvPr>
          <p:cNvSpPr/>
          <p:nvPr/>
        </p:nvSpPr>
        <p:spPr>
          <a:xfrm>
            <a:off x="7184328" y="1070644"/>
            <a:ext cx="3950659" cy="4716711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CD0859-34E7-28DA-9AE2-2E1D1162E988}"/>
              </a:ext>
            </a:extLst>
          </p:cNvPr>
          <p:cNvSpPr txBox="1"/>
          <p:nvPr/>
        </p:nvSpPr>
        <p:spPr>
          <a:xfrm>
            <a:off x="7245531" y="1140823"/>
            <a:ext cx="38230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ModululPC(Program Counter) este un contor care “decide” ce instructiune din memorie va fi fetched.</a:t>
            </a:r>
          </a:p>
          <a:p>
            <a:endParaRPr lang="en-RO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RO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Acesta este pe 11 biti deoarece Instruction Memory contine maxim 2048 instructiuni.</a:t>
            </a:r>
          </a:p>
          <a:p>
            <a:endParaRPr lang="en-RO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RO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caz de branch, acesta este modificat, cauzand “saltul” la o alta instructiune. </a:t>
            </a:r>
            <a:br>
              <a:rPr lang="en-RO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RO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Din acel punct continua secvential pana la un alt salt, daca e cazul.</a:t>
            </a:r>
          </a:p>
          <a:p>
            <a:endParaRPr lang="en-RO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683778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1FB7DE9-F562-4290-99B7-8C2189D6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354F8A8-7D5A-4944-8B6C-36BBF5C0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89AFF0-ABD5-B55B-1408-1F5D31BE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350" y="-19214"/>
            <a:ext cx="8115299" cy="7050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ACCUMULATOR</a:t>
            </a:r>
            <a:endParaRPr lang="en-US" sz="3600" kern="1200" cap="all" spc="300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34EF0E-2571-4781-BCC5-1B594C48A4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8" t="8332" r="7858" b="8028"/>
          <a:stretch/>
        </p:blipFill>
        <p:spPr>
          <a:xfrm>
            <a:off x="1140902" y="1134610"/>
            <a:ext cx="4823669" cy="45887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998A65F-3D55-4AF8-80FC-72C7E74516E7}"/>
              </a:ext>
            </a:extLst>
          </p:cNvPr>
          <p:cNvSpPr txBox="1"/>
          <p:nvPr/>
        </p:nvSpPr>
        <p:spPr>
          <a:xfrm>
            <a:off x="6095999" y="1371600"/>
            <a:ext cx="534706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o-RO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ro-RO" sz="1600">
                <a:latin typeface="Calibri" panose="020F0502020204030204" pitchFamily="34" charset="0"/>
                <a:cs typeface="Calibri" panose="020F0502020204030204" pitchFamily="34" charset="0"/>
              </a:rPr>
              <a:t>odulul 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Verilog Acc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reprezintă un registru de acumulare. 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o-RO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Modulul are patru intrări: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clk - semnalul de tact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reset - semnalul de resetare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acc_enable - semnal de activare a acumulatorului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data_in - datele de intrare pe 16 biți, care vor fi adăugate la acumulator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Modulul are o ieșire: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data_out - datele de ieșire pe 16 biți, reprezentând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ie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ș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irea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acumulatorului</a:t>
            </a:r>
          </a:p>
          <a:p>
            <a:endParaRPr lang="ro-RO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În esență acest registru poate să fie resetat la 0 sau este</a:t>
            </a:r>
          </a:p>
          <a:p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încarcat cu output-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ul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de la ALU.</a:t>
            </a:r>
          </a:p>
        </p:txBody>
      </p:sp>
    </p:spTree>
    <p:extLst>
      <p:ext uri="{BB962C8B-B14F-4D97-AF65-F5344CB8AC3E}">
        <p14:creationId xmlns:p14="http://schemas.microsoft.com/office/powerpoint/2010/main" val="1081468040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E433CB3-EAB2-4842-A1DD-7BC051B5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A90E353-4E5F-B98F-3016-437E21438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2" r="10312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B72D6322-BB79-455D-9295-EC9B9FA9D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9931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C3A85E-4035-2166-B769-CD536F66817F}"/>
              </a:ext>
            </a:extLst>
          </p:cNvPr>
          <p:cNvSpPr/>
          <p:nvPr/>
        </p:nvSpPr>
        <p:spPr>
          <a:xfrm>
            <a:off x="-1" y="-1"/>
            <a:ext cx="12191999" cy="685799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89AFF0-ABD5-B55B-1408-1F5D31BE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2935097"/>
            <a:ext cx="5773025" cy="98780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ro-RO" sz="3600" kern="1200" cap="all" spc="3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ARITHMETIC LOGIC UNIT</a:t>
            </a:r>
            <a:endParaRPr lang="en-US" sz="3600" kern="1200" cap="all" spc="300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61234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5BAD784-BAAF-4CC0-9F52-682A8E966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D401B9-9595-42B7-B197-AB5FB5C65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89AFF0-ABD5-B55B-1408-1F5D31BE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350" y="0"/>
            <a:ext cx="8115300" cy="6911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solidFill>
                  <a:srgbClr val="426276"/>
                </a:solidFill>
              </a:rPr>
              <a:t>ARITHMETIC LOGIC UNIT</a:t>
            </a:r>
            <a:endParaRPr lang="en-US" sz="4000" kern="1200" cap="all" spc="300" baseline="0" dirty="0">
              <a:solidFill>
                <a:srgbClr val="42627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7B65A6-758F-4219-B894-3B716E2DA8C2}"/>
              </a:ext>
            </a:extLst>
          </p:cNvPr>
          <p:cNvSpPr/>
          <p:nvPr/>
        </p:nvSpPr>
        <p:spPr>
          <a:xfrm>
            <a:off x="6235340" y="843172"/>
            <a:ext cx="4899647" cy="5171658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CD0859-34E7-28DA-9AE2-2E1D1162E988}"/>
              </a:ext>
            </a:extLst>
          </p:cNvPr>
          <p:cNvSpPr txBox="1"/>
          <p:nvPr/>
        </p:nvSpPr>
        <p:spPr>
          <a:xfrm>
            <a:off x="6313714" y="905690"/>
            <a:ext cx="4728755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ALU efectueaza calculele aritmetice si logice in cadrul CPU-ului.</a:t>
            </a:r>
          </a:p>
          <a:p>
            <a:endParaRPr lang="en-RO" sz="1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RO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Calcule Aritmetice:</a:t>
            </a:r>
          </a:p>
          <a:p>
            <a:r>
              <a:rPr lang="en-RO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ADD: Adunare</a:t>
            </a:r>
          </a:p>
          <a:p>
            <a:r>
              <a:rPr lang="en-RO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SUB: Scadere</a:t>
            </a:r>
          </a:p>
          <a:p>
            <a:r>
              <a:rPr lang="en-RO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MUL: Inmultire</a:t>
            </a:r>
          </a:p>
          <a:p>
            <a:r>
              <a:rPr lang="en-RO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DIV: Impartire</a:t>
            </a:r>
          </a:p>
          <a:p>
            <a:r>
              <a:rPr lang="en-RO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CMP: Comparare pentru branch(SUB dar nu stocheaza rezultat)</a:t>
            </a:r>
          </a:p>
          <a:p>
            <a:r>
              <a:rPr lang="en-RO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TST: bitwise AND intre doua valori</a:t>
            </a:r>
          </a:p>
          <a:p>
            <a:r>
              <a:rPr lang="en-RO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INC: Increment</a:t>
            </a:r>
          </a:p>
          <a:p>
            <a:r>
              <a:rPr lang="en-RO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DEC: Decrement</a:t>
            </a:r>
          </a:p>
          <a:p>
            <a:endParaRPr lang="en-RO" sz="1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RO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Calcule Logice:</a:t>
            </a:r>
          </a:p>
          <a:p>
            <a:r>
              <a:rPr lang="en-RO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LSR: Logical Shift Right</a:t>
            </a:r>
          </a:p>
          <a:p>
            <a:r>
              <a:rPr lang="en-RO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LSL: Logical Shift Left</a:t>
            </a:r>
          </a:p>
          <a:p>
            <a:r>
              <a:rPr lang="en-RO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RSR: Rotate Shift Right</a:t>
            </a:r>
          </a:p>
          <a:p>
            <a:r>
              <a:rPr lang="en-RO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RSL: Rotate Shift Left</a:t>
            </a:r>
          </a:p>
          <a:p>
            <a:r>
              <a:rPr lang="en-RO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AND: Bitwise AND</a:t>
            </a:r>
          </a:p>
          <a:p>
            <a:r>
              <a:rPr lang="en-RO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OR: Bitwise OR</a:t>
            </a:r>
          </a:p>
          <a:p>
            <a:r>
              <a:rPr lang="en-RO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XOR: Bitwise XOR</a:t>
            </a:r>
          </a:p>
          <a:p>
            <a:r>
              <a:rPr lang="en-RO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NOT: Bitwise NOT (invert all bits)</a:t>
            </a:r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FDC171B-D46C-9B4D-F9AD-DE42FEFAA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41" y="843171"/>
            <a:ext cx="4998721" cy="5171658"/>
          </a:xfrm>
          <a:prstGeom prst="rect">
            <a:avLst/>
          </a:prstGeom>
          <a:effectLst>
            <a:outerShdw blurRad="270853" dist="38100" dir="2700000" sx="100397" sy="100397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8805521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36A9A943-04D2-4F54-9375-AF6754298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BA7CAF-5EE9-4EEE-9E12-B2CECCB94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1600" y="1371601"/>
            <a:ext cx="9486900" cy="41626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949FD6-ECE4-A1C4-F06E-50924D0B1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2057400"/>
            <a:ext cx="8115300" cy="17132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cap="all" spc="300" baseline="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Multumim</a:t>
            </a:r>
            <a:r>
              <a:rPr lang="en-US" sz="3600" kern="1200" cap="all" spc="3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09810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F5ED762-87A9-4432-9372-C63D1D399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27E7CE-3860-417D-BFB8-9C0D915E1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960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A728F4-0AE8-41AC-91AF-ECA038ACF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94968A-5B33-D87F-78B9-CF5DF0FA5596}"/>
              </a:ext>
            </a:extLst>
          </p:cNvPr>
          <p:cNvSpPr txBox="1"/>
          <p:nvPr/>
        </p:nvSpPr>
        <p:spPr>
          <a:xfrm>
            <a:off x="4580389" y="158234"/>
            <a:ext cx="1658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426276"/>
                </a:solidFill>
              </a:rPr>
              <a:t>Hardware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0C5B5D-1BD0-DCB0-FA81-FD20EB93D2A7}"/>
              </a:ext>
            </a:extLst>
          </p:cNvPr>
          <p:cNvSpPr txBox="1"/>
          <p:nvPr/>
        </p:nvSpPr>
        <p:spPr>
          <a:xfrm>
            <a:off x="6079221" y="158234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Design</a:t>
            </a:r>
          </a:p>
        </p:txBody>
      </p:sp>
      <p:pic>
        <p:nvPicPr>
          <p:cNvPr id="3" name="Picture 2" descr="A diagram of a computer&#10;&#10;Description automatically generated">
            <a:extLst>
              <a:ext uri="{FF2B5EF4-FFF2-40B4-BE49-F238E27FC236}">
                <a16:creationId xmlns:a16="http://schemas.microsoft.com/office/drawing/2014/main" id="{6063237D-3B09-4552-05EA-C91FCE9C9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799" y="778132"/>
            <a:ext cx="7772400" cy="579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396575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5BAD784-BAAF-4CC0-9F52-682A8E966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D401B9-9595-42B7-B197-AB5FB5C65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89AFF0-ABD5-B55B-1408-1F5D31BE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350" y="0"/>
            <a:ext cx="8115300" cy="6911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o-RO" sz="4000" kern="1200" cap="all" spc="300" baseline="0" dirty="0">
                <a:solidFill>
                  <a:srgbClr val="426276"/>
                </a:solidFill>
                <a:latin typeface="+mj-lt"/>
                <a:ea typeface="+mj-ea"/>
                <a:cs typeface="+mj-cs"/>
              </a:rPr>
              <a:t>INSTRUCTION set</a:t>
            </a:r>
            <a:endParaRPr lang="en-US" sz="4000" kern="1200" cap="all" spc="300" baseline="0" dirty="0">
              <a:solidFill>
                <a:srgbClr val="426276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A table of a computer code&#10;&#10;Description automatically generated">
            <a:extLst>
              <a:ext uri="{FF2B5EF4-FFF2-40B4-BE49-F238E27FC236}">
                <a16:creationId xmlns:a16="http://schemas.microsoft.com/office/drawing/2014/main" id="{0D76F49E-C4D6-30D4-8699-AFBF5E6A3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046" y="855636"/>
            <a:ext cx="6131908" cy="514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937667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5BAD784-BAAF-4CC0-9F52-682A8E966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D401B9-9595-42B7-B197-AB5FB5C65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89AFF0-ABD5-B55B-1408-1F5D31BE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350" y="0"/>
            <a:ext cx="8115300" cy="6911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o-RO" sz="4000" kern="1200" cap="all" spc="300" baseline="0" dirty="0">
                <a:solidFill>
                  <a:srgbClr val="426276"/>
                </a:solidFill>
                <a:latin typeface="+mj-lt"/>
                <a:ea typeface="+mj-ea"/>
                <a:cs typeface="+mj-cs"/>
              </a:rPr>
              <a:t>OP CODES</a:t>
            </a:r>
            <a:endParaRPr lang="en-US" sz="4000" kern="1200" cap="all" spc="300" baseline="0" dirty="0">
              <a:solidFill>
                <a:srgbClr val="426276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table of numbers and symbols&#10;&#10;Description automatically generated">
            <a:extLst>
              <a:ext uri="{FF2B5EF4-FFF2-40B4-BE49-F238E27FC236}">
                <a16:creationId xmlns:a16="http://schemas.microsoft.com/office/drawing/2014/main" id="{44E7E563-8F86-38B5-1F31-45D660387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656" y="766324"/>
            <a:ext cx="5711777" cy="36047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58729A-7DB0-7219-CD09-8FD6DFBE0AF2}"/>
              </a:ext>
            </a:extLst>
          </p:cNvPr>
          <p:cNvSpPr txBox="1"/>
          <p:nvPr/>
        </p:nvSpPr>
        <p:spPr>
          <a:xfrm>
            <a:off x="8740432" y="4910649"/>
            <a:ext cx="2685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>
                <a:solidFill>
                  <a:schemeClr val="bg1"/>
                </a:solidFill>
                <a:latin typeface="+mj-lt"/>
              </a:rPr>
              <a:t>1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xx xxx – Branch instructions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DEA28-30AD-B4E0-DD65-B1ED98111CB0}"/>
              </a:ext>
            </a:extLst>
          </p:cNvPr>
          <p:cNvSpPr txBox="1"/>
          <p:nvPr/>
        </p:nvSpPr>
        <p:spPr>
          <a:xfrm>
            <a:off x="8825371" y="2153179"/>
            <a:ext cx="2826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>
                <a:solidFill>
                  <a:schemeClr val="bg1"/>
                </a:solidFill>
                <a:latin typeface="+mj-lt"/>
              </a:rPr>
              <a:t>000 1xx – </a:t>
            </a:r>
            <a:r>
              <a:rPr lang="ro-RO" sz="1600" dirty="0" err="1">
                <a:solidFill>
                  <a:schemeClr val="bg1"/>
                </a:solidFill>
                <a:latin typeface="+mj-lt"/>
              </a:rPr>
              <a:t>memory</a:t>
            </a:r>
            <a:r>
              <a:rPr lang="ro-RO" sz="1600" dirty="0">
                <a:solidFill>
                  <a:schemeClr val="bg1"/>
                </a:solidFill>
                <a:latin typeface="+mj-lt"/>
              </a:rPr>
              <a:t> </a:t>
            </a:r>
            <a:r>
              <a:rPr lang="ro-RO" sz="1600" dirty="0" err="1">
                <a:solidFill>
                  <a:schemeClr val="bg1"/>
                </a:solidFill>
                <a:latin typeface="+mj-lt"/>
              </a:rPr>
              <a:t>instructions</a:t>
            </a:r>
            <a:endParaRPr lang="ro-RO" sz="1600" dirty="0">
              <a:solidFill>
                <a:schemeClr val="bg1"/>
              </a:solidFill>
              <a:latin typeface="+mj-lt"/>
            </a:endParaRPr>
          </a:p>
          <a:p>
            <a:r>
              <a:rPr lang="ro-RO" sz="1600" dirty="0">
                <a:solidFill>
                  <a:schemeClr val="bg1"/>
                </a:solidFill>
                <a:latin typeface="+mj-lt"/>
              </a:rPr>
              <a:t>01x xxx – ALU </a:t>
            </a:r>
            <a:r>
              <a:rPr lang="ro-RO" sz="1600" dirty="0" err="1">
                <a:solidFill>
                  <a:schemeClr val="bg1"/>
                </a:solidFill>
                <a:latin typeface="+mj-lt"/>
              </a:rPr>
              <a:t>instructions</a:t>
            </a:r>
            <a:endParaRPr lang="ro-RO" sz="1600" dirty="0">
              <a:solidFill>
                <a:schemeClr val="bg1"/>
              </a:solidFill>
              <a:latin typeface="+mj-lt"/>
            </a:endParaRPr>
          </a:p>
          <a:p>
            <a:r>
              <a:rPr lang="ro-RO" sz="1600" dirty="0">
                <a:solidFill>
                  <a:schemeClr val="bg1"/>
                </a:solidFill>
                <a:latin typeface="+mj-lt"/>
              </a:rPr>
              <a:t>001 xxx – </a:t>
            </a:r>
            <a:r>
              <a:rPr lang="ro-RO" sz="1600" dirty="0" err="1">
                <a:solidFill>
                  <a:schemeClr val="bg1"/>
                </a:solidFill>
                <a:latin typeface="+mj-lt"/>
              </a:rPr>
              <a:t>logical</a:t>
            </a:r>
            <a:r>
              <a:rPr lang="ro-RO" sz="1600" dirty="0">
                <a:solidFill>
                  <a:schemeClr val="bg1"/>
                </a:solidFill>
                <a:latin typeface="+mj-lt"/>
              </a:rPr>
              <a:t> </a:t>
            </a:r>
            <a:r>
              <a:rPr lang="ro-RO" sz="1600" dirty="0" err="1">
                <a:solidFill>
                  <a:schemeClr val="bg1"/>
                </a:solidFill>
                <a:latin typeface="+mj-lt"/>
              </a:rPr>
              <a:t>instructions</a:t>
            </a:r>
            <a:endParaRPr lang="en-US" sz="1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 table of numbers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E549EC2C-CD0D-1C8F-AD5B-6F982BFB9B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732" y="4587112"/>
            <a:ext cx="5761700" cy="140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041696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1FB7DE9-F562-4290-99B7-8C2189D6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354F8A8-7D5A-4944-8B6C-36BBF5C0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89AFF0-ABD5-B55B-1408-1F5D31BE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350" y="-19214"/>
            <a:ext cx="8115299" cy="7050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o-RO" sz="3600" kern="1200" cap="all" spc="300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Registers</a:t>
            </a:r>
            <a:endParaRPr lang="en-US" sz="3600" kern="1200" cap="all" spc="300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02DA04-26CC-4D5F-B120-C633501B6B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9" t="8321" r="7851" b="9054"/>
          <a:stretch/>
        </p:blipFill>
        <p:spPr>
          <a:xfrm>
            <a:off x="1031845" y="1019092"/>
            <a:ext cx="5251509" cy="48198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B136FF-B7B7-45EC-A55C-FAB0994D6927}"/>
              </a:ext>
            </a:extLst>
          </p:cNvPr>
          <p:cNvSpPr txBox="1"/>
          <p:nvPr/>
        </p:nvSpPr>
        <p:spPr>
          <a:xfrm>
            <a:off x="6629399" y="1166840"/>
            <a:ext cx="609460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o-RO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Modul Verilog denumit Register implementează un </a:t>
            </a:r>
          </a:p>
          <a:p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registru cu lățimea specificată (WIDTH)</a:t>
            </a:r>
          </a:p>
          <a:p>
            <a:endParaRPr lang="ro-RO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Modulul are patru intrări: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[WIDTH-1:0] in - datele de intrare cu lățimea</a:t>
            </a:r>
          </a:p>
          <a:p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specificată (WIDTH)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clk - semnalul de tact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reset - semnalul de resetare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load - semnalul de încărcare a registrelor</a:t>
            </a:r>
          </a:p>
          <a:p>
            <a:endParaRPr lang="ro-RO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Modulul are o ieșire: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reg [WIDTH-1:0] out - datele de ieșire ale regist</a:t>
            </a:r>
          </a:p>
          <a:p>
            <a:endParaRPr lang="ro-RO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Registrul poate fi resetat la zero prin semnalul de reset</a:t>
            </a:r>
          </a:p>
          <a:p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și poate încărca datele de intrare atunci când semnalul</a:t>
            </a:r>
          </a:p>
          <a:p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load este activat. Ieșirea furnizează valoarea curentă a </a:t>
            </a:r>
          </a:p>
          <a:p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registrului.</a:t>
            </a:r>
          </a:p>
        </p:txBody>
      </p:sp>
    </p:spTree>
    <p:extLst>
      <p:ext uri="{BB962C8B-B14F-4D97-AF65-F5344CB8AC3E}">
        <p14:creationId xmlns:p14="http://schemas.microsoft.com/office/powerpoint/2010/main" val="2265644133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5BAD784-BAAF-4CC0-9F52-682A8E966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D401B9-9595-42B7-B197-AB5FB5C65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89AFF0-ABD5-B55B-1408-1F5D31BE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350" y="0"/>
            <a:ext cx="8115300" cy="6911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o-RO" sz="4000" kern="1200" cap="all" spc="300" baseline="0" dirty="0">
                <a:solidFill>
                  <a:srgbClr val="426276"/>
                </a:solidFill>
                <a:latin typeface="+mj-lt"/>
                <a:ea typeface="+mj-ea"/>
                <a:cs typeface="+mj-cs"/>
              </a:rPr>
              <a:t>stack</a:t>
            </a:r>
            <a:r>
              <a:rPr lang="en-US" sz="4000" kern="1200" cap="all" spc="300" baseline="0" dirty="0">
                <a:solidFill>
                  <a:srgbClr val="426276"/>
                </a:solidFill>
                <a:latin typeface="+mj-lt"/>
                <a:ea typeface="+mj-ea"/>
                <a:cs typeface="+mj-cs"/>
              </a:rPr>
              <a:t>POINTER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578FED-865D-4850-BE63-F1896B3566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3" t="9052" r="7509" b="9235"/>
          <a:stretch/>
        </p:blipFill>
        <p:spPr>
          <a:xfrm>
            <a:off x="1057013" y="1011437"/>
            <a:ext cx="6217222" cy="48404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26FC64D-C6C1-46D1-B81E-9EE483247AD8}"/>
              </a:ext>
            </a:extLst>
          </p:cNvPr>
          <p:cNvSpPr/>
          <p:nvPr/>
        </p:nvSpPr>
        <p:spPr>
          <a:xfrm>
            <a:off x="7449424" y="1006116"/>
            <a:ext cx="3685563" cy="484577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Modulul are patru intrări: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pop - semnal de pop (extragere) de la</a:t>
            </a:r>
          </a:p>
          <a:p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stivă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push - semnal de push (adaugare) în</a:t>
            </a:r>
          </a:p>
          <a:p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stivă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reset - semnal de resetare a</a:t>
            </a:r>
          </a:p>
          <a:p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pointerului stivei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clk - semnalul de tact</a:t>
            </a:r>
          </a:p>
          <a:p>
            <a:endParaRPr lang="ro-RO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Modulul are o ieșire: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reg [15:0] out - pointerul stivei cu o</a:t>
            </a:r>
          </a:p>
          <a:p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lățime de 16 biți</a:t>
            </a:r>
          </a:p>
          <a:p>
            <a:endParaRPr lang="ro-RO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Modul permite manipularea unui pointer de stivă pe baza semnalelor pop, push, și reset, oferind astfel funcționalitatea de a adăuga sau extrage elemente dintr-o stivă, ținând minte unde se află în stiva din memoria de date.</a:t>
            </a:r>
          </a:p>
        </p:txBody>
      </p:sp>
    </p:spTree>
    <p:extLst>
      <p:ext uri="{BB962C8B-B14F-4D97-AF65-F5344CB8AC3E}">
        <p14:creationId xmlns:p14="http://schemas.microsoft.com/office/powerpoint/2010/main" val="257354490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1FB7DE9-F562-4290-99B7-8C2189D6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354F8A8-7D5A-4944-8B6C-36BBF5C0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89AFF0-ABD5-B55B-1408-1F5D31BE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350" y="-19214"/>
            <a:ext cx="8115299" cy="7050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cap="all" spc="3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MEMORY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A4A56D-88D3-4FD2-8774-F8337D0170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8" t="6973" r="5709" b="7278"/>
          <a:stretch/>
        </p:blipFill>
        <p:spPr>
          <a:xfrm>
            <a:off x="1015068" y="935372"/>
            <a:ext cx="6246520" cy="49872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CB3FBDB-ADFD-4CC8-89FA-624AF422A17A}"/>
              </a:ext>
            </a:extLst>
          </p:cNvPr>
          <p:cNvSpPr txBox="1"/>
          <p:nvPr/>
        </p:nvSpPr>
        <p:spPr>
          <a:xfrm>
            <a:off x="7356359" y="1163973"/>
            <a:ext cx="4149841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400" dirty="0">
                <a:latin typeface="Calibri" panose="020F0502020204030204" pitchFamily="34" charset="0"/>
                <a:cs typeface="Calibri" panose="020F0502020204030204" pitchFamily="34" charset="0"/>
              </a:rPr>
              <a:t>Modulul are șapte intrări:</a:t>
            </a:r>
          </a:p>
          <a:p>
            <a:endParaRPr lang="ro-RO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400" dirty="0">
                <a:latin typeface="Calibri" panose="020F0502020204030204" pitchFamily="34" charset="0"/>
                <a:cs typeface="Calibri" panose="020F0502020204030204" pitchFamily="34" charset="0"/>
              </a:rPr>
              <a:t>data_in - datele de intrare pe 16 biți care vor fi</a:t>
            </a:r>
          </a:p>
          <a:p>
            <a:r>
              <a:rPr lang="ro-RO" sz="1400" dirty="0">
                <a:latin typeface="Calibri" panose="020F0502020204030204" pitchFamily="34" charset="0"/>
                <a:cs typeface="Calibri" panose="020F0502020204030204" pitchFamily="34" charset="0"/>
              </a:rPr>
              <a:t>stocate în memorie sau introduse în stivă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400" dirty="0">
                <a:latin typeface="Calibri" panose="020F0502020204030204" pitchFamily="34" charset="0"/>
                <a:cs typeface="Calibri" panose="020F0502020204030204" pitchFamily="34" charset="0"/>
              </a:rPr>
              <a:t>sp - pointerul stivei pe 16 biți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400" dirty="0">
                <a:latin typeface="Calibri" panose="020F0502020204030204" pitchFamily="34" charset="0"/>
                <a:cs typeface="Calibri" panose="020F0502020204030204" pitchFamily="34" charset="0"/>
              </a:rPr>
              <a:t>address - adresa de memorie pe 9 biți pentru</a:t>
            </a:r>
          </a:p>
          <a:p>
            <a:r>
              <a:rPr lang="ro-RO" sz="1400" dirty="0">
                <a:latin typeface="Calibri" panose="020F0502020204030204" pitchFamily="34" charset="0"/>
                <a:cs typeface="Calibri" panose="020F0502020204030204" pitchFamily="34" charset="0"/>
              </a:rPr>
              <a:t>operațiile de stocare și încărcare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400" dirty="0">
                <a:latin typeface="Calibri" panose="020F0502020204030204" pitchFamily="34" charset="0"/>
                <a:cs typeface="Calibri" panose="020F0502020204030204" pitchFamily="34" charset="0"/>
              </a:rPr>
              <a:t>clk - semnalul de tact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400" dirty="0">
                <a:latin typeface="Calibri" panose="020F0502020204030204" pitchFamily="34" charset="0"/>
                <a:cs typeface="Calibri" panose="020F0502020204030204" pitchFamily="34" charset="0"/>
              </a:rPr>
              <a:t>store - semnalul de stocare în memorie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400" dirty="0">
                <a:latin typeface="Calibri" panose="020F0502020204030204" pitchFamily="34" charset="0"/>
                <a:cs typeface="Calibri" panose="020F0502020204030204" pitchFamily="34" charset="0"/>
              </a:rPr>
              <a:t>load - semnalul de încărcare din memorie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400" dirty="0">
                <a:latin typeface="Calibri" panose="020F0502020204030204" pitchFamily="34" charset="0"/>
                <a:cs typeface="Calibri" panose="020F0502020204030204" pitchFamily="34" charset="0"/>
              </a:rPr>
              <a:t>push - semnalul de adăugare în stivă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400" dirty="0">
                <a:latin typeface="Calibri" panose="020F0502020204030204" pitchFamily="34" charset="0"/>
                <a:cs typeface="Calibri" panose="020F0502020204030204" pitchFamily="34" charset="0"/>
              </a:rPr>
              <a:t>pop - semnalul de extragere din stivă</a:t>
            </a:r>
          </a:p>
          <a:p>
            <a:endParaRPr lang="ro-RO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o-RO" sz="1400" dirty="0">
                <a:latin typeface="Calibri" panose="020F0502020204030204" pitchFamily="34" charset="0"/>
                <a:cs typeface="Calibri" panose="020F0502020204030204" pitchFamily="34" charset="0"/>
              </a:rPr>
              <a:t>Modulul are o ieșire: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400" dirty="0">
                <a:latin typeface="Calibri" panose="020F0502020204030204" pitchFamily="34" charset="0"/>
                <a:cs typeface="Calibri" panose="020F0502020204030204" pitchFamily="34" charset="0"/>
              </a:rPr>
              <a:t>reg [15:0] data_out - datele de ieșire pe 16 biți,</a:t>
            </a:r>
          </a:p>
          <a:p>
            <a:r>
              <a:rPr lang="ro-RO" sz="1400" dirty="0">
                <a:latin typeface="Calibri" panose="020F0502020204030204" pitchFamily="34" charset="0"/>
                <a:cs typeface="Calibri" panose="020F0502020204030204" pitchFamily="34" charset="0"/>
              </a:rPr>
              <a:t>care pot fi citite din memorie sau din stivă</a:t>
            </a:r>
          </a:p>
          <a:p>
            <a:endParaRPr lang="ro-RO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o-RO" sz="1400" dirty="0">
                <a:latin typeface="Calibri" panose="020F0502020204030204" pitchFamily="34" charset="0"/>
                <a:cs typeface="Calibri" panose="020F0502020204030204" pitchFamily="34" charset="0"/>
              </a:rPr>
              <a:t>Modulul permite operațiuni de stocare și încărcare într-o memorie de date, precum și operații de adăugare și extragere în/dintr-o stivă, în funcție de semnalele furnizate.</a:t>
            </a:r>
          </a:p>
        </p:txBody>
      </p:sp>
    </p:spTree>
    <p:extLst>
      <p:ext uri="{BB962C8B-B14F-4D97-AF65-F5344CB8AC3E}">
        <p14:creationId xmlns:p14="http://schemas.microsoft.com/office/powerpoint/2010/main" val="3128604174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5BAD784-BAAF-4CC0-9F52-682A8E966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D401B9-9595-42B7-B197-AB5FB5C65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89AFF0-ABD5-B55B-1408-1F5D31BE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350" y="0"/>
            <a:ext cx="8115300" cy="6911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o-RO" sz="4000" kern="1200" cap="all" spc="300" baseline="0" dirty="0">
                <a:solidFill>
                  <a:srgbClr val="426276"/>
                </a:solidFill>
                <a:latin typeface="+mj-lt"/>
                <a:ea typeface="+mj-ea"/>
                <a:cs typeface="+mj-cs"/>
              </a:rPr>
              <a:t>INSTRUCTION </a:t>
            </a:r>
            <a:r>
              <a:rPr lang="ro-RO" sz="4000" kern="1200" cap="all" spc="300" baseline="0" dirty="0" err="1">
                <a:solidFill>
                  <a:srgbClr val="426276"/>
                </a:solidFill>
                <a:latin typeface="+mj-lt"/>
                <a:ea typeface="+mj-ea"/>
                <a:cs typeface="+mj-cs"/>
              </a:rPr>
              <a:t>memory</a:t>
            </a:r>
            <a:endParaRPr lang="en-US" sz="4000" kern="1200" cap="all" spc="300" baseline="0" dirty="0">
              <a:solidFill>
                <a:srgbClr val="426276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052955-D105-45A1-8970-3CE967DD27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1" t="7987" r="6098" b="8445"/>
          <a:stretch/>
        </p:blipFill>
        <p:spPr>
          <a:xfrm>
            <a:off x="1015067" y="1317072"/>
            <a:ext cx="5452378" cy="41032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6AA50D4-C195-4682-BEEA-79EC5C2DE176}"/>
              </a:ext>
            </a:extLst>
          </p:cNvPr>
          <p:cNvSpPr/>
          <p:nvPr/>
        </p:nvSpPr>
        <p:spPr>
          <a:xfrm>
            <a:off x="6652470" y="1314412"/>
            <a:ext cx="4608119" cy="4103262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o-RO" sz="1500" dirty="0">
                <a:latin typeface="Calibri" panose="020F0502020204030204" pitchFamily="34" charset="0"/>
                <a:cs typeface="Calibri" panose="020F0502020204030204" pitchFamily="34" charset="0"/>
              </a:rPr>
              <a:t>Modulul are patru intrări:</a:t>
            </a:r>
          </a:p>
          <a:p>
            <a:r>
              <a:rPr lang="ro-RO" sz="150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ro-RO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clk</a:t>
            </a:r>
            <a:r>
              <a:rPr lang="ro-RO" sz="1500" dirty="0">
                <a:latin typeface="Calibri" panose="020F0502020204030204" pitchFamily="34" charset="0"/>
                <a:cs typeface="Calibri" panose="020F0502020204030204" pitchFamily="34" charset="0"/>
              </a:rPr>
              <a:t> - semnalul de tact</a:t>
            </a:r>
          </a:p>
          <a:p>
            <a:r>
              <a:rPr lang="ro-RO" sz="150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ro-RO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en_write</a:t>
            </a:r>
            <a:r>
              <a:rPr lang="ro-RO" sz="1500" dirty="0">
                <a:latin typeface="Calibri" panose="020F0502020204030204" pitchFamily="34" charset="0"/>
                <a:cs typeface="Calibri" panose="020F0502020204030204" pitchFamily="34" charset="0"/>
              </a:rPr>
              <a:t> - semnal de activare a scrierii în memorie</a:t>
            </a:r>
          </a:p>
          <a:p>
            <a:r>
              <a:rPr lang="ro-RO" sz="150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ro-RO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program_counter</a:t>
            </a:r>
            <a:r>
              <a:rPr lang="ro-RO" sz="1500" dirty="0">
                <a:latin typeface="Calibri" panose="020F0502020204030204" pitchFamily="34" charset="0"/>
                <a:cs typeface="Calibri" panose="020F0502020204030204" pitchFamily="34" charset="0"/>
              </a:rPr>
              <a:t> - contorul programului pe 11 biți,</a:t>
            </a:r>
          </a:p>
          <a:p>
            <a:r>
              <a:rPr lang="ro-RO" sz="1500" dirty="0">
                <a:latin typeface="Calibri" panose="020F0502020204030204" pitchFamily="34" charset="0"/>
                <a:cs typeface="Calibri" panose="020F0502020204030204" pitchFamily="34" charset="0"/>
              </a:rPr>
              <a:t>reprezentând adresa în memorie a instrucțiunilor</a:t>
            </a:r>
          </a:p>
          <a:p>
            <a:r>
              <a:rPr lang="ro-RO" sz="150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ro-RO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data_in</a:t>
            </a:r>
            <a:r>
              <a:rPr lang="ro-RO" sz="1500" dirty="0">
                <a:latin typeface="Calibri" panose="020F0502020204030204" pitchFamily="34" charset="0"/>
                <a:cs typeface="Calibri" panose="020F0502020204030204" pitchFamily="34" charset="0"/>
              </a:rPr>
              <a:t> - datele de intrare pe 16 biți care vor fi scrise în memorie</a:t>
            </a:r>
          </a:p>
          <a:p>
            <a:endParaRPr lang="ro-RO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o-RO" sz="1500" dirty="0">
                <a:latin typeface="Calibri" panose="020F0502020204030204" pitchFamily="34" charset="0"/>
                <a:cs typeface="Calibri" panose="020F0502020204030204" pitchFamily="34" charset="0"/>
              </a:rPr>
              <a:t>Modulul are o ieșire:</a:t>
            </a:r>
          </a:p>
          <a:p>
            <a:r>
              <a:rPr lang="ro-RO" sz="150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ro-RO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reg</a:t>
            </a:r>
            <a:r>
              <a:rPr lang="ro-RO" sz="1500" dirty="0">
                <a:latin typeface="Calibri" panose="020F0502020204030204" pitchFamily="34" charset="0"/>
                <a:cs typeface="Calibri" panose="020F0502020204030204" pitchFamily="34" charset="0"/>
              </a:rPr>
              <a:t> [15:0] data_out - datele de ieșire pe 16 biți,</a:t>
            </a:r>
          </a:p>
          <a:p>
            <a:r>
              <a:rPr lang="ro-RO" sz="1500" dirty="0">
                <a:latin typeface="Calibri" panose="020F0502020204030204" pitchFamily="34" charset="0"/>
                <a:cs typeface="Calibri" panose="020F0502020204030204" pitchFamily="34" charset="0"/>
              </a:rPr>
              <a:t>reprezentând instrucțiunea citită din memorie</a:t>
            </a:r>
          </a:p>
          <a:p>
            <a:endParaRPr lang="ro-RO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o-RO" sz="1500" dirty="0">
                <a:latin typeface="Calibri" panose="020F0502020204030204" pitchFamily="34" charset="0"/>
                <a:cs typeface="Calibri" panose="020F0502020204030204" pitchFamily="34" charset="0"/>
              </a:rPr>
              <a:t>Modulul permite scrierea de instrucțiuni în memorie atunci când semnalul en_write este activat de la adresa specificată de program_counter.</a:t>
            </a:r>
          </a:p>
        </p:txBody>
      </p:sp>
    </p:spTree>
    <p:extLst>
      <p:ext uri="{BB962C8B-B14F-4D97-AF65-F5344CB8AC3E}">
        <p14:creationId xmlns:p14="http://schemas.microsoft.com/office/powerpoint/2010/main" val="1876048312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1FB7DE9-F562-4290-99B7-8C2189D6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354F8A8-7D5A-4944-8B6C-36BBF5C0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89AFF0-ABD5-B55B-1408-1F5D31BE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350" y="-19214"/>
            <a:ext cx="8115299" cy="7050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cap="all" spc="3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Instruction Decoder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F1DEB-CBE9-4EC1-8016-D5DDD4564C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2" t="14021" r="7217" b="14702"/>
          <a:stretch/>
        </p:blipFill>
        <p:spPr>
          <a:xfrm>
            <a:off x="1023458" y="1006679"/>
            <a:ext cx="5981349" cy="32339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1C2010-69C8-47C0-BD7C-7F1EB8226584}"/>
              </a:ext>
            </a:extLst>
          </p:cNvPr>
          <p:cNvSpPr txBox="1"/>
          <p:nvPr/>
        </p:nvSpPr>
        <p:spPr>
          <a:xfrm>
            <a:off x="7212726" y="1006679"/>
            <a:ext cx="429347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dirty="0" err="1"/>
              <a:t>InstrDecoder</a:t>
            </a:r>
            <a:r>
              <a:rPr lang="ro-RO" dirty="0"/>
              <a:t> descompune </a:t>
            </a:r>
            <a:r>
              <a:rPr lang="ro-RO" dirty="0" err="1"/>
              <a:t>instructiunea</a:t>
            </a:r>
            <a:r>
              <a:rPr lang="ro-RO" dirty="0"/>
              <a:t> in </a:t>
            </a:r>
            <a:r>
              <a:rPr lang="ro-RO" dirty="0" err="1"/>
              <a:t>partile</a:t>
            </a:r>
            <a:r>
              <a:rPr lang="ro-RO" dirty="0"/>
              <a:t> sale componente:</a:t>
            </a:r>
          </a:p>
          <a:p>
            <a:r>
              <a:rPr lang="ro-RO" dirty="0"/>
              <a:t>(</a:t>
            </a:r>
            <a:r>
              <a:rPr lang="ro-RO" dirty="0" err="1"/>
              <a:t>opcode:reg:immed</a:t>
            </a:r>
            <a:r>
              <a:rPr lang="ro-RO" dirty="0"/>
              <a:t>)</a:t>
            </a:r>
          </a:p>
          <a:p>
            <a:endParaRPr lang="ro-RO" dirty="0"/>
          </a:p>
          <a:p>
            <a:r>
              <a:rPr lang="ro-RO" dirty="0"/>
              <a:t>Modulul are o intrare:</a:t>
            </a:r>
          </a:p>
          <a:p>
            <a:r>
              <a:rPr lang="ro-RO" dirty="0"/>
              <a:t>- </a:t>
            </a:r>
            <a:r>
              <a:rPr lang="ro-RO" dirty="0" err="1"/>
              <a:t>instr</a:t>
            </a:r>
            <a:r>
              <a:rPr lang="ro-RO" dirty="0"/>
              <a:t> - cuvântul de instrucțiune pe 16 </a:t>
            </a:r>
            <a:r>
              <a:rPr lang="ro-RO" dirty="0" err="1"/>
              <a:t>biti</a:t>
            </a:r>
            <a:endParaRPr lang="ro-RO" dirty="0"/>
          </a:p>
          <a:p>
            <a:endParaRPr lang="ro-RO" dirty="0"/>
          </a:p>
          <a:p>
            <a:r>
              <a:rPr lang="ro-RO" dirty="0"/>
              <a:t>Modulul are trei ieșiri:</a:t>
            </a:r>
          </a:p>
          <a:p>
            <a:r>
              <a:rPr lang="ro-RO" dirty="0"/>
              <a:t>- </a:t>
            </a:r>
            <a:r>
              <a:rPr lang="ro-RO" dirty="0" err="1"/>
              <a:t>wire</a:t>
            </a:r>
            <a:r>
              <a:rPr lang="ro-RO" dirty="0"/>
              <a:t> [8:0] immed - primele 9 biți pentru</a:t>
            </a:r>
          </a:p>
          <a:p>
            <a:r>
              <a:rPr lang="ro-RO" dirty="0"/>
              <a:t>valoarea imediată (immediate value)</a:t>
            </a:r>
          </a:p>
          <a:p>
            <a:r>
              <a:rPr lang="ro-RO" dirty="0"/>
              <a:t>- </a:t>
            </a:r>
            <a:r>
              <a:rPr lang="ro-RO" dirty="0" err="1"/>
              <a:t>wire</a:t>
            </a:r>
            <a:r>
              <a:rPr lang="ro-RO" dirty="0"/>
              <a:t> regid - 1 bit pentru identificarea </a:t>
            </a:r>
          </a:p>
          <a:p>
            <a:r>
              <a:rPr lang="ro-RO" dirty="0"/>
              <a:t>registrului X sau Y</a:t>
            </a:r>
          </a:p>
          <a:p>
            <a:r>
              <a:rPr lang="ro-RO" dirty="0"/>
              <a:t>- </a:t>
            </a:r>
            <a:r>
              <a:rPr lang="ro-RO" dirty="0" err="1"/>
              <a:t>wire</a:t>
            </a:r>
            <a:r>
              <a:rPr lang="ro-RO" dirty="0"/>
              <a:t> [5:0] </a:t>
            </a:r>
            <a:r>
              <a:rPr lang="ro-RO" dirty="0" err="1"/>
              <a:t>opcode</a:t>
            </a:r>
            <a:r>
              <a:rPr lang="ro-RO" dirty="0"/>
              <a:t> – pentru utilizare in CU si ALU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7A43F-FA03-41C9-804D-792A634BA453}"/>
              </a:ext>
            </a:extLst>
          </p:cNvPr>
          <p:cNvSpPr txBox="1"/>
          <p:nvPr/>
        </p:nvSpPr>
        <p:spPr>
          <a:xfrm>
            <a:off x="1023458" y="4744765"/>
            <a:ext cx="66021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dirty="0"/>
              <a:t>Funcția sa principală este să ofere acces separat la diferitele componente ale cuvântului de instrucțiune, ceea ce este util</a:t>
            </a:r>
          </a:p>
          <a:p>
            <a:r>
              <a:rPr lang="ro-RO" dirty="0"/>
              <a:t>în procesul de execuție a instrucțiunilor.</a:t>
            </a:r>
          </a:p>
        </p:txBody>
      </p:sp>
    </p:spTree>
    <p:extLst>
      <p:ext uri="{BB962C8B-B14F-4D97-AF65-F5344CB8AC3E}">
        <p14:creationId xmlns:p14="http://schemas.microsoft.com/office/powerpoint/2010/main" val="314713379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ClassicFrameVTI">
  <a:themeElements>
    <a:clrScheme name="AnalogousFromDarkSeed_2SEEDS">
      <a:dk1>
        <a:srgbClr val="000000"/>
      </a:dk1>
      <a:lt1>
        <a:srgbClr val="FFFFFF"/>
      </a:lt1>
      <a:dk2>
        <a:srgbClr val="1B2830"/>
      </a:dk2>
      <a:lt2>
        <a:srgbClr val="F3F2F0"/>
      </a:lt2>
      <a:accent1>
        <a:srgbClr val="1774D5"/>
      </a:accent1>
      <a:accent2>
        <a:srgbClr val="23B4C3"/>
      </a:accent2>
      <a:accent3>
        <a:srgbClr val="2D3BE7"/>
      </a:accent3>
      <a:accent4>
        <a:srgbClr val="D51739"/>
      </a:accent4>
      <a:accent5>
        <a:srgbClr val="E75629"/>
      </a:accent5>
      <a:accent6>
        <a:srgbClr val="D59317"/>
      </a:accent6>
      <a:hlink>
        <a:srgbClr val="BF3FBE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</TotalTime>
  <Words>1278</Words>
  <Application>Microsoft Macintosh PowerPoint</Application>
  <PresentationFormat>Widescreen</PresentationFormat>
  <Paragraphs>193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Gill Sans MT</vt:lpstr>
      <vt:lpstr>Goudy Old Style</vt:lpstr>
      <vt:lpstr>ClassicFrameVTI</vt:lpstr>
      <vt:lpstr>FDT-16  processor </vt:lpstr>
      <vt:lpstr>PowerPoint Presentation</vt:lpstr>
      <vt:lpstr>INSTRUCTION set</vt:lpstr>
      <vt:lpstr>OP CODES</vt:lpstr>
      <vt:lpstr>Registers</vt:lpstr>
      <vt:lpstr>stackPOINTER</vt:lpstr>
      <vt:lpstr>DATA MEMORY</vt:lpstr>
      <vt:lpstr>INSTRUCTION memory</vt:lpstr>
      <vt:lpstr>Instruction Decoder</vt:lpstr>
      <vt:lpstr>Sign extend</vt:lpstr>
      <vt:lpstr>DECODER 1TO2</vt:lpstr>
      <vt:lpstr>Multiplexors</vt:lpstr>
      <vt:lpstr>flags</vt:lpstr>
      <vt:lpstr>PROGRAM COUNTER</vt:lpstr>
      <vt:lpstr>ACCUMULATOR</vt:lpstr>
      <vt:lpstr>ARITHMETIC LOGIC UNIT</vt:lpstr>
      <vt:lpstr>ARITHMETIC LOGIC UNIT</vt:lpstr>
      <vt:lpstr>Multumim!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 bit processor</dc:title>
  <dc:creator>Adel-Laurențiu Drinceanu</dc:creator>
  <cp:lastModifiedBy>Ștefan-Ioan Faur</cp:lastModifiedBy>
  <cp:revision>35</cp:revision>
  <dcterms:created xsi:type="dcterms:W3CDTF">2023-11-21T14:47:11Z</dcterms:created>
  <dcterms:modified xsi:type="dcterms:W3CDTF">2024-01-11T08:25:47Z</dcterms:modified>
</cp:coreProperties>
</file>