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4" r:id="rId3"/>
    <p:sldId id="257" r:id="rId4"/>
    <p:sldId id="259" r:id="rId5"/>
    <p:sldId id="260" r:id="rId6"/>
    <p:sldId id="261" r:id="rId7"/>
    <p:sldId id="262" r:id="rId8"/>
    <p:sldId id="263" r:id="rId9"/>
    <p:sldId id="278" r:id="rId10"/>
    <p:sldId id="275" r:id="rId11"/>
    <p:sldId id="276" r:id="rId12"/>
    <p:sldId id="271" r:id="rId13"/>
    <p:sldId id="265" r:id="rId14"/>
    <p:sldId id="266" r:id="rId15"/>
    <p:sldId id="267" r:id="rId16"/>
    <p:sldId id="27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6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11/22/23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96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8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8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5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20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11/22/23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3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11/22/23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6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11/22/23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51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11/22/23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2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11/22/23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0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11/22/23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75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4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03171-0BA0-4AF0-AF05-04AFA1A4A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lowing circuit board">
            <a:extLst>
              <a:ext uri="{FF2B5EF4-FFF2-40B4-BE49-F238E27FC236}">
                <a16:creationId xmlns:a16="http://schemas.microsoft.com/office/drawing/2014/main" id="{5ABCD167-8EB8-9FC5-F293-A2D6C68410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80" r="15366" b="-1"/>
          <a:stretch/>
        </p:blipFill>
        <p:spPr>
          <a:xfrm>
            <a:off x="20" y="10"/>
            <a:ext cx="476248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128B901-D4EA-4C4D-A150-23D2A6DEC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9459" y="1"/>
            <a:ext cx="7482541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60B08A-B322-4C79-AB6D-7E4246352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685800"/>
            <a:ext cx="6099101" cy="5486400"/>
          </a:xfrm>
          <a:prstGeom prst="rect">
            <a:avLst/>
          </a:prstGeom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BE7F90-780D-FE00-0736-10A13BB67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371599"/>
            <a:ext cx="4762500" cy="2360429"/>
          </a:xfrm>
        </p:spPr>
        <p:txBody>
          <a:bodyPr>
            <a:normAutofit/>
          </a:bodyPr>
          <a:lstStyle/>
          <a:p>
            <a:r>
              <a:rPr lang="en-US" dirty="0"/>
              <a:t>FDT</a:t>
            </a:r>
            <a:r>
              <a:rPr lang="ro-RO" dirty="0"/>
              <a:t>-</a:t>
            </a:r>
            <a:r>
              <a:rPr lang="en-US" dirty="0"/>
              <a:t>16</a:t>
            </a:r>
            <a:br>
              <a:rPr lang="en-US" dirty="0"/>
            </a:br>
            <a:r>
              <a:rPr lang="en-US" dirty="0"/>
              <a:t> processor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0215D5-5659-EB4E-2386-94D3E16F5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6275" y="4114800"/>
            <a:ext cx="2527883" cy="1371601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Draghia</a:t>
            </a:r>
            <a:r>
              <a:rPr lang="en-US" dirty="0"/>
              <a:t> Razvan</a:t>
            </a:r>
          </a:p>
          <a:p>
            <a:r>
              <a:rPr lang="en-US" dirty="0"/>
              <a:t>Drinceanu Adel Lauren</a:t>
            </a:r>
            <a:r>
              <a:rPr lang="ro-RO" dirty="0"/>
              <a:t>t</a:t>
            </a:r>
            <a:r>
              <a:rPr lang="en-US" dirty="0" err="1"/>
              <a:t>iu</a:t>
            </a:r>
            <a:endParaRPr lang="ro-RO" dirty="0"/>
          </a:p>
          <a:p>
            <a:r>
              <a:rPr lang="ro-RO" dirty="0"/>
              <a:t>Dume Denisa</a:t>
            </a:r>
          </a:p>
          <a:p>
            <a:r>
              <a:rPr lang="ro-RO" dirty="0" err="1"/>
              <a:t>Dunareanu</a:t>
            </a:r>
            <a:r>
              <a:rPr lang="ro-RO" dirty="0"/>
              <a:t> </a:t>
            </a:r>
            <a:r>
              <a:rPr lang="ro-RO" dirty="0" err="1"/>
              <a:t>Eunice</a:t>
            </a:r>
            <a:endParaRPr lang="ro-RO" dirty="0"/>
          </a:p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267B965-833A-3171-2FD3-A0D3969BEE7E}"/>
              </a:ext>
            </a:extLst>
          </p:cNvPr>
          <p:cNvSpPr txBox="1">
            <a:spLocks/>
          </p:cNvSpPr>
          <p:nvPr/>
        </p:nvSpPr>
        <p:spPr>
          <a:xfrm>
            <a:off x="8647651" y="4114799"/>
            <a:ext cx="2527883" cy="13716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None/>
              <a:defRPr sz="2400" i="1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/>
              <a:t>Faur Stefan Ioan</a:t>
            </a:r>
            <a:endParaRPr lang="en-US" dirty="0"/>
          </a:p>
          <a:p>
            <a:r>
              <a:rPr lang="ro-RO" dirty="0" err="1"/>
              <a:t>Friskan</a:t>
            </a:r>
            <a:r>
              <a:rPr lang="ro-RO" dirty="0"/>
              <a:t> </a:t>
            </a:r>
            <a:r>
              <a:rPr lang="ro-RO" dirty="0" err="1"/>
              <a:t>Dario</a:t>
            </a:r>
            <a:endParaRPr lang="ro-RO" dirty="0"/>
          </a:p>
          <a:p>
            <a:r>
              <a:rPr lang="ro-RO" dirty="0" err="1"/>
              <a:t>Frinca</a:t>
            </a:r>
            <a:r>
              <a:rPr lang="ro-RO" dirty="0"/>
              <a:t> Fernando</a:t>
            </a:r>
          </a:p>
          <a:p>
            <a:r>
              <a:rPr lang="ro-RO" dirty="0"/>
              <a:t>Gergely </a:t>
            </a:r>
            <a:r>
              <a:rPr lang="ro-RO" dirty="0" err="1"/>
              <a:t>Timeea</a:t>
            </a:r>
            <a:endParaRPr lang="ro-R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512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5BAD784-BAAF-4CC0-9F52-682A8E966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D401B9-9595-42B7-B197-AB5FB5C65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9AFF0-ABD5-B55B-1408-1F5D31BE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350" y="0"/>
            <a:ext cx="8115300" cy="6911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o-RO" sz="4000" kern="1200" cap="all" spc="300" baseline="0" dirty="0">
                <a:solidFill>
                  <a:srgbClr val="426276"/>
                </a:solidFill>
                <a:latin typeface="+mj-lt"/>
                <a:ea typeface="+mj-ea"/>
                <a:cs typeface="+mj-cs"/>
              </a:rPr>
              <a:t>INSTRUCTION set</a:t>
            </a:r>
            <a:endParaRPr lang="en-US" sz="4000" kern="1200" cap="all" spc="300" baseline="0" dirty="0">
              <a:solidFill>
                <a:srgbClr val="42627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table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45D03707-315B-F57A-09A7-1305FC2B7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235" y="801921"/>
            <a:ext cx="6249530" cy="525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3766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5BAD784-BAAF-4CC0-9F52-682A8E966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D401B9-9595-42B7-B197-AB5FB5C65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9AFF0-ABD5-B55B-1408-1F5D31BE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350" y="0"/>
            <a:ext cx="8115300" cy="6911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o-RO" sz="4000" kern="1200" cap="all" spc="300" baseline="0" dirty="0">
                <a:solidFill>
                  <a:srgbClr val="426276"/>
                </a:solidFill>
                <a:latin typeface="+mj-lt"/>
                <a:ea typeface="+mj-ea"/>
                <a:cs typeface="+mj-cs"/>
              </a:rPr>
              <a:t>OP CODES</a:t>
            </a:r>
            <a:endParaRPr lang="en-US" sz="4000" kern="1200" cap="all" spc="300" baseline="0" dirty="0">
              <a:solidFill>
                <a:srgbClr val="42627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table of numbers and symbols&#10;&#10;Description automatically generated">
            <a:extLst>
              <a:ext uri="{FF2B5EF4-FFF2-40B4-BE49-F238E27FC236}">
                <a16:creationId xmlns:a16="http://schemas.microsoft.com/office/drawing/2014/main" id="{44E7E563-8F86-38B5-1F31-45D660387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656" y="766324"/>
            <a:ext cx="5711777" cy="3604708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A2EA1AD-1B25-0C91-B625-CB6A94CB2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655" y="4545047"/>
            <a:ext cx="5711777" cy="13775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58729A-7DB0-7219-CD09-8FD6DFBE0AF2}"/>
              </a:ext>
            </a:extLst>
          </p:cNvPr>
          <p:cNvSpPr txBox="1"/>
          <p:nvPr/>
        </p:nvSpPr>
        <p:spPr>
          <a:xfrm>
            <a:off x="8740432" y="4910649"/>
            <a:ext cx="2685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>
                <a:solidFill>
                  <a:schemeClr val="bg1"/>
                </a:solidFill>
                <a:latin typeface="+mj-lt"/>
              </a:rPr>
              <a:t>1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xx xxx – Branch instructions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DEA28-30AD-B4E0-DD65-B1ED98111CB0}"/>
              </a:ext>
            </a:extLst>
          </p:cNvPr>
          <p:cNvSpPr txBox="1"/>
          <p:nvPr/>
        </p:nvSpPr>
        <p:spPr>
          <a:xfrm>
            <a:off x="8825371" y="2153179"/>
            <a:ext cx="2826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>
                <a:solidFill>
                  <a:schemeClr val="bg1"/>
                </a:solidFill>
                <a:latin typeface="+mj-lt"/>
              </a:rPr>
              <a:t>000 1xx – </a:t>
            </a:r>
            <a:r>
              <a:rPr lang="ro-RO" sz="1600" dirty="0" err="1">
                <a:solidFill>
                  <a:schemeClr val="bg1"/>
                </a:solidFill>
                <a:latin typeface="+mj-lt"/>
              </a:rPr>
              <a:t>memory</a:t>
            </a:r>
            <a:r>
              <a:rPr lang="ro-RO" sz="1600" dirty="0">
                <a:solidFill>
                  <a:schemeClr val="bg1"/>
                </a:solidFill>
                <a:latin typeface="+mj-lt"/>
              </a:rPr>
              <a:t> </a:t>
            </a:r>
            <a:r>
              <a:rPr lang="ro-RO" sz="1600" dirty="0" err="1">
                <a:solidFill>
                  <a:schemeClr val="bg1"/>
                </a:solidFill>
                <a:latin typeface="+mj-lt"/>
              </a:rPr>
              <a:t>instructions</a:t>
            </a:r>
            <a:endParaRPr lang="ro-RO" sz="1600" dirty="0">
              <a:solidFill>
                <a:schemeClr val="bg1"/>
              </a:solidFill>
              <a:latin typeface="+mj-lt"/>
            </a:endParaRPr>
          </a:p>
          <a:p>
            <a:r>
              <a:rPr lang="ro-RO" sz="1600" dirty="0">
                <a:solidFill>
                  <a:schemeClr val="bg1"/>
                </a:solidFill>
                <a:latin typeface="+mj-lt"/>
              </a:rPr>
              <a:t>01x xxx – ALU </a:t>
            </a:r>
            <a:r>
              <a:rPr lang="ro-RO" sz="1600" dirty="0" err="1">
                <a:solidFill>
                  <a:schemeClr val="bg1"/>
                </a:solidFill>
                <a:latin typeface="+mj-lt"/>
              </a:rPr>
              <a:t>instructions</a:t>
            </a:r>
            <a:endParaRPr lang="ro-RO" sz="1600" dirty="0">
              <a:solidFill>
                <a:schemeClr val="bg1"/>
              </a:solidFill>
              <a:latin typeface="+mj-lt"/>
            </a:endParaRPr>
          </a:p>
          <a:p>
            <a:r>
              <a:rPr lang="ro-RO" sz="1600" dirty="0">
                <a:solidFill>
                  <a:schemeClr val="bg1"/>
                </a:solidFill>
                <a:latin typeface="+mj-lt"/>
              </a:rPr>
              <a:t>001 xxx – </a:t>
            </a:r>
            <a:r>
              <a:rPr lang="ro-RO" sz="1600" dirty="0" err="1">
                <a:solidFill>
                  <a:schemeClr val="bg1"/>
                </a:solidFill>
                <a:latin typeface="+mj-lt"/>
              </a:rPr>
              <a:t>logical</a:t>
            </a:r>
            <a:r>
              <a:rPr lang="ro-RO" sz="1600" dirty="0">
                <a:solidFill>
                  <a:schemeClr val="bg1"/>
                </a:solidFill>
                <a:latin typeface="+mj-lt"/>
              </a:rPr>
              <a:t> </a:t>
            </a:r>
            <a:r>
              <a:rPr lang="ro-RO" sz="1600" dirty="0" err="1">
                <a:solidFill>
                  <a:schemeClr val="bg1"/>
                </a:solidFill>
                <a:latin typeface="+mj-lt"/>
              </a:rPr>
              <a:t>instructions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5041696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E433CB3-EAB2-4842-A1DD-7BC051B5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A90E353-4E5F-B98F-3016-437E21438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0" b="7790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B72D6322-BB79-455D-9295-EC9B9FA9D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9931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288682-B31F-B86F-705A-3683D96C927C}"/>
              </a:ext>
            </a:extLst>
          </p:cNvPr>
          <p:cNvSpPr/>
          <p:nvPr/>
        </p:nvSpPr>
        <p:spPr>
          <a:xfrm>
            <a:off x="-1" y="-1"/>
            <a:ext cx="12191999" cy="685799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9AFF0-ABD5-B55B-1408-1F5D31BE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184" y="2356256"/>
            <a:ext cx="5773025" cy="9878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o-RO" sz="3600" kern="1200" cap="all" spc="3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CONTROL UNIT</a:t>
            </a:r>
            <a:endParaRPr lang="en-US" sz="3600" kern="1200" cap="all" spc="30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236647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1FB7DE9-F562-4290-99B7-8C2189D6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354F8A8-7D5A-4944-8B6C-36BBF5C0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9AFF0-ABD5-B55B-1408-1F5D31BE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350" y="-19214"/>
            <a:ext cx="8115299" cy="7050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Control UNIT</a:t>
            </a:r>
          </a:p>
        </p:txBody>
      </p:sp>
    </p:spTree>
    <p:extLst>
      <p:ext uri="{BB962C8B-B14F-4D97-AF65-F5344CB8AC3E}">
        <p14:creationId xmlns:p14="http://schemas.microsoft.com/office/powerpoint/2010/main" val="629482906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5BAD784-BAAF-4CC0-9F52-682A8E966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D401B9-9595-42B7-B197-AB5FB5C65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9AFF0-ABD5-B55B-1408-1F5D31BE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350" y="0"/>
            <a:ext cx="8115300" cy="6911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o-RO" sz="4000" kern="1200" cap="all" spc="300" baseline="0" dirty="0">
                <a:solidFill>
                  <a:srgbClr val="426276"/>
                </a:solidFill>
                <a:latin typeface="+mj-lt"/>
                <a:ea typeface="+mj-ea"/>
                <a:cs typeface="+mj-cs"/>
              </a:rPr>
              <a:t>INSTRUCTION </a:t>
            </a:r>
            <a:r>
              <a:rPr lang="ro-RO" sz="4000" kern="1200" cap="all" spc="300" baseline="0" dirty="0" err="1">
                <a:solidFill>
                  <a:srgbClr val="426276"/>
                </a:solidFill>
                <a:latin typeface="+mj-lt"/>
                <a:ea typeface="+mj-ea"/>
                <a:cs typeface="+mj-cs"/>
              </a:rPr>
              <a:t>memory</a:t>
            </a:r>
            <a:endParaRPr lang="en-US" sz="4000" kern="1200" cap="all" spc="300" baseline="0" dirty="0">
              <a:solidFill>
                <a:srgbClr val="426276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76048312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1FB7DE9-F562-4290-99B7-8C2189D6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354F8A8-7D5A-4944-8B6C-36BBF5C0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9AFF0-ABD5-B55B-1408-1F5D31BE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350" y="-19214"/>
            <a:ext cx="8115299" cy="7050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o-RO" sz="3600" kern="1200" cap="all" spc="30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Registers</a:t>
            </a:r>
            <a:endParaRPr lang="en-US" sz="3600" kern="1200" cap="all" spc="30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65644133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E433CB3-EAB2-4842-A1DD-7BC051B5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A90E353-4E5F-B98F-3016-437E21438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2" r="10312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B72D6322-BB79-455D-9295-EC9B9FA9D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9931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C3A85E-4035-2166-B769-CD536F66817F}"/>
              </a:ext>
            </a:extLst>
          </p:cNvPr>
          <p:cNvSpPr/>
          <p:nvPr/>
        </p:nvSpPr>
        <p:spPr>
          <a:xfrm>
            <a:off x="-1" y="-1"/>
            <a:ext cx="12191999" cy="685799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9AFF0-ABD5-B55B-1408-1F5D31BE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2935097"/>
            <a:ext cx="5773025" cy="98780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ro-RO" sz="3600" kern="1200" cap="all" spc="3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ARITHMETIC LOGIC UNIT</a:t>
            </a:r>
            <a:endParaRPr lang="en-US" sz="3600" kern="1200" cap="all" spc="30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6123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5BAD784-BAAF-4CC0-9F52-682A8E966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D401B9-9595-42B7-B197-AB5FB5C65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9AFF0-ABD5-B55B-1408-1F5D31BE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350" y="0"/>
            <a:ext cx="8115300" cy="6911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o-RO" sz="4000" kern="1200" cap="all" spc="300" baseline="0" dirty="0" err="1">
                <a:solidFill>
                  <a:srgbClr val="426276"/>
                </a:solidFill>
                <a:latin typeface="+mj-lt"/>
                <a:ea typeface="+mj-ea"/>
                <a:cs typeface="+mj-cs"/>
              </a:rPr>
              <a:t>Arithmetic</a:t>
            </a:r>
            <a:r>
              <a:rPr lang="ro-RO" sz="4000" kern="1200" cap="all" spc="300" baseline="0" dirty="0">
                <a:solidFill>
                  <a:srgbClr val="426276"/>
                </a:solidFill>
                <a:latin typeface="+mj-lt"/>
                <a:ea typeface="+mj-ea"/>
                <a:cs typeface="+mj-cs"/>
              </a:rPr>
              <a:t> logic unit</a:t>
            </a:r>
            <a:endParaRPr lang="en-US" sz="4000" kern="1200" cap="all" spc="300" baseline="0" dirty="0">
              <a:solidFill>
                <a:srgbClr val="426276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49275492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1FB7DE9-F562-4290-99B7-8C2189D6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354F8A8-7D5A-4944-8B6C-36BBF5C0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9AFF0-ABD5-B55B-1408-1F5D31BE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350" y="-19214"/>
            <a:ext cx="8115299" cy="7050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o-RO" sz="3600" kern="1200" cap="all" spc="30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flags</a:t>
            </a:r>
            <a:endParaRPr lang="en-US" sz="3600" kern="1200" cap="all" spc="30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42155115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5BAD784-BAAF-4CC0-9F52-682A8E966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D401B9-9595-42B7-B197-AB5FB5C65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9AFF0-ABD5-B55B-1408-1F5D31BE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350" y="0"/>
            <a:ext cx="8115300" cy="6911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o-RO" sz="4000" kern="1200" cap="all" spc="300" baseline="0" dirty="0" err="1">
                <a:solidFill>
                  <a:srgbClr val="426276"/>
                </a:solidFill>
                <a:latin typeface="+mj-lt"/>
                <a:ea typeface="+mj-ea"/>
                <a:cs typeface="+mj-cs"/>
              </a:rPr>
              <a:t>stack</a:t>
            </a:r>
            <a:endParaRPr lang="en-US" sz="4000" kern="1200" cap="all" spc="300" baseline="0" dirty="0">
              <a:solidFill>
                <a:srgbClr val="426276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7354490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F5ED762-87A9-4432-9372-C63D1D399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27E7CE-3860-417D-BFB8-9C0D915E1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960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A728F4-0AE8-41AC-91AF-ECA038ACF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94968A-5B33-D87F-78B9-CF5DF0FA5596}"/>
              </a:ext>
            </a:extLst>
          </p:cNvPr>
          <p:cNvSpPr txBox="1"/>
          <p:nvPr/>
        </p:nvSpPr>
        <p:spPr>
          <a:xfrm>
            <a:off x="4580389" y="158234"/>
            <a:ext cx="165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426276"/>
                </a:solidFill>
              </a:rPr>
              <a:t>Hardware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0C5B5D-1BD0-DCB0-FA81-FD20EB93D2A7}"/>
              </a:ext>
            </a:extLst>
          </p:cNvPr>
          <p:cNvSpPr txBox="1"/>
          <p:nvPr/>
        </p:nvSpPr>
        <p:spPr>
          <a:xfrm>
            <a:off x="6079221" y="158234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Design</a:t>
            </a:r>
          </a:p>
        </p:txBody>
      </p:sp>
      <p:pic>
        <p:nvPicPr>
          <p:cNvPr id="5" name="Picture 4" descr="A diagram of a computer&#10;&#10;Description automatically generated">
            <a:extLst>
              <a:ext uri="{FF2B5EF4-FFF2-40B4-BE49-F238E27FC236}">
                <a16:creationId xmlns:a16="http://schemas.microsoft.com/office/drawing/2014/main" id="{C4E287F0-EACC-4F00-1A03-44A02BAE5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862863"/>
            <a:ext cx="7772400" cy="575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9657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BC959F-CAB6-4E23-81DE-E0BBF2B7E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94DEED-5E0F-4E41-A445-58C14864C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767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EF32A-CB14-022E-6B18-2AA352281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337" y="139959"/>
            <a:ext cx="2742028" cy="16981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Control Unit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0" y="685800"/>
            <a:ext cx="67437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91BCDC62-59FD-2783-38D7-BC88B1B51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67" y="1908660"/>
            <a:ext cx="3262967" cy="436562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980289-D618-2964-62F8-942A737AA958}"/>
              </a:ext>
            </a:extLst>
          </p:cNvPr>
          <p:cNvSpPr txBox="1"/>
          <p:nvPr/>
        </p:nvSpPr>
        <p:spPr>
          <a:xfrm>
            <a:off x="4954923" y="989044"/>
            <a:ext cx="6358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Unitatea de control</a:t>
            </a:r>
            <a:r>
              <a:rPr lang="ro-RO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- In acest modul are loc resetarea si incrementarea program </a:t>
            </a:r>
            <a:r>
              <a:rPr lang="ro-RO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counter</a:t>
            </a:r>
            <a:r>
              <a:rPr lang="ro-RO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-ului (PC),  dar si activarea semnalelor ce vor controla celelalte module care sunt implementate pentru procesor.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916470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EF32A-CB14-022E-6B18-2AA352281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28" y="239150"/>
            <a:ext cx="3390899" cy="130360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INSTRUCTION MEMORY</a:t>
            </a:r>
          </a:p>
        </p:txBody>
      </p:sp>
      <p:pic>
        <p:nvPicPr>
          <p:cNvPr id="7" name="Content Placeholder 6" descr="A close-up of a sign&#10;&#10;Description automatically generated">
            <a:extLst>
              <a:ext uri="{FF2B5EF4-FFF2-40B4-BE49-F238E27FC236}">
                <a16:creationId xmlns:a16="http://schemas.microsoft.com/office/drawing/2014/main" id="{AB21DFDD-88B8-B2CD-6FEF-BC1BEF31F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28" y="3119136"/>
            <a:ext cx="3390900" cy="615016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516646E-D284-22CD-F129-A7AF33A0F35C}"/>
              </a:ext>
            </a:extLst>
          </p:cNvPr>
          <p:cNvSpPr/>
          <p:nvPr/>
        </p:nvSpPr>
        <p:spPr>
          <a:xfrm>
            <a:off x="685800" y="536894"/>
            <a:ext cx="6108727" cy="5779500"/>
          </a:xfrm>
          <a:prstGeom prst="rect">
            <a:avLst/>
          </a:prstGeom>
          <a:solidFill>
            <a:srgbClr val="42627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3AFB29-6DC6-780D-22C8-C853758BB460}"/>
              </a:ext>
            </a:extLst>
          </p:cNvPr>
          <p:cNvSpPr txBox="1"/>
          <p:nvPr/>
        </p:nvSpPr>
        <p:spPr>
          <a:xfrm>
            <a:off x="896295" y="890953"/>
            <a:ext cx="5687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i="1" dirty="0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Memoria de </a:t>
            </a:r>
            <a:r>
              <a:rPr lang="ro-RO" sz="1800" i="1" dirty="0" err="1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instructiuni</a:t>
            </a:r>
            <a:r>
              <a:rPr lang="ro-RO" sz="1800" dirty="0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– In acest modul vom stoca </a:t>
            </a:r>
            <a:r>
              <a:rPr lang="ro-RO" sz="1800" dirty="0" err="1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instructiunile</a:t>
            </a:r>
            <a:r>
              <a:rPr lang="ro-RO" sz="1800" dirty="0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ce se vor executa la simulare (programul rulat de </a:t>
            </a:r>
            <a:r>
              <a:rPr lang="ro-RO" sz="1800" dirty="0" err="1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processor</a:t>
            </a:r>
            <a:r>
              <a:rPr lang="ro-RO" sz="1800" dirty="0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sz="1800" dirty="0">
              <a:solidFill>
                <a:schemeClr val="bg2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28026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BC959F-CAB6-4E23-81DE-E0BBF2B7E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94DEED-5E0F-4E41-A445-58C14864C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767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EF32A-CB14-022E-6B18-2AA352281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337" y="139959"/>
            <a:ext cx="2742028" cy="16981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Registers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0" y="685800"/>
            <a:ext cx="67437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diagram of a computer&#10;&#10;Description automatically generated">
            <a:extLst>
              <a:ext uri="{FF2B5EF4-FFF2-40B4-BE49-F238E27FC236}">
                <a16:creationId xmlns:a16="http://schemas.microsoft.com/office/drawing/2014/main" id="{671CA76C-9D8B-3D25-6C05-D59E2B17D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49" y="1838130"/>
            <a:ext cx="3372374" cy="43007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06EFAC-2681-10BA-8306-5CB07555C493}"/>
              </a:ext>
            </a:extLst>
          </p:cNvPr>
          <p:cNvSpPr txBox="1"/>
          <p:nvPr/>
        </p:nvSpPr>
        <p:spPr>
          <a:xfrm>
            <a:off x="4954923" y="989044"/>
            <a:ext cx="6358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Memoria de date </a:t>
            </a:r>
            <a:r>
              <a:rPr lang="ro-RO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– In acest modul se </a:t>
            </a:r>
            <a:r>
              <a:rPr lang="ro-RO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stocheaza</a:t>
            </a:r>
            <a:r>
              <a:rPr lang="ro-RO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datele de care are nevoie procesorul sa lucreze, mai explicit, memoria interna a acestuia.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3529430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EF32A-CB14-022E-6B18-2AA352281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28" y="239150"/>
            <a:ext cx="3390899" cy="130360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Arithmetic</a:t>
            </a:r>
            <a:br>
              <a:rPr lang="en-US" dirty="0"/>
            </a:br>
            <a:r>
              <a:rPr lang="en-US" dirty="0"/>
              <a:t>Logic Unit</a:t>
            </a:r>
          </a:p>
        </p:txBody>
      </p:sp>
      <p:pic>
        <p:nvPicPr>
          <p:cNvPr id="5" name="Content Placeholder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DF923213-9155-677E-4FBF-09040713D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28" y="2279069"/>
            <a:ext cx="3390900" cy="229515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516646E-D284-22CD-F129-A7AF33A0F35C}"/>
              </a:ext>
            </a:extLst>
          </p:cNvPr>
          <p:cNvSpPr/>
          <p:nvPr/>
        </p:nvSpPr>
        <p:spPr>
          <a:xfrm>
            <a:off x="685800" y="536894"/>
            <a:ext cx="6108727" cy="5779500"/>
          </a:xfrm>
          <a:prstGeom prst="rect">
            <a:avLst/>
          </a:prstGeom>
          <a:solidFill>
            <a:srgbClr val="42627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0D994B-88BC-E55E-C049-6308BD0B1447}"/>
              </a:ext>
            </a:extLst>
          </p:cNvPr>
          <p:cNvSpPr txBox="1"/>
          <p:nvPr/>
        </p:nvSpPr>
        <p:spPr>
          <a:xfrm>
            <a:off x="896295" y="890953"/>
            <a:ext cx="5687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i="1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Unitatea Aritmetica si Logica </a:t>
            </a:r>
            <a:r>
              <a:rPr lang="ro-RO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– Modulul in care se vor efectua </a:t>
            </a:r>
            <a:r>
              <a:rPr lang="ro-RO" dirty="0" err="1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operatiile</a:t>
            </a:r>
            <a:r>
              <a:rPr lang="en-US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aritmetice</a:t>
            </a:r>
            <a:r>
              <a:rPr lang="ro-RO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 propriu-zise</a:t>
            </a:r>
            <a:endParaRPr lang="en-US" dirty="0">
              <a:solidFill>
                <a:schemeClr val="bg2"/>
              </a:solidFill>
              <a:latin typeface="+mj-lt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57052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BC959F-CAB6-4E23-81DE-E0BBF2B7E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94DEED-5E0F-4E41-A445-58C14864C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767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EF32A-CB14-022E-6B18-2AA352281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337" y="139959"/>
            <a:ext cx="2742028" cy="16981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Flags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0" y="685800"/>
            <a:ext cx="67437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diagram of flags with text&#10;&#10;Description automatically generated">
            <a:extLst>
              <a:ext uri="{FF2B5EF4-FFF2-40B4-BE49-F238E27FC236}">
                <a16:creationId xmlns:a16="http://schemas.microsoft.com/office/drawing/2014/main" id="{2024B6B0-F519-8A59-1612-64FE33031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2071687"/>
            <a:ext cx="3771900" cy="27146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A1786A-E5F3-3B64-2CB5-98CC8FCCDD12}"/>
              </a:ext>
            </a:extLst>
          </p:cNvPr>
          <p:cNvSpPr txBox="1"/>
          <p:nvPr/>
        </p:nvSpPr>
        <p:spPr>
          <a:xfrm>
            <a:off x="4954923" y="989044"/>
            <a:ext cx="6358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Flags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–</a:t>
            </a:r>
            <a:r>
              <a:rPr lang="ro-RO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Modulul </a:t>
            </a:r>
            <a:r>
              <a:rPr lang="ro-RO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unde se </a:t>
            </a:r>
            <a:r>
              <a:rPr lang="ro-RO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semnaleaza</a:t>
            </a:r>
            <a:r>
              <a:rPr lang="ro-RO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diferitele cazuri rezultate in urma unei </a:t>
            </a:r>
            <a:r>
              <a:rPr lang="ro-RO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operatii</a:t>
            </a:r>
            <a:r>
              <a:rPr lang="ro-RO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aritmetice, respectiv zero, negativ, carry, </a:t>
            </a:r>
            <a:r>
              <a:rPr lang="ro-RO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overflow</a:t>
            </a:r>
            <a:r>
              <a:rPr lang="ro-RO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4655144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EF32A-CB14-022E-6B18-2AA352281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28" y="239150"/>
            <a:ext cx="3390899" cy="130360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Stack</a:t>
            </a:r>
          </a:p>
        </p:txBody>
      </p:sp>
      <p:pic>
        <p:nvPicPr>
          <p:cNvPr id="5" name="Content Placeholder 4" descr="A diagram of a stack&#10;&#10;Description automatically generated">
            <a:extLst>
              <a:ext uri="{FF2B5EF4-FFF2-40B4-BE49-F238E27FC236}">
                <a16:creationId xmlns:a16="http://schemas.microsoft.com/office/drawing/2014/main" id="{09D1E102-6B34-184D-E247-689022D732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28" y="2264859"/>
            <a:ext cx="3390900" cy="2323569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516646E-D284-22CD-F129-A7AF33A0F35C}"/>
              </a:ext>
            </a:extLst>
          </p:cNvPr>
          <p:cNvSpPr/>
          <p:nvPr/>
        </p:nvSpPr>
        <p:spPr>
          <a:xfrm>
            <a:off x="685800" y="536894"/>
            <a:ext cx="6108727" cy="5779500"/>
          </a:xfrm>
          <a:prstGeom prst="rect">
            <a:avLst/>
          </a:prstGeom>
          <a:solidFill>
            <a:srgbClr val="42627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D60CE9-9FA3-2B26-FCDC-A6D41D5FE9CD}"/>
              </a:ext>
            </a:extLst>
          </p:cNvPr>
          <p:cNvSpPr txBox="1"/>
          <p:nvPr/>
        </p:nvSpPr>
        <p:spPr>
          <a:xfrm>
            <a:off x="896295" y="890953"/>
            <a:ext cx="5687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i="1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Unitatea de memorie </a:t>
            </a:r>
            <a:r>
              <a:rPr lang="ro-RO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-  Modulul de tip stiva unde se pot efectua </a:t>
            </a:r>
            <a:r>
              <a:rPr lang="ro-RO" dirty="0" err="1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operatii</a:t>
            </a:r>
            <a:r>
              <a:rPr lang="ro-RO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 de tip </a:t>
            </a:r>
            <a:r>
              <a:rPr lang="ro-RO" dirty="0" err="1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push</a:t>
            </a:r>
            <a:r>
              <a:rPr lang="ro-RO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 si pop.</a:t>
            </a:r>
            <a:endParaRPr lang="en-US" dirty="0">
              <a:solidFill>
                <a:schemeClr val="bg2"/>
              </a:solidFill>
              <a:latin typeface="+mj-lt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2"/>
              </a:solidFill>
              <a:latin typeface="+mj-lt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192653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BC959F-CAB6-4E23-81DE-E0BBF2B7E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94DEED-5E0F-4E41-A445-58C14864C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767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EF32A-CB14-022E-6B18-2AA352281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337" y="139959"/>
            <a:ext cx="2742028" cy="1698171"/>
          </a:xfrm>
        </p:spPr>
        <p:txBody>
          <a:bodyPr anchor="ctr">
            <a:normAutofit/>
          </a:bodyPr>
          <a:lstStyle/>
          <a:p>
            <a:pPr algn="ctr"/>
            <a:r>
              <a:rPr lang="ro-RO" dirty="0">
                <a:solidFill>
                  <a:schemeClr val="bg2"/>
                </a:solidFill>
              </a:rPr>
              <a:t>SIGN EXTEND</a:t>
            </a:r>
            <a:br>
              <a:rPr lang="ro-RO" dirty="0">
                <a:solidFill>
                  <a:schemeClr val="bg2"/>
                </a:solidFill>
              </a:rPr>
            </a:br>
            <a:r>
              <a:rPr lang="ro-RO" dirty="0">
                <a:solidFill>
                  <a:schemeClr val="bg2"/>
                </a:solidFill>
              </a:rPr>
              <a:t>UNIT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0" y="685800"/>
            <a:ext cx="67437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24B6B0-F519-8A59-1612-64FE33031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1" y="2939331"/>
            <a:ext cx="3771900" cy="9793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A1786A-E5F3-3B64-2CB5-98CC8FCCDD12}"/>
              </a:ext>
            </a:extLst>
          </p:cNvPr>
          <p:cNvSpPr txBox="1"/>
          <p:nvPr/>
        </p:nvSpPr>
        <p:spPr>
          <a:xfrm>
            <a:off x="4954923" y="989044"/>
            <a:ext cx="6358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i="1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o-RO" sz="1800" i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ign</a:t>
            </a:r>
            <a:r>
              <a:rPr lang="ro-RO" sz="18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i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extend</a:t>
            </a:r>
            <a:r>
              <a:rPr lang="ro-RO" sz="18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unit</a:t>
            </a:r>
            <a:r>
              <a:rPr lang="en-US" sz="18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ro-RO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Modulul unde se trimite valoarea imediata pe 9 </a:t>
            </a:r>
            <a:r>
              <a:rPr lang="ro-RO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biti</a:t>
            </a:r>
            <a:r>
              <a:rPr lang="ro-RO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pentru a se extinde pe 16 </a:t>
            </a:r>
            <a:r>
              <a:rPr lang="ro-RO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biti</a:t>
            </a:r>
            <a:r>
              <a:rPr lang="ro-RO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pastrand</a:t>
            </a:r>
            <a:r>
              <a:rPr lang="ro-RO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bitul de semn, in vederea folosirii de </a:t>
            </a:r>
            <a:r>
              <a:rPr lang="ro-RO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catre</a:t>
            </a:r>
            <a:r>
              <a:rPr lang="ro-RO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unitatea de control.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2860325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ClassicFrameVTI">
  <a:themeElements>
    <a:clrScheme name="AnalogousFromDarkSeed_2SEEDS">
      <a:dk1>
        <a:srgbClr val="000000"/>
      </a:dk1>
      <a:lt1>
        <a:srgbClr val="FFFFFF"/>
      </a:lt1>
      <a:dk2>
        <a:srgbClr val="1B2830"/>
      </a:dk2>
      <a:lt2>
        <a:srgbClr val="F3F2F0"/>
      </a:lt2>
      <a:accent1>
        <a:srgbClr val="1774D5"/>
      </a:accent1>
      <a:accent2>
        <a:srgbClr val="23B4C3"/>
      </a:accent2>
      <a:accent3>
        <a:srgbClr val="2D3BE7"/>
      </a:accent3>
      <a:accent4>
        <a:srgbClr val="D51739"/>
      </a:accent4>
      <a:accent5>
        <a:srgbClr val="E75629"/>
      </a:accent5>
      <a:accent6>
        <a:srgbClr val="D59317"/>
      </a:accent6>
      <a:hlink>
        <a:srgbClr val="BF3FBE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255</Words>
  <Application>Microsoft Macintosh PowerPoint</Application>
  <PresentationFormat>Widescreen</PresentationFormat>
  <Paragraphs>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Gill Sans MT</vt:lpstr>
      <vt:lpstr>Goudy Old Style</vt:lpstr>
      <vt:lpstr>ClassicFrameVTI</vt:lpstr>
      <vt:lpstr>FDT-16  processor </vt:lpstr>
      <vt:lpstr>PowerPoint Presentation</vt:lpstr>
      <vt:lpstr>Control Unit</vt:lpstr>
      <vt:lpstr>INSTRUCTION MEMORY</vt:lpstr>
      <vt:lpstr>Registers</vt:lpstr>
      <vt:lpstr>Arithmetic Logic Unit</vt:lpstr>
      <vt:lpstr>Flags</vt:lpstr>
      <vt:lpstr>Stack</vt:lpstr>
      <vt:lpstr>SIGN EXTEND UNIT</vt:lpstr>
      <vt:lpstr>INSTRUCTION set</vt:lpstr>
      <vt:lpstr>OP CODES</vt:lpstr>
      <vt:lpstr>CONTROL UNIT</vt:lpstr>
      <vt:lpstr>Control UNIT</vt:lpstr>
      <vt:lpstr>INSTRUCTION memory</vt:lpstr>
      <vt:lpstr>Registers</vt:lpstr>
      <vt:lpstr>ARITHMETIC LOGIC UNIT</vt:lpstr>
      <vt:lpstr>Arithmetic logic unit</vt:lpstr>
      <vt:lpstr>flags</vt:lpstr>
      <vt:lpstr>stack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 bit processor</dc:title>
  <dc:creator>Adel-Laurențiu Drinceanu</dc:creator>
  <cp:lastModifiedBy>Ștefan-Ioan Faur</cp:lastModifiedBy>
  <cp:revision>8</cp:revision>
  <dcterms:created xsi:type="dcterms:W3CDTF">2023-11-21T14:47:11Z</dcterms:created>
  <dcterms:modified xsi:type="dcterms:W3CDTF">2023-11-22T12:27:21Z</dcterms:modified>
</cp:coreProperties>
</file>