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75" r:id="rId4"/>
    <p:sldId id="276" r:id="rId5"/>
    <p:sldId id="267" r:id="rId6"/>
    <p:sldId id="270" r:id="rId7"/>
    <p:sldId id="279" r:id="rId8"/>
    <p:sldId id="266" r:id="rId9"/>
    <p:sldId id="283" r:id="rId10"/>
    <p:sldId id="268" r:id="rId11"/>
    <p:sldId id="284" r:id="rId12"/>
    <p:sldId id="280" r:id="rId13"/>
    <p:sldId id="281" r:id="rId14"/>
    <p:sldId id="285" r:id="rId15"/>
    <p:sldId id="286" r:id="rId16"/>
    <p:sldId id="277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5ABCD167-8EB8-9FC5-F293-A2D6C6841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0" r="15366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7F90-780D-FE00-0736-10A13BB6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/>
              <a:t>FDT</a:t>
            </a:r>
            <a:r>
              <a:rPr lang="ro-RO" dirty="0"/>
              <a:t>-</a:t>
            </a:r>
            <a:r>
              <a:rPr lang="en-US" dirty="0"/>
              <a:t>16</a:t>
            </a:r>
            <a:br>
              <a:rPr lang="en-US" dirty="0"/>
            </a:br>
            <a:r>
              <a:rPr lang="en-US" dirty="0"/>
              <a:t>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215D5-5659-EB4E-2386-94D3E16F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275" y="4114800"/>
            <a:ext cx="2527883" cy="137160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Draghia</a:t>
            </a:r>
            <a:r>
              <a:rPr lang="en-US" dirty="0"/>
              <a:t> Razvan</a:t>
            </a:r>
          </a:p>
          <a:p>
            <a:r>
              <a:rPr lang="en-US" dirty="0"/>
              <a:t>Drinceanu Adel Lauren</a:t>
            </a:r>
            <a:r>
              <a:rPr lang="ro-RO" dirty="0"/>
              <a:t>t</a:t>
            </a:r>
            <a:r>
              <a:rPr lang="en-US" dirty="0" err="1"/>
              <a:t>iu</a:t>
            </a:r>
            <a:endParaRPr lang="ro-RO" dirty="0"/>
          </a:p>
          <a:p>
            <a:r>
              <a:rPr lang="ro-RO" dirty="0"/>
              <a:t>Dume Denisa</a:t>
            </a:r>
          </a:p>
          <a:p>
            <a:r>
              <a:rPr lang="ro-RO" dirty="0" err="1"/>
              <a:t>Dunareanu</a:t>
            </a:r>
            <a:r>
              <a:rPr lang="ro-RO" dirty="0"/>
              <a:t> </a:t>
            </a:r>
            <a:r>
              <a:rPr lang="ro-RO" dirty="0" err="1"/>
              <a:t>Eunice</a:t>
            </a:r>
            <a:endParaRPr lang="ro-RO" dirty="0"/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67B965-833A-3171-2FD3-A0D3969BEE7E}"/>
              </a:ext>
            </a:extLst>
          </p:cNvPr>
          <p:cNvSpPr txBox="1">
            <a:spLocks/>
          </p:cNvSpPr>
          <p:nvPr/>
        </p:nvSpPr>
        <p:spPr>
          <a:xfrm>
            <a:off x="8647651" y="4114799"/>
            <a:ext cx="2527883" cy="137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Faur Stefan Ioan</a:t>
            </a:r>
            <a:endParaRPr lang="en-US" dirty="0"/>
          </a:p>
          <a:p>
            <a:r>
              <a:rPr lang="ro-RO" dirty="0" err="1"/>
              <a:t>Friskan</a:t>
            </a:r>
            <a:r>
              <a:rPr lang="ro-RO" dirty="0"/>
              <a:t> </a:t>
            </a:r>
            <a:r>
              <a:rPr lang="ro-RO" dirty="0" err="1"/>
              <a:t>Dario</a:t>
            </a:r>
            <a:endParaRPr lang="ro-RO" dirty="0"/>
          </a:p>
          <a:p>
            <a:r>
              <a:rPr lang="ro-RO" dirty="0" err="1"/>
              <a:t>Frinca</a:t>
            </a:r>
            <a:r>
              <a:rPr lang="ro-RO" dirty="0"/>
              <a:t> Fernando</a:t>
            </a:r>
          </a:p>
          <a:p>
            <a:r>
              <a:rPr lang="ro-RO" dirty="0"/>
              <a:t>Gergely </a:t>
            </a:r>
            <a:r>
              <a:rPr lang="ro-RO" dirty="0" err="1"/>
              <a:t>Timeea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1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Sign extend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6C214-EE2E-4CD8-84C5-EF249D77A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11377" r="10660" b="12170"/>
          <a:stretch/>
        </p:blipFill>
        <p:spPr>
          <a:xfrm>
            <a:off x="1082180" y="994659"/>
            <a:ext cx="5591458" cy="48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CEB3-77DB-4228-BCB5-00EDED2E9B12}"/>
              </a:ext>
            </a:extLst>
          </p:cNvPr>
          <p:cNvSpPr/>
          <p:nvPr/>
        </p:nvSpPr>
        <p:spPr>
          <a:xfrm>
            <a:off x="7285336" y="1789798"/>
            <a:ext cx="3609166" cy="32837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SignExtend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se ocupă de extensia unei valori imediate de la 9 biți la 16 biți pentru a putea fi folosita in ALU.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intrare: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immed - datele de intrare pe 9 biți,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reprezentând valoarea imediată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[15:0] ext_immed - datele de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ieșire pe 16 biți, reprezentând valoarea imediată extinsă la 16 biți</a:t>
            </a:r>
          </a:p>
        </p:txBody>
      </p:sp>
    </p:spTree>
    <p:extLst>
      <p:ext uri="{BB962C8B-B14F-4D97-AF65-F5344CB8AC3E}">
        <p14:creationId xmlns:p14="http://schemas.microsoft.com/office/powerpoint/2010/main" val="39492754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 1TO2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E86CC-4BC7-4C1A-BE9D-5762F40D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1253" r="11721" b="11315"/>
          <a:stretch/>
        </p:blipFill>
        <p:spPr>
          <a:xfrm>
            <a:off x="1048625" y="1252056"/>
            <a:ext cx="5784504" cy="43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AE923-A378-441A-823E-19743F1CF5D4}"/>
              </a:ext>
            </a:extLst>
          </p:cNvPr>
          <p:cNvSpPr txBox="1"/>
          <p:nvPr/>
        </p:nvSpPr>
        <p:spPr>
          <a:xfrm>
            <a:off x="6978243" y="1043730"/>
            <a:ext cx="55765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Decoder1to2 implementează un decoder cu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două ieșiri în funcție de valoarea unui semnal de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selecție (reg_select).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două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reg_select - semnal de selecție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reg_data - datele de intrare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pe 16 biți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două ieșiri: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output1 - prima ieșire, care este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rezultatul operației reg_select &amp; reg_data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output0 - a doua ieșire, care este 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rezultatul operației reg_select &amp; ~reg_data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Acest modul are rolul de a selecta unul dintre cele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două seturi de date, în funcție de valoarea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semnalului de selecție (reg_select). Dacă reg_select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este activat, atunci output1 primește datele originale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(reg_data), iar output0 primește complementul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lor (~reg_data).</a:t>
            </a:r>
          </a:p>
        </p:txBody>
      </p:sp>
    </p:spTree>
    <p:extLst>
      <p:ext uri="{BB962C8B-B14F-4D97-AF65-F5344CB8AC3E}">
        <p14:creationId xmlns:p14="http://schemas.microsoft.com/office/powerpoint/2010/main" val="141810057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Multiplexors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3AF827-6BBD-4CA9-B5B4-2510B0D63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7584" r="14890" b="7523"/>
          <a:stretch/>
        </p:blipFill>
        <p:spPr>
          <a:xfrm>
            <a:off x="3049947" y="808972"/>
            <a:ext cx="2891297" cy="524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E2DF6-14C5-4D87-B002-DA9BF96BF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5016" r="13513" b="4832"/>
          <a:stretch/>
        </p:blipFill>
        <p:spPr>
          <a:xfrm>
            <a:off x="873276" y="811634"/>
            <a:ext cx="2019012" cy="524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718305-D4B0-4456-878F-0DAF4757390C}"/>
              </a:ext>
            </a:extLst>
          </p:cNvPr>
          <p:cNvSpPr/>
          <p:nvPr/>
        </p:nvSpPr>
        <p:spPr>
          <a:xfrm>
            <a:off x="6096000" y="808972"/>
            <a:ext cx="5222724" cy="52400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09AB-6B66-A3C5-717F-8E5252ED2A46}"/>
              </a:ext>
            </a:extLst>
          </p:cNvPr>
          <p:cNvSpPr txBox="1"/>
          <p:nvPr/>
        </p:nvSpPr>
        <p:spPr>
          <a:xfrm>
            <a:off x="6165669" y="888274"/>
            <a:ext cx="51530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aceste module sunt implementate mai multe multiplexoare care sunt folosite in cadrul CPU-ului.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Fiecare multiplexor are: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singura iesire</a:t>
            </a:r>
          </a:p>
          <a:p>
            <a:pPr marL="285750" indent="-285750">
              <a:buFontTx/>
              <a:buChar char="-"/>
            </a:pP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 multe intrari(2, 3, 4, 6)</a:t>
            </a:r>
          </a:p>
          <a:p>
            <a:pPr marL="285750" indent="-285750">
              <a:buFontTx/>
              <a:buChar char="-"/>
            </a:pP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semnal de selectie(in functie de numarul de intrari)</a:t>
            </a:r>
          </a:p>
          <a:p>
            <a:pPr marL="285750" indent="-285750">
              <a:buFontTx/>
              <a:buChar char="-"/>
            </a:pPr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Semnalele de selectie pentru multiplexor vin din Control Unit. </a:t>
            </a: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Acesta este de exemplu folosit pentru a alege care dintre registrii este utilizat in instructiunea curenta.</a:t>
            </a:r>
          </a:p>
        </p:txBody>
      </p:sp>
    </p:spTree>
    <p:extLst>
      <p:ext uri="{BB962C8B-B14F-4D97-AF65-F5344CB8AC3E}">
        <p14:creationId xmlns:p14="http://schemas.microsoft.com/office/powerpoint/2010/main" val="38009386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flags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8481-6515-48D5-A43F-0C9DF2236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t="5667" r="7793" b="6010"/>
          <a:stretch/>
        </p:blipFill>
        <p:spPr>
          <a:xfrm>
            <a:off x="1057013" y="895525"/>
            <a:ext cx="3523377" cy="5066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8DAA2-AC99-5361-062C-6CB4FFE92C8B}"/>
              </a:ext>
            </a:extLst>
          </p:cNvPr>
          <p:cNvSpPr txBox="1"/>
          <p:nvPr/>
        </p:nvSpPr>
        <p:spPr>
          <a:xfrm>
            <a:off x="5062242" y="895525"/>
            <a:ext cx="5962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Verilog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stoca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steaguri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(flags) </a:t>
            </a: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aritmetică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(ALU).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steaguri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operațiilor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efectuate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ALU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decide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direcția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instrucțiunile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tip branch.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intrări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ultimei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ALU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alu_zero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alu_negative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alu_carry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alu_overflow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ieșiri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corespunzătoare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zero_flag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negative_flag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carry_flag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overflow_flag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Flagurile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actualizate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ciclu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clock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flags_en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resetate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0385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426276"/>
                </a:solidFill>
              </a:rPr>
              <a:t>PROGRAM COUNTER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E06C7-232E-4D8D-B4EA-1C14CBBC5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t="11132" r="8710" b="11437"/>
          <a:stretch/>
        </p:blipFill>
        <p:spPr>
          <a:xfrm>
            <a:off x="1006679" y="1070644"/>
            <a:ext cx="5856770" cy="47167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7B65A6-758F-4219-B894-3B716E2DA8C2}"/>
              </a:ext>
            </a:extLst>
          </p:cNvPr>
          <p:cNvSpPr/>
          <p:nvPr/>
        </p:nvSpPr>
        <p:spPr>
          <a:xfrm>
            <a:off x="7184328" y="1070644"/>
            <a:ext cx="3950659" cy="471671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D0859-34E7-28DA-9AE2-2E1D1162E988}"/>
              </a:ext>
            </a:extLst>
          </p:cNvPr>
          <p:cNvSpPr txBox="1"/>
          <p:nvPr/>
        </p:nvSpPr>
        <p:spPr>
          <a:xfrm>
            <a:off x="7245531" y="1140823"/>
            <a:ext cx="3823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ModululPC(Program Counter) este un contor care “decide” ce instructiune din memorie va fi fetched.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Acesta este pe 11 biti deoarece Instruction Memory contine maxim 2048 instructiuni.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caz de branch, acesta este modificat, cauzand “saltul” la o alta instructiune. </a:t>
            </a:r>
            <a:b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 acel punct continua secvential pana la un alt salt, daca e cazul.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837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ACCUMULATOR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4EF0E-2571-4781-BCC5-1B594C48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8332" r="7858" b="8028"/>
          <a:stretch/>
        </p:blipFill>
        <p:spPr>
          <a:xfrm>
            <a:off x="1140902" y="1134610"/>
            <a:ext cx="4823669" cy="4588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98A65F-3D55-4AF8-80FC-72C7E74516E7}"/>
              </a:ext>
            </a:extLst>
          </p:cNvPr>
          <p:cNvSpPr txBox="1"/>
          <p:nvPr/>
        </p:nvSpPr>
        <p:spPr>
          <a:xfrm>
            <a:off x="6095999" y="1371600"/>
            <a:ext cx="53470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odul Verilog Acc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reprezintă un registru de acumulare.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semnalul de resetare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acc_enable - semnal de activare a acumulatorului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data_in - datele de intrare pe 16 biți, care vor fi adăugate la acumulator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data_out - datele de ieșire pe 16 biți, reprezentând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irea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acumulatorului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În esență acest registru poate să fie resetat la 0 sau este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încarcat cu output-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de la ALU.</a:t>
            </a:r>
          </a:p>
        </p:txBody>
      </p:sp>
    </p:spTree>
    <p:extLst>
      <p:ext uri="{BB962C8B-B14F-4D97-AF65-F5344CB8AC3E}">
        <p14:creationId xmlns:p14="http://schemas.microsoft.com/office/powerpoint/2010/main" val="108146804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90E353-4E5F-B98F-3016-437E2143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31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3A85E-4035-2166-B769-CD536F66817F}"/>
              </a:ext>
            </a:extLst>
          </p:cNvPr>
          <p:cNvSpPr/>
          <p:nvPr/>
        </p:nvSpPr>
        <p:spPr>
          <a:xfrm>
            <a:off x="-1" y="-1"/>
            <a:ext cx="12191999" cy="68579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35097"/>
            <a:ext cx="5773025" cy="9878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o-RO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ARITHMETIC LOGIC UNIT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426276"/>
                </a:solidFill>
              </a:rPr>
              <a:t>ARITHMETIC LOGIC UNIT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B65A6-758F-4219-B894-3B716E2DA8C2}"/>
              </a:ext>
            </a:extLst>
          </p:cNvPr>
          <p:cNvSpPr/>
          <p:nvPr/>
        </p:nvSpPr>
        <p:spPr>
          <a:xfrm>
            <a:off x="6235340" y="843172"/>
            <a:ext cx="4899647" cy="517165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D0859-34E7-28DA-9AE2-2E1D1162E988}"/>
              </a:ext>
            </a:extLst>
          </p:cNvPr>
          <p:cNvSpPr txBox="1"/>
          <p:nvPr/>
        </p:nvSpPr>
        <p:spPr>
          <a:xfrm>
            <a:off x="6313714" y="905690"/>
            <a:ext cx="472875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 efectueaza calculele aritmetice si logice in cadrul CPU-ului.</a:t>
            </a:r>
          </a:p>
          <a:p>
            <a:endParaRPr lang="en-RO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Calcule Aritmetice: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ADD: Adunare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SUB: Scadere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MUL: Inmultire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DIV: Impartire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CMP: Comparare pentru branch(SUB dar nu stocheaza rezultat)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TST: bitwise AND intre doua valori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INC: Increment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DEC: Decrement</a:t>
            </a:r>
          </a:p>
          <a:p>
            <a:endParaRPr lang="en-RO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Calcule Logice: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LSR: Logical Shift Right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LSL: Logical Shift Left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RSR: Rotate Shift Right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RSL: Rotate Shift Left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AND: Bitwise AND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OR: Bitwise OR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XOR: Bitwise XOR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NOT: Bitwise NOT (invert all bits)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DC171B-D46C-9B4D-F9AD-DE42FEFA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843171"/>
            <a:ext cx="4998721" cy="5171658"/>
          </a:xfrm>
          <a:prstGeom prst="rect">
            <a:avLst/>
          </a:prstGeom>
          <a:effectLst>
            <a:outerShdw blurRad="270853" dist="38100" dir="2700000" sx="100397" sy="100397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80552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9FD6-ECE4-A1C4-F06E-50924D0B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Multumim</a:t>
            </a:r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98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4968A-5B33-D87F-78B9-CF5DF0FA5596}"/>
              </a:ext>
            </a:extLst>
          </p:cNvPr>
          <p:cNvSpPr txBox="1"/>
          <p:nvPr/>
        </p:nvSpPr>
        <p:spPr>
          <a:xfrm>
            <a:off x="4580389" y="158234"/>
            <a:ext cx="16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6276"/>
                </a:solidFill>
              </a:rPr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C5B5D-1BD0-DCB0-FA81-FD20EB93D2A7}"/>
              </a:ext>
            </a:extLst>
          </p:cNvPr>
          <p:cNvSpPr txBox="1"/>
          <p:nvPr/>
        </p:nvSpPr>
        <p:spPr>
          <a:xfrm>
            <a:off x="6079221" y="15823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Design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063237D-3B09-4552-05EA-C91FCE9C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778132"/>
            <a:ext cx="7772400" cy="57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65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set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table of a computer code&#10;&#10;Description automatically generated">
            <a:extLst>
              <a:ext uri="{FF2B5EF4-FFF2-40B4-BE49-F238E27FC236}">
                <a16:creationId xmlns:a16="http://schemas.microsoft.com/office/drawing/2014/main" id="{0D76F49E-C4D6-30D4-8699-AFBF5E6A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46" y="855636"/>
            <a:ext cx="6131908" cy="51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6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OP CODES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44E7E563-8F86-38B5-1F31-45D66038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6" y="766324"/>
            <a:ext cx="5711777" cy="3604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729A-7DB0-7219-CD09-8FD6DFBE0AF2}"/>
              </a:ext>
            </a:extLst>
          </p:cNvPr>
          <p:cNvSpPr txBox="1"/>
          <p:nvPr/>
        </p:nvSpPr>
        <p:spPr>
          <a:xfrm>
            <a:off x="8740432" y="4910649"/>
            <a:ext cx="268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xx xxx – Branch 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EA28-30AD-B4E0-DD65-B1ED98111CB0}"/>
              </a:ext>
            </a:extLst>
          </p:cNvPr>
          <p:cNvSpPr txBox="1"/>
          <p:nvPr/>
        </p:nvSpPr>
        <p:spPr>
          <a:xfrm>
            <a:off x="8825371" y="2153179"/>
            <a:ext cx="282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000 1xx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01x xxx – ALU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001 xxx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logical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table of numbe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549EC2C-CD0D-1C8F-AD5B-6F982BFB9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2" y="4587112"/>
            <a:ext cx="5761700" cy="14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16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2DA04-26CC-4D5F-B120-C633501B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t="8321" r="7851" b="9054"/>
          <a:stretch/>
        </p:blipFill>
        <p:spPr>
          <a:xfrm>
            <a:off x="1031845" y="1019092"/>
            <a:ext cx="5251509" cy="4819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B136FF-B7B7-45EC-A55C-FAB0994D6927}"/>
              </a:ext>
            </a:extLst>
          </p:cNvPr>
          <p:cNvSpPr txBox="1"/>
          <p:nvPr/>
        </p:nvSpPr>
        <p:spPr>
          <a:xfrm>
            <a:off x="6629399" y="1166840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 Verilog denumit Register implementează un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 cu lățimea specificată (WIDTH)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[WIDTH-1:0] in - datele de intrare cu lățimea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specificată (WIDTH)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semnalul de resetare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load - semnalul de încărcare a registrelor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[WIDTH-1:0] out - datele de ieșire ale regist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Registrul poate fi resetat la zero prin semnalul de reset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și poate încărca datele de intrare atunci când semnalul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load este activat. Ieșirea furnizează valoarea curentă a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registrului.</a:t>
            </a:r>
          </a:p>
        </p:txBody>
      </p:sp>
    </p:spTree>
    <p:extLst>
      <p:ext uri="{BB962C8B-B14F-4D97-AF65-F5344CB8AC3E}">
        <p14:creationId xmlns:p14="http://schemas.microsoft.com/office/powerpoint/2010/main" val="22656441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78FED-865D-4850-BE63-F1896B35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t="9052" r="7509" b="9235"/>
          <a:stretch/>
        </p:blipFill>
        <p:spPr>
          <a:xfrm>
            <a:off x="1057013" y="1011437"/>
            <a:ext cx="6217222" cy="4840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FC64D-C6C1-46D1-B81E-9EE483247AD8}"/>
              </a:ext>
            </a:extLst>
          </p:cNvPr>
          <p:cNvSpPr/>
          <p:nvPr/>
        </p:nvSpPr>
        <p:spPr>
          <a:xfrm>
            <a:off x="7449424" y="1006116"/>
            <a:ext cx="3685563" cy="484577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pop - semnal de pop (extragere) de la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push - semnal de push (adaugare) în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 de resetare 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pointerului stivei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[15:0] out - pointerul stivei cu o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lățime de 16 biți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 permite manipularea unui pointer de stivă pe baza semnalelor pop, push, și reset, oferind astfel funcționalitatea de a adăuga sau extrage elemente dintr-o stivă, ținând minte unde se află în stiva din memoria de date.</a:t>
            </a:r>
          </a:p>
        </p:txBody>
      </p:sp>
    </p:spTree>
    <p:extLst>
      <p:ext uri="{BB962C8B-B14F-4D97-AF65-F5344CB8AC3E}">
        <p14:creationId xmlns:p14="http://schemas.microsoft.com/office/powerpoint/2010/main" val="2573544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4A56D-88D3-4FD2-8774-F8337D017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6973" r="5709" b="7278"/>
          <a:stretch/>
        </p:blipFill>
        <p:spPr>
          <a:xfrm>
            <a:off x="1015068" y="935372"/>
            <a:ext cx="6246520" cy="4987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3FBDB-ADFD-4CC8-89FA-624AF422A17A}"/>
              </a:ext>
            </a:extLst>
          </p:cNvPr>
          <p:cNvSpPr txBox="1"/>
          <p:nvPr/>
        </p:nvSpPr>
        <p:spPr>
          <a:xfrm>
            <a:off x="7356359" y="1163973"/>
            <a:ext cx="414984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are șapte intrări: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data_in - datele de intrare pe 16 biți care vor fi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stocate în memorie sau introduse în 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sp - pointerul stivei pe 16 biți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address - adresa de memorie pe 9 biți pentru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operațiile de stocare și încărcare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store - semnalul de stocare în memorie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load - semnalul de încărcare din memorie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push - semnalul de adăugare în 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pop - semnalul de extragere din stivă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reg [15:0] data_out - datele de ieșire pe 16 biți,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care pot fi citite din memorie sau din stivă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permite operațiuni de stocare și încărcare într-o memorie de date, precum și operații de adăugare și extragere în/dintr-o stivă, în funcție de semnalele furnizate.</a:t>
            </a:r>
          </a:p>
        </p:txBody>
      </p:sp>
    </p:spTree>
    <p:extLst>
      <p:ext uri="{BB962C8B-B14F-4D97-AF65-F5344CB8AC3E}">
        <p14:creationId xmlns:p14="http://schemas.microsoft.com/office/powerpoint/2010/main" val="312860417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</a:t>
            </a:r>
            <a:r>
              <a:rPr lang="ro-RO" sz="4000" kern="1200" cap="all" spc="300" baseline="0" dirty="0" err="1">
                <a:solidFill>
                  <a:srgbClr val="426276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52955-D105-45A1-8970-3CE967DD2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7987" r="6098" b="8445"/>
          <a:stretch/>
        </p:blipFill>
        <p:spPr>
          <a:xfrm>
            <a:off x="1015067" y="1317072"/>
            <a:ext cx="5452378" cy="4103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A50D4-C195-4682-BEEA-79EC5C2DE176}"/>
              </a:ext>
            </a:extLst>
          </p:cNvPr>
          <p:cNvSpPr/>
          <p:nvPr/>
        </p:nvSpPr>
        <p:spPr>
          <a:xfrm>
            <a:off x="6652470" y="1314412"/>
            <a:ext cx="4608119" cy="410326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semnalul de tact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en_write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semnal de activare a scrierii în memorie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program_counter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contorul programului pe 11 biți,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reprezentând adresa în memorie a instrucțiunilor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datele de intrare pe 16 biți care vor fi scrise în memorie</a:t>
            </a:r>
          </a:p>
          <a:p>
            <a:endParaRPr lang="ro-RO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[15:0] data_out - datele de ieșire pe 16 biți,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reprezentând instrucțiunea citită din memorie</a:t>
            </a:r>
          </a:p>
          <a:p>
            <a:endParaRPr lang="ro-RO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permite scrierea de instrucțiuni în memorie atunci când semnalul en_write este activat de la adresa specificată de program_counter.</a:t>
            </a:r>
          </a:p>
        </p:txBody>
      </p:sp>
    </p:spTree>
    <p:extLst>
      <p:ext uri="{BB962C8B-B14F-4D97-AF65-F5344CB8AC3E}">
        <p14:creationId xmlns:p14="http://schemas.microsoft.com/office/powerpoint/2010/main" val="18760483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Instruction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1DEB-CBE9-4EC1-8016-D5DDD456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4021" r="7217" b="14702"/>
          <a:stretch/>
        </p:blipFill>
        <p:spPr>
          <a:xfrm>
            <a:off x="1023458" y="1006679"/>
            <a:ext cx="5981349" cy="3233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C2010-69C8-47C0-BD7C-7F1EB8226584}"/>
              </a:ext>
            </a:extLst>
          </p:cNvPr>
          <p:cNvSpPr txBox="1"/>
          <p:nvPr/>
        </p:nvSpPr>
        <p:spPr>
          <a:xfrm>
            <a:off x="7212726" y="1006679"/>
            <a:ext cx="42934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InstrDecoder</a:t>
            </a:r>
            <a:r>
              <a:rPr lang="ro-RO" dirty="0"/>
              <a:t> descompune </a:t>
            </a:r>
            <a:r>
              <a:rPr lang="ro-RO" dirty="0" err="1"/>
              <a:t>instructiunea</a:t>
            </a:r>
            <a:r>
              <a:rPr lang="ro-RO" dirty="0"/>
              <a:t> in </a:t>
            </a:r>
            <a:r>
              <a:rPr lang="ro-RO" dirty="0" err="1"/>
              <a:t>partile</a:t>
            </a:r>
            <a:r>
              <a:rPr lang="ro-RO" dirty="0"/>
              <a:t> sale componente:</a:t>
            </a:r>
          </a:p>
          <a:p>
            <a:r>
              <a:rPr lang="ro-RO" dirty="0"/>
              <a:t>(</a:t>
            </a:r>
            <a:r>
              <a:rPr lang="ro-RO" dirty="0" err="1"/>
              <a:t>opcode:reg:immed</a:t>
            </a:r>
            <a:r>
              <a:rPr lang="ro-RO" dirty="0"/>
              <a:t>)</a:t>
            </a:r>
          </a:p>
          <a:p>
            <a:endParaRPr lang="ro-RO" dirty="0"/>
          </a:p>
          <a:p>
            <a:r>
              <a:rPr lang="ro-RO" dirty="0"/>
              <a:t>Modulul are o intrare:</a:t>
            </a:r>
          </a:p>
          <a:p>
            <a:r>
              <a:rPr lang="ro-RO" dirty="0"/>
              <a:t>- </a:t>
            </a:r>
            <a:r>
              <a:rPr lang="ro-RO" dirty="0" err="1"/>
              <a:t>instr</a:t>
            </a:r>
            <a:r>
              <a:rPr lang="ro-RO" dirty="0"/>
              <a:t> - cuvântul de instrucțiune pe 16 </a:t>
            </a:r>
            <a:r>
              <a:rPr lang="ro-RO" dirty="0" err="1"/>
              <a:t>biti</a:t>
            </a:r>
            <a:endParaRPr lang="ro-RO" dirty="0"/>
          </a:p>
          <a:p>
            <a:endParaRPr lang="ro-RO" dirty="0"/>
          </a:p>
          <a:p>
            <a:r>
              <a:rPr lang="ro-RO" dirty="0"/>
              <a:t>Modulul are trei ieșiri: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[8:0] immed - primele 9 biți pentru</a:t>
            </a:r>
          </a:p>
          <a:p>
            <a:r>
              <a:rPr lang="ro-RO" dirty="0"/>
              <a:t>valoarea imediată (immediate value)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regid - 1 bit pentru identificarea </a:t>
            </a:r>
          </a:p>
          <a:p>
            <a:r>
              <a:rPr lang="ro-RO" dirty="0"/>
              <a:t>registrului X sau Y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[5:0] </a:t>
            </a:r>
            <a:r>
              <a:rPr lang="ro-RO" dirty="0" err="1"/>
              <a:t>opcode</a:t>
            </a:r>
            <a:r>
              <a:rPr lang="ro-RO" dirty="0"/>
              <a:t> – pentru utilizare in CU si ALU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A43F-FA03-41C9-804D-792A634BA453}"/>
              </a:ext>
            </a:extLst>
          </p:cNvPr>
          <p:cNvSpPr txBox="1"/>
          <p:nvPr/>
        </p:nvSpPr>
        <p:spPr>
          <a:xfrm>
            <a:off x="1023458" y="4744765"/>
            <a:ext cx="660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Funcția sa principală este să ofere acces separat la diferitele componente ale cuvântului de instrucțiune, ceea ce este util</a:t>
            </a:r>
          </a:p>
          <a:p>
            <a:r>
              <a:rPr lang="ro-RO" dirty="0"/>
              <a:t>în procesul de execuție a instrucțiunilor.</a:t>
            </a:r>
          </a:p>
        </p:txBody>
      </p:sp>
    </p:spTree>
    <p:extLst>
      <p:ext uri="{BB962C8B-B14F-4D97-AF65-F5344CB8AC3E}">
        <p14:creationId xmlns:p14="http://schemas.microsoft.com/office/powerpoint/2010/main" val="3147133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lassicFrameVTI">
  <a:themeElements>
    <a:clrScheme name="AnalogousFromDarkSeed_2SEEDS">
      <a:dk1>
        <a:srgbClr val="000000"/>
      </a:dk1>
      <a:lt1>
        <a:srgbClr val="FFFFFF"/>
      </a:lt1>
      <a:dk2>
        <a:srgbClr val="1B2830"/>
      </a:dk2>
      <a:lt2>
        <a:srgbClr val="F3F2F0"/>
      </a:lt2>
      <a:accent1>
        <a:srgbClr val="1774D5"/>
      </a:accent1>
      <a:accent2>
        <a:srgbClr val="23B4C3"/>
      </a:accent2>
      <a:accent3>
        <a:srgbClr val="2D3BE7"/>
      </a:accent3>
      <a:accent4>
        <a:srgbClr val="D51739"/>
      </a:accent4>
      <a:accent5>
        <a:srgbClr val="E75629"/>
      </a:accent5>
      <a:accent6>
        <a:srgbClr val="D59317"/>
      </a:accent6>
      <a:hlink>
        <a:srgbClr val="BF3FB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1278</Words>
  <Application>Microsoft Macintosh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Goudy Old Style</vt:lpstr>
      <vt:lpstr>ClassicFrameVTI</vt:lpstr>
      <vt:lpstr>FDT-16  processor </vt:lpstr>
      <vt:lpstr>PowerPoint Presentation</vt:lpstr>
      <vt:lpstr>INSTRUCTION set</vt:lpstr>
      <vt:lpstr>OP CODES</vt:lpstr>
      <vt:lpstr>Registers</vt:lpstr>
      <vt:lpstr>stackPOINTER</vt:lpstr>
      <vt:lpstr>DATA MEMORY</vt:lpstr>
      <vt:lpstr>INSTRUCTION memory</vt:lpstr>
      <vt:lpstr>Instruction Decoder</vt:lpstr>
      <vt:lpstr>Sign extend</vt:lpstr>
      <vt:lpstr>DECODER 1TO2</vt:lpstr>
      <vt:lpstr>Multiplexors</vt:lpstr>
      <vt:lpstr>flags</vt:lpstr>
      <vt:lpstr>PROGRAM COUNTER</vt:lpstr>
      <vt:lpstr>ACCUMULATOR</vt:lpstr>
      <vt:lpstr>ARITHMETIC LOGIC UNIT</vt:lpstr>
      <vt:lpstr>ARITHMETIC LOGIC UNIT</vt:lpstr>
      <vt:lpstr>Multumim!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bit processor</dc:title>
  <dc:creator>Adel-Laurențiu Drinceanu</dc:creator>
  <cp:lastModifiedBy>Ștefan-Ioan Faur</cp:lastModifiedBy>
  <cp:revision>34</cp:revision>
  <dcterms:created xsi:type="dcterms:W3CDTF">2023-11-21T14:47:11Z</dcterms:created>
  <dcterms:modified xsi:type="dcterms:W3CDTF">2024-01-10T23:44:16Z</dcterms:modified>
</cp:coreProperties>
</file>