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61" r:id="rId4"/>
    <p:sldId id="260" r:id="rId5"/>
    <p:sldId id="263" r:id="rId6"/>
    <p:sldId id="262" r:id="rId7"/>
    <p:sldId id="259" r:id="rId8"/>
    <p:sldId id="258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D26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10/03/2021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451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10/03/2021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52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10/03/2021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884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10/03/2021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104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10/03/2021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71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10/03/2021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13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10/03/2021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57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10/03/2021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19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10/03/2021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07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10/03/2021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89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10/03/2021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492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C24B8-440A-4F45-9B94-260AF1757692}" type="datetimeFigureOut">
              <a:rPr lang="en-GB" smtClean="0"/>
              <a:t>10/03/2021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968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264434"/>
              </p:ext>
            </p:extLst>
          </p:nvPr>
        </p:nvGraphicFramePr>
        <p:xfrm>
          <a:off x="2" y="10"/>
          <a:ext cx="7797486" cy="7264784"/>
        </p:xfrm>
        <a:graphic>
          <a:graphicData uri="http://schemas.openxmlformats.org/drawingml/2006/table">
            <a:tbl>
              <a:tblPr firstRow="1" lastRow="1">
                <a:tableStyleId>{9D7B26C5-4107-4FEC-AEDC-1716B250A1EF}</a:tableStyleId>
              </a:tblPr>
              <a:tblGrid>
                <a:gridCol w="914398"/>
                <a:gridCol w="1573427"/>
                <a:gridCol w="3728955"/>
                <a:gridCol w="1580706"/>
              </a:tblGrid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Sub-task 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Sub-task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description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err="1" smtClean="0">
                          <a:effectLst/>
                        </a:rPr>
                        <a:t>Professional‘s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description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#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of sub-tasks/Task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push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Push box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noProof="0" dirty="0" smtClean="0">
                          <a:effectLst/>
                        </a:rPr>
                        <a:t>Lunge, feet hip wide, chest out, shoulders back, straight back, lean forward, bend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front knee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, extend your arms, pressure on front leg, push box by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activating back muscles</a:t>
                      </a:r>
                      <a:endParaRPr lang="en-GB" sz="1400" b="0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pull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Pull box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noProof="0" dirty="0" smtClean="0">
                          <a:effectLst/>
                        </a:rPr>
                        <a:t>Lunge, feet hip wide, chest out, shoulders back, straight back, lean forward, bend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front knee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, extend your arms, pressure on front leg, pull box by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activating back muscles</a:t>
                      </a:r>
                      <a:endParaRPr lang="en-GB" sz="1400" b="0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Turn box by 90° on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noProof="0" dirty="0" smtClean="0">
                          <a:effectLst/>
                        </a:rPr>
                        <a:t>Feet hip wide, lean slightly forward with straight back,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turn box with arm muscles,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weight</a:t>
                      </a:r>
                      <a:r>
                        <a:rPr lang="de-DE" sz="1400" u="none" strike="noStrike" dirty="0" smtClean="0">
                          <a:effectLst/>
                        </a:rPr>
                        <a:t> of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box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remains</a:t>
                      </a:r>
                      <a:r>
                        <a:rPr lang="de-DE" sz="1400" u="none" strike="noStrike" dirty="0" smtClean="0">
                          <a:effectLst/>
                        </a:rPr>
                        <a:t>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table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fold</a:t>
                      </a:r>
                      <a:endParaRPr lang="de-DE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Put the box from one side to another on the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noProof="0" dirty="0" smtClean="0">
                          <a:effectLst/>
                        </a:rPr>
                        <a:t>Feet hip wide,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straight</a:t>
                      </a:r>
                      <a:r>
                        <a:rPr lang="de-DE" sz="1400" u="none" strike="noStrike" dirty="0" smtClean="0">
                          <a:effectLst/>
                        </a:rPr>
                        <a:t> back,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slightly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bended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arms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depending</a:t>
                      </a:r>
                      <a:r>
                        <a:rPr lang="de-DE" sz="1400" u="none" strike="noStrike" dirty="0" smtClean="0">
                          <a:effectLst/>
                        </a:rPr>
                        <a:t>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distance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to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box: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lean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over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table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no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bent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knees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weight</a:t>
                      </a:r>
                      <a:r>
                        <a:rPr lang="de-DE" sz="1400" u="none" strike="noStrike" dirty="0" smtClean="0">
                          <a:effectLst/>
                        </a:rPr>
                        <a:t> of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box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remains</a:t>
                      </a:r>
                      <a:r>
                        <a:rPr lang="de-DE" sz="1400" u="none" strike="noStrike" dirty="0" smtClean="0">
                          <a:effectLst/>
                        </a:rPr>
                        <a:t>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table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carry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Translation in space with the box in hand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noProof="0" dirty="0" smtClean="0">
                          <a:effectLst/>
                        </a:rPr>
                        <a:t>Chest out, straight back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elbows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to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90°, box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near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to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body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shoulder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in neural-zero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dirty="0" err="1" smtClean="0">
                          <a:effectLst/>
                        </a:rPr>
                        <a:t>walk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Translation in space without the box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“normal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walking</a:t>
                      </a:r>
                      <a:r>
                        <a:rPr lang="de-DE" sz="1400" u="none" strike="noStrike" dirty="0" smtClean="0">
                          <a:effectLst/>
                        </a:rPr>
                        <a:t>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their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own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judgment</a:t>
                      </a:r>
                      <a:r>
                        <a:rPr lang="de-DE" sz="1400" u="none" strike="noStrike" dirty="0" smtClean="0">
                          <a:effectLst/>
                        </a:rPr>
                        <a:t>“,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straight</a:t>
                      </a:r>
                      <a:r>
                        <a:rPr lang="de-DE" sz="1400" u="none" strike="noStrike" dirty="0" smtClean="0">
                          <a:effectLst/>
                        </a:rPr>
                        <a:t> back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u="none" strike="noStrike" dirty="0" err="1" smtClean="0">
                          <a:effectLst/>
                        </a:rPr>
                        <a:t>lift</a:t>
                      </a:r>
                      <a:endParaRPr lang="de-DE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Lift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up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box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from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floor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Approach box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as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near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as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possible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weight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shifted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slightly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to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front,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knees</a:t>
                      </a:r>
                      <a:r>
                        <a:rPr lang="de-DE" sz="1400" u="none" strike="noStrike" dirty="0" smtClean="0">
                          <a:effectLst/>
                        </a:rPr>
                        <a:t>, open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legs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while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going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down,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stop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at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raised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heels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lean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forward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with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straight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back,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lift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box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with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quadtriceps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(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tights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),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chest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out,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ellbows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aim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at ca. 90°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Lower</a:t>
                      </a:r>
                      <a:r>
                        <a:rPr lang="de-DE" sz="1400" u="none" strike="noStrike" dirty="0" smtClean="0">
                          <a:effectLst/>
                        </a:rPr>
                        <a:t> box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to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floor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Head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above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pelvis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knees</a:t>
                      </a:r>
                      <a:r>
                        <a:rPr lang="de-DE" sz="1400" u="none" strike="noStrike" dirty="0" smtClean="0">
                          <a:effectLst/>
                        </a:rPr>
                        <a:t> and open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legs</a:t>
                      </a:r>
                      <a:r>
                        <a:rPr lang="de-DE" sz="1400" u="none" strike="noStrike" dirty="0" smtClean="0">
                          <a:effectLst/>
                        </a:rPr>
                        <a:t>,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chest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out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straight</a:t>
                      </a:r>
                      <a:r>
                        <a:rPr lang="de-DE" sz="1400" u="none" strike="noStrike" dirty="0" smtClean="0">
                          <a:effectLst/>
                        </a:rPr>
                        <a:t> back and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head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extend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arms</a:t>
                      </a:r>
                      <a:endParaRPr lang="de-DE" sz="1400" u="none" strike="noStrike" baseline="0" dirty="0" smtClean="0">
                        <a:effectLst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Put</a:t>
                      </a:r>
                      <a:r>
                        <a:rPr lang="de-DE" sz="1400" u="none" strike="noStrike" dirty="0" smtClean="0">
                          <a:effectLst/>
                        </a:rPr>
                        <a:t> box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err="1" smtClean="0">
                          <a:effectLst/>
                        </a:rPr>
                        <a:t>Paralell</a:t>
                      </a:r>
                      <a:r>
                        <a:rPr lang="de-DE" sz="1400" u="none" strike="noStrike" dirty="0" smtClean="0">
                          <a:effectLst/>
                        </a:rPr>
                        <a:t> hip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wide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feet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b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end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knees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slightly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lean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forward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with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straight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back,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lower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arms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pick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Pick up box from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err="1" smtClean="0">
                          <a:effectLst/>
                        </a:rPr>
                        <a:t>Paralell</a:t>
                      </a:r>
                      <a:r>
                        <a:rPr lang="de-DE" sz="1400" u="none" strike="noStrike" dirty="0" smtClean="0">
                          <a:effectLst/>
                        </a:rPr>
                        <a:t> hip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wide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feet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b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end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knees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slightly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lean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forward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with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straight</a:t>
                      </a:r>
                      <a:r>
                        <a:rPr lang="de-DE" sz="1400" u="none" strike="noStrike" dirty="0" smtClean="0">
                          <a:effectLst/>
                        </a:rPr>
                        <a:t> back,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lift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with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arms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abdominal and back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muscles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Total: 34 sub-tasks</a:t>
                      </a:r>
                    </a:p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00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183826"/>
              </p:ext>
            </p:extLst>
          </p:nvPr>
        </p:nvGraphicFramePr>
        <p:xfrm>
          <a:off x="2" y="10"/>
          <a:ext cx="9214488" cy="86900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488188"/>
                <a:gridCol w="2133156"/>
                <a:gridCol w="450152"/>
                <a:gridCol w="488188"/>
                <a:gridCol w="2133156"/>
                <a:gridCol w="450152"/>
                <a:gridCol w="488188"/>
                <a:gridCol w="2133156"/>
                <a:gridCol w="450152"/>
              </a:tblGrid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Task 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Task 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Task 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Sub-</a:t>
                      </a:r>
                    </a:p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task</a:t>
                      </a:r>
                      <a:r>
                        <a:rPr lang="de-DE" sz="1400" u="none" strike="noStrike" dirty="0" smtClean="0">
                          <a:effectLst/>
                        </a:rPr>
                        <a:t>#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Description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 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Sub-</a:t>
                      </a:r>
                    </a:p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task</a:t>
                      </a:r>
                      <a:r>
                        <a:rPr lang="de-DE" sz="1400" u="none" strike="noStrike" dirty="0" smtClean="0">
                          <a:effectLst/>
                        </a:rPr>
                        <a:t>#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Description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 ID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Sub-</a:t>
                      </a:r>
                    </a:p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task</a:t>
                      </a:r>
                      <a:r>
                        <a:rPr lang="de-DE" sz="1400" u="none" strike="noStrike" dirty="0" smtClean="0">
                          <a:effectLst/>
                        </a:rPr>
                        <a:t>#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Description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 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 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start in front of </a:t>
                      </a:r>
                      <a:r>
                        <a:rPr lang="en-US" sz="1400" u="none" strike="noStrike" dirty="0" smtClean="0">
                          <a:effectLst/>
                        </a:rPr>
                        <a:t>mirror,</a:t>
                      </a:r>
                    </a:p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box </a:t>
                      </a:r>
                      <a:r>
                        <a:rPr lang="en-US" sz="1400" u="none" strike="noStrike" dirty="0">
                          <a:effectLst/>
                        </a:rPr>
                        <a:t>on floor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 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start in front of </a:t>
                      </a:r>
                      <a:r>
                        <a:rPr lang="en-US" sz="1400" u="none" strike="noStrike" dirty="0" smtClean="0">
                          <a:effectLst/>
                        </a:rPr>
                        <a:t>mirror,</a:t>
                      </a:r>
                    </a:p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box </a:t>
                      </a:r>
                      <a:r>
                        <a:rPr lang="en-US" sz="1400" u="none" strike="noStrike" dirty="0">
                          <a:effectLst/>
                        </a:rPr>
                        <a:t>on floor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start in front of </a:t>
                      </a:r>
                      <a:r>
                        <a:rPr lang="en-US" sz="1400" u="none" strike="noStrike" dirty="0" smtClean="0">
                          <a:effectLst/>
                        </a:rPr>
                        <a:t>mirror,</a:t>
                      </a:r>
                    </a:p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box </a:t>
                      </a:r>
                      <a:r>
                        <a:rPr lang="en-US" sz="1400" u="none" strike="noStrike" dirty="0">
                          <a:effectLst/>
                        </a:rPr>
                        <a:t>on floor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 up box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 up box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 up box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 box to table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 box to scale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carry box </a:t>
                      </a:r>
                      <a:r>
                        <a:rPr lang="en-US" sz="1400" u="none" strike="noStrike" dirty="0" smtClean="0">
                          <a:effectLst/>
                        </a:rPr>
                        <a:t>to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 box on table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 box to scale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place</a:t>
                      </a:r>
                      <a:r>
                        <a:rPr lang="de-DE" sz="1400" u="none" strike="noStrike" dirty="0">
                          <a:effectLst/>
                        </a:rPr>
                        <a:t> box on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 box away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 up box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 box away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walk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center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walk to left side of the 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place</a:t>
                      </a:r>
                      <a:r>
                        <a:rPr lang="de-DE" sz="1400" u="none" strike="noStrike" dirty="0">
                          <a:effectLst/>
                        </a:rPr>
                        <a:t> box on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 box to bottom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bottom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 box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walk to right side of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pick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pick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walk to right side of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walk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center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lift up box from scale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right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 box right 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place</a:t>
                      </a:r>
                      <a:r>
                        <a:rPr lang="de-DE" sz="1400" u="none" strike="noStrike" dirty="0">
                          <a:effectLst/>
                        </a:rPr>
                        <a:t> box on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bottom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walk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center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 box to bottom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 box left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pick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pick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right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ST19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 box to scale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right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lift up box from scale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walk to left side of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walk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side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lift up box from scale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right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bottom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place</a:t>
                      </a:r>
                      <a:r>
                        <a:rPr lang="de-DE" sz="1400" u="none" strike="noStrike" dirty="0">
                          <a:effectLst/>
                        </a:rPr>
                        <a:t> box on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buttom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walk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center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walk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pick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pick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right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walk to box on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place</a:t>
                      </a:r>
                      <a:r>
                        <a:rPr lang="de-DE" sz="1400" u="none" strike="noStrike" dirty="0">
                          <a:effectLst/>
                        </a:rPr>
                        <a:t> box on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walk to right side of 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ST29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pick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pick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ST30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pick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pick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ST31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smtClean="0">
                          <a:effectLst/>
                        </a:rPr>
                        <a:t>(invisible)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mirror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ST32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put</a:t>
                      </a:r>
                      <a:r>
                        <a:rPr lang="de-DE" sz="1400" u="none" strike="noStrike" dirty="0">
                          <a:effectLst/>
                        </a:rPr>
                        <a:t> box on </a:t>
                      </a:r>
                      <a:r>
                        <a:rPr lang="de-DE" sz="1400" u="none" strike="noStrike" dirty="0" err="1">
                          <a:effectLst/>
                        </a:rPr>
                        <a:t>floor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lift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pick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pick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ST33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 box up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to</a:t>
                      </a:r>
                      <a:r>
                        <a:rPr lang="de-DE" sz="1400" u="none" strike="noStrike" dirty="0" smtClean="0">
                          <a:effectLst/>
                        </a:rPr>
                        <a:t> (invisible) </a:t>
                      </a:r>
                      <a:r>
                        <a:rPr lang="de-DE" sz="1400" u="none" strike="noStrike" dirty="0" err="1">
                          <a:effectLst/>
                        </a:rPr>
                        <a:t>mirror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smtClean="0">
                          <a:effectLst/>
                        </a:rPr>
                        <a:t>(invisible)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mirror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ST34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put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ground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ground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ground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61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936900"/>
              </p:ext>
            </p:extLst>
          </p:nvPr>
        </p:nvGraphicFramePr>
        <p:xfrm>
          <a:off x="2" y="10"/>
          <a:ext cx="7657654" cy="7612736"/>
        </p:xfrm>
        <a:graphic>
          <a:graphicData uri="http://schemas.openxmlformats.org/drawingml/2006/table">
            <a:tbl>
              <a:tblPr firstRow="1" lastRow="1">
                <a:tableStyleId>{9D7B26C5-4107-4FEC-AEDC-1716B250A1EF}</a:tableStyleId>
              </a:tblPr>
              <a:tblGrid>
                <a:gridCol w="1933573"/>
                <a:gridCol w="3200400"/>
                <a:gridCol w="942975"/>
                <a:gridCol w="1580706"/>
              </a:tblGrid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Logging</a:t>
                      </a:r>
                      <a:r>
                        <a:rPr lang="de-DE" sz="14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Research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question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Elapsed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time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since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beginning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Milliseconds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RQ1.1.1-3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Frame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frame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GV </a:t>
                      </a:r>
                      <a:r>
                        <a:rPr lang="de-DE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frames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RQ1.1.1-3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Subtask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performed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RQ1.1.3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Hip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hip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smtClean="0">
                          <a:effectLst/>
                        </a:rPr>
                        <a:t>of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hip L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Head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head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head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Box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box GV and box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Hip angle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hip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smtClean="0">
                          <a:effectLst/>
                        </a:rPr>
                        <a:t>of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hip L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Head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head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head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RQ1.1.1*, RQ1.3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Box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box GV and box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L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spine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spine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r>
                        <a:rPr lang="de-DE" sz="1400" u="none" strike="noStrike" dirty="0" smtClean="0">
                          <a:effectLst/>
                        </a:rPr>
                        <a:t> of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L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base</a:t>
                      </a:r>
                      <a:r>
                        <a:rPr lang="de-DE" sz="1400" u="none" strike="noStrike" dirty="0" smtClean="0">
                          <a:effectLst/>
                        </a:rPr>
                        <a:t> of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L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squat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squat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of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 hip-box distance</a:t>
                      </a:r>
                      <a:endParaRPr lang="en-GB" sz="1400" dirty="0"/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elbows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GV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spine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spine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r>
                        <a:rPr lang="de-DE" sz="1400" u="none" strike="noStrike" dirty="0" smtClean="0">
                          <a:effectLst/>
                        </a:rPr>
                        <a:t> of GV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GV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base</a:t>
                      </a:r>
                      <a:r>
                        <a:rPr lang="de-DE" sz="1400" u="none" strike="noStrike" dirty="0" smtClean="0">
                          <a:effectLst/>
                        </a:rPr>
                        <a:t> of GV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GV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squat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squat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of GV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GV hip-box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elbows</a:t>
                      </a:r>
                      <a:r>
                        <a:rPr lang="de-DE" sz="1400" u="none" strike="noStrike" dirty="0" smtClean="0">
                          <a:effectLst/>
                        </a:rPr>
                        <a:t> GV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L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l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ooking</a:t>
                      </a:r>
                      <a:r>
                        <a:rPr lang="de-DE" sz="1400" u="none" strike="noStrike" dirty="0" smtClean="0">
                          <a:effectLst/>
                        </a:rPr>
                        <a:t> at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 </a:t>
                      </a:r>
                      <a:r>
                        <a:rPr lang="de-DE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looking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LAID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 </a:t>
                      </a:r>
                      <a:r>
                        <a:rPr lang="de-DE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position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for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all 12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trackers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Pos 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Y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position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for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all 12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trackers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Pos z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position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for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all 12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trackers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Rot 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rotation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for</a:t>
                      </a:r>
                      <a:r>
                        <a:rPr lang="de-DE" sz="1400" u="none" strike="noStrike" dirty="0" smtClean="0">
                          <a:effectLst/>
                        </a:rPr>
                        <a:t> all 12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trackers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Rot 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Y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rotation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for</a:t>
                      </a:r>
                      <a:r>
                        <a:rPr lang="de-DE" sz="1400" u="none" strike="noStrike" dirty="0" smtClean="0">
                          <a:effectLst/>
                        </a:rPr>
                        <a:t> all 12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trackers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Rot z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Z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rotation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for</a:t>
                      </a:r>
                      <a:r>
                        <a:rPr lang="de-DE" sz="1400" u="none" strike="noStrike" dirty="0" smtClean="0">
                          <a:effectLst/>
                        </a:rPr>
                        <a:t> all 12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trackers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146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04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100537"/>
              </p:ext>
            </p:extLst>
          </p:nvPr>
        </p:nvGraphicFramePr>
        <p:xfrm>
          <a:off x="2032000" y="719666"/>
          <a:ext cx="7414832" cy="22250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998978"/>
                <a:gridCol w="1786255"/>
                <a:gridCol w="262959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Perspective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Speed Mechanic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Multiple Representations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Ego-centric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Exo-centric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Ego</a:t>
                      </a:r>
                      <a:r>
                        <a:rPr lang="en-GB" baseline="0" dirty="0" smtClean="0"/>
                        <a:t> &amp; Exo-centric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Augmented Exo-centric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Ego</a:t>
                      </a:r>
                      <a:r>
                        <a:rPr lang="en-GB" baseline="0" dirty="0" smtClean="0"/>
                        <a:t> &amp; Augmented Exo-centric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22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770015"/>
              </p:ext>
            </p:extLst>
          </p:nvPr>
        </p:nvGraphicFramePr>
        <p:xfrm>
          <a:off x="1619250" y="723900"/>
          <a:ext cx="4245356" cy="23469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361950"/>
                <a:gridCol w="914400"/>
                <a:gridCol w="390525"/>
                <a:gridCol w="914400"/>
                <a:gridCol w="390525"/>
                <a:gridCol w="923925"/>
                <a:gridCol w="34963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Session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Session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Session 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noProof="0" dirty="0" smtClean="0">
                          <a:effectLst/>
                        </a:rPr>
                        <a:t>PT</a:t>
                      </a:r>
                      <a:endParaRPr lang="en-GB" sz="1400" b="0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Perspective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Perspective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Perspective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Ego-Exo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Ego-Exo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Ego-Exo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PT4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&amp;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&amp;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PT6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&amp;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PT7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Ego-Exo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PT8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Ego-Exo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PT9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Ego-Exo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54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7157" y="2573415"/>
            <a:ext cx="2165684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369998" y="2376019"/>
            <a:ext cx="1076424" cy="91929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74320" y="4330706"/>
            <a:ext cx="2165684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357161" y="4133309"/>
            <a:ext cx="1076425" cy="919291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274320" y="932689"/>
            <a:ext cx="2165684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369998" y="735293"/>
            <a:ext cx="1076424" cy="9192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0738" y="1293636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80738" y="2925977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274319" y="4330706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258280" y="822"/>
            <a:ext cx="262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Avatar Representations</a:t>
            </a:r>
            <a:endParaRPr lang="en-GB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20967" y="0"/>
            <a:ext cx="3845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Conditions of VIRTUAL support</a:t>
            </a:r>
            <a:endParaRPr lang="en-GB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559295" y="1621756"/>
            <a:ext cx="69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REAL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886326" y="3286924"/>
            <a:ext cx="170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VIRTUAL (COPY)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391649" y="5023099"/>
            <a:ext cx="100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VIRTUAL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3714549" y="941074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3714549" y="941074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3708131" y="1665836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4917708" y="1071783"/>
            <a:ext cx="1076425" cy="919291"/>
          </a:xfrm>
          <a:prstGeom prst="rect">
            <a:avLst/>
          </a:prstGeom>
          <a:noFill/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4608093" y="1468440"/>
            <a:ext cx="1076424" cy="91929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714550" y="2026783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4729615" y="2382018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6276074" y="2382018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sp>
        <p:nvSpPr>
          <p:cNvPr id="36" name="Rectangle 35"/>
          <p:cNvSpPr/>
          <p:nvPr/>
        </p:nvSpPr>
        <p:spPr>
          <a:xfrm>
            <a:off x="3714549" y="3609750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3714549" y="3609750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3708131" y="4334512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4917708" y="3740459"/>
            <a:ext cx="1076425" cy="919291"/>
          </a:xfrm>
          <a:prstGeom prst="rect">
            <a:avLst/>
          </a:prstGeom>
          <a:noFill/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4608093" y="4137116"/>
            <a:ext cx="1076424" cy="91929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714550" y="4695459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4729615" y="50506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276074" y="50506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6582880" y="3738594"/>
            <a:ext cx="1076425" cy="919291"/>
          </a:xfrm>
          <a:prstGeom prst="rect">
            <a:avLst/>
          </a:prstGeom>
          <a:noFill/>
        </p:spPr>
      </p:pic>
      <p:sp>
        <p:nvSpPr>
          <p:cNvPr id="46" name="Rectangle 45"/>
          <p:cNvSpPr/>
          <p:nvPr/>
        </p:nvSpPr>
        <p:spPr>
          <a:xfrm>
            <a:off x="8247244" y="949459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8247244" y="949459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8240826" y="1674221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9140788" y="1476825"/>
            <a:ext cx="1076424" cy="91929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247245" y="2035168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9262310" y="2390403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0808769" y="2390403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1115575" y="1078303"/>
            <a:ext cx="1076425" cy="919291"/>
          </a:xfrm>
          <a:prstGeom prst="rect">
            <a:avLst/>
          </a:prstGeom>
          <a:noFill/>
        </p:spPr>
      </p:pic>
      <p:sp>
        <p:nvSpPr>
          <p:cNvPr id="56" name="Rectangle 55"/>
          <p:cNvSpPr/>
          <p:nvPr/>
        </p:nvSpPr>
        <p:spPr>
          <a:xfrm>
            <a:off x="8240826" y="3609750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8240826" y="3609750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58" name="Rectangle 57"/>
          <p:cNvSpPr/>
          <p:nvPr/>
        </p:nvSpPr>
        <p:spPr>
          <a:xfrm>
            <a:off x="8234408" y="4334512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9134370" y="4137116"/>
            <a:ext cx="1076424" cy="91929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240827" y="4695459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9255892" y="50506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10802351" y="50506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1104337" y="3739980"/>
            <a:ext cx="1076425" cy="919291"/>
          </a:xfrm>
          <a:prstGeom prst="rect">
            <a:avLst/>
          </a:prstGeom>
          <a:noFill/>
        </p:spPr>
      </p:pic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0791525" y="4137116"/>
            <a:ext cx="1076424" cy="91929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3708131" y="636466"/>
            <a:ext cx="2205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 guidance</a:t>
            </a:r>
            <a:endParaRPr lang="en-GB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8244840" y="641676"/>
            <a:ext cx="2205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 guidance</a:t>
            </a:r>
            <a:endParaRPr lang="en-GB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3714549" y="3304391"/>
            <a:ext cx="2868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 &amp; EXO-centric guidance</a:t>
            </a:r>
            <a:endParaRPr lang="en-GB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8238422" y="3295608"/>
            <a:ext cx="2671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Augmented EXO-centric guidance</a:t>
            </a:r>
            <a:endParaRPr lang="en-GB" sz="1400" dirty="0"/>
          </a:p>
        </p:txBody>
      </p:sp>
      <p:sp>
        <p:nvSpPr>
          <p:cNvPr id="55" name="Rectangle 54"/>
          <p:cNvSpPr/>
          <p:nvPr/>
        </p:nvSpPr>
        <p:spPr>
          <a:xfrm>
            <a:off x="6276074" y="6272909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/>
          <p:cNvSpPr txBox="1"/>
          <p:nvPr/>
        </p:nvSpPr>
        <p:spPr>
          <a:xfrm>
            <a:off x="6276074" y="6272909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70" name="Rectangle 69"/>
          <p:cNvSpPr/>
          <p:nvPr/>
        </p:nvSpPr>
        <p:spPr>
          <a:xfrm>
            <a:off x="6269656" y="6997671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7482435" y="6398275"/>
            <a:ext cx="1076425" cy="919291"/>
          </a:xfrm>
          <a:prstGeom prst="rect">
            <a:avLst/>
          </a:prstGeom>
          <a:noFill/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7169618" y="6800275"/>
            <a:ext cx="1076424" cy="91929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6276075" y="7358618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7291140" y="7713853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8837599" y="7713853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9139585" y="6403139"/>
            <a:ext cx="1076425" cy="919291"/>
          </a:xfrm>
          <a:prstGeom prst="rect">
            <a:avLst/>
          </a:prstGeom>
          <a:noFill/>
        </p:spPr>
      </p:pic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8826773" y="6800275"/>
            <a:ext cx="1076424" cy="91929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6273669" y="5958767"/>
            <a:ext cx="3741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 &amp; Augmented EXO-centric guidance</a:t>
            </a:r>
            <a:endParaRPr lang="en-GB" sz="1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13100" y="547566"/>
            <a:ext cx="0" cy="7380000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14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5419" y="145600"/>
            <a:ext cx="6480000" cy="6480000"/>
          </a:xfrm>
          <a:prstGeom prst="rect">
            <a:avLst/>
          </a:prstGeom>
          <a:noFill/>
          <a:ln w="25400">
            <a:solidFill>
              <a:srgbClr val="66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6FF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1877" y="3198031"/>
            <a:ext cx="586154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400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562342" y="-187569"/>
            <a:ext cx="586154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400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86862" y="187569"/>
            <a:ext cx="17350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Tracking volume</a:t>
            </a:r>
            <a:endParaRPr lang="en-GB" dirty="0"/>
          </a:p>
        </p:txBody>
      </p:sp>
      <p:cxnSp>
        <p:nvCxnSpPr>
          <p:cNvPr id="9" name="Straight Connector 8"/>
          <p:cNvCxnSpPr>
            <a:stCxn id="7" idx="3"/>
          </p:cNvCxnSpPr>
          <p:nvPr/>
        </p:nvCxnSpPr>
        <p:spPr>
          <a:xfrm>
            <a:off x="2121877" y="372235"/>
            <a:ext cx="493542" cy="0"/>
          </a:xfrm>
          <a:prstGeom prst="line">
            <a:avLst/>
          </a:prstGeom>
          <a:ln w="25400">
            <a:solidFill>
              <a:srgbClr val="66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92706" y="4913762"/>
            <a:ext cx="2763806" cy="1486369"/>
          </a:xfrm>
          <a:prstGeom prst="rect">
            <a:avLst/>
          </a:prstGeom>
          <a:solidFill>
            <a:srgbClr val="D2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615419" y="675608"/>
            <a:ext cx="209843" cy="19225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7955446" y="1168132"/>
            <a:ext cx="900000" cy="90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1296691" y="1433466"/>
            <a:ext cx="8134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Mirror</a:t>
            </a:r>
            <a:endParaRPr lang="en-GB" dirty="0"/>
          </a:p>
        </p:txBody>
      </p:sp>
      <p:cxnSp>
        <p:nvCxnSpPr>
          <p:cNvPr id="28" name="Straight Connector 27"/>
          <p:cNvCxnSpPr>
            <a:stCxn id="27" idx="3"/>
          </p:cNvCxnSpPr>
          <p:nvPr/>
        </p:nvCxnSpPr>
        <p:spPr>
          <a:xfrm>
            <a:off x="2110120" y="1618132"/>
            <a:ext cx="493543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38176" y="234040"/>
            <a:ext cx="734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Scale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2" name="Straight Connector 31"/>
          <p:cNvCxnSpPr>
            <a:endCxn id="25" idx="0"/>
          </p:cNvCxnSpPr>
          <p:nvPr/>
        </p:nvCxnSpPr>
        <p:spPr>
          <a:xfrm>
            <a:off x="8405446" y="558028"/>
            <a:ext cx="0" cy="610104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348419" y="1318436"/>
            <a:ext cx="492370" cy="636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Isosceles Triangle 1"/>
          <p:cNvSpPr/>
          <p:nvPr/>
        </p:nvSpPr>
        <p:spPr>
          <a:xfrm>
            <a:off x="206862" y="6265600"/>
            <a:ext cx="360000" cy="360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95324" y="6286500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Vive Tracker</a:t>
            </a:r>
            <a:endParaRPr lang="en-GB" dirty="0"/>
          </a:p>
        </p:txBody>
      </p:sp>
      <p:sp>
        <p:nvSpPr>
          <p:cNvPr id="34" name="Isosceles Triangle 33"/>
          <p:cNvSpPr/>
          <p:nvPr/>
        </p:nvSpPr>
        <p:spPr>
          <a:xfrm>
            <a:off x="7007712" y="6106500"/>
            <a:ext cx="360000" cy="360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Isosceles Triangle 34"/>
          <p:cNvSpPr/>
          <p:nvPr/>
        </p:nvSpPr>
        <p:spPr>
          <a:xfrm>
            <a:off x="8675406" y="1808523"/>
            <a:ext cx="360000" cy="360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Isosceles Triangle 35"/>
          <p:cNvSpPr/>
          <p:nvPr/>
        </p:nvSpPr>
        <p:spPr>
          <a:xfrm>
            <a:off x="3420776" y="1412080"/>
            <a:ext cx="360000" cy="360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1296691" y="4794236"/>
            <a:ext cx="6916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Table</a:t>
            </a:r>
            <a:endParaRPr lang="en-GB" dirty="0"/>
          </a:p>
        </p:txBody>
      </p:sp>
      <p:cxnSp>
        <p:nvCxnSpPr>
          <p:cNvPr id="39" name="Straight Connector 38"/>
          <p:cNvCxnSpPr>
            <a:stCxn id="38" idx="3"/>
          </p:cNvCxnSpPr>
          <p:nvPr/>
        </p:nvCxnSpPr>
        <p:spPr>
          <a:xfrm>
            <a:off x="1988353" y="4978902"/>
            <a:ext cx="2504353" cy="0"/>
          </a:xfrm>
          <a:prstGeom prst="line">
            <a:avLst/>
          </a:prstGeom>
          <a:ln w="25400">
            <a:solidFill>
              <a:srgbClr val="D269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18804" y="547352"/>
            <a:ext cx="54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Box</a:t>
            </a:r>
            <a:endParaRPr lang="en-GB" dirty="0"/>
          </a:p>
        </p:txBody>
      </p:sp>
      <p:cxnSp>
        <p:nvCxnSpPr>
          <p:cNvPr id="41" name="Straight Arrow Connector 40"/>
          <p:cNvCxnSpPr>
            <a:stCxn id="40" idx="2"/>
          </p:cNvCxnSpPr>
          <p:nvPr/>
        </p:nvCxnSpPr>
        <p:spPr>
          <a:xfrm>
            <a:off x="3590357" y="916684"/>
            <a:ext cx="4247" cy="401752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04422" y="1449331"/>
            <a:ext cx="433754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45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8188569" y="2003095"/>
            <a:ext cx="43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45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81532" y="4467483"/>
            <a:ext cx="56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120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7256512" y="5469377"/>
            <a:ext cx="43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70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695323" y="5746500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Lighthouse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206862" y="5746500"/>
            <a:ext cx="488461" cy="360000"/>
            <a:chOff x="206862" y="5746500"/>
            <a:chExt cx="488461" cy="360000"/>
          </a:xfrm>
        </p:grpSpPr>
        <p:sp>
          <p:nvSpPr>
            <p:cNvPr id="10" name="Rectangle 9"/>
            <p:cNvSpPr/>
            <p:nvPr/>
          </p:nvSpPr>
          <p:spPr>
            <a:xfrm>
              <a:off x="206862" y="5746500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386862" y="5746500"/>
              <a:ext cx="308461" cy="36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50"/>
          <p:cNvGrpSpPr/>
          <p:nvPr/>
        </p:nvGrpSpPr>
        <p:grpSpPr>
          <a:xfrm rot="2603897">
            <a:off x="2188333" y="-219672"/>
            <a:ext cx="488461" cy="360000"/>
            <a:chOff x="206862" y="5746500"/>
            <a:chExt cx="488461" cy="360000"/>
          </a:xfrm>
        </p:grpSpPr>
        <p:sp>
          <p:nvSpPr>
            <p:cNvPr id="52" name="Rectangle 51"/>
            <p:cNvSpPr/>
            <p:nvPr/>
          </p:nvSpPr>
          <p:spPr>
            <a:xfrm>
              <a:off x="206862" y="5746500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/>
            <p:nvPr/>
          </p:nvSpPr>
          <p:spPr>
            <a:xfrm>
              <a:off x="386862" y="5746500"/>
              <a:ext cx="308461" cy="36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oup 53"/>
          <p:cNvGrpSpPr/>
          <p:nvPr/>
        </p:nvGrpSpPr>
        <p:grpSpPr>
          <a:xfrm rot="18811382">
            <a:off x="2194589" y="6646499"/>
            <a:ext cx="488461" cy="360000"/>
            <a:chOff x="206862" y="5746500"/>
            <a:chExt cx="488461" cy="360000"/>
          </a:xfrm>
        </p:grpSpPr>
        <p:sp>
          <p:nvSpPr>
            <p:cNvPr id="55" name="Rectangle 54"/>
            <p:cNvSpPr/>
            <p:nvPr/>
          </p:nvSpPr>
          <p:spPr>
            <a:xfrm>
              <a:off x="206862" y="5746500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/>
            <p:cNvSpPr/>
            <p:nvPr/>
          </p:nvSpPr>
          <p:spPr>
            <a:xfrm>
              <a:off x="386862" y="5746500"/>
              <a:ext cx="308461" cy="36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" name="Group 56"/>
          <p:cNvGrpSpPr/>
          <p:nvPr/>
        </p:nvGrpSpPr>
        <p:grpSpPr>
          <a:xfrm rot="13608149">
            <a:off x="9058088" y="6640840"/>
            <a:ext cx="488461" cy="360000"/>
            <a:chOff x="206862" y="5746500"/>
            <a:chExt cx="488461" cy="360000"/>
          </a:xfrm>
        </p:grpSpPr>
        <p:sp>
          <p:nvSpPr>
            <p:cNvPr id="58" name="Rectangle 57"/>
            <p:cNvSpPr/>
            <p:nvPr/>
          </p:nvSpPr>
          <p:spPr>
            <a:xfrm>
              <a:off x="206862" y="5746500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/>
            <p:cNvSpPr/>
            <p:nvPr/>
          </p:nvSpPr>
          <p:spPr>
            <a:xfrm>
              <a:off x="386862" y="5746500"/>
              <a:ext cx="308461" cy="36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/>
          <p:cNvGrpSpPr/>
          <p:nvPr/>
        </p:nvGrpSpPr>
        <p:grpSpPr>
          <a:xfrm rot="8092528">
            <a:off x="9059564" y="-218187"/>
            <a:ext cx="488461" cy="360000"/>
            <a:chOff x="206862" y="5746500"/>
            <a:chExt cx="488461" cy="360000"/>
          </a:xfrm>
        </p:grpSpPr>
        <p:sp>
          <p:nvSpPr>
            <p:cNvPr id="61" name="Rectangle 60"/>
            <p:cNvSpPr/>
            <p:nvPr/>
          </p:nvSpPr>
          <p:spPr>
            <a:xfrm>
              <a:off x="206862" y="5746500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 61"/>
            <p:cNvSpPr/>
            <p:nvPr/>
          </p:nvSpPr>
          <p:spPr>
            <a:xfrm>
              <a:off x="386862" y="5746500"/>
              <a:ext cx="308461" cy="36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7" name="Straight Connector 16"/>
          <p:cNvCxnSpPr/>
          <p:nvPr/>
        </p:nvCxnSpPr>
        <p:spPr>
          <a:xfrm flipH="1" flipV="1">
            <a:off x="3861910" y="1888601"/>
            <a:ext cx="4033523" cy="1008"/>
          </a:xfrm>
          <a:prstGeom prst="line">
            <a:avLst/>
          </a:prstGeom>
          <a:ln w="254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505869" y="1863329"/>
            <a:ext cx="5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300</a:t>
            </a:r>
            <a:endParaRPr lang="en-GB" dirty="0"/>
          </a:p>
        </p:txBody>
      </p:sp>
      <p:cxnSp>
        <p:nvCxnSpPr>
          <p:cNvPr id="66" name="Straight Connector 65"/>
          <p:cNvCxnSpPr/>
          <p:nvPr/>
        </p:nvCxnSpPr>
        <p:spPr>
          <a:xfrm flipH="1" flipV="1">
            <a:off x="3758264" y="2006604"/>
            <a:ext cx="1604062" cy="2840789"/>
          </a:xfrm>
          <a:prstGeom prst="line">
            <a:avLst/>
          </a:prstGeom>
          <a:ln w="254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6257469" y="2145392"/>
            <a:ext cx="1697977" cy="2702001"/>
          </a:xfrm>
          <a:prstGeom prst="line">
            <a:avLst/>
          </a:prstGeom>
          <a:ln w="254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678587" y="2962124"/>
            <a:ext cx="5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140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6594029" y="2990977"/>
            <a:ext cx="5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240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867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5419" y="145600"/>
            <a:ext cx="6480000" cy="6480000"/>
          </a:xfrm>
          <a:prstGeom prst="rect">
            <a:avLst/>
          </a:prstGeom>
          <a:noFill/>
          <a:ln w="25400">
            <a:solidFill>
              <a:srgbClr val="66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6FF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6862" y="187569"/>
            <a:ext cx="17350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Tracking volume</a:t>
            </a:r>
            <a:endParaRPr lang="en-GB" dirty="0"/>
          </a:p>
        </p:txBody>
      </p:sp>
      <p:cxnSp>
        <p:nvCxnSpPr>
          <p:cNvPr id="9" name="Straight Connector 8"/>
          <p:cNvCxnSpPr>
            <a:stCxn id="7" idx="3"/>
          </p:cNvCxnSpPr>
          <p:nvPr/>
        </p:nvCxnSpPr>
        <p:spPr>
          <a:xfrm>
            <a:off x="2121877" y="372235"/>
            <a:ext cx="493542" cy="0"/>
          </a:xfrm>
          <a:prstGeom prst="line">
            <a:avLst/>
          </a:prstGeom>
          <a:ln w="25400">
            <a:solidFill>
              <a:srgbClr val="66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92706" y="4913762"/>
            <a:ext cx="2763806" cy="1486369"/>
          </a:xfrm>
          <a:prstGeom prst="rect">
            <a:avLst/>
          </a:prstGeom>
          <a:solidFill>
            <a:srgbClr val="D2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296691" y="4794236"/>
            <a:ext cx="6916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Table</a:t>
            </a:r>
            <a:endParaRPr lang="en-GB" dirty="0"/>
          </a:p>
        </p:txBody>
      </p:sp>
      <p:cxnSp>
        <p:nvCxnSpPr>
          <p:cNvPr id="13" name="Straight Connector 12"/>
          <p:cNvCxnSpPr>
            <a:stCxn id="12" idx="3"/>
          </p:cNvCxnSpPr>
          <p:nvPr/>
        </p:nvCxnSpPr>
        <p:spPr>
          <a:xfrm>
            <a:off x="1988353" y="4978902"/>
            <a:ext cx="2504353" cy="0"/>
          </a:xfrm>
          <a:prstGeom prst="line">
            <a:avLst/>
          </a:prstGeom>
          <a:ln w="25400">
            <a:solidFill>
              <a:srgbClr val="D269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74326" y="3385600"/>
            <a:ext cx="1080000" cy="10800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</a:rPr>
              <a:t>Posi-tions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247247" y="5227562"/>
            <a:ext cx="1080000" cy="10800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Table tight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334609" y="3691649"/>
            <a:ext cx="1080000" cy="10800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Table </a:t>
            </a:r>
            <a:r>
              <a:rPr lang="en-GB" sz="1600" dirty="0" err="1" smtClean="0">
                <a:solidFill>
                  <a:schemeClr val="tx1"/>
                </a:solidFill>
              </a:rPr>
              <a:t>center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422404" y="5221612"/>
            <a:ext cx="1080000" cy="10800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Table left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615419" y="675608"/>
            <a:ext cx="209843" cy="19225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3999426" y="1096900"/>
            <a:ext cx="1080000" cy="10800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Mirror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55446" y="1168132"/>
            <a:ext cx="900000" cy="90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6725474" y="1078132"/>
            <a:ext cx="1080000" cy="10800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Scale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96691" y="1433466"/>
            <a:ext cx="8134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Mirror</a:t>
            </a:r>
            <a:endParaRPr lang="en-GB" dirty="0"/>
          </a:p>
        </p:txBody>
      </p:sp>
      <p:cxnSp>
        <p:nvCxnSpPr>
          <p:cNvPr id="28" name="Straight Connector 27"/>
          <p:cNvCxnSpPr>
            <a:stCxn id="27" idx="3"/>
          </p:cNvCxnSpPr>
          <p:nvPr/>
        </p:nvCxnSpPr>
        <p:spPr>
          <a:xfrm>
            <a:off x="2110120" y="1618132"/>
            <a:ext cx="493543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38176" y="234040"/>
            <a:ext cx="734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Scale</a:t>
            </a:r>
            <a:endParaRPr lang="en-GB" dirty="0"/>
          </a:p>
        </p:txBody>
      </p:sp>
      <p:cxnSp>
        <p:nvCxnSpPr>
          <p:cNvPr id="32" name="Straight Connector 31"/>
          <p:cNvCxnSpPr>
            <a:endCxn id="25" idx="0"/>
          </p:cNvCxnSpPr>
          <p:nvPr/>
        </p:nvCxnSpPr>
        <p:spPr>
          <a:xfrm>
            <a:off x="8405446" y="558028"/>
            <a:ext cx="0" cy="610104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348419" y="1318436"/>
            <a:ext cx="492370" cy="636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3318804" y="547352"/>
            <a:ext cx="54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Box</a:t>
            </a:r>
            <a:endParaRPr lang="en-GB" dirty="0"/>
          </a:p>
        </p:txBody>
      </p:sp>
      <p:cxnSp>
        <p:nvCxnSpPr>
          <p:cNvPr id="44" name="Straight Arrow Connector 43"/>
          <p:cNvCxnSpPr>
            <a:stCxn id="42" idx="2"/>
            <a:endCxn id="37" idx="0"/>
          </p:cNvCxnSpPr>
          <p:nvPr/>
        </p:nvCxnSpPr>
        <p:spPr>
          <a:xfrm>
            <a:off x="3590357" y="916684"/>
            <a:ext cx="4247" cy="401752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62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20961" y="3043881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020960" y="5296930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95415" y="3043880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646507" y="3043881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020960" y="74141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429250" y="3460242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0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35357" y="3460242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986449" y="3460242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3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429249" y="490502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4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429249" y="5828955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831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1637</Words>
  <Application>Microsoft Office PowerPoint</Application>
  <PresentationFormat>Widescreen</PresentationFormat>
  <Paragraphs>668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Feyer</dc:creator>
  <cp:lastModifiedBy>Stefan Feyer</cp:lastModifiedBy>
  <cp:revision>47</cp:revision>
  <dcterms:created xsi:type="dcterms:W3CDTF">2021-02-17T19:57:06Z</dcterms:created>
  <dcterms:modified xsi:type="dcterms:W3CDTF">2021-03-11T01:54:23Z</dcterms:modified>
</cp:coreProperties>
</file>