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3" r:id="rId6"/>
    <p:sldId id="262" r:id="rId7"/>
    <p:sldId id="259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D26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17/02/2021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5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17/02/2021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2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17/02/2021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84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17/02/2021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04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17/02/2021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71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17/02/2021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13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17/02/2021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7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17/02/2021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19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17/02/2021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07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17/02/2021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8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17/02/2021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92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C24B8-440A-4F45-9B94-260AF1757692}" type="datetimeFigureOut">
              <a:rPr lang="en-GB" smtClean="0"/>
              <a:t>17/02/2021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68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10215"/>
              </p:ext>
            </p:extLst>
          </p:nvPr>
        </p:nvGraphicFramePr>
        <p:xfrm>
          <a:off x="0" y="0"/>
          <a:ext cx="11330948" cy="6737524"/>
        </p:xfrm>
        <a:graphic>
          <a:graphicData uri="http://schemas.openxmlformats.org/drawingml/2006/table">
            <a:tbl>
              <a:tblPr firstRow="1" firstCol="1" lastRow="1">
                <a:tableStyleId>{616DA210-FB5B-4158-B5E0-FEB733F419BA}</a:tableStyleId>
              </a:tblPr>
              <a:tblGrid>
                <a:gridCol w="987552"/>
                <a:gridCol w="1563624"/>
                <a:gridCol w="6444466"/>
                <a:gridCol w="2335306"/>
              </a:tblGrid>
              <a:tr h="28832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Sub-task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Sub-task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description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Professional‘s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comment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Amount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of sub-tasks per 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488916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Lunge, feet hip wide, chest out, straight back, lean forward, bend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front knee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, extend your arms, pressure on front leg, pull box by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activating back muscles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70445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 box on table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Lunge, feet hip wide, chest out, straight back, lean forward, bend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front knee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, extend your arms, pressure on front leg, push box by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activating back muscles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79388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turn box by 90° on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Feet hip wide, lean slightly forward with straight back,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turn box with arm muscles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52007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put the box </a:t>
                      </a:r>
                      <a:r>
                        <a:rPr lang="en-US" sz="1400" u="none" strike="noStrike" dirty="0" smtClean="0">
                          <a:effectLst/>
                        </a:rPr>
                        <a:t>from </a:t>
                      </a:r>
                      <a:r>
                        <a:rPr lang="en-US" sz="1400" u="none" strike="noStrike" dirty="0">
                          <a:effectLst/>
                        </a:rPr>
                        <a:t>one side to </a:t>
                      </a:r>
                      <a:r>
                        <a:rPr lang="en-US" sz="1400" u="none" strike="noStrike" dirty="0" smtClean="0">
                          <a:effectLst/>
                        </a:rPr>
                        <a:t>another on the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Feet hip wide,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bended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arms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depending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box: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over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no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bended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remains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469636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translation in space with the box in hand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Chest out, straight back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bended</a:t>
                      </a:r>
                      <a:r>
                        <a:rPr lang="de-DE" sz="1400" u="none" strike="noStrike" dirty="0" smtClean="0">
                          <a:effectLst/>
                        </a:rPr>
                        <a:t> on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nearly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90°, box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near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body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469636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translation in space without the box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“normal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walking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their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own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judgment</a:t>
                      </a:r>
                      <a:r>
                        <a:rPr lang="de-DE" sz="1400" u="none" strike="noStrike" dirty="0" smtClean="0">
                          <a:effectLst/>
                        </a:rPr>
                        <a:t>“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022352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lift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the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from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flor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Approach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near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possible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shifted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front,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, open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legs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while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going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down,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stop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at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raised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heels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forward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lift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box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quadtriceps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in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tights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chest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out,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ellbows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aim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at ca. 90°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565409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Lower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flor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above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pelvis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 and open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legs</a:t>
                      </a:r>
                      <a:endParaRPr lang="de-DE" sz="14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kopf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>
                          <a:effectLst/>
                        </a:rPr>
                        <a:t>über </a:t>
                      </a:r>
                      <a:r>
                        <a:rPr lang="de-DE" sz="1400" u="none" strike="noStrike" dirty="0" err="1">
                          <a:effectLst/>
                        </a:rPr>
                        <a:t>becken</a:t>
                      </a:r>
                      <a:r>
                        <a:rPr lang="de-DE" sz="1400" u="none" strike="noStrike" dirty="0">
                          <a:effectLst/>
                        </a:rPr>
                        <a:t> beim aufstehen, </a:t>
                      </a:r>
                      <a:r>
                        <a:rPr lang="de-DE" sz="1400" u="none" strike="noStrike" dirty="0" err="1">
                          <a:effectLst/>
                        </a:rPr>
                        <a:t>kknie</a:t>
                      </a:r>
                      <a:r>
                        <a:rPr lang="de-DE" sz="1400" u="none" strike="noStrike" dirty="0">
                          <a:effectLst/>
                        </a:rPr>
                        <a:t> beugen und </a:t>
                      </a:r>
                      <a:r>
                        <a:rPr lang="de-DE" sz="1400" u="none" strike="noStrike" dirty="0" err="1">
                          <a:effectLst/>
                        </a:rPr>
                        <a:t>öfnen</a:t>
                      </a:r>
                      <a:r>
                        <a:rPr lang="de-DE" sz="1400" u="none" strike="noStrike" dirty="0">
                          <a:effectLst/>
                        </a:rPr>
                        <a:t>, </a:t>
                      </a:r>
                      <a:r>
                        <a:rPr lang="de-DE" sz="1400" u="none" strike="noStrike" dirty="0" err="1">
                          <a:effectLst/>
                        </a:rPr>
                        <a:t>brust</a:t>
                      </a:r>
                      <a:r>
                        <a:rPr lang="de-DE" sz="1400" u="none" strike="noStrike" dirty="0">
                          <a:effectLst/>
                        </a:rPr>
                        <a:t> raus, </a:t>
                      </a:r>
                      <a:r>
                        <a:rPr lang="de-DE" sz="1400" u="none" strike="noStrike" dirty="0" err="1">
                          <a:effectLst/>
                        </a:rPr>
                        <a:t>kopf</a:t>
                      </a:r>
                      <a:r>
                        <a:rPr lang="de-DE" sz="1400" u="none" strike="noStrike" dirty="0">
                          <a:effectLst/>
                        </a:rPr>
                        <a:t> gerade, gerader rücken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487787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put box on table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knie beugen, leicht nach vorne beugen, ame setzen box ab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704581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pick up bock from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box weit weg dann ausfallschritt, box nah, dann in die knie und paralele füße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394958"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Total: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80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83826"/>
              </p:ext>
            </p:extLst>
          </p:nvPr>
        </p:nvGraphicFramePr>
        <p:xfrm>
          <a:off x="2" y="10"/>
          <a:ext cx="9214488" cy="86900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88188"/>
                <a:gridCol w="2133156"/>
                <a:gridCol w="450152"/>
                <a:gridCol w="488188"/>
                <a:gridCol w="2133156"/>
                <a:gridCol w="450152"/>
                <a:gridCol w="488188"/>
                <a:gridCol w="2133156"/>
                <a:gridCol w="450152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Sub-</a:t>
                      </a:r>
                    </a:p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Sub-</a:t>
                      </a:r>
                    </a:p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 ID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Sub-</a:t>
                      </a:r>
                    </a:p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 box to table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carry box </a:t>
                      </a:r>
                      <a:r>
                        <a:rPr lang="en-US" sz="1400" u="none" strike="noStrike" dirty="0" smtClean="0">
                          <a:effectLst/>
                        </a:rPr>
                        <a:t>to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 box on table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 box away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away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walk to left side of the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to bottom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right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right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 box right 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to bottom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 box left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left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side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buttom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box on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walk to right side of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(invisible)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put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floor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lift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box up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(</a:t>
                      </a:r>
                      <a:r>
                        <a:rPr lang="de-DE" sz="1400" u="none" strike="noStrike" dirty="0" smtClean="0">
                          <a:effectLst/>
                        </a:rPr>
                        <a:t>invisible</a:t>
                      </a:r>
                      <a:r>
                        <a:rPr lang="de-DE" sz="1400" u="none" strike="noStrike" dirty="0" smtClean="0">
                          <a:effectLst/>
                        </a:rPr>
                        <a:t>) </a:t>
                      </a:r>
                      <a:r>
                        <a:rPr lang="de-DE" sz="1400" u="none" strike="noStrike" dirty="0" err="1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(</a:t>
                      </a:r>
                      <a:r>
                        <a:rPr lang="de-DE" sz="1400" u="none" strike="noStrike" dirty="0" smtClean="0">
                          <a:effectLst/>
                        </a:rPr>
                        <a:t>invisible</a:t>
                      </a:r>
                      <a:r>
                        <a:rPr lang="de-DE" sz="1400" u="none" strike="noStrike" dirty="0" smtClean="0">
                          <a:effectLst/>
                        </a:rPr>
                        <a:t>)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put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61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36900"/>
              </p:ext>
            </p:extLst>
          </p:nvPr>
        </p:nvGraphicFramePr>
        <p:xfrm>
          <a:off x="2" y="10"/>
          <a:ext cx="7657654" cy="7612736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1933573"/>
                <a:gridCol w="3200400"/>
                <a:gridCol w="942975"/>
                <a:gridCol w="1580706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Logging</a:t>
                      </a:r>
                      <a:r>
                        <a:rPr lang="de-DE" sz="14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Research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question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Elapsed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since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beginning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Milliseconds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RQ1.1.1-3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Frame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GV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RQ1.1.1-3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performed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hip L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Box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box GV and box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hip L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RQ1.1.1*, RQ1.3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Box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box GV and box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base</a:t>
                      </a:r>
                      <a:r>
                        <a:rPr lang="de-DE" sz="1400" u="none" strike="noStrike" dirty="0" smtClean="0">
                          <a:effectLst/>
                        </a:rPr>
                        <a:t> 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 hip-box distance</a:t>
                      </a:r>
                      <a:endParaRPr lang="en-GB" sz="1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of </a:t>
                      </a:r>
                      <a:r>
                        <a:rPr lang="de-DE" sz="1400" u="none" strike="noStrike" dirty="0" smtClean="0">
                          <a:effectLst/>
                        </a:rPr>
                        <a:t>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base</a:t>
                      </a:r>
                      <a:r>
                        <a:rPr lang="de-DE" sz="1400" u="none" strike="noStrike" dirty="0" smtClean="0">
                          <a:effectLst/>
                        </a:rPr>
                        <a:t> of </a:t>
                      </a:r>
                      <a:r>
                        <a:rPr lang="de-DE" sz="1400" u="none" strike="noStrike" dirty="0" smtClean="0">
                          <a:effectLst/>
                        </a:rPr>
                        <a:t>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of 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hip-box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ooking</a:t>
                      </a:r>
                      <a:r>
                        <a:rPr lang="de-DE" sz="1400" u="none" strike="noStrike" dirty="0" smtClean="0">
                          <a:effectLst/>
                        </a:rPr>
                        <a:t> at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looking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LAID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 </a:t>
                      </a:r>
                      <a:r>
                        <a:rPr lang="de-DE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Pos 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Y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position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Pos z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Y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z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Z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146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04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00537"/>
              </p:ext>
            </p:extLst>
          </p:nvPr>
        </p:nvGraphicFramePr>
        <p:xfrm>
          <a:off x="2032000" y="719666"/>
          <a:ext cx="7414832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998978"/>
                <a:gridCol w="1786255"/>
                <a:gridCol w="262959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Perspective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Speed Mechanic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Multiple Representations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Ego-centric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Exo-centric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Ego</a:t>
                      </a:r>
                      <a:r>
                        <a:rPr lang="en-GB" baseline="0" dirty="0" smtClean="0"/>
                        <a:t> &amp; Exo-centric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Augmented Exo-centric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Ego</a:t>
                      </a:r>
                      <a:r>
                        <a:rPr lang="en-GB" baseline="0" dirty="0" smtClean="0"/>
                        <a:t> &amp; Augmented Exo-centric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22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70015"/>
              </p:ext>
            </p:extLst>
          </p:nvPr>
        </p:nvGraphicFramePr>
        <p:xfrm>
          <a:off x="1619250" y="723900"/>
          <a:ext cx="4245356" cy="2346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61950"/>
                <a:gridCol w="914400"/>
                <a:gridCol w="390525"/>
                <a:gridCol w="914400"/>
                <a:gridCol w="390525"/>
                <a:gridCol w="923925"/>
                <a:gridCol w="34963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Session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Session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Session 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PT</a:t>
                      </a:r>
                      <a:endParaRPr lang="en-GB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PT4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PT8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PT9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54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7157" y="2573415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69998" y="2376019"/>
            <a:ext cx="1076424" cy="9192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4320" y="4330706"/>
            <a:ext cx="2165684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57161" y="4133309"/>
            <a:ext cx="1076425" cy="919291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74320" y="932689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69998" y="735293"/>
            <a:ext cx="1076424" cy="9192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0738" y="1293636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80738" y="2925977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274319" y="4330706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58280" y="822"/>
            <a:ext cx="262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Avatar Representations</a:t>
            </a:r>
            <a:endParaRPr lang="en-GB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20967" y="0"/>
            <a:ext cx="3845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Conditions of VIRTUAL support</a:t>
            </a:r>
            <a:endParaRPr lang="en-GB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59295" y="1621756"/>
            <a:ext cx="6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REAL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86326" y="3286924"/>
            <a:ext cx="170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 (COPY)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391649" y="5023099"/>
            <a:ext cx="100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3714549" y="941074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3714549" y="941074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3708131" y="1665836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917708" y="1071783"/>
            <a:ext cx="1076425" cy="919291"/>
          </a:xfrm>
          <a:prstGeom prst="rect">
            <a:avLst/>
          </a:prstGeom>
          <a:noFill/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608093" y="1468440"/>
            <a:ext cx="1076424" cy="9192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14550" y="2026783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4729615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276074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sp>
        <p:nvSpPr>
          <p:cNvPr id="36" name="Rectangle 35"/>
          <p:cNvSpPr/>
          <p:nvPr/>
        </p:nvSpPr>
        <p:spPr>
          <a:xfrm>
            <a:off x="3714549" y="36097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3714549" y="36097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3708131" y="43345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917708" y="3740459"/>
            <a:ext cx="1076425" cy="919291"/>
          </a:xfrm>
          <a:prstGeom prst="rect">
            <a:avLst/>
          </a:prstGeom>
          <a:noFill/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608093" y="4137116"/>
            <a:ext cx="1076424" cy="91929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714550" y="46954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4729615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276074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6582880" y="3738594"/>
            <a:ext cx="1076425" cy="919291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8247244" y="949459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8247244" y="949459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8240826" y="1674221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40788" y="1476825"/>
            <a:ext cx="1076424" cy="91929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247245" y="203516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9262310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0808769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115575" y="1078303"/>
            <a:ext cx="1076425" cy="919291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>
          <a:xfrm>
            <a:off x="8240826" y="36097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8240826" y="36097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8234408" y="43345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34370" y="4137116"/>
            <a:ext cx="1076424" cy="91929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240827" y="46954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9255892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0802351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104337" y="3739980"/>
            <a:ext cx="1076425" cy="919291"/>
          </a:xfrm>
          <a:prstGeom prst="rect">
            <a:avLst/>
          </a:prstGeom>
          <a:noFill/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0791525" y="4137116"/>
            <a:ext cx="1076424" cy="91929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708131" y="636466"/>
            <a:ext cx="220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 guidance</a:t>
            </a:r>
            <a:endParaRPr lang="en-GB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244840" y="641676"/>
            <a:ext cx="220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 guidance</a:t>
            </a:r>
            <a:endParaRPr lang="en-GB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714549" y="3304391"/>
            <a:ext cx="2868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 &amp; EXO-centric guidance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238422" y="3295608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Augmented EXO-centric guidance</a:t>
            </a:r>
            <a:endParaRPr lang="en-GB" sz="1400" dirty="0"/>
          </a:p>
        </p:txBody>
      </p:sp>
      <p:sp>
        <p:nvSpPr>
          <p:cNvPr id="55" name="Rectangle 54"/>
          <p:cNvSpPr/>
          <p:nvPr/>
        </p:nvSpPr>
        <p:spPr>
          <a:xfrm>
            <a:off x="6276074" y="6272909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6276074" y="6272909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6269656" y="6997671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482435" y="6398275"/>
            <a:ext cx="1076425" cy="919291"/>
          </a:xfrm>
          <a:prstGeom prst="rect">
            <a:avLst/>
          </a:prstGeom>
          <a:noFill/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169618" y="6800275"/>
            <a:ext cx="1076424" cy="91929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6276075" y="735861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7291140" y="771385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837599" y="771385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39585" y="6403139"/>
            <a:ext cx="1076425" cy="919291"/>
          </a:xfrm>
          <a:prstGeom prst="rect">
            <a:avLst/>
          </a:prstGeom>
          <a:noFill/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8826773" y="6800275"/>
            <a:ext cx="1076424" cy="91929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273669" y="5958767"/>
            <a:ext cx="374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 &amp; Augmented </a:t>
            </a:r>
            <a:r>
              <a:rPr lang="en-GB" sz="1400" dirty="0" smtClean="0"/>
              <a:t>EXO-centric guidance</a:t>
            </a:r>
            <a:endParaRPr lang="en-GB" sz="1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13100" y="547566"/>
            <a:ext cx="0" cy="738000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4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5419" y="145600"/>
            <a:ext cx="6480000" cy="6480000"/>
          </a:xfrm>
          <a:prstGeom prst="rect">
            <a:avLst/>
          </a:prstGeom>
          <a:noFill/>
          <a:ln w="25400">
            <a:solidFill>
              <a:srgbClr val="66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1877" y="3198031"/>
            <a:ext cx="5861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400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562342" y="-187569"/>
            <a:ext cx="5861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400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86862" y="187569"/>
            <a:ext cx="173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Tracking volume</a:t>
            </a:r>
            <a:endParaRPr lang="en-GB" dirty="0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2121877" y="372235"/>
            <a:ext cx="493542" cy="0"/>
          </a:xfrm>
          <a:prstGeom prst="line">
            <a:avLst/>
          </a:prstGeom>
          <a:ln w="25400">
            <a:solidFill>
              <a:srgbClr val="66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92706" y="4913762"/>
            <a:ext cx="2763806" cy="1486369"/>
          </a:xfrm>
          <a:prstGeom prst="rect">
            <a:avLst/>
          </a:prstGeom>
          <a:solidFill>
            <a:srgbClr val="D2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615419" y="675608"/>
            <a:ext cx="209843" cy="1922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955446" y="1168132"/>
            <a:ext cx="900000" cy="90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296691" y="1433466"/>
            <a:ext cx="8134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Mirror</a:t>
            </a:r>
            <a:endParaRPr lang="en-GB" dirty="0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2110120" y="1618132"/>
            <a:ext cx="49354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38176" y="234040"/>
            <a:ext cx="734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Scale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>
            <a:endCxn id="25" idx="0"/>
          </p:cNvCxnSpPr>
          <p:nvPr/>
        </p:nvCxnSpPr>
        <p:spPr>
          <a:xfrm>
            <a:off x="8405446" y="558028"/>
            <a:ext cx="0" cy="6101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48419" y="1318436"/>
            <a:ext cx="492370" cy="636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Isosceles Triangle 1"/>
          <p:cNvSpPr/>
          <p:nvPr/>
        </p:nvSpPr>
        <p:spPr>
          <a:xfrm>
            <a:off x="206862" y="626560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95324" y="62865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Vive Tracker</a:t>
            </a:r>
            <a:endParaRPr lang="en-GB" dirty="0"/>
          </a:p>
        </p:txBody>
      </p:sp>
      <p:sp>
        <p:nvSpPr>
          <p:cNvPr id="34" name="Isosceles Triangle 33"/>
          <p:cNvSpPr/>
          <p:nvPr/>
        </p:nvSpPr>
        <p:spPr>
          <a:xfrm>
            <a:off x="7007712" y="610650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Isosceles Triangle 34"/>
          <p:cNvSpPr/>
          <p:nvPr/>
        </p:nvSpPr>
        <p:spPr>
          <a:xfrm>
            <a:off x="8675406" y="1808523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/>
          <p:cNvSpPr/>
          <p:nvPr/>
        </p:nvSpPr>
        <p:spPr>
          <a:xfrm>
            <a:off x="3420776" y="141208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296691" y="4794236"/>
            <a:ext cx="691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Table</a:t>
            </a:r>
            <a:endParaRPr lang="en-GB" dirty="0"/>
          </a:p>
        </p:txBody>
      </p:sp>
      <p:cxnSp>
        <p:nvCxnSpPr>
          <p:cNvPr id="39" name="Straight Connector 38"/>
          <p:cNvCxnSpPr>
            <a:stCxn id="38" idx="3"/>
          </p:cNvCxnSpPr>
          <p:nvPr/>
        </p:nvCxnSpPr>
        <p:spPr>
          <a:xfrm>
            <a:off x="1988353" y="4978902"/>
            <a:ext cx="2504353" cy="0"/>
          </a:xfrm>
          <a:prstGeom prst="line">
            <a:avLst/>
          </a:prstGeom>
          <a:ln w="25400">
            <a:solidFill>
              <a:srgbClr val="D269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18804" y="547352"/>
            <a:ext cx="54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Box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40" idx="2"/>
          </p:cNvCxnSpPr>
          <p:nvPr/>
        </p:nvCxnSpPr>
        <p:spPr>
          <a:xfrm>
            <a:off x="3590357" y="916684"/>
            <a:ext cx="4247" cy="401752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04422" y="1449331"/>
            <a:ext cx="4337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50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8188569" y="2003095"/>
            <a:ext cx="4337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50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5581532" y="4467483"/>
            <a:ext cx="56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127?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7256512" y="5469377"/>
            <a:ext cx="433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72?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695323" y="57465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Lighthouse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206862" y="5746500"/>
            <a:ext cx="488461" cy="360000"/>
            <a:chOff x="206862" y="5746500"/>
            <a:chExt cx="488461" cy="360000"/>
          </a:xfrm>
        </p:grpSpPr>
        <p:sp>
          <p:nvSpPr>
            <p:cNvPr id="10" name="Rectangle 9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 rot="2603897">
            <a:off x="2188333" y="-219672"/>
            <a:ext cx="488461" cy="360000"/>
            <a:chOff x="206862" y="5746500"/>
            <a:chExt cx="488461" cy="360000"/>
          </a:xfrm>
        </p:grpSpPr>
        <p:sp>
          <p:nvSpPr>
            <p:cNvPr id="52" name="Rectangle 51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 rot="18811382">
            <a:off x="2194589" y="6646499"/>
            <a:ext cx="488461" cy="360000"/>
            <a:chOff x="206862" y="5746500"/>
            <a:chExt cx="488461" cy="360000"/>
          </a:xfrm>
        </p:grpSpPr>
        <p:sp>
          <p:nvSpPr>
            <p:cNvPr id="55" name="Rectangle 54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/>
          <p:cNvGrpSpPr/>
          <p:nvPr/>
        </p:nvGrpSpPr>
        <p:grpSpPr>
          <a:xfrm rot="13608149">
            <a:off x="9058088" y="6640840"/>
            <a:ext cx="488461" cy="360000"/>
            <a:chOff x="206862" y="5746500"/>
            <a:chExt cx="488461" cy="360000"/>
          </a:xfrm>
        </p:grpSpPr>
        <p:sp>
          <p:nvSpPr>
            <p:cNvPr id="58" name="Rectangle 57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 rot="8092528">
            <a:off x="9059564" y="-218187"/>
            <a:ext cx="488461" cy="360000"/>
            <a:chOff x="206862" y="5746500"/>
            <a:chExt cx="488461" cy="360000"/>
          </a:xfrm>
        </p:grpSpPr>
        <p:sp>
          <p:nvSpPr>
            <p:cNvPr id="61" name="Rectangle 60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H="1" flipV="1">
            <a:off x="3861910" y="1888601"/>
            <a:ext cx="4033523" cy="1008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05869" y="1863329"/>
            <a:ext cx="58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270?</a:t>
            </a:r>
            <a:endParaRPr lang="en-GB" dirty="0"/>
          </a:p>
        </p:txBody>
      </p:sp>
      <p:cxnSp>
        <p:nvCxnSpPr>
          <p:cNvPr id="66" name="Straight Connector 65"/>
          <p:cNvCxnSpPr/>
          <p:nvPr/>
        </p:nvCxnSpPr>
        <p:spPr>
          <a:xfrm flipH="1" flipV="1">
            <a:off x="3758264" y="2006604"/>
            <a:ext cx="1604062" cy="2840789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257469" y="2145392"/>
            <a:ext cx="1697977" cy="2702001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78587" y="2962124"/>
            <a:ext cx="58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270?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6594029" y="2990977"/>
            <a:ext cx="58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270?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86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5419" y="145600"/>
            <a:ext cx="6480000" cy="6480000"/>
          </a:xfrm>
          <a:prstGeom prst="rect">
            <a:avLst/>
          </a:prstGeom>
          <a:noFill/>
          <a:ln w="25400">
            <a:solidFill>
              <a:srgbClr val="66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1877" y="3198031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400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562342" y="-187569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400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86862" y="187569"/>
            <a:ext cx="173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Tracking volume</a:t>
            </a:r>
            <a:endParaRPr lang="en-GB" dirty="0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2121877" y="372235"/>
            <a:ext cx="493542" cy="0"/>
          </a:xfrm>
          <a:prstGeom prst="line">
            <a:avLst/>
          </a:prstGeom>
          <a:ln w="25400">
            <a:solidFill>
              <a:srgbClr val="66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92706" y="4913762"/>
            <a:ext cx="2763806" cy="1486369"/>
          </a:xfrm>
          <a:prstGeom prst="rect">
            <a:avLst/>
          </a:prstGeom>
          <a:solidFill>
            <a:srgbClr val="D2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296691" y="4794236"/>
            <a:ext cx="691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Table</a:t>
            </a:r>
            <a:endParaRPr lang="en-GB" dirty="0"/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>
            <a:off x="1988353" y="4978902"/>
            <a:ext cx="2504353" cy="0"/>
          </a:xfrm>
          <a:prstGeom prst="line">
            <a:avLst/>
          </a:prstGeom>
          <a:ln w="25400">
            <a:solidFill>
              <a:srgbClr val="D269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74326" y="3385600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</a:rPr>
              <a:t>Posi-tions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247247" y="522756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tight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34609" y="3691649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</a:t>
            </a:r>
            <a:r>
              <a:rPr lang="en-GB" sz="1600" dirty="0" err="1" smtClean="0">
                <a:solidFill>
                  <a:schemeClr val="tx1"/>
                </a:solidFill>
              </a:rPr>
              <a:t>center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422404" y="522161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left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15419" y="675608"/>
            <a:ext cx="209843" cy="1922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999426" y="1096900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Mirror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55446" y="1168132"/>
            <a:ext cx="900000" cy="90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6725474" y="107813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Scale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6691" y="1433466"/>
            <a:ext cx="8134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Mirror</a:t>
            </a:r>
            <a:endParaRPr lang="en-GB" dirty="0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2110120" y="1618132"/>
            <a:ext cx="49354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38176" y="234040"/>
            <a:ext cx="734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Scale</a:t>
            </a:r>
            <a:endParaRPr lang="en-GB" dirty="0"/>
          </a:p>
        </p:txBody>
      </p:sp>
      <p:cxnSp>
        <p:nvCxnSpPr>
          <p:cNvPr id="32" name="Straight Connector 31"/>
          <p:cNvCxnSpPr>
            <a:endCxn id="25" idx="0"/>
          </p:cNvCxnSpPr>
          <p:nvPr/>
        </p:nvCxnSpPr>
        <p:spPr>
          <a:xfrm>
            <a:off x="8405446" y="558028"/>
            <a:ext cx="0" cy="6101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48419" y="1318436"/>
            <a:ext cx="492370" cy="636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3318804" y="547352"/>
            <a:ext cx="54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Box</a:t>
            </a:r>
            <a:endParaRPr lang="en-GB" dirty="0"/>
          </a:p>
        </p:txBody>
      </p: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>
            <a:off x="3590357" y="916684"/>
            <a:ext cx="4247" cy="401752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2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1609</Words>
  <Application>Microsoft Office PowerPoint</Application>
  <PresentationFormat>Widescreen</PresentationFormat>
  <Paragraphs>665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Feyer</dc:creator>
  <cp:lastModifiedBy>Stefan Feyer</cp:lastModifiedBy>
  <cp:revision>32</cp:revision>
  <dcterms:created xsi:type="dcterms:W3CDTF">2021-02-17T19:57:06Z</dcterms:created>
  <dcterms:modified xsi:type="dcterms:W3CDTF">2021-02-18T01:13:39Z</dcterms:modified>
</cp:coreProperties>
</file>