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64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6" r:id="rId3"/>
    <p:sldId id="467" r:id="rId4"/>
    <p:sldId id="469" r:id="rId5"/>
    <p:sldId id="468" r:id="rId6"/>
    <p:sldId id="478" r:id="rId7"/>
    <p:sldId id="470" r:id="rId8"/>
    <p:sldId id="471" r:id="rId9"/>
    <p:sldId id="472" r:id="rId10"/>
    <p:sldId id="473" r:id="rId11"/>
    <p:sldId id="474" r:id="rId12"/>
    <p:sldId id="475" r:id="rId13"/>
    <p:sldId id="476" r:id="rId14"/>
    <p:sldId id="477" r:id="rId15"/>
    <p:sldId id="430" r:id="rId16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eneva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66FF"/>
    <a:srgbClr val="9900FF"/>
    <a:srgbClr val="D60093"/>
    <a:srgbClr val="66FFFF"/>
    <a:srgbClr val="6600CC"/>
    <a:srgbClr val="6666FF"/>
    <a:srgbClr val="0000FF"/>
    <a:srgbClr val="6699FF"/>
    <a:srgbClr val="62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0" autoAdjust="0"/>
    <p:restoredTop sz="94344" autoAdjust="0"/>
  </p:normalViewPr>
  <p:slideViewPr>
    <p:cSldViewPr snapToGrid="0" snapToObjects="1">
      <p:cViewPr>
        <p:scale>
          <a:sx n="130" d="100"/>
          <a:sy n="130" d="100"/>
        </p:scale>
        <p:origin x="-630" y="918"/>
      </p:cViewPr>
      <p:guideLst>
        <p:guide orient="horz" pos="848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ABEB8B42-D9D6-4683-9DE2-C705D22375CD}" type="datetime1">
              <a:rPr lang="de-DE"/>
              <a:pPr>
                <a:defRPr/>
              </a:pPr>
              <a:t>23.03.2016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22AACF3C-FAEB-4BAC-94AB-8A9FF696CF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707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6332"/>
          </a:xfrm>
          <a:prstGeom prst="rect">
            <a:avLst/>
          </a:prstGeom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BE9E5BA3-9968-4AFD-9973-1A90628E40E9}" type="datetime1">
              <a:rPr lang="de-DE"/>
              <a:pPr>
                <a:defRPr/>
              </a:pPr>
              <a:t>23.03.2016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8" tIns="45714" rIns="91428" bIns="4571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CH" noProof="0" smtClean="0"/>
              <a:t>Mastertextformat bearbeiten</a:t>
            </a:r>
          </a:p>
          <a:p>
            <a:pPr lvl="1"/>
            <a:r>
              <a:rPr lang="de-CH" noProof="0" smtClean="0"/>
              <a:t>Zweite Ebene</a:t>
            </a:r>
          </a:p>
          <a:p>
            <a:pPr lvl="2"/>
            <a:r>
              <a:rPr lang="de-CH" noProof="0" smtClean="0"/>
              <a:t>Dritte Ebene</a:t>
            </a:r>
          </a:p>
          <a:p>
            <a:pPr lvl="3"/>
            <a:r>
              <a:rPr lang="de-CH" noProof="0" smtClean="0"/>
              <a:t>Vierte Ebene</a:t>
            </a:r>
          </a:p>
          <a:p>
            <a:pPr lvl="4"/>
            <a:r>
              <a:rPr lang="de-CH" noProof="0" smtClean="0"/>
              <a:t>Fünfte Ebene</a:t>
            </a:r>
            <a:endParaRPr lang="de-DE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2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2"/>
          </a:xfrm>
          <a:prstGeom prst="rect">
            <a:avLst/>
          </a:prstGeom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Geneva" charset="-128"/>
                <a:cs typeface="+mn-cs"/>
              </a:defRPr>
            </a:lvl1pPr>
          </a:lstStyle>
          <a:p>
            <a:pPr>
              <a:defRPr/>
            </a:pPr>
            <a:fld id="{40650555-FCB2-43E9-BE76-6CE1FDF3C0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891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noFill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54276" name="Fußzeilenplatzhalt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1pPr>
            <a:lvl2pPr marL="747656" indent="-287560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2pPr>
            <a:lvl3pPr marL="1150240" indent="-230048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10336" indent="-230048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70432" indent="-230048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30527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90624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50720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910816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54277" name="Foliennummernplatzhalt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1pPr>
            <a:lvl2pPr marL="747656" indent="-287560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2pPr>
            <a:lvl3pPr marL="1150240" indent="-230048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3pPr>
            <a:lvl4pPr marL="1610336" indent="-230048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4pPr>
            <a:lvl5pPr marL="2070432" indent="-230048" defTabSz="47766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5pPr>
            <a:lvl6pPr marL="2530527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6pPr>
            <a:lvl7pPr marL="2990624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7pPr>
            <a:lvl8pPr marL="3450720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8pPr>
            <a:lvl9pPr marL="3910816" indent="-230048" defTabSz="47766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Geneva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A0A60E-9999-4BA5-B423-BB614FE999B6}" type="slidenum">
              <a:rPr lang="de-DE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de-DE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90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0" y="6481763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6035675" y="6523038"/>
            <a:ext cx="3017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bg1"/>
                </a:solidFill>
                <a:cs typeface="Arial" charset="0"/>
              </a:rPr>
              <a:t>Your global FoamPartner</a:t>
            </a:r>
          </a:p>
        </p:txBody>
      </p:sp>
      <p:pic>
        <p:nvPicPr>
          <p:cNvPr id="7" name="Bild 18" descr="FP_Logo_cmyk_claim_advanced_neg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3" y="0"/>
            <a:ext cx="15113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2" descr="iStock_000002576816Large (NXPowerLite)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21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pic>
        <p:nvPicPr>
          <p:cNvPr id="10" name="Bild 12" descr="iStock_000002576816Large (NXPowerLite)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38" y="1289050"/>
            <a:ext cx="8361362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hteck 13"/>
          <p:cNvSpPr>
            <a:spLocks noChangeArrowheads="1"/>
          </p:cNvSpPr>
          <p:nvPr userDrawn="1"/>
        </p:nvSpPr>
        <p:spPr bwMode="auto">
          <a:xfrm>
            <a:off x="0" y="1289050"/>
            <a:ext cx="9144000" cy="1154113"/>
          </a:xfrm>
          <a:prstGeom prst="rect">
            <a:avLst/>
          </a:prstGeom>
          <a:solidFill>
            <a:srgbClr val="F2F2F2">
              <a:alpha val="39999"/>
            </a:srgbClr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 userDrawn="1"/>
        </p:nvSpPr>
        <p:spPr bwMode="auto">
          <a:xfrm>
            <a:off x="457200" y="6356350"/>
            <a:ext cx="3017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en-GB" smtClean="0">
                <a:solidFill>
                  <a:schemeClr val="bg1"/>
                </a:solidFill>
                <a:cs typeface="Arial" charset="0"/>
              </a:rPr>
              <a:t>Your global FoamPartner</a:t>
            </a:r>
          </a:p>
        </p:txBody>
      </p:sp>
      <p:pic>
        <p:nvPicPr>
          <p:cNvPr id="13" name="Bild 18" descr="FP_Logo_cmyk_claim_advanced_neg.eps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9125" y="23813"/>
            <a:ext cx="2084388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199" y="1107215"/>
            <a:ext cx="8478157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06687" y="3549593"/>
            <a:ext cx="334575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40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90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0" y="6481763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6035675" y="6523038"/>
            <a:ext cx="3017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algn="r" eaLnBrk="1" hangingPunct="1">
              <a:defRPr/>
            </a:pPr>
            <a:r>
              <a:rPr lang="en-GB" sz="1400" smtClean="0">
                <a:solidFill>
                  <a:schemeClr val="bg1"/>
                </a:solidFill>
                <a:cs typeface="Arial" charset="0"/>
              </a:rPr>
              <a:t>Your global FoamPartner</a:t>
            </a:r>
          </a:p>
        </p:txBody>
      </p:sp>
      <p:pic>
        <p:nvPicPr>
          <p:cNvPr id="7" name="Bild 18" descr="FP_Logo_cmyk_claim_advanced_neg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3" y="0"/>
            <a:ext cx="15113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2" descr="iStock_000002576816Large (NXPowerLite)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21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11"/>
          <p:cNvSpPr txBox="1">
            <a:spLocks/>
          </p:cNvSpPr>
          <p:nvPr userDrawn="1"/>
        </p:nvSpPr>
        <p:spPr>
          <a:xfrm>
            <a:off x="1504950" y="6497638"/>
            <a:ext cx="4800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-110" charset="-128"/>
              </a:defRPr>
            </a:lvl9pPr>
          </a:lstStyle>
          <a:p>
            <a:pPr algn="ctr" eaLnBrk="1" hangingPunct="1">
              <a:defRPr/>
            </a:pPr>
            <a:endParaRPr lang="en-GB" sz="1000" dirty="0" smtClean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457200" y="6481763"/>
            <a:ext cx="1304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6261-CF80-4C8C-930E-311D84FAF2E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1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90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0" y="6481763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6035675" y="6523038"/>
            <a:ext cx="3017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bg1"/>
                </a:solidFill>
                <a:cs typeface="Arial" pitchFamily="34" charset="0"/>
              </a:rPr>
              <a:t>Your global FoamPartner</a:t>
            </a:r>
          </a:p>
        </p:txBody>
      </p:sp>
      <p:pic>
        <p:nvPicPr>
          <p:cNvPr id="7" name="Bild 18" descr="FP_Logo_cmyk_claim_advanced_neg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3" y="0"/>
            <a:ext cx="15113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2" descr="iStock_000002576816Large (NXPowerLite)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21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11"/>
          <p:cNvSpPr txBox="1">
            <a:spLocks/>
          </p:cNvSpPr>
          <p:nvPr userDrawn="1"/>
        </p:nvSpPr>
        <p:spPr bwMode="auto">
          <a:xfrm>
            <a:off x="1504950" y="649763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cs typeface="Arial" pitchFamily="34" charset="0"/>
              </a:rPr>
              <a:t>BTB/ 02.05.2013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457200" y="6481763"/>
            <a:ext cx="1304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6E149-3629-45D5-AB4A-1BFB679E74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1"/>
          </p:nvPr>
        </p:nvSpPr>
        <p:spPr>
          <a:xfrm>
            <a:off x="2308225" y="6694488"/>
            <a:ext cx="914400" cy="914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52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90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0" y="6481763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 userDrawn="1"/>
        </p:nvSpPr>
        <p:spPr bwMode="auto">
          <a:xfrm>
            <a:off x="6035675" y="6523038"/>
            <a:ext cx="3017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bg1"/>
                </a:solidFill>
                <a:cs typeface="Arial" pitchFamily="34" charset="0"/>
              </a:rPr>
              <a:t>Your global FoamPartner</a:t>
            </a:r>
          </a:p>
        </p:txBody>
      </p:sp>
      <p:pic>
        <p:nvPicPr>
          <p:cNvPr id="7" name="Bild 18" descr="FP_Logo_cmyk_claim_advanced_neg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3" y="0"/>
            <a:ext cx="15113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12" descr="iStock_000002576816Large (NXPowerLite)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21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ußzeilenplatzhalter 11"/>
          <p:cNvSpPr txBox="1">
            <a:spLocks/>
          </p:cNvSpPr>
          <p:nvPr userDrawn="1"/>
        </p:nvSpPr>
        <p:spPr bwMode="auto">
          <a:xfrm>
            <a:off x="1504950" y="6497638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eneva" charset="-128"/>
              </a:defRPr>
            </a:lvl9pPr>
          </a:lstStyle>
          <a:p>
            <a:pPr algn="ctr" eaLnBrk="1" hangingPunct="1">
              <a:defRPr/>
            </a:pPr>
            <a:r>
              <a:rPr lang="de-DE" sz="1000" dirty="0" smtClean="0">
                <a:solidFill>
                  <a:schemeClr val="bg1"/>
                </a:solidFill>
                <a:cs typeface="Arial" pitchFamily="34" charset="0"/>
              </a:rPr>
              <a:t>BTB/ 02.05.2013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457200" y="6481763"/>
            <a:ext cx="13049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6E149-3629-45D5-AB4A-1BFB679E747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1"/>
          </p:nvPr>
        </p:nvSpPr>
        <p:spPr>
          <a:xfrm>
            <a:off x="2308225" y="6694488"/>
            <a:ext cx="914400" cy="9144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21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6905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0" y="6481763"/>
            <a:ext cx="9144000" cy="381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Textfeld 6"/>
          <p:cNvSpPr txBox="1">
            <a:spLocks noChangeArrowheads="1"/>
          </p:cNvSpPr>
          <p:nvPr userDrawn="1"/>
        </p:nvSpPr>
        <p:spPr bwMode="auto">
          <a:xfrm>
            <a:off x="6035675" y="6523038"/>
            <a:ext cx="3017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algn="r" eaLnBrk="1" hangingPunct="1">
              <a:defRPr/>
            </a:pPr>
            <a:r>
              <a:rPr lang="de-DE" sz="1400" smtClean="0">
                <a:solidFill>
                  <a:schemeClr val="bg1"/>
                </a:solidFill>
                <a:cs typeface="Arial" charset="0"/>
              </a:rPr>
              <a:t>Your global FoamPartner</a:t>
            </a:r>
          </a:p>
        </p:txBody>
      </p:sp>
      <p:pic>
        <p:nvPicPr>
          <p:cNvPr id="8" name="Bild 18" descr="FP_Logo_cmyk_claim_advanced_neg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2213" y="0"/>
            <a:ext cx="15113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 12" descr="iStock_000002576816Large (NXPowerLite)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412115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75" y="6553200"/>
            <a:ext cx="13176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1676400" y="6489700"/>
            <a:ext cx="2787650" cy="365125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2F2F2"/>
                </a:solidFill>
                <a:latin typeface="Arial" charset="0"/>
                <a:ea typeface="Geneva" charset="-128"/>
                <a:cs typeface="Arial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Geneva" charset="-128"/>
                <a:cs typeface="+mn-cs"/>
              </a:defRPr>
            </a:lvl9pPr>
          </a:lstStyle>
          <a:p>
            <a:pPr>
              <a:defRPr/>
            </a:pPr>
            <a:r>
              <a:rPr lang="de-DE" dirty="0" smtClean="0"/>
              <a:t>Guido Schmitt  June 2013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de-CH" dirty="0" smtClean="0"/>
              <a:t>Mastertextformat bearbeiten</a:t>
            </a:r>
          </a:p>
          <a:p>
            <a:pPr lvl="1"/>
            <a:r>
              <a:rPr lang="de-CH" dirty="0" smtClean="0"/>
              <a:t>Zweite Ebene</a:t>
            </a:r>
          </a:p>
          <a:p>
            <a:pPr lvl="2"/>
            <a:r>
              <a:rPr lang="de-CH" dirty="0" smtClean="0"/>
              <a:t>Dritte Ebene</a:t>
            </a:r>
          </a:p>
          <a:p>
            <a:pPr lvl="3"/>
            <a:r>
              <a:rPr lang="de-CH" dirty="0" smtClean="0"/>
              <a:t>Vierte Ebene</a:t>
            </a:r>
          </a:p>
          <a:p>
            <a:pPr lvl="4"/>
            <a:r>
              <a:rPr lang="de-CH" dirty="0" smtClean="0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708025" y="7129463"/>
            <a:ext cx="2056946" cy="914400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13" name="Foliennummernplatzhalter 17"/>
          <p:cNvSpPr>
            <a:spLocks noGrp="1"/>
          </p:cNvSpPr>
          <p:nvPr>
            <p:ph type="sldNum" sz="quarter" idx="12"/>
          </p:nvPr>
        </p:nvSpPr>
        <p:spPr>
          <a:xfrm>
            <a:off x="457200" y="6523038"/>
            <a:ext cx="1096963" cy="2936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D94AA-6D7C-4A2A-9075-A087C3790F7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62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862013"/>
            <a:ext cx="8229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  <a:endParaRPr 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819275"/>
            <a:ext cx="82296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</a:p>
          <a:p>
            <a:pPr lvl="4"/>
            <a:endParaRPr lang="de-DE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57200" y="64817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2F2F2"/>
                </a:solidFill>
                <a:latin typeface="Arial" charset="0"/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fld id="{8763F428-C68A-466D-9249-8E257470B56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5" name="Fußzeilenplatzhalter 11"/>
          <p:cNvSpPr>
            <a:spLocks noGrp="1"/>
          </p:cNvSpPr>
          <p:nvPr>
            <p:ph type="ftr" sz="quarter" idx="3"/>
          </p:nvPr>
        </p:nvSpPr>
        <p:spPr>
          <a:xfrm>
            <a:off x="3124200" y="648176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 dirty="0"/>
              <a:t>Verfasser in </a:t>
            </a:r>
            <a:r>
              <a:rPr lang="de-DE" dirty="0" err="1"/>
              <a:t>Fusszeile</a:t>
            </a:r>
            <a:r>
              <a:rPr lang="de-DE" dirty="0"/>
              <a:t> einfügen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51" r:id="rId3"/>
    <p:sldLayoutId id="2147483853" r:id="rId4"/>
    <p:sldLayoutId id="214748385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  <a:cs typeface="Geneva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  <a:cs typeface="Geneva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  <a:cs typeface="Geneva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  <a:cs typeface="Geneva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" charset="0"/>
          <a:ea typeface="Geneva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Arial" pitchFamily="34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Arial" pitchFamily="34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Arial" pitchFamily="34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Arial" pitchFamily="34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1.xls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Excel_Worksheet2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Excel_Worksheet3.xls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3"/>
          <p:cNvSpPr>
            <a:spLocks noGrp="1"/>
          </p:cNvSpPr>
          <p:nvPr>
            <p:ph type="ctrTitle"/>
          </p:nvPr>
        </p:nvSpPr>
        <p:spPr>
          <a:xfrm>
            <a:off x="457200" y="1106488"/>
            <a:ext cx="8478838" cy="1470025"/>
          </a:xfrm>
        </p:spPr>
        <p:txBody>
          <a:bodyPr/>
          <a:lstStyle/>
          <a:p>
            <a:r>
              <a:rPr lang="de-CH" sz="3200" dirty="0" smtClean="0"/>
              <a:t>Kaufgelegenheit </a:t>
            </a:r>
            <a:r>
              <a:rPr lang="de-CH" sz="3200" dirty="0" err="1" smtClean="0"/>
              <a:t>Plama</a:t>
            </a:r>
            <a:r>
              <a:rPr lang="de-CH" sz="3200" dirty="0" smtClean="0"/>
              <a:t>-pur, Slowenien</a:t>
            </a:r>
          </a:p>
        </p:txBody>
      </p:sp>
      <p:sp>
        <p:nvSpPr>
          <p:cNvPr id="7171" name="Untertitel 4"/>
          <p:cNvSpPr>
            <a:spLocks noGrp="1"/>
          </p:cNvSpPr>
          <p:nvPr>
            <p:ph type="subTitle" idx="1"/>
          </p:nvPr>
        </p:nvSpPr>
        <p:spPr>
          <a:xfrm>
            <a:off x="387614" y="3427942"/>
            <a:ext cx="5242719" cy="1201738"/>
          </a:xfrm>
        </p:spPr>
        <p:txBody>
          <a:bodyPr/>
          <a:lstStyle/>
          <a:p>
            <a:r>
              <a:rPr lang="en-GB" sz="1400" dirty="0" smtClean="0"/>
              <a:t>Zürich, 12. </a:t>
            </a:r>
            <a:r>
              <a:rPr lang="en-GB" sz="1400" dirty="0" err="1" smtClean="0"/>
              <a:t>Oktober</a:t>
            </a:r>
            <a:r>
              <a:rPr lang="en-GB" sz="1400" dirty="0" smtClean="0"/>
              <a:t> 2015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 flipH="1">
            <a:off x="4400800" y="3419720"/>
            <a:ext cx="342400" cy="18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en-GB" sz="2200" b="1" dirty="0" smtClean="0"/>
              <a:t>Seller case: 31.2 m EUR Enterprise Value</a:t>
            </a:r>
            <a:endParaRPr lang="en-GB" sz="2200" b="1" dirty="0"/>
          </a:p>
        </p:txBody>
      </p:sp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781664"/>
              </p:ext>
            </p:extLst>
          </p:nvPr>
        </p:nvGraphicFramePr>
        <p:xfrm>
          <a:off x="346252" y="1316940"/>
          <a:ext cx="7369111" cy="485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Arbeitsblatt" r:id="rId4" imgW="11487133" imgH="7572443" progId="Excel.Sheet.12">
                  <p:embed/>
                </p:oleObj>
              </mc:Choice>
              <mc:Fallback>
                <p:oleObj name="Arbeitsblatt" r:id="rId4" imgW="11487133" imgH="75724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252" y="1316940"/>
                        <a:ext cx="7369111" cy="4857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en-GB" sz="2200" b="1" dirty="0" smtClean="0"/>
              <a:t>Buyer case: 15 m EUR Enterprise Value</a:t>
            </a:r>
            <a:endParaRPr lang="en-GB" sz="2200" b="1" dirty="0"/>
          </a:p>
        </p:txBody>
      </p:sp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57414"/>
              </p:ext>
            </p:extLst>
          </p:nvPr>
        </p:nvGraphicFramePr>
        <p:xfrm>
          <a:off x="368230" y="1318620"/>
          <a:ext cx="7594610" cy="485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Arbeitsblatt" r:id="rId4" imgW="11753754" imgH="7515157" progId="Excel.Sheet.12">
                  <p:embed/>
                </p:oleObj>
              </mc:Choice>
              <mc:Fallback>
                <p:oleObj name="Arbeitsblatt" r:id="rId4" imgW="11753754" imgH="75151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230" y="1318620"/>
                        <a:ext cx="7594610" cy="4855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0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en-GB" sz="2200" b="1" dirty="0" smtClean="0"/>
              <a:t>Base case: 18.2 m EUR Enterprise Value</a:t>
            </a:r>
            <a:endParaRPr lang="en-GB" sz="2200" b="1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571834"/>
              </p:ext>
            </p:extLst>
          </p:nvPr>
        </p:nvGraphicFramePr>
        <p:xfrm>
          <a:off x="382829" y="1324254"/>
          <a:ext cx="7230770" cy="482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Arbeitsblatt" r:id="rId4" imgW="11315599" imgH="7543800" progId="Excel.Sheet.12">
                  <p:embed/>
                </p:oleObj>
              </mc:Choice>
              <mc:Fallback>
                <p:oleObj name="Arbeitsblatt" r:id="rId4" imgW="11315599" imgH="7543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829" y="1324254"/>
                        <a:ext cx="7230770" cy="482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8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99715"/>
            <a:ext cx="9144000" cy="57820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en-GB" sz="2200" b="1" dirty="0" smtClean="0"/>
              <a:t>Strategic Rationale</a:t>
            </a:r>
            <a:endParaRPr lang="en-GB" sz="2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66" y="1477583"/>
            <a:ext cx="8339667" cy="4731831"/>
          </a:xfrm>
        </p:spPr>
        <p:txBody>
          <a:bodyPr/>
          <a:lstStyle/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Aufbau eines Standorts in einem Niedriglohnland mit Zugang zu Osteuropa und Fläche für Kapazitätserweiterungen für Produktionsverlagerungen innerhalb von FP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Schaffung von Synergien durch Übertragung von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Know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how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und Nutzung des Cross-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selling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Potentials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Buyer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case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und Base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case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haben Reserven, weil nicht sicher ist, ob die geplanten hohen zusätzlichen Investitionen (ca. 5 m EUR) notwendig sind. Falls Investitionen sinnvoll sind, bringen sie auch - nicht berücksichtigten </a:t>
            </a:r>
            <a:r>
              <a:rPr lang="de-CH" sz="16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Zusatznutzen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/>
              <a:t>Erweiterung des Marktanteils </a:t>
            </a:r>
            <a:r>
              <a:rPr lang="de-CH" sz="1600" dirty="0"/>
              <a:t>Schwämme in Europa. </a:t>
            </a:r>
            <a:r>
              <a:rPr lang="de-CH" sz="1600" dirty="0" smtClean="0"/>
              <a:t>Ergänzung des noch aufzubauenden </a:t>
            </a:r>
            <a:r>
              <a:rPr lang="de-CH" sz="1600" dirty="0" err="1"/>
              <a:t>Centre</a:t>
            </a:r>
            <a:r>
              <a:rPr lang="de-CH" sz="1600" dirty="0"/>
              <a:t> du Competence </a:t>
            </a:r>
            <a:r>
              <a:rPr lang="de-CH" sz="1600" dirty="0" smtClean="0"/>
              <a:t>Schwämme </a:t>
            </a:r>
            <a:r>
              <a:rPr lang="de-CH" sz="1600" dirty="0"/>
              <a:t>bei </a:t>
            </a:r>
            <a:r>
              <a:rPr lang="de-CH" sz="1600" dirty="0" err="1"/>
              <a:t>Frinamousse</a:t>
            </a:r>
            <a:r>
              <a:rPr lang="de-CH" sz="1600" dirty="0"/>
              <a:t> </a:t>
            </a:r>
            <a:endParaRPr lang="de-CH" sz="1600" dirty="0" smtClean="0"/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/>
              <a:t>Zusammen </a:t>
            </a:r>
            <a:r>
              <a:rPr lang="de-CH" sz="1600" dirty="0"/>
              <a:t>mit </a:t>
            </a:r>
            <a:r>
              <a:rPr lang="de-CH" sz="1600" dirty="0" smtClean="0"/>
              <a:t>dem </a:t>
            </a:r>
            <a:r>
              <a:rPr lang="de-CH" sz="1600" dirty="0"/>
              <a:t>Projekt </a:t>
            </a:r>
            <a:r>
              <a:rPr lang="de-CH" sz="1600" dirty="0" err="1" smtClean="0"/>
              <a:t>Eurocomfort</a:t>
            </a:r>
            <a:r>
              <a:rPr lang="de-CH" sz="1600" dirty="0" smtClean="0"/>
              <a:t> könnte das Dreieck der </a:t>
            </a:r>
            <a:r>
              <a:rPr lang="de-CH" sz="1600" dirty="0" err="1" smtClean="0"/>
              <a:t>Schäumereien</a:t>
            </a:r>
            <a:r>
              <a:rPr lang="de-CH" sz="1600" dirty="0" smtClean="0"/>
              <a:t> in Polen, Leverkusen </a:t>
            </a:r>
            <a:r>
              <a:rPr lang="de-CH" sz="1600" dirty="0"/>
              <a:t>und </a:t>
            </a:r>
            <a:r>
              <a:rPr lang="de-CH" sz="1600" dirty="0" err="1"/>
              <a:t>Slovenien</a:t>
            </a:r>
            <a:r>
              <a:rPr lang="de-CH" sz="1600" dirty="0"/>
              <a:t> Europa </a:t>
            </a:r>
            <a:r>
              <a:rPr lang="de-CH" sz="1600" dirty="0" smtClean="0"/>
              <a:t>kostengünstig mit TS und KS Produkten bedienen. </a:t>
            </a:r>
            <a:r>
              <a:rPr lang="de-CH" sz="1600" dirty="0"/>
              <a:t>Die andere Werke würden </a:t>
            </a:r>
            <a:r>
              <a:rPr lang="de-CH" sz="1600" dirty="0" smtClean="0"/>
              <a:t>dann als stark auf einzelne Produktionsprozesse und </a:t>
            </a:r>
            <a:r>
              <a:rPr lang="de-CH" sz="1600" dirty="0"/>
              <a:t>AE Kompetenzen </a:t>
            </a:r>
            <a:r>
              <a:rPr lang="de-CH" sz="1600" dirty="0" smtClean="0"/>
              <a:t>fokussierte Satelliten (</a:t>
            </a:r>
            <a:r>
              <a:rPr lang="de-CH" sz="1600" dirty="0" err="1"/>
              <a:t>Centre</a:t>
            </a:r>
            <a:r>
              <a:rPr lang="de-CH" sz="1600" dirty="0"/>
              <a:t> du </a:t>
            </a:r>
            <a:r>
              <a:rPr lang="de-CH" sz="1600" dirty="0" smtClean="0"/>
              <a:t>Competence)</a:t>
            </a:r>
            <a:r>
              <a:rPr lang="de-CH" sz="1600" dirty="0"/>
              <a:t> funktionieren </a:t>
            </a:r>
            <a:endParaRPr lang="de-CH" sz="1600" dirty="0" smtClean="0"/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/>
              <a:t>Zugang zum </a:t>
            </a:r>
            <a:r>
              <a:rPr lang="de-CH" sz="1600" dirty="0"/>
              <a:t>Segment </a:t>
            </a:r>
            <a:r>
              <a:rPr lang="de-CH" sz="1600" dirty="0" smtClean="0"/>
              <a:t>Rollenwaren in Europa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/>
              <a:t>Eventuell </a:t>
            </a:r>
            <a:r>
              <a:rPr lang="de-CH" sz="1600" dirty="0"/>
              <a:t>Plan B wenn das Projekt </a:t>
            </a:r>
            <a:r>
              <a:rPr lang="de-CH" sz="1600" dirty="0" err="1"/>
              <a:t>Eurocomfort</a:t>
            </a:r>
            <a:r>
              <a:rPr lang="de-CH" sz="1600" dirty="0"/>
              <a:t> nicht </a:t>
            </a:r>
            <a:r>
              <a:rPr lang="de-CH" sz="1600" dirty="0" smtClean="0"/>
              <a:t>umgesetzt werden kann</a:t>
            </a:r>
            <a:endParaRPr lang="de-CH" sz="1600" dirty="0"/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endParaRPr lang="de-CH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99715"/>
            <a:ext cx="9144000" cy="57820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en-GB" sz="2200" b="1" dirty="0" err="1" smtClean="0"/>
              <a:t>Antrag</a:t>
            </a:r>
            <a:endParaRPr lang="en-GB" sz="2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66" y="1477583"/>
            <a:ext cx="8339667" cy="4731831"/>
          </a:xfrm>
        </p:spPr>
        <p:txBody>
          <a:bodyPr/>
          <a:lstStyle/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Abgabe eines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indikativen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Angebots über 18.2 Mio. Euro gemäss Anlage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Durchführung einer Due Diligence, falls das Angebot berücksichtigt wird</a:t>
            </a:r>
            <a:endParaRPr lang="de-CH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 idx="4294967295"/>
          </p:nvPr>
        </p:nvSpPr>
        <p:spPr>
          <a:xfrm>
            <a:off x="107496" y="1524578"/>
            <a:ext cx="8905875" cy="752475"/>
          </a:xfrm>
        </p:spPr>
        <p:txBody>
          <a:bodyPr/>
          <a:lstStyle/>
          <a:p>
            <a:pPr eaLnBrk="1" hangingPunct="1"/>
            <a:r>
              <a:rPr lang="en-GB" altLang="en-US" sz="3400" dirty="0" smtClean="0">
                <a:solidFill>
                  <a:schemeClr val="bg1"/>
                </a:solidFill>
              </a:rPr>
              <a:t>Thank you for your attention!</a:t>
            </a:r>
            <a:endParaRPr lang="en-GB" altLang="en-US" sz="1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99715"/>
            <a:ext cx="9144000" cy="57820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847297"/>
            <a:ext cx="8415867" cy="587218"/>
          </a:xfrm>
        </p:spPr>
        <p:txBody>
          <a:bodyPr/>
          <a:lstStyle/>
          <a:p>
            <a:r>
              <a:rPr lang="de-CH" sz="2200" b="1" dirty="0" smtClean="0"/>
              <a:t>Der slowenische PU-</a:t>
            </a:r>
            <a:r>
              <a:rPr lang="de-CH" sz="2200" b="1" dirty="0" err="1" smtClean="0"/>
              <a:t>Schäumer</a:t>
            </a:r>
            <a:r>
              <a:rPr lang="de-CH" sz="2200" b="1" dirty="0" smtClean="0"/>
              <a:t> </a:t>
            </a:r>
            <a:r>
              <a:rPr lang="de-CH" sz="2200" b="1" dirty="0" err="1" smtClean="0"/>
              <a:t>Plama</a:t>
            </a:r>
            <a:r>
              <a:rPr lang="de-CH" sz="2200" b="1" dirty="0" smtClean="0"/>
              <a:t>-pur steht zum Verkauf</a:t>
            </a:r>
            <a:endParaRPr lang="de-CH" sz="2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66" y="1558048"/>
            <a:ext cx="8339667" cy="4731831"/>
          </a:xfrm>
        </p:spPr>
        <p:txBody>
          <a:bodyPr/>
          <a:lstStyle/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Die Fa.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Plama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-pur ist eine Aktiengesellschaft, kotiert in Ljubljana. Der Handel ist seit einigen Jahren ausgesetzt und es gibt nur noch drei Aktionäre:</a:t>
            </a:r>
            <a:br>
              <a:rPr lang="de-CH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50%       AG d.d.</a:t>
            </a:r>
            <a:br>
              <a:rPr lang="de-CH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25.02% 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Plasta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d.o.o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.</a:t>
            </a:r>
            <a:br>
              <a:rPr lang="de-CH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24.98% 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Termoplasti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Plama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d.o.o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Die beiden Aktionärsgruppen sind untereinander über eine «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drag-along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clause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» verbunden, die ab einem (nicht bekanntem) Grenzpreis pro Aktie wirksam wird 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AG d.d. möchte seine 50% nur für einen Preis oberhalb des Grenzpreises verkaufen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Im Ergebnis erhält der Käufer also 0% oder 100% der Aktien</a:t>
            </a:r>
            <a:endParaRPr lang="de-CH" sz="1600" dirty="0" smtClean="0"/>
          </a:p>
          <a:p>
            <a:pPr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/>
              <a:t>Um das Jahr 2008 haben </a:t>
            </a:r>
            <a:r>
              <a:rPr lang="de-CH" sz="1600" dirty="0" err="1" smtClean="0"/>
              <a:t>Plama</a:t>
            </a:r>
            <a:r>
              <a:rPr lang="de-CH" sz="1600" dirty="0" smtClean="0"/>
              <a:t>-pur und </a:t>
            </a:r>
            <a:r>
              <a:rPr lang="de-CH" sz="1600" dirty="0" err="1" smtClean="0"/>
              <a:t>FoamPartner</a:t>
            </a:r>
            <a:r>
              <a:rPr lang="de-CH" sz="1600" dirty="0" smtClean="0"/>
              <a:t> kooperiert. </a:t>
            </a:r>
            <a:r>
              <a:rPr lang="de-CH" sz="1600" dirty="0" err="1" smtClean="0"/>
              <a:t>Plama</a:t>
            </a:r>
            <a:r>
              <a:rPr lang="de-CH" sz="1600" dirty="0" smtClean="0"/>
              <a:t>-pur war schnell in der Lage neue Schaumspezifikationen umzusetzen und wird als qualitativ guter Produzent eingestuft. </a:t>
            </a:r>
          </a:p>
          <a:p>
            <a:pPr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/>
              <a:t>Auf Basis des vorliegenden Information </a:t>
            </a:r>
            <a:r>
              <a:rPr lang="de-CH" sz="1600" dirty="0"/>
              <a:t>M</a:t>
            </a:r>
            <a:r>
              <a:rPr lang="de-CH" sz="1600" dirty="0" smtClean="0"/>
              <a:t>emorandum (IM) der Fa. P&amp;S Capital wurden intern ein </a:t>
            </a:r>
            <a:r>
              <a:rPr lang="de-CH" sz="1600" dirty="0" err="1" smtClean="0"/>
              <a:t>seller</a:t>
            </a:r>
            <a:r>
              <a:rPr lang="de-CH" sz="1600" dirty="0" smtClean="0"/>
              <a:t> </a:t>
            </a:r>
            <a:r>
              <a:rPr lang="de-CH" sz="1600" dirty="0" err="1" smtClean="0"/>
              <a:t>case</a:t>
            </a:r>
            <a:r>
              <a:rPr lang="de-CH" sz="1600" dirty="0" smtClean="0"/>
              <a:t>, ein </a:t>
            </a:r>
            <a:r>
              <a:rPr lang="de-CH" sz="1600" dirty="0" err="1" smtClean="0"/>
              <a:t>buyer</a:t>
            </a:r>
            <a:r>
              <a:rPr lang="de-CH" sz="1600" dirty="0" smtClean="0"/>
              <a:t> </a:t>
            </a:r>
            <a:r>
              <a:rPr lang="de-CH" sz="1600" dirty="0" err="1" smtClean="0"/>
              <a:t>case</a:t>
            </a:r>
            <a:r>
              <a:rPr lang="de-CH" sz="1600" dirty="0" smtClean="0"/>
              <a:t> und ein </a:t>
            </a:r>
            <a:r>
              <a:rPr lang="de-CH" sz="1600" dirty="0" err="1" smtClean="0"/>
              <a:t>base</a:t>
            </a:r>
            <a:r>
              <a:rPr lang="de-CH" sz="1600" dirty="0" smtClean="0"/>
              <a:t> </a:t>
            </a:r>
            <a:r>
              <a:rPr lang="de-CH" sz="1600" dirty="0" err="1" smtClean="0"/>
              <a:t>case</a:t>
            </a:r>
            <a:r>
              <a:rPr lang="de-CH" sz="1600" dirty="0" smtClean="0"/>
              <a:t> erstellt und ein NBO vorbereitet</a:t>
            </a:r>
            <a:endParaRPr lang="de-CH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Geschweifte Klammer rechts 5"/>
          <p:cNvSpPr/>
          <p:nvPr/>
        </p:nvSpPr>
        <p:spPr>
          <a:xfrm>
            <a:off x="3923409" y="2317898"/>
            <a:ext cx="127590" cy="39340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4151160" y="2340567"/>
            <a:ext cx="4451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Sind untereinander verbunden (Mutter/Tochter)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514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de-CH" sz="2200" b="1" dirty="0" err="1" smtClean="0"/>
              <a:t>Plama</a:t>
            </a:r>
            <a:r>
              <a:rPr lang="de-CH" sz="2200" b="1" dirty="0" smtClean="0"/>
              <a:t>-pur liefert vor allem Rollenware nach Kerneuropa</a:t>
            </a:r>
            <a:endParaRPr lang="de-CH" sz="22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2" y="1403557"/>
            <a:ext cx="8452869" cy="469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8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de-CH" sz="2200" b="1" dirty="0" smtClean="0"/>
              <a:t>Die </a:t>
            </a:r>
            <a:r>
              <a:rPr lang="de-CH" sz="2200" b="1" dirty="0" err="1" smtClean="0"/>
              <a:t>Schäumanlage</a:t>
            </a:r>
            <a:r>
              <a:rPr lang="de-CH" sz="2200" b="1" dirty="0" smtClean="0"/>
              <a:t> war 2008 noch in einem guten Zustand</a:t>
            </a:r>
            <a:endParaRPr lang="de-CH" sz="22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1" y="1382292"/>
            <a:ext cx="8325281" cy="501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8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99715"/>
            <a:ext cx="9144000" cy="57820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de-CH" sz="2200" b="1" dirty="0" smtClean="0"/>
              <a:t>Ergänzende Klärungen zu den </a:t>
            </a:r>
            <a:r>
              <a:rPr lang="de-CH" sz="2200" b="1" dirty="0" err="1" smtClean="0"/>
              <a:t>assets</a:t>
            </a:r>
            <a:endParaRPr lang="de-CH" sz="2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66" y="1477583"/>
            <a:ext cx="8339667" cy="4731831"/>
          </a:xfrm>
        </p:spPr>
        <p:txBody>
          <a:bodyPr/>
          <a:lstStyle/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Unklar ist, welche Maschinen und Anlagen einen Buchwert von 4’363 TEUR ausmachen, wenn das «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key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equipment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» nur einen Buchwert von 829 TEUR hat; wurde bei P&amp;S nachgefragt: </a:t>
            </a:r>
            <a:br>
              <a:rPr lang="de-CH" sz="1600" dirty="0" smtClean="0">
                <a:solidFill>
                  <a:srgbClr val="000000"/>
                </a:solidFill>
                <a:latin typeface="Arial" charset="0"/>
              </a:rPr>
            </a:b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Erste Antwort: 40% der 4’363 TEUR (1’745 TEUR) entfallen auf Logistikeinrichtungen (</a:t>
            </a:r>
            <a:r>
              <a:rPr lang="en-US" sz="1600" dirty="0" smtClean="0">
                <a:solidFill>
                  <a:srgbClr val="000000"/>
                </a:solidFill>
                <a:latin typeface="Arial" charset="0"/>
              </a:rPr>
              <a:t>Conveyor belts 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etc.)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Die Maximale Blocklänge ist zur Zeit 60 m. Mit zusätzlichen Investitionen soll eine Verlängerung auf 120 m möglich sein.</a:t>
            </a:r>
            <a:endParaRPr lang="de-CH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64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99715"/>
            <a:ext cx="9144000" cy="578204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en-GB" sz="2200" b="1" dirty="0" smtClean="0"/>
              <a:t>Layout </a:t>
            </a:r>
            <a:r>
              <a:rPr lang="en-GB" sz="2200" b="1" dirty="0" err="1" smtClean="0"/>
              <a:t>Plama-pur</a:t>
            </a:r>
            <a:endParaRPr lang="en-GB" sz="22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0245" y="1493778"/>
            <a:ext cx="2872606" cy="4731831"/>
          </a:xfrm>
        </p:spPr>
        <p:txBody>
          <a:bodyPr/>
          <a:lstStyle/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Die orange umkreisten Grundstücke gehören 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Plama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-pur, die grün umkreisten Grundstücke werden gemeinsam mit anderen genutzt («</a:t>
            </a:r>
            <a:r>
              <a:rPr lang="de-CH" sz="1600" dirty="0" err="1" smtClean="0">
                <a:solidFill>
                  <a:srgbClr val="000000"/>
                </a:solidFill>
                <a:latin typeface="Arial" charset="0"/>
              </a:rPr>
              <a:t>shared</a:t>
            </a: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»)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600" dirty="0" smtClean="0">
                <a:solidFill>
                  <a:srgbClr val="000000"/>
                </a:solidFill>
                <a:latin typeface="Arial" charset="0"/>
              </a:rPr>
              <a:t>Es bestehen somit Erweiterungsflächen zwischen den Hallen (4333/5 und 4333/9) und dem Parkplatz (4336/2)</a:t>
            </a:r>
            <a:endParaRPr lang="de-CH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3247730" y="959824"/>
            <a:ext cx="5501239" cy="5324306"/>
            <a:chOff x="819150" y="-166687"/>
            <a:chExt cx="7505700" cy="7191375"/>
          </a:xfrm>
        </p:grpSpPr>
        <p:pic>
          <p:nvPicPr>
            <p:cNvPr id="8" name="Slika 1" descr="C:\Users\kadr\AppData\Local\Microsoft\Windows\Temporary Internet Files\Content.Outlook\FVVA3MSH\map (30)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93" t="6949" r="21410" b="7457"/>
            <a:stretch/>
          </p:blipFill>
          <p:spPr bwMode="auto">
            <a:xfrm>
              <a:off x="819150" y="-166687"/>
              <a:ext cx="7505700" cy="71913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9" name="Oval 5"/>
            <p:cNvSpPr/>
            <p:nvPr/>
          </p:nvSpPr>
          <p:spPr>
            <a:xfrm>
              <a:off x="2649220" y="4149408"/>
              <a:ext cx="503555" cy="23241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0" name="Oval 6"/>
            <p:cNvSpPr/>
            <p:nvPr/>
          </p:nvSpPr>
          <p:spPr>
            <a:xfrm>
              <a:off x="1990725" y="196373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1" name="Oval 12"/>
            <p:cNvSpPr/>
            <p:nvPr/>
          </p:nvSpPr>
          <p:spPr>
            <a:xfrm>
              <a:off x="4439285" y="108870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2" name="Oval 15"/>
            <p:cNvSpPr/>
            <p:nvPr/>
          </p:nvSpPr>
          <p:spPr>
            <a:xfrm>
              <a:off x="5015230" y="106076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3" name="Oval 16"/>
            <p:cNvSpPr/>
            <p:nvPr/>
          </p:nvSpPr>
          <p:spPr>
            <a:xfrm>
              <a:off x="6470015" y="141255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4" name="Oval 17"/>
            <p:cNvSpPr/>
            <p:nvPr/>
          </p:nvSpPr>
          <p:spPr>
            <a:xfrm>
              <a:off x="5981700" y="1649413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5" name="Oval 18"/>
            <p:cNvSpPr/>
            <p:nvPr/>
          </p:nvSpPr>
          <p:spPr>
            <a:xfrm>
              <a:off x="5854700" y="186594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6" name="Oval 19"/>
            <p:cNvSpPr/>
            <p:nvPr/>
          </p:nvSpPr>
          <p:spPr>
            <a:xfrm>
              <a:off x="5807075" y="3501073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7" name="Oval 20"/>
            <p:cNvSpPr/>
            <p:nvPr/>
          </p:nvSpPr>
          <p:spPr>
            <a:xfrm>
              <a:off x="6974205" y="458120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8" name="Oval 21"/>
            <p:cNvSpPr/>
            <p:nvPr/>
          </p:nvSpPr>
          <p:spPr>
            <a:xfrm>
              <a:off x="6852920" y="3932873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19" name="Oval 22"/>
            <p:cNvSpPr/>
            <p:nvPr/>
          </p:nvSpPr>
          <p:spPr>
            <a:xfrm>
              <a:off x="4310380" y="386873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0" name="Oval 23"/>
            <p:cNvSpPr/>
            <p:nvPr/>
          </p:nvSpPr>
          <p:spPr>
            <a:xfrm>
              <a:off x="6852920" y="447325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1" name="Oval 24"/>
            <p:cNvSpPr/>
            <p:nvPr/>
          </p:nvSpPr>
          <p:spPr>
            <a:xfrm>
              <a:off x="2944495" y="6128703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2" name="Oval 25"/>
            <p:cNvSpPr/>
            <p:nvPr/>
          </p:nvSpPr>
          <p:spPr>
            <a:xfrm>
              <a:off x="5842000" y="567848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3" name="Oval 26"/>
            <p:cNvSpPr/>
            <p:nvPr/>
          </p:nvSpPr>
          <p:spPr>
            <a:xfrm>
              <a:off x="2783205" y="6507163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4" name="Oval 27"/>
            <p:cNvSpPr/>
            <p:nvPr/>
          </p:nvSpPr>
          <p:spPr>
            <a:xfrm>
              <a:off x="2063115" y="446944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5" name="Oval 28"/>
            <p:cNvSpPr/>
            <p:nvPr/>
          </p:nvSpPr>
          <p:spPr>
            <a:xfrm>
              <a:off x="3196590" y="3203893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6" name="Oval 29"/>
            <p:cNvSpPr/>
            <p:nvPr/>
          </p:nvSpPr>
          <p:spPr>
            <a:xfrm>
              <a:off x="2901315" y="366934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7" name="Oval 30"/>
            <p:cNvSpPr/>
            <p:nvPr/>
          </p:nvSpPr>
          <p:spPr>
            <a:xfrm>
              <a:off x="1988185" y="490505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8" name="Oval 31"/>
            <p:cNvSpPr/>
            <p:nvPr/>
          </p:nvSpPr>
          <p:spPr>
            <a:xfrm>
              <a:off x="1840865" y="3591243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29" name="Oval 32"/>
            <p:cNvSpPr/>
            <p:nvPr/>
          </p:nvSpPr>
          <p:spPr>
            <a:xfrm>
              <a:off x="1329055" y="374173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0" name="Oval 33"/>
            <p:cNvSpPr/>
            <p:nvPr/>
          </p:nvSpPr>
          <p:spPr>
            <a:xfrm>
              <a:off x="3700780" y="5427028"/>
              <a:ext cx="503555" cy="215900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1" name="Oval 36"/>
            <p:cNvSpPr/>
            <p:nvPr/>
          </p:nvSpPr>
          <p:spPr>
            <a:xfrm>
              <a:off x="2834005" y="1826578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2" name="Oval 37"/>
            <p:cNvSpPr/>
            <p:nvPr/>
          </p:nvSpPr>
          <p:spPr>
            <a:xfrm>
              <a:off x="1142365" y="1934528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3" name="Oval 39"/>
            <p:cNvSpPr/>
            <p:nvPr/>
          </p:nvSpPr>
          <p:spPr>
            <a:xfrm>
              <a:off x="1588770" y="1215073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4" name="Oval 41"/>
            <p:cNvSpPr/>
            <p:nvPr/>
          </p:nvSpPr>
          <p:spPr>
            <a:xfrm>
              <a:off x="4411345" y="1550988"/>
              <a:ext cx="675640" cy="422275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5" name="Oval 43"/>
            <p:cNvSpPr/>
            <p:nvPr/>
          </p:nvSpPr>
          <p:spPr>
            <a:xfrm>
              <a:off x="5159375" y="1412558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6" name="Oval 44"/>
            <p:cNvSpPr/>
            <p:nvPr/>
          </p:nvSpPr>
          <p:spPr>
            <a:xfrm>
              <a:off x="7226935" y="4463098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7" name="Oval 45"/>
            <p:cNvSpPr/>
            <p:nvPr/>
          </p:nvSpPr>
          <p:spPr>
            <a:xfrm>
              <a:off x="6094095" y="3014663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8" name="Oval 46"/>
            <p:cNvSpPr/>
            <p:nvPr/>
          </p:nvSpPr>
          <p:spPr>
            <a:xfrm>
              <a:off x="5420360" y="3824923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39" name="Oval 47"/>
            <p:cNvSpPr/>
            <p:nvPr/>
          </p:nvSpPr>
          <p:spPr>
            <a:xfrm>
              <a:off x="2344420" y="2709228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40" name="Oval 48"/>
            <p:cNvSpPr/>
            <p:nvPr/>
          </p:nvSpPr>
          <p:spPr>
            <a:xfrm>
              <a:off x="2748915" y="2276793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41" name="Oval 49"/>
            <p:cNvSpPr/>
            <p:nvPr/>
          </p:nvSpPr>
          <p:spPr>
            <a:xfrm>
              <a:off x="6793865" y="4943158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  <p:sp>
          <p:nvSpPr>
            <p:cNvPr id="42" name="Oval 50"/>
            <p:cNvSpPr/>
            <p:nvPr/>
          </p:nvSpPr>
          <p:spPr>
            <a:xfrm>
              <a:off x="3482340" y="2222818"/>
              <a:ext cx="503555" cy="215900"/>
            </a:xfrm>
            <a:prstGeom prst="ellipse">
              <a:avLst/>
            </a:prstGeom>
            <a:noFill/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27876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de-CH" sz="2200" b="1" dirty="0" smtClean="0"/>
              <a:t>Income Statement</a:t>
            </a:r>
            <a:endParaRPr lang="de-CH" sz="22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6" y="1392924"/>
            <a:ext cx="8176436" cy="495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27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de-CH" sz="2200" b="1" dirty="0" smtClean="0"/>
              <a:t>Balance Sheet</a:t>
            </a:r>
            <a:endParaRPr lang="de-CH" sz="22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8" y="1350391"/>
            <a:ext cx="8250865" cy="480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>
          <a:xfrm>
            <a:off x="4452939" y="3906912"/>
            <a:ext cx="373135" cy="15074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14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1566" y="774147"/>
            <a:ext cx="8415867" cy="587218"/>
          </a:xfrm>
        </p:spPr>
        <p:txBody>
          <a:bodyPr/>
          <a:lstStyle/>
          <a:p>
            <a:r>
              <a:rPr lang="de-CH" sz="2200" b="1" dirty="0" smtClean="0"/>
              <a:t>Budget 2015 und Strategic Plan 2015 - 2018</a:t>
            </a:r>
            <a:endParaRPr lang="de-CH" sz="22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E16261-CF80-4C8C-930E-311D84FAF2E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23" y="1347344"/>
            <a:ext cx="3187903" cy="75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11" y="1341290"/>
            <a:ext cx="2571755" cy="484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010" y="1340029"/>
            <a:ext cx="2676967" cy="483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2966172" y="2282342"/>
            <a:ext cx="3200542" cy="3882545"/>
          </a:xfrm>
        </p:spPr>
        <p:txBody>
          <a:bodyPr/>
          <a:lstStyle/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400" dirty="0" smtClean="0">
                <a:solidFill>
                  <a:srgbClr val="000000"/>
                </a:solidFill>
                <a:latin typeface="Arial" charset="0"/>
              </a:rPr>
              <a:t>Details zum Plan 2015 – 2018 sind nicht verfügbar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400" dirty="0" smtClean="0">
                <a:solidFill>
                  <a:srgbClr val="000000"/>
                </a:solidFill>
                <a:latin typeface="Arial" charset="0"/>
              </a:rPr>
              <a:t>Der Plan 2015 (scheint auf Basis der Zahlen I-VIII/2015) realistisch zu sein </a:t>
            </a:r>
          </a:p>
          <a:p>
            <a:pPr lvl="0"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de-CH" sz="1400" dirty="0" smtClean="0">
                <a:solidFill>
                  <a:srgbClr val="000000"/>
                </a:solidFill>
                <a:latin typeface="Arial" charset="0"/>
              </a:rPr>
              <a:t>Auf Basis von B. Plan 2015 und </a:t>
            </a:r>
            <a:r>
              <a:rPr lang="de-CH" sz="1400" dirty="0" err="1" smtClean="0">
                <a:solidFill>
                  <a:srgbClr val="000000"/>
                </a:solidFill>
                <a:latin typeface="Arial" charset="0"/>
              </a:rPr>
              <a:t>Strat</a:t>
            </a:r>
            <a:r>
              <a:rPr lang="de-CH" sz="1400" dirty="0" smtClean="0">
                <a:solidFill>
                  <a:srgbClr val="000000"/>
                </a:solidFill>
                <a:latin typeface="Arial" charset="0"/>
              </a:rPr>
              <a:t>. Plan 2015-16 wurden drei Szenarien erarbeitet:</a:t>
            </a:r>
            <a:r>
              <a:rPr lang="de-CH" sz="1400" dirty="0"/>
              <a:t/>
            </a:r>
            <a:br>
              <a:rPr lang="de-CH" sz="1400" dirty="0"/>
            </a:br>
            <a:r>
              <a:rPr lang="de-CH" sz="1400" dirty="0" smtClean="0"/>
              <a:t>a) </a:t>
            </a:r>
            <a:r>
              <a:rPr lang="de-CH" sz="1400" dirty="0" err="1" smtClean="0"/>
              <a:t>seller</a:t>
            </a:r>
            <a:r>
              <a:rPr lang="de-CH" sz="1400" dirty="0" smtClean="0"/>
              <a:t> </a:t>
            </a:r>
            <a:r>
              <a:rPr lang="de-CH" sz="1400" dirty="0" err="1" smtClean="0"/>
              <a:t>case</a:t>
            </a:r>
            <a:r>
              <a:rPr lang="de-CH" sz="1400" dirty="0" smtClean="0"/>
              <a:t> (EV 31.2 m EUR)</a:t>
            </a:r>
            <a:br>
              <a:rPr lang="de-CH" sz="1400" dirty="0" smtClean="0"/>
            </a:br>
            <a:r>
              <a:rPr lang="de-CH" sz="1400" dirty="0" smtClean="0"/>
              <a:t>b) </a:t>
            </a:r>
            <a:r>
              <a:rPr lang="de-CH" sz="1400" dirty="0" err="1" smtClean="0"/>
              <a:t>buyer</a:t>
            </a:r>
            <a:r>
              <a:rPr lang="de-CH" sz="1400" dirty="0" smtClean="0"/>
              <a:t> </a:t>
            </a:r>
            <a:r>
              <a:rPr lang="de-CH" sz="1400" dirty="0" err="1" smtClean="0"/>
              <a:t>case</a:t>
            </a:r>
            <a:r>
              <a:rPr lang="de-CH" sz="1400" dirty="0" smtClean="0"/>
              <a:t> (EV 15.0 m EUR)</a:t>
            </a:r>
            <a:br>
              <a:rPr lang="de-CH" sz="1400" dirty="0" smtClean="0"/>
            </a:br>
            <a:r>
              <a:rPr lang="de-CH" sz="1400" dirty="0" smtClean="0"/>
              <a:t>c) </a:t>
            </a:r>
            <a:r>
              <a:rPr lang="de-CH" sz="1400" dirty="0" err="1" smtClean="0"/>
              <a:t>base</a:t>
            </a:r>
            <a:r>
              <a:rPr lang="de-CH" sz="1400" dirty="0" smtClean="0"/>
              <a:t> </a:t>
            </a:r>
            <a:r>
              <a:rPr lang="de-CH" sz="1400" dirty="0" err="1" smtClean="0"/>
              <a:t>case</a:t>
            </a:r>
            <a:r>
              <a:rPr lang="de-CH" sz="1400" dirty="0" smtClean="0"/>
              <a:t>  (EV 18.2 m EUR)</a:t>
            </a:r>
            <a:endParaRPr lang="de-CH" sz="14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306010" y="4440326"/>
            <a:ext cx="2676967" cy="18288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729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-Desig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Bildschirmpräsentation (4:3)</PresentationFormat>
  <Paragraphs>50</Paragraphs>
  <Slides>15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Wingdings</vt:lpstr>
      <vt:lpstr>Geneva</vt:lpstr>
      <vt:lpstr>Calibri</vt:lpstr>
      <vt:lpstr>4_Office-Design</vt:lpstr>
      <vt:lpstr>Arbeitsblatt</vt:lpstr>
      <vt:lpstr>Kaufgelegenheit Plama-pur, Slowenien</vt:lpstr>
      <vt:lpstr>Der slowenische PU-Schäumer Plama-pur steht zum Verkauf</vt:lpstr>
      <vt:lpstr>Plama-pur liefert vor allem Rollenware nach Kerneuropa</vt:lpstr>
      <vt:lpstr>Die Schäumanlage war 2008 noch in einem guten Zustand</vt:lpstr>
      <vt:lpstr>Ergänzende Klärungen zu den assets</vt:lpstr>
      <vt:lpstr>Layout Plama-pur</vt:lpstr>
      <vt:lpstr>Income Statement</vt:lpstr>
      <vt:lpstr>Balance Sheet</vt:lpstr>
      <vt:lpstr>Budget 2015 und Strategic Plan 2015 - 2018</vt:lpstr>
      <vt:lpstr>Seller case: 31.2 m EUR Enterprise Value</vt:lpstr>
      <vt:lpstr>Buyer case: 15 m EUR Enterprise Value</vt:lpstr>
      <vt:lpstr>Base case: 18.2 m EUR Enterprise Value</vt:lpstr>
      <vt:lpstr>Strategic Rationale</vt:lpstr>
      <vt:lpstr>Antrag</vt:lpstr>
      <vt:lpstr>Thank you for your attention!</vt:lpstr>
    </vt:vector>
  </TitlesOfParts>
  <Company>WVC Communications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Foam Partner</dc:title>
  <dc:creator>Nina Vetsch</dc:creator>
  <cp:lastModifiedBy>ten Brink Bart</cp:lastModifiedBy>
  <cp:revision>796</cp:revision>
  <cp:lastPrinted>2015-08-18T11:38:14Z</cp:lastPrinted>
  <dcterms:created xsi:type="dcterms:W3CDTF">2011-03-30T11:28:29Z</dcterms:created>
  <dcterms:modified xsi:type="dcterms:W3CDTF">2016-03-23T12:29:03Z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2023781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D6.0.1</vt:lpwstr>
  </property>
</Properties>
</file>