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4900000000" sp="3675000000"/>
            </a:custDash>
            <a:round/>
          </a:ln>
        </p:spPr>
      </p:sp>
      <p:sp>
        <p:nvSpPr>
          <p:cNvPr id="1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4900000000" sp="3675000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05040" y="3648240"/>
            <a:ext cx="7314480" cy="127944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914400" y="5048280"/>
            <a:ext cx="7314480" cy="68508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905040" y="3648240"/>
            <a:ext cx="227880" cy="1279440"/>
          </a:xfrm>
          <a:prstGeom prst="rect">
            <a:avLst/>
          </a:prstGeom>
          <a:solidFill>
            <a:srgbClr val="727ca3"/>
          </a:solidFill>
          <a:ln w="648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914400" y="5048280"/>
            <a:ext cx="227880" cy="685080"/>
          </a:xfrm>
          <a:prstGeom prst="rect">
            <a:avLst/>
          </a:prstGeom>
          <a:solidFill>
            <a:srgbClr val="9fb8cd"/>
          </a:solidFill>
          <a:ln w="6480">
            <a:noFill/>
          </a:ln>
        </p:spPr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360"/>
          </a:xfrm>
          <a:prstGeom prst="rect">
            <a:avLst/>
          </a:prstGeom>
        </p:spPr>
        <p:txBody>
          <a:bodyPr lIns="0" rIns="0" tIns="0" bIns="0" anchor="ctr"/>
          <a:p>
            <a:r>
              <a:rPr lang="de-AT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AT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AT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AT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AT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AT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AT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AT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4900000000" sp="3675000000"/>
            </a:custDash>
            <a:round/>
          </a:ln>
        </p:spPr>
      </p:sp>
      <p:sp>
        <p:nvSpPr>
          <p:cNvPr id="44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4900000000" sp="3675000000"/>
            </a:custDash>
            <a:round/>
          </a:ln>
        </p:spPr>
      </p:sp>
      <p:sp>
        <p:nvSpPr>
          <p:cNvPr id="45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AT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AT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AT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AT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AT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AT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AT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AT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219320" y="3886200"/>
            <a:ext cx="68572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Bookman Old Style"/>
              </a:rPr>
              <a:t>Regular Expressions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219320" y="5124600"/>
            <a:ext cx="6857280" cy="53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2000">
                <a:solidFill>
                  <a:srgbClr val="464653"/>
                </a:solidFill>
                <a:latin typeface="Bookman Old Style"/>
              </a:rPr>
              <a:t>reg(ular expressions?|ex(p|es)?)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Spezielle Zeichenklassen</a:t>
            </a:r>
            <a:endParaRPr/>
          </a:p>
        </p:txBody>
      </p:sp>
      <p:graphicFrame>
        <p:nvGraphicFramePr>
          <p:cNvPr id="120" name="Table 2"/>
          <p:cNvGraphicFramePr/>
          <p:nvPr/>
        </p:nvGraphicFramePr>
        <p:xfrm>
          <a:off x="457200" y="1219320"/>
          <a:ext cx="8228880" cy="51372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480"/>
              </a:tblGrid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Zeichen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Alternative</a:t>
                      </a:r>
                      <a:endParaRPr/>
                    </a:p>
                  </a:txBody>
                  <a:tcPr/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Eine Zahl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[0-9]</a:t>
                      </a:r>
                      <a:endParaRPr/>
                    </a:p>
                  </a:txBody>
                  <a:tcPr/>
                </a:tc>
              </a:tr>
              <a:tr h="8920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Einen “Weißraum”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 \f\n\r\t\v] und alle Unicodevarianten zB \u00a0</a:t>
                      </a:r>
                      <a:endParaRPr/>
                    </a:p>
                  </a:txBody>
                  <a:tcPr/>
                </a:tc>
              </a:tr>
              <a:tr h="6292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Ein alphanumerisches Zeichen inklusive _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[A-Za-z0-9_] </a:t>
                      </a:r>
                      <a:endParaRPr/>
                    </a:p>
                  </a:txBody>
                  <a:tcPr/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Alles außer Zahlen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[^0-9], [^\d]</a:t>
                      </a:r>
                      <a:endParaRPr/>
                    </a:p>
                  </a:txBody>
                  <a:tcPr/>
                </a:tc>
              </a:tr>
              <a:tr h="6292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Alles außer “Weißraum”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[^\s]</a:t>
                      </a:r>
                      <a:endParaRPr/>
                    </a:p>
                  </a:txBody>
                  <a:tcPr/>
                </a:tc>
              </a:tr>
              <a:tr h="8920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Alles außer alphanumerische Zeichen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[^A-Za-z0-9_]</a:t>
                      </a:r>
                      <a:endParaRPr/>
                    </a:p>
                  </a:txBody>
                  <a:tcPr/>
                </a:tc>
              </a:tr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Eine Wortgrenze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(^\w|\w$|\W\w|\w\W)</a:t>
                      </a:r>
                      <a:endParaRPr/>
                    </a:p>
                  </a:txBody>
                  <a:tcPr/>
                </a:tc>
              </a:tr>
              <a:tr h="6285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 Zeichen außer Zeilenumbrüche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[^\n]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D1A5AE2-D823-4C6E-9DBA-ACB6D72066FE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Quantifier</a:t>
            </a:r>
            <a:endParaRPr/>
          </a:p>
        </p:txBody>
      </p:sp>
      <p:graphicFrame>
        <p:nvGraphicFramePr>
          <p:cNvPr id="124" name="Table 2"/>
          <p:cNvGraphicFramePr/>
          <p:nvPr/>
        </p:nvGraphicFramePr>
        <p:xfrm>
          <a:off x="457200" y="1219320"/>
          <a:ext cx="8228520" cy="3288960"/>
        </p:xfrm>
        <a:graphic>
          <a:graphicData uri="http://schemas.openxmlformats.org/drawingml/2006/table">
            <a:tbl>
              <a:tblPr/>
              <a:tblGrid>
                <a:gridCol w="1162440"/>
                <a:gridCol w="4752000"/>
                <a:gridCol w="2314080"/>
              </a:tblGrid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Regex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Beispiele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{x}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Zeichenkette der Länge 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[a-z]{2}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{x,y}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Zeichenkette der Länge x bis 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[a-z]{2,4}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{x,}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Zeichenkette von mindestens Länge 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[a-z]{2,}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{1,}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[a-z]+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{0,}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[a-z]*</a:t>
                      </a:r>
                      <a:endParaRPr/>
                    </a:p>
                  </a:txBody>
                  <a:tcPr/>
                </a:tc>
              </a:tr>
              <a:tr h="4701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{0,1}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[a-z]?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5" name="CustomShape 3"/>
          <p:cNvSpPr/>
          <p:nvPr/>
        </p:nvSpPr>
        <p:spPr>
          <a:xfrm>
            <a:off x="468360" y="4797000"/>
            <a:ext cx="8207280" cy="78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1. Quantifier sind generell “greedy”. Durch das Anhängen eines ? werden sie “lazy”.</a:t>
            </a:r>
            <a:endParaRPr/>
          </a:p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2. Der possessiv (besitznehmende) Quantifier + erlaubt “strenges” Gruppieren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76B3568-F15F-4F56-8882-370B4A4E1F2B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Alternative</a:t>
            </a:r>
            <a:endParaRPr/>
          </a:p>
        </p:txBody>
      </p:sp>
      <p:graphicFrame>
        <p:nvGraphicFramePr>
          <p:cNvPr id="129" name="Table 2"/>
          <p:cNvGraphicFramePr/>
          <p:nvPr/>
        </p:nvGraphicFramePr>
        <p:xfrm>
          <a:off x="457200" y="1219320"/>
          <a:ext cx="8228520" cy="3288960"/>
        </p:xfrm>
        <a:graphic>
          <a:graphicData uri="http://schemas.openxmlformats.org/drawingml/2006/table">
            <a:tbl>
              <a:tblPr/>
              <a:tblGrid>
                <a:gridCol w="1162440"/>
                <a:gridCol w="4752000"/>
                <a:gridCol w="2314080"/>
              </a:tblGrid>
              <a:tr h="469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Regex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Beispiele</a:t>
                      </a:r>
                      <a:endParaRPr/>
                    </a:p>
                  </a:txBody>
                  <a:tcPr/>
                </a:tc>
              </a:tr>
              <a:tr h="6505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Entweder Regex davor, oder Regex dannach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a|b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CustomShape 3"/>
          <p:cNvSpPr/>
          <p:nvPr/>
        </p:nvSpPr>
        <p:spPr>
          <a:xfrm>
            <a:off x="432720" y="2592000"/>
            <a:ext cx="8207280" cy="78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1. Wird von links nach rechts abgearbeitet und matched erstes vorkommen</a:t>
            </a:r>
            <a:endParaRPr/>
          </a:p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2. Kann auch mehrfach angegeben werden (zB a|b|c)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392F9E1-D269-48BD-9E0F-6C10F734C6F9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Modifier</a:t>
            </a:r>
            <a:endParaRPr/>
          </a:p>
        </p:txBody>
      </p:sp>
      <p:graphicFrame>
        <p:nvGraphicFramePr>
          <p:cNvPr id="134" name="Table 2"/>
          <p:cNvGraphicFramePr/>
          <p:nvPr/>
        </p:nvGraphicFramePr>
        <p:xfrm>
          <a:off x="457200" y="1219320"/>
          <a:ext cx="8228520" cy="2224080"/>
        </p:xfrm>
        <a:graphic>
          <a:graphicData uri="http://schemas.openxmlformats.org/drawingml/2006/table">
            <a:tbl>
              <a:tblPr/>
              <a:tblGrid>
                <a:gridCol w="2314440"/>
                <a:gridCol w="59140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Zeichen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Case Insensitive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. Zeichen inkludiert auch Zeilenumbrüche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Multiline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Free Spacing mode, # sind Kommentare</a:t>
                      </a:r>
                      <a:endParaRPr/>
                    </a:p>
                  </a:txBody>
                  <a:tcPr/>
                </a:tc>
              </a:tr>
              <a:tr h="3700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Globaler Match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5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7744815-2B27-4FA5-8406-47E01568954A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Anker</a:t>
            </a:r>
            <a:endParaRPr/>
          </a:p>
        </p:txBody>
      </p:sp>
      <p:graphicFrame>
        <p:nvGraphicFramePr>
          <p:cNvPr id="138" name="Table 2"/>
          <p:cNvGraphicFramePr/>
          <p:nvPr/>
        </p:nvGraphicFramePr>
        <p:xfrm>
          <a:off x="457200" y="1219320"/>
          <a:ext cx="8228880" cy="3720960"/>
        </p:xfrm>
        <a:graphic>
          <a:graphicData uri="http://schemas.openxmlformats.org/drawingml/2006/table">
            <a:tbl>
              <a:tblPr/>
              <a:tblGrid>
                <a:gridCol w="4114440"/>
                <a:gridCol w="4114440"/>
              </a:tblGrid>
              <a:tr h="45684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Zeichen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</a:tr>
              <a:tr h="7833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</a:rPr>
                        <a:t>^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Anfang der Zeichenkette (kann durch Modifier verändert werden)</a:t>
                      </a:r>
                      <a:endParaRPr/>
                    </a:p>
                  </a:txBody>
                  <a:tcPr/>
                </a:tc>
              </a:tr>
              <a:tr h="7833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$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Ende der Zeichenkette (kann durch Modifier verändert werden)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\A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Anfang der Zeichenkette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\z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Ende der Zeichenkette</a:t>
                      </a:r>
                      <a:endParaRPr/>
                    </a:p>
                  </a:txBody>
                  <a:tcPr/>
                </a:tc>
              </a:tr>
              <a:tr h="7837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\Z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Ende der Zeichenkette plus ein oder kein Zeilenumbruch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892CCFF-6D5D-497F-BA0C-FB86C9114B9A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Capturing Groups</a:t>
            </a:r>
            <a:endParaRPr/>
          </a:p>
        </p:txBody>
      </p:sp>
      <p:graphicFrame>
        <p:nvGraphicFramePr>
          <p:cNvPr id="142" name="Table 2"/>
          <p:cNvGraphicFramePr/>
          <p:nvPr/>
        </p:nvGraphicFramePr>
        <p:xfrm>
          <a:off x="457200" y="1219320"/>
          <a:ext cx="8228520" cy="4356000"/>
        </p:xfrm>
        <a:graphic>
          <a:graphicData uri="http://schemas.openxmlformats.org/drawingml/2006/table">
            <a:tbl>
              <a:tblPr/>
              <a:tblGrid>
                <a:gridCol w="2530440"/>
                <a:gridCol w="3240360"/>
                <a:gridCol w="2457720"/>
              </a:tblGrid>
              <a:tr h="3664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Bezeichnung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Beispiel</a:t>
                      </a:r>
                      <a:endParaRPr/>
                    </a:p>
                  </a:txBody>
                  <a:tcPr/>
                </a:tc>
              </a:tr>
              <a:tr h="14176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Capturing Group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Klammern werden verwendet für Capturing Groups, mittels \1 können die Gruppen referenziert werden (Backreference)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(abc) (def) \1 \2</a:t>
                      </a:r>
                      <a:endParaRPr/>
                    </a:p>
                  </a:txBody>
                  <a:tcPr/>
                </a:tc>
              </a:tr>
              <a:tr h="8920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Non-Capturing Group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?: wird verwendet damit der Match nicht referenziert werden kann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(?:abc)</a:t>
                      </a:r>
                      <a:endParaRPr/>
                    </a:p>
                  </a:txBody>
                  <a:tcPr/>
                </a:tc>
              </a:tr>
              <a:tr h="16797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Named Capturing  Group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Anstatt einer numerierten Backreference kann auch eine Bezeichnung verwendet werden und mit \k’name’ referenziert werden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(?’name’abc) \k’name’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AA8490B-A14A-4738-8160-02DCA75AE3CE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Lookarounds</a:t>
            </a:r>
            <a:endParaRPr/>
          </a:p>
        </p:txBody>
      </p:sp>
      <p:graphicFrame>
        <p:nvGraphicFramePr>
          <p:cNvPr id="146" name="Table 2"/>
          <p:cNvGraphicFramePr/>
          <p:nvPr/>
        </p:nvGraphicFramePr>
        <p:xfrm>
          <a:off x="457200" y="1219320"/>
          <a:ext cx="8228520" cy="2784960"/>
        </p:xfrm>
        <a:graphic>
          <a:graphicData uri="http://schemas.openxmlformats.org/drawingml/2006/table">
            <a:tbl>
              <a:tblPr/>
              <a:tblGrid>
                <a:gridCol w="1810440"/>
                <a:gridCol w="3675600"/>
                <a:gridCol w="2742480"/>
              </a:tblGrid>
              <a:tr h="5569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Zeichen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Beispiele</a:t>
                      </a:r>
                      <a:endParaRPr/>
                    </a:p>
                  </a:txBody>
                  <a:tcPr/>
                </a:tc>
              </a:tr>
              <a:tr h="5569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(?=…)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Positive Lookahead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ab(?=c)</a:t>
                      </a:r>
                      <a:endParaRPr/>
                    </a:p>
                  </a:txBody>
                  <a:tcPr/>
                </a:tc>
              </a:tr>
              <a:tr h="5569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(?!...)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Negative Lookahead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ab(?!z)</a:t>
                      </a:r>
                      <a:endParaRPr/>
                    </a:p>
                  </a:txBody>
                  <a:tcPr/>
                </a:tc>
              </a:tr>
              <a:tr h="5569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(?&lt;=…)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Positive Lookbehind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(?&lt;=a)bc</a:t>
                      </a:r>
                      <a:endParaRPr/>
                    </a:p>
                  </a:txBody>
                  <a:tcPr/>
                </a:tc>
              </a:tr>
              <a:tr h="5572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(?&lt;!...)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Negative Lookbehind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(?&lt;!x)bc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7" name="CustomShape 3"/>
          <p:cNvSpPr/>
          <p:nvPr/>
        </p:nvSpPr>
        <p:spPr>
          <a:xfrm>
            <a:off x="468360" y="4365000"/>
            <a:ext cx="820728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Die meisten Implementierungen erlauben keine Quantifier in Lookbehind Ausdrücken.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A05D0E9-8C0A-4E1B-802F-47B2D7003A0E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Unicode</a:t>
            </a:r>
            <a:r>
              <a:rPr lang="de-AT" sz="3200">
                <a:solidFill>
                  <a:srgbClr val="464653"/>
                </a:solidFill>
                <a:latin typeface="Bookman Old Style"/>
              </a:rPr>
              <a:t>	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Unicode kennt einen Unterschied zwischen Zeichen und Zeichencode, deshalb würde ein ü aus zwei Unicode Zeichen bestehen können, der .-Operation kann deshalb zu Problemen führen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\X für alle Zeichen inklusive Zeilenumbrüche in Unicode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Unicode ist in 156 Blöcke aufgeteilt. zB Kyrillisch (U+0400…U+04FF)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Mit \p{Cyrillic} kann ein Zeichen des kyrillischen Alphabet referenziert werden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8331DC7-CDE1-494C-9BF2-EBC4D4DD5373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  <a:ea typeface="Droid Sans Fallback"/>
              </a:rPr>
              <a:t>Weitere Funktionen</a:t>
            </a:r>
            <a:endParaRPr/>
          </a:p>
        </p:txBody>
      </p:sp>
      <p:graphicFrame>
        <p:nvGraphicFramePr>
          <p:cNvPr id="155" name="Table 2"/>
          <p:cNvGraphicFramePr/>
          <p:nvPr/>
        </p:nvGraphicFramePr>
        <p:xfrm>
          <a:off x="457200" y="1219320"/>
          <a:ext cx="8228520" cy="3936960"/>
        </p:xfrm>
        <a:graphic>
          <a:graphicData uri="http://schemas.openxmlformats.org/drawingml/2006/table">
            <a:tbl>
              <a:tblPr/>
              <a:tblGrid>
                <a:gridCol w="2314440"/>
                <a:gridCol w="3456360"/>
                <a:gridCol w="2457720"/>
              </a:tblGrid>
              <a:tr h="15490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IF/ELSE Konstrukt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Falls die referenzierte Capture Group exisitiert wird der if-Teil gematcht ansonsten der else-Teil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(regex)?(?(1)foo|bar)</a:t>
                      </a:r>
                      <a:endParaRPr/>
                    </a:p>
                  </a:txBody>
                  <a:tcPr/>
                </a:tc>
              </a:tr>
              <a:tr h="8391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Rekursion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Rekursion (~Kopie) des gesamten Musters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L(?R)R</a:t>
                      </a:r>
                      <a:endParaRPr/>
                    </a:p>
                  </a:txBody>
                  <a:tcPr/>
                </a:tc>
              </a:tr>
              <a:tr h="15487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Atomic Grouping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Hauptsächlich aus Performanzgründen. Backtracking wird verhindert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a(?&gt;bc|b)c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56A67AE-D277-42BC-BF1A-4C25CEEC5C1C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  <a:ea typeface="Droid Sans Fallback"/>
              </a:rPr>
              <a:t>Check beim Erstellen von Regular Expression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A (Anker): Können Anker oder Wortgrenzen gesetzt werden?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G (Greedy): Greedy vs. Lazy Quantifier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R (Repeat): Gibt es Teile des Musters die sich wiederholen und präziser beschrieben werden können?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A (Atomic): Atomare oder possesive Quantifier verwenden?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DDC7603-1A71-4960-BBD3-661416197CD1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  <a:ea typeface="Droid Sans Fallback"/>
              </a:rPr>
              <a:t>Inhaltsübersicht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Überblick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Regular Expression Engine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Zeichenklassen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Quantifier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Modifier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... alle weiteren Funktionen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061ACC7-BE71-4F8D-B86C-EA4DFCBF9C57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  <a:ea typeface="Droid Sans Fallback"/>
              </a:rPr>
              <a:t>Erstellung von Regular Expressions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Verwenden eines Emulators zum testen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https://regex101.com/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So spezifisch wie möglich vs. so Allgemein wie möglich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Wartbarkeit/Lesbarkeit vs Präzision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Quellcodeformatierung (ja/nein)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Nach Ideen/Vorschlägen bei Google suchen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65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A7F140E-E839-46CB-8B80-65C595D33AB8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Wichtige Fragen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Wer ist für die Wartung der Regular Expressions zuständig?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Wann kann eine Regular Expression aufgeteilt werden?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Wann sind die Grenzen von Regular Expressions erreicht?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Gibt es Alternativen zu Regular Expressions?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96B89D8-17FE-4F65-AB5F-B219E35C0D06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Quellen / Literaturtipps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0CBB84C-FBAB-4566-9BCD-5E8EB67782F6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Link: </a:t>
            </a:r>
            <a:r>
              <a:rPr lang="de-AT" sz="2600" u="sng">
                <a:solidFill>
                  <a:srgbClr val="b292ca"/>
                </a:solidFill>
                <a:latin typeface="Gill Sans MT"/>
              </a:rPr>
              <a:t>http://www.regular-expressions.info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Link: </a:t>
            </a:r>
            <a:r>
              <a:rPr lang="de-AT" sz="2600" u="sng">
                <a:solidFill>
                  <a:srgbClr val="b292ca"/>
                </a:solidFill>
                <a:latin typeface="Gill Sans MT"/>
              </a:rPr>
              <a:t>http://www.rexegg.com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Buch (Einführung): Introducing Regular Expressions – Michael Fitzgerald 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Buch (Fortgeschrittene): Reguläre Ausdrücke – Jeffrey E. F. Friedel</a:t>
            </a:r>
            <a:endParaRPr/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1760" y="4149000"/>
            <a:ext cx="1420200" cy="1841040"/>
          </a:xfrm>
          <a:prstGeom prst="rect">
            <a:avLst/>
          </a:prstGeom>
          <a:ln>
            <a:noFill/>
          </a:ln>
        </p:spPr>
      </p:pic>
      <p:pic>
        <p:nvPicPr>
          <p:cNvPr id="17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640" y="4159800"/>
            <a:ext cx="1411920" cy="183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Regular Expressions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Was?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Beschreibung von Mustern in Zeichenketten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Warum?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Suche Textstellen in Dokumenten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Validierung von Eingaben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Textstellen aus Dokumenten extrahieren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Textstellen einfügen oder ersetzen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58A0D4A-EE60-49A9-8B0D-67FF97050698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Regex Engine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Eingabe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Subjekt: Ein Text (lange Zeichenkette) auf den ein Muster (Regular Expression) angewandt wird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Muster: Zeichenkette welche eine Musterbeschreibung enthält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Ausgabe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Match: ja oder nein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300">
                <a:solidFill>
                  <a:srgbClr val="464653"/>
                </a:solidFill>
                <a:latin typeface="Gill Sans MT"/>
              </a:rPr>
              <a:t>Capturings: gefundene Teststellen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66080" y="4005000"/>
            <a:ext cx="1818720" cy="250452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602080" y="4781520"/>
            <a:ext cx="4479120" cy="440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Abcd e aeaeafa fef a faefaefafich theth lakefeafealfjlaefflaf afa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5F90409-934E-4BF3-860F-DF4AAEF08BA1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Regex Engine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Das Muster wird positionsweise auf das Subjekt angewandt.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Stimmt eine Position des Musters mit einer Position der Subjekts überein, wird die nächste Position des Musters geprüft.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Stimmt eine Position des Musters nicht mit der des Subjekts überein, kommt es zum Backtracking. Alle Permutationen werden geprüft.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AT" sz="2600">
                <a:solidFill>
                  <a:srgbClr val="000000"/>
                </a:solidFill>
                <a:latin typeface="Gill Sans MT"/>
              </a:rPr>
              <a:t>Sind alle Position des Musters erfolgreich geprüft gilt dies als Match.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426A6EF-C0B3-423D-BBF4-F870447E5462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Regex Engine Beispiel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Gill Sans MT"/>
              </a:rPr>
              <a:t>Subjekt: abc dde abcd aabb bb aa bb ab9d ab?d abdd abkkkd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Gill Sans MT"/>
              </a:rPr>
              <a:t>Muster: ab[a-e]d?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Gill Sans MT"/>
              </a:rPr>
              <a:t>Matches: 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6F3E98F-6BEC-4538-BF27-18A42EF98952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Regex Engine Beispiel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Gill Sans MT"/>
              </a:rPr>
              <a:t>Subjekt: </a:t>
            </a:r>
            <a:r>
              <a:rPr lang="de-AT" sz="3200" u="sng">
                <a:solidFill>
                  <a:srgbClr val="000000"/>
                </a:solidFill>
                <a:latin typeface="Gill Sans MT"/>
              </a:rPr>
              <a:t>abc</a:t>
            </a:r>
            <a:r>
              <a:rPr lang="de-AT" sz="3200">
                <a:solidFill>
                  <a:srgbClr val="000000"/>
                </a:solidFill>
                <a:latin typeface="Gill Sans MT"/>
              </a:rPr>
              <a:t> dde </a:t>
            </a:r>
            <a:r>
              <a:rPr lang="de-AT" sz="3200" u="sng">
                <a:solidFill>
                  <a:srgbClr val="000000"/>
                </a:solidFill>
                <a:latin typeface="Gill Sans MT"/>
              </a:rPr>
              <a:t>abcd</a:t>
            </a:r>
            <a:r>
              <a:rPr lang="de-AT" sz="3200">
                <a:solidFill>
                  <a:srgbClr val="000000"/>
                </a:solidFill>
                <a:latin typeface="Gill Sans MT"/>
              </a:rPr>
              <a:t> aabb bb aa bb ab9d ab?d </a:t>
            </a:r>
            <a:r>
              <a:rPr lang="de-AT" sz="3200" u="sng">
                <a:solidFill>
                  <a:srgbClr val="000000"/>
                </a:solidFill>
                <a:latin typeface="Gill Sans MT"/>
              </a:rPr>
              <a:t>abdd</a:t>
            </a:r>
            <a:r>
              <a:rPr lang="de-AT" sz="3200">
                <a:solidFill>
                  <a:srgbClr val="000000"/>
                </a:solidFill>
                <a:latin typeface="Gill Sans MT"/>
              </a:rPr>
              <a:t> abkkkd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Gill Sans MT"/>
              </a:rPr>
              <a:t>Muster: ab[a-e]d?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Gill Sans MT"/>
              </a:rPr>
              <a:t>Matches: abc, abcd, abdd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9FE6572-1182-435E-8E3A-E9CCF4788C1D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ASCII – Das ursprüngliche Regex Alphabet</a:t>
            </a:r>
            <a:endParaRPr/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7720" y="1383120"/>
            <a:ext cx="6748200" cy="46083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AF2B675-9953-424F-BB0F-883C5312E034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AT" sz="3200">
                <a:solidFill>
                  <a:srgbClr val="464653"/>
                </a:solidFill>
                <a:latin typeface="Bookman Old Style"/>
              </a:rPr>
              <a:t>Zeichenklassen</a:t>
            </a:r>
            <a:endParaRPr/>
          </a:p>
        </p:txBody>
      </p:sp>
      <p:graphicFrame>
        <p:nvGraphicFramePr>
          <p:cNvPr id="115" name="Table 2"/>
          <p:cNvGraphicFramePr/>
          <p:nvPr/>
        </p:nvGraphicFramePr>
        <p:xfrm>
          <a:off x="457200" y="1219320"/>
          <a:ext cx="8228880" cy="30009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2480"/>
              </a:tblGrid>
              <a:tr h="58212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Bezeichnung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Beispiele</a:t>
                      </a:r>
                      <a:endParaRPr/>
                    </a:p>
                  </a:txBody>
                  <a:tcPr/>
                </a:tc>
              </a:tr>
              <a:tr h="142056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Positive Zeichenklasse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Definition einer Klasse von Zeichen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[a-z]: Alle Kleinbuchstaben</a:t>
                      </a:r>
                      <a:endParaRPr/>
                    </a:p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[!-~]: Alle ASCII Zeichen</a:t>
                      </a:r>
                      <a:endParaRPr/>
                    </a:p>
                  </a:txBody>
                  <a:tcPr/>
                </a:tc>
              </a:tr>
              <a:tr h="998280"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Negative Zeichenklasse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Alles außer dem Spezifizierten Zeichen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[^a-z]: Alles außer Kleinbuchstaben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CustomShape 3"/>
          <p:cNvSpPr/>
          <p:nvPr/>
        </p:nvSpPr>
        <p:spPr>
          <a:xfrm>
            <a:off x="468360" y="4672440"/>
            <a:ext cx="820728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Innerhalb der []-Klammern müssen nur [, ], -, \ als Metazeichen escaped  werden.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6400800" y="6356520"/>
            <a:ext cx="22881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4189196-D6D3-4CC6-80B4-FF6C023280EE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