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Bookman Old Style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1CFD8AA-E213-4D86-9916-6F59F405145B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727ca3"/>
          </a:solidFill>
          <a:ln w="648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9fb8cd"/>
          </a:solidFill>
          <a:ln w="6480">
            <a:noFill/>
          </a:ln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600"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Gill Sans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Gill Sans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7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8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5B6F9FB-EF5E-4BC7-B61F-C31DE4F12E33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000">
                <a:solidFill>
                  <a:srgbClr val="000000"/>
                </a:solidFill>
                <a:latin typeface="Gill Sans MT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"/>
            </a:pPr>
            <a:r>
              <a:rPr lang="de-DE">
                <a:solidFill>
                  <a:srgbClr val="000000"/>
                </a:solidFill>
                <a:latin typeface="Gill Sans MT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"/>
            </a:pPr>
            <a:r>
              <a:rPr lang="de-DE" sz="1600">
                <a:solidFill>
                  <a:srgbClr val="000000"/>
                </a:solidFill>
                <a:latin typeface="Gill Sans MT"/>
              </a:rPr>
              <a:t>Fünfte 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Bookman Old Style"/>
              </a:rPr>
              <a:t>Regular Expressions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2000">
                <a:solidFill>
                  <a:srgbClr val="464653"/>
                </a:solidFill>
                <a:latin typeface="Bookman Old Style"/>
              </a:rPr>
              <a:t>reg(ular expressions?|ex(p|es)?)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Spezielle Zeichenklassen</a:t>
            </a:r>
            <a:endParaRPr/>
          </a:p>
        </p:txBody>
      </p:sp>
      <p:graphicFrame>
        <p:nvGraphicFramePr>
          <p:cNvPr id="126" name="Table 2"/>
          <p:cNvGraphicFramePr/>
          <p:nvPr/>
        </p:nvGraphicFramePr>
        <p:xfrm>
          <a:off x="457200" y="1219320"/>
          <a:ext cx="8229240" cy="51375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64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Alternative</a:t>
                      </a:r>
                      <a:endParaRPr/>
                    </a:p>
                  </a:txBody>
                  <a:tcPr/>
                </a:tc>
              </a:tr>
              <a:tr h="3664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Eine Zahl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[0-9]</a:t>
                      </a:r>
                      <a:endParaRPr/>
                    </a:p>
                  </a:txBody>
                  <a:tcPr/>
                </a:tc>
              </a:tr>
              <a:tr h="8920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Einen “Weißraum”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 \f\n\r\t\v] und alle Unicodevarianten zB \u00a0</a:t>
                      </a:r>
                      <a:endParaRPr/>
                    </a:p>
                  </a:txBody>
                  <a:tcPr/>
                </a:tc>
              </a:tr>
              <a:tr h="6292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\w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 alphanumerisches Zeichen inklusive _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[A-Za-z0-9_] </a:t>
                      </a:r>
                      <a:endParaRPr/>
                    </a:p>
                  </a:txBody>
                  <a:tcPr/>
                </a:tc>
              </a:tr>
              <a:tr h="3664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Zahlen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[^0-9], [^\d]</a:t>
                      </a:r>
                      <a:endParaRPr/>
                    </a:p>
                  </a:txBody>
                  <a:tcPr/>
                </a:tc>
              </a:tr>
              <a:tr h="6292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“Weißraum”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[^\s]</a:t>
                      </a:r>
                      <a:endParaRPr/>
                    </a:p>
                  </a:txBody>
                  <a:tcPr/>
                </a:tc>
              </a:tr>
              <a:tr h="8920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\W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alphanumerische 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[^A-Za-z0-9_]</a:t>
                      </a:r>
                      <a:endParaRPr/>
                    </a:p>
                  </a:txBody>
                  <a:tcPr/>
                </a:tc>
              </a:tr>
              <a:tr h="3664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\b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Eine Wortgrenze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(^\w|\w$|\W\w|\w\W)</a:t>
                      </a:r>
                      <a:endParaRPr/>
                    </a:p>
                  </a:txBody>
                  <a:tcPr/>
                </a:tc>
              </a:tr>
              <a:tr h="6292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 Zeichen außer Zeilenumbrüche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[^\n]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2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6EAD8EE-B874-4C40-97D6-D0F3C21DB94E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Anker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457200" y="1219320"/>
          <a:ext cx="8229240" cy="3721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5684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</a:tr>
              <a:tr h="78336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</a:rPr>
                        <a:t>^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Anfang der Zeichenkette (kann durch Modifier verändert werden)</a:t>
                      </a:r>
                      <a:endParaRPr/>
                    </a:p>
                  </a:txBody>
                  <a:tcPr/>
                </a:tc>
              </a:tr>
              <a:tr h="78336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$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Ende der Zeichenkette (kann durch Modifier verändert werden)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\A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Anfang der Zeichenkette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\z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Ende der Zeichenkette</a:t>
                      </a:r>
                      <a:endParaRPr/>
                    </a:p>
                  </a:txBody>
                  <a:tcPr/>
                </a:tc>
              </a:tr>
              <a:tr h="78444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\Z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Ende der Zeichenkette plus ein oder kein Zeilenumbruch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49215DC-6567-4D40-8DA1-52F72D5F86BF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Quantifier</a:t>
            </a:r>
            <a:endParaRPr/>
          </a:p>
        </p:txBody>
      </p:sp>
      <p:graphicFrame>
        <p:nvGraphicFramePr>
          <p:cNvPr id="134" name="Table 2"/>
          <p:cNvGraphicFramePr/>
          <p:nvPr/>
        </p:nvGraphicFramePr>
        <p:xfrm>
          <a:off x="457200" y="1219320"/>
          <a:ext cx="8228880" cy="3289320"/>
        </p:xfrm>
        <a:graphic>
          <a:graphicData uri="http://schemas.openxmlformats.org/drawingml/2006/table">
            <a:tbl>
              <a:tblPr/>
              <a:tblGrid>
                <a:gridCol w="1162440"/>
                <a:gridCol w="4752360"/>
                <a:gridCol w="2314440"/>
              </a:tblGrid>
              <a:tr h="469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Regex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{x}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Zeichenkette der Länge 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[a-z]{2}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{x,y}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Zeichenkette der Länge x bis 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[a-z]{2,4}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{x,}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Zeichenkette von mindestens Länge 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[a-z]{2,}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{1,}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[a-z]+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{0,}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[a-z]*</a:t>
                      </a:r>
                      <a:endParaRPr/>
                    </a:p>
                  </a:txBody>
                  <a:tcPr/>
                </a:tc>
              </a:tr>
              <a:tr h="4708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{0,1}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[a-z]?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CustomShape 3"/>
          <p:cNvSpPr/>
          <p:nvPr/>
        </p:nvSpPr>
        <p:spPr>
          <a:xfrm>
            <a:off x="468360" y="4797000"/>
            <a:ext cx="8207640" cy="78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1. Quantifier sind generell “greedy”. Durch das Anhängen eines ? werden sie “lazy”.</a:t>
            </a:r>
            <a:endParaRPr/>
          </a:p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2. Der possessiv (besitznehmende) Quantifier + erlaubt “strenges” Gruppieren</a:t>
            </a:r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37" name="TextShape 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83506BE-F036-4AC6-817D-AE887C5AF5A2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Lookarounds</a:t>
            </a:r>
            <a:endParaRPr/>
          </a:p>
        </p:txBody>
      </p:sp>
      <p:graphicFrame>
        <p:nvGraphicFramePr>
          <p:cNvPr id="139" name="Table 2"/>
          <p:cNvGraphicFramePr/>
          <p:nvPr/>
        </p:nvGraphicFramePr>
        <p:xfrm>
          <a:off x="457200" y="1219320"/>
          <a:ext cx="8228880" cy="2785320"/>
        </p:xfrm>
        <a:graphic>
          <a:graphicData uri="http://schemas.openxmlformats.org/drawingml/2006/table">
            <a:tbl>
              <a:tblPr/>
              <a:tblGrid>
                <a:gridCol w="1810440"/>
                <a:gridCol w="3675600"/>
                <a:gridCol w="2743200"/>
              </a:tblGrid>
              <a:tr h="55692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55692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(?=…)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Positive Lookahead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ab(?=c)</a:t>
                      </a:r>
                      <a:endParaRPr/>
                    </a:p>
                  </a:txBody>
                  <a:tcPr/>
                </a:tc>
              </a:tr>
              <a:tr h="55692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(?!...)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Negative Lookahead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ab(?!z)</a:t>
                      </a:r>
                      <a:endParaRPr/>
                    </a:p>
                  </a:txBody>
                  <a:tcPr/>
                </a:tc>
              </a:tr>
              <a:tr h="55692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(?&lt;=…)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Positive Lookbehind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(?&lt;=a)bc</a:t>
                      </a:r>
                      <a:endParaRPr/>
                    </a:p>
                  </a:txBody>
                  <a:tcPr/>
                </a:tc>
              </a:tr>
              <a:tr h="5580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(?&lt;!...)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Negative Lookbehind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(?&lt;!x)bc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>
            <a:off x="468360" y="4365000"/>
            <a:ext cx="820764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Die meisten Implementierungen erlauben keine Quantifier in Lookbehind Ausdrücken.</a:t>
            </a:r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42" name="TextShape 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502F3AC-6F10-4B20-BFF3-3EFCF9186CF7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Capturing Groups</a:t>
            </a:r>
            <a:endParaRPr/>
          </a:p>
        </p:txBody>
      </p:sp>
      <p:graphicFrame>
        <p:nvGraphicFramePr>
          <p:cNvPr id="144" name="Table 2"/>
          <p:cNvGraphicFramePr/>
          <p:nvPr/>
        </p:nvGraphicFramePr>
        <p:xfrm>
          <a:off x="457200" y="1219320"/>
          <a:ext cx="8228880" cy="4356360"/>
        </p:xfrm>
        <a:graphic>
          <a:graphicData uri="http://schemas.openxmlformats.org/drawingml/2006/table">
            <a:tbl>
              <a:tblPr/>
              <a:tblGrid>
                <a:gridCol w="2530440"/>
                <a:gridCol w="3240360"/>
                <a:gridCol w="2458440"/>
              </a:tblGrid>
              <a:tr h="3664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Bezeichnung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Beispiel</a:t>
                      </a:r>
                      <a:endParaRPr/>
                    </a:p>
                  </a:txBody>
                  <a:tcPr/>
                </a:tc>
              </a:tr>
              <a:tr h="14176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Capturing Group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Klammern werden verwendet für Capturing Groups, mittels \1 können die Gruppen referenziert werden (Backreference)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(abc) (def) \1 \2</a:t>
                      </a:r>
                      <a:endParaRPr/>
                    </a:p>
                  </a:txBody>
                  <a:tcPr/>
                </a:tc>
              </a:tr>
              <a:tr h="8920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Non-Capturing Group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?: wird verwendet damit der Match nicht referenziert werden kann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(?:abc)</a:t>
                      </a:r>
                      <a:endParaRPr/>
                    </a:p>
                  </a:txBody>
                  <a:tcPr/>
                </a:tc>
              </a:tr>
              <a:tr h="16804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Named Capturing  Group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Anstatt einer numerierten Backreference kann auch eine Bezeichnung verwendet werden und mit \k’name’ referenziert werden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(?’name’abc) \k’name’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A1AD91B-6C78-439C-ADA4-F0286CA8F4B8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Modifier</a:t>
            </a:r>
            <a:endParaRPr/>
          </a:p>
        </p:txBody>
      </p:sp>
      <p:graphicFrame>
        <p:nvGraphicFramePr>
          <p:cNvPr id="148" name="Table 2"/>
          <p:cNvGraphicFramePr/>
          <p:nvPr/>
        </p:nvGraphicFramePr>
        <p:xfrm>
          <a:off x="457200" y="1219320"/>
          <a:ext cx="8228880" cy="2224440"/>
        </p:xfrm>
        <a:graphic>
          <a:graphicData uri="http://schemas.openxmlformats.org/drawingml/2006/table">
            <a:tbl>
              <a:tblPr/>
              <a:tblGrid>
                <a:gridCol w="2314440"/>
                <a:gridCol w="5914800"/>
              </a:tblGrid>
              <a:tr h="370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Arial Unicode MS"/>
                          <a:ea typeface="Arial Unicode MS"/>
                        </a:rPr>
                        <a:t>Bedeutung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Case Insensitive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. Zeichen inkludiert auch Zeilenumbrüche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Multiline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Free Spacing mode, # sind Kommentare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Globaler Match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9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B395B96-9571-48D7-B84B-A1EFD8E97D6F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Unicode</a:t>
            </a:r>
            <a:r>
              <a:rPr lang="de-DE" sz="3200">
                <a:solidFill>
                  <a:srgbClr val="464653"/>
                </a:solidFill>
                <a:latin typeface="Bookman Old Style"/>
              </a:rPr>
              <a:t>	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Unicode kennt einen Unterschied zwischen Zeichen und Zeichencode, deshalb würde ein ü aus zwei Unicode Zeichen bestehen können, der .-Operation kann deshalb zu Problemen führen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\X für alle Zeichen inklusive Zeilenumbrüche in Unicode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Unicode ist in 156 Blöcke aufgeteilt. zB Kyrillisch (U+0400…U+04FF)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Mit \p{Cyrillic} kann ein Zeichen des kyrillischen Alphabet referenziert werden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5B965B4-BA99-4103-A1A1-672A1CDCA6B1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  <a:ea typeface="Droid Sans Fallback"/>
              </a:rPr>
              <a:t>Weitere Funktionen</a:t>
            </a:r>
            <a:endParaRPr/>
          </a:p>
        </p:txBody>
      </p:sp>
      <p:graphicFrame>
        <p:nvGraphicFramePr>
          <p:cNvPr id="156" name="Table 2"/>
          <p:cNvGraphicFramePr/>
          <p:nvPr/>
        </p:nvGraphicFramePr>
        <p:xfrm>
          <a:off x="457200" y="1219320"/>
          <a:ext cx="8228880" cy="3937320"/>
        </p:xfrm>
        <a:graphic>
          <a:graphicData uri="http://schemas.openxmlformats.org/drawingml/2006/table">
            <a:tbl>
              <a:tblPr/>
              <a:tblGrid>
                <a:gridCol w="2314440"/>
                <a:gridCol w="3456360"/>
                <a:gridCol w="2458440"/>
              </a:tblGrid>
              <a:tr h="154908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IF/ELSE Konstrukt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Falls die referenzierte Capture Group exisitiert wird der if-Teil gematcht ansonsten der else-Teil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(regex)?(?(1)foo|bar)</a:t>
                      </a:r>
                      <a:endParaRPr/>
                    </a:p>
                  </a:txBody>
                  <a:tcPr/>
                </a:tc>
              </a:tr>
              <a:tr h="83916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Rekursion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Rekursion (~Kopie) des gesamten Musters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L(?R)R</a:t>
                      </a:r>
                      <a:endParaRPr/>
                    </a:p>
                  </a:txBody>
                  <a:tcPr/>
                </a:tc>
              </a:tr>
              <a:tr h="154944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Atomic Grouping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Hauptsächlich aus Performanzgründen. Backtracking wird verhindert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Arial Unicode MS"/>
                          <a:ea typeface="Arial Unicode MS"/>
                        </a:rPr>
                        <a:t>a(?&gt;bc|b)c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5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77B695B-087B-4DEA-B175-52DB83ABBCB3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  <a:ea typeface="Droid Sans Fallback"/>
              </a:rPr>
              <a:t>Check beim Erstellen von Regular Expression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A (Anker): Können Anker oder Wortgrenzen gesetzt werden?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G (Greedy): Greedy vs. Lazy Quantifier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R (Repeat): Gibt es Teile des Musters die sich wiederholen und präziser beschrieben werden können?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A (Atomic): Atomare oder possesive Quantifier verwenden?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62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6D71093-0FDA-402B-96B0-10EF9B83E125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  <a:ea typeface="Droid Sans Fallback"/>
              </a:rPr>
              <a:t>Erstellung von Regular Expressions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Verwenden eines Emulators zum testen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https://regex101.com/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So spezifisch wie möglich vs. so Allgemein wie möglich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Wartbarkeit/Lesbarkeit vs Präzision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Quellcodeformatierung (ja/nein)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Nach Ideen/Vorschlägen bei Google suchen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6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815130E-EACD-4EE3-9592-EADCC7156838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  <a:ea typeface="Droid Sans Fallback"/>
              </a:rPr>
              <a:t>Inhaltsübersicht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Überblick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Regular Expression Engine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Zeichenklassen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Quantifier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Modifier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... alle weiteren Funktionen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125C7A3-7D1B-44F9-9238-634352494BAF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Wichtige Fragen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Wer ist für die Wartung der Regular Expressions zuständig?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Wann kann eine Regular Expression aufgeteilt werden?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Wann sind die Grenzen von Regular Expressions erreicht?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Gibt es Alternativen zu Regular Expressions?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70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070BFC6-62A0-44A0-9273-E247D0BF04B7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Quellen / Literaturtipps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56C3979-D7BC-478B-809A-2ED48E224BBC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74" name="TextShape 4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Link: </a:t>
            </a:r>
            <a:r>
              <a:rPr lang="de-DE" sz="2600" u="sng">
                <a:solidFill>
                  <a:srgbClr val="b292ca"/>
                </a:solidFill>
                <a:latin typeface="Gill Sans MT"/>
              </a:rPr>
              <a:t>http://www.regular-expressions.info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Link: </a:t>
            </a:r>
            <a:r>
              <a:rPr lang="de-DE" sz="2600" u="sng">
                <a:solidFill>
                  <a:srgbClr val="b292ca"/>
                </a:solidFill>
                <a:latin typeface="Gill Sans MT"/>
              </a:rPr>
              <a:t>http://www.rexegg.com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Buch (Einführung): Introducing Regular Expressions – Michael Fitzgerald 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Buch (Fortgeschrittene): Reguläre Ausdrücke – Jeffrey E. F. Friedel</a:t>
            </a:r>
            <a:endParaRPr/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1760" y="4149000"/>
            <a:ext cx="1420560" cy="1841400"/>
          </a:xfrm>
          <a:prstGeom prst="rect">
            <a:avLst/>
          </a:prstGeom>
          <a:ln>
            <a:noFill/>
          </a:ln>
        </p:spPr>
      </p:pic>
      <p:pic>
        <p:nvPicPr>
          <p:cNvPr id="17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640" y="4159800"/>
            <a:ext cx="1412280" cy="183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Regular Expressions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Was?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Beschreibung von Mustern in Zeichenketten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Warum?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Suche Textstellen in Dokumenten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Validierung von Eingaben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Textstellen aus Dokumenten extrahieren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Textstellen einfügen oder ersetzen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97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5FD4A8F-1D9F-4A16-A31E-256ECF1FB6E7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Regex Engine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Eingabe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Subjekt: Ein Text (lange Zeichenkette) auf den ein Muster (Regular Expression) angewandt wird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Muster: Zeichenkette welche eine Musterbeschreibung enthält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Ausgabe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Match: ja oder nein</a:t>
            </a:r>
            <a:endParaRPr/>
          </a:p>
          <a:p>
            <a:pPr lvl="1"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300">
                <a:solidFill>
                  <a:srgbClr val="464653"/>
                </a:solidFill>
                <a:latin typeface="Gill Sans MT"/>
              </a:rPr>
              <a:t>Capturings: gefundene Teststellen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66080" y="4005000"/>
            <a:ext cx="1819080" cy="250488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602080" y="4781520"/>
            <a:ext cx="4479480" cy="440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Abcd e aeaeafa fef a faefaefafich theth lakefeafealfjlaefflaf afa</a:t>
            </a:r>
            <a:endParaRPr/>
          </a:p>
        </p:txBody>
      </p:sp>
      <p:sp>
        <p:nvSpPr>
          <p:cNvPr id="102" name="TextShape 4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03" name="TextShape 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A9DD74A-E2F8-457F-9754-DB7F92F6F819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Regex Engine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Das Muster wird positionsweise auf das Subjekt angewandt.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Stimmt eine Position des Musters mit einer Position der Subjekts überein, wird die nächste Position des Musters geprüft.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Stimmt eine Position des Musters nicht mit der des Subjekts überein, kommt es zum Backtracking. Alle Permutationen werden geprüft.</a:t>
            </a:r>
            <a:endParaRPr/>
          </a:p>
          <a:p>
            <a:pPr>
              <a:lnSpc>
                <a:spcPct val="100000"/>
              </a:lnSpc>
              <a:buSzPct val="76000"/>
              <a:buFont typeface="Wingdings 3" charset="2"/>
              <a:buChar char=""/>
            </a:pPr>
            <a:r>
              <a:rPr lang="de-DE" sz="2600">
                <a:solidFill>
                  <a:srgbClr val="000000"/>
                </a:solidFill>
                <a:latin typeface="Gill Sans MT"/>
              </a:rPr>
              <a:t>Sind alle Position des Musters erfolgreich geprüft gilt dies als Match.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07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053218C-85A6-470B-A094-1FA0EEE8E72A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Regex Engine Beispiel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Subjekt: abc dde abcd aabb bb aa bb ab9d ab?d abdd abkkkd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Muster: ab[a-e]d?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Matches: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11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41578B-CED3-4DE4-BF67-97638746D89A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Regex Engine Beispiel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Subjekt: </a:t>
            </a:r>
            <a:r>
              <a:rPr lang="de-DE" sz="3200" u="sng">
                <a:solidFill>
                  <a:srgbClr val="000000"/>
                </a:solidFill>
                <a:latin typeface="Gill Sans MT"/>
              </a:rPr>
              <a:t>abc</a:t>
            </a:r>
            <a:r>
              <a:rPr lang="de-DE" sz="3200">
                <a:solidFill>
                  <a:srgbClr val="000000"/>
                </a:solidFill>
                <a:latin typeface="Gill Sans MT"/>
              </a:rPr>
              <a:t> dde </a:t>
            </a:r>
            <a:r>
              <a:rPr lang="de-DE" sz="3200" u="sng">
                <a:solidFill>
                  <a:srgbClr val="000000"/>
                </a:solidFill>
                <a:latin typeface="Gill Sans MT"/>
              </a:rPr>
              <a:t>abcd</a:t>
            </a:r>
            <a:r>
              <a:rPr lang="de-DE" sz="3200">
                <a:solidFill>
                  <a:srgbClr val="000000"/>
                </a:solidFill>
                <a:latin typeface="Gill Sans MT"/>
              </a:rPr>
              <a:t> aabb bb aa bb ab9d ab?d </a:t>
            </a:r>
            <a:r>
              <a:rPr lang="de-DE" sz="3200" u="sng">
                <a:solidFill>
                  <a:srgbClr val="000000"/>
                </a:solidFill>
                <a:latin typeface="Gill Sans MT"/>
              </a:rPr>
              <a:t>abdd</a:t>
            </a:r>
            <a:r>
              <a:rPr lang="de-DE" sz="3200">
                <a:solidFill>
                  <a:srgbClr val="000000"/>
                </a:solidFill>
                <a:latin typeface="Gill Sans MT"/>
              </a:rPr>
              <a:t> abkkkd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Muster: ab[a-e]d?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Gill Sans MT"/>
              </a:rPr>
              <a:t>Matches: abc, abcd, abdd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44A28CD-127E-4261-BA76-23ACCE6B319A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ASCII – Das ursprüngliche Regex Alphabet</a:t>
            </a:r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7720" y="1383120"/>
            <a:ext cx="6748560" cy="460872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D4D941E-EA36-48C5-85F1-F64FDAC82463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de-DE" sz="3200">
                <a:solidFill>
                  <a:srgbClr val="464653"/>
                </a:solidFill>
                <a:latin typeface="Bookman Old Style"/>
              </a:rPr>
              <a:t>Zeichenklassen</a:t>
            </a:r>
            <a:endParaRPr/>
          </a:p>
        </p:txBody>
      </p:sp>
      <p:graphicFrame>
        <p:nvGraphicFramePr>
          <p:cNvPr id="121" name="Table 2"/>
          <p:cNvGraphicFramePr/>
          <p:nvPr/>
        </p:nvGraphicFramePr>
        <p:xfrm>
          <a:off x="457200" y="1219320"/>
          <a:ext cx="8229240" cy="30013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8212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Bezeichnung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Bedeutung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b="1" lang="de-AT">
                          <a:solidFill>
                            <a:srgbClr val="ffffff"/>
                          </a:solidFill>
                          <a:latin typeface="Gill Sans MT"/>
                        </a:rPr>
                        <a:t>Beispiele</a:t>
                      </a:r>
                      <a:endParaRPr/>
                    </a:p>
                  </a:txBody>
                  <a:tcPr/>
                </a:tc>
              </a:tr>
              <a:tr h="142056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Positive Zeichenklasse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Definition einer Klasse von 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[a-z]: Alle Kleinbuchstaben</a:t>
                      </a:r>
                      <a:endParaRPr/>
                    </a:p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[!-~]: Alle ASCII Zeichen</a:t>
                      </a:r>
                      <a:endParaRPr/>
                    </a:p>
                  </a:txBody>
                  <a:tcPr/>
                </a:tc>
              </a:tr>
              <a:tr h="999000"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Negative Zeichenklasse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Alles außer dem Spezifizierten Zeichen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51120" bIns="46800" anchor="ctr"/>
                    <a:p>
                      <a:pPr>
                        <a:lnSpc>
                          <a:spcPct val="98000"/>
                        </a:lnSpc>
                      </a:pPr>
                      <a:r>
                        <a:rPr lang="de-AT">
                          <a:solidFill>
                            <a:srgbClr val="000000"/>
                          </a:solidFill>
                          <a:latin typeface="Gill Sans MT"/>
                        </a:rPr>
                        <a:t>[^a-z]: Alles außer Kleinbuchstaben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>
            <a:off x="468360" y="4672440"/>
            <a:ext cx="820764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de-AT" sz="2000" baseline="-25000">
                <a:solidFill>
                  <a:srgbClr val="000000"/>
                </a:solidFill>
                <a:latin typeface="Arial"/>
                <a:ea typeface="Arial Unicode MS"/>
              </a:rPr>
              <a:t>Innerhalb der []-Klammern müssen nur [, ], -, \ als Metazeichen escaped  werden.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AT" sz="1400">
                <a:solidFill>
                  <a:srgbClr val="464653"/>
                </a:solidFill>
                <a:latin typeface="Gill Sans MT"/>
              </a:rPr>
              <a:t>Regex - Stefan Huber</a:t>
            </a:r>
            <a:endParaRPr/>
          </a:p>
        </p:txBody>
      </p:sp>
      <p:sp>
        <p:nvSpPr>
          <p:cNvPr id="124" name="TextShape 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2187D1D-B381-4719-85D7-E51AAAD3CC72}" type="slidenum">
              <a:rPr lang="de-AT" sz="1400">
                <a:solidFill>
                  <a:srgbClr val="464653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