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61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36361-B94A-4DD1-BEB8-3AADA4CC471A}" type="datetimeFigureOut">
              <a:rPr lang="de-AT" smtClean="0"/>
              <a:t>07.04.2015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3AC41-531F-4DF7-99E1-C85CDB80FD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1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Regex - Stefan Huber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reg(</a:t>
            </a:r>
            <a:r>
              <a:rPr lang="de-AT" dirty="0" err="1"/>
              <a:t>ular</a:t>
            </a:r>
            <a:r>
              <a:rPr lang="de-AT" dirty="0"/>
              <a:t> </a:t>
            </a:r>
            <a:r>
              <a:rPr lang="de-AT" dirty="0" err="1"/>
              <a:t>expressions</a:t>
            </a:r>
            <a:r>
              <a:rPr lang="de-AT" dirty="0"/>
              <a:t>?|ex(</a:t>
            </a:r>
            <a:r>
              <a:rPr lang="de-AT" dirty="0" err="1"/>
              <a:t>p|es</a:t>
            </a:r>
            <a:r>
              <a:rPr lang="de-AT" dirty="0"/>
              <a:t>)?)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997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Anker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1028822"/>
              </p:ext>
            </p:extLst>
          </p:nvPr>
        </p:nvGraphicFramePr>
        <p:xfrm>
          <a:off x="457200" y="1219200"/>
          <a:ext cx="8229600" cy="372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0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</a:tr>
              <a:tr h="7836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cs typeface="Arial" charset="0"/>
                        </a:rPr>
                        <a:t>^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Anfang der Zeichenkette (kann durch Modifier verändert werden)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7836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$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Ende der Zeichenkette (kann durch Modifier verändert werden)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570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\A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Anfang der Zeichenkette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570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\z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Ende der Zeichenkette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7836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\Z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Ende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der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plus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ein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oder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kein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Zeilenumbruch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819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90248657"/>
              </p:ext>
            </p:extLst>
          </p:nvPr>
        </p:nvGraphicFramePr>
        <p:xfrm>
          <a:off x="457200" y="1219200"/>
          <a:ext cx="8229600" cy="328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4752528"/>
                <a:gridCol w="2314600"/>
              </a:tblGrid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Regex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Beispiele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{x}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 der Länge 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[a-z]{2}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{x,y}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 der Länge x bis y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[a-z]{2,4}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{x,}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 von mindestens Länge 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[a-z]{2,}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+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{1,}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[a-z]+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*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{0,}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[a-z]*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?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{0,1}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[a-z]?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468312" y="4797152"/>
            <a:ext cx="8208143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r>
              <a:rPr lang="en-US" altLang="x-none" sz="2000" baseline="0" dirty="0" smtClean="0"/>
              <a:t>1. Quantifier </a:t>
            </a:r>
            <a:r>
              <a:rPr lang="en-US" altLang="x-none" sz="2000" baseline="0" dirty="0" err="1" smtClean="0"/>
              <a:t>sind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generell</a:t>
            </a:r>
            <a:r>
              <a:rPr lang="en-US" altLang="x-none" sz="2000" baseline="0" dirty="0" smtClean="0"/>
              <a:t> “greedy”. </a:t>
            </a:r>
            <a:r>
              <a:rPr lang="en-US" altLang="x-none" sz="2000" baseline="0" dirty="0" err="1" smtClean="0"/>
              <a:t>Durch</a:t>
            </a:r>
            <a:r>
              <a:rPr lang="en-US" altLang="x-none" sz="2000" baseline="0" dirty="0" smtClean="0"/>
              <a:t> das </a:t>
            </a:r>
            <a:r>
              <a:rPr lang="en-US" altLang="x-none" sz="2000" baseline="0" dirty="0" err="1" smtClean="0"/>
              <a:t>Anhängen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eines</a:t>
            </a:r>
            <a:r>
              <a:rPr lang="en-US" altLang="x-none" sz="2000" baseline="0" dirty="0" smtClean="0"/>
              <a:t> ? </a:t>
            </a:r>
            <a:r>
              <a:rPr lang="en-US" altLang="x-none" sz="2000" baseline="0" dirty="0" err="1" smtClean="0"/>
              <a:t>werden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sie</a:t>
            </a:r>
            <a:r>
              <a:rPr lang="en-US" altLang="x-none" sz="2000" baseline="0" dirty="0" smtClean="0"/>
              <a:t> “lazy”.</a:t>
            </a:r>
          </a:p>
          <a:p>
            <a:r>
              <a:rPr lang="en-US" altLang="x-none" sz="2000" baseline="0" dirty="0" smtClean="0"/>
              <a:t>2. Der </a:t>
            </a:r>
            <a:r>
              <a:rPr lang="en-US" altLang="x-none" sz="2000" baseline="0" dirty="0" err="1" smtClean="0"/>
              <a:t>possessiv</a:t>
            </a:r>
            <a:r>
              <a:rPr lang="en-US" altLang="x-none" sz="2000" baseline="0" dirty="0" smtClean="0"/>
              <a:t> (</a:t>
            </a:r>
            <a:r>
              <a:rPr lang="en-US" altLang="x-none" sz="2000" baseline="0" dirty="0" err="1" smtClean="0"/>
              <a:t>besitznehmende</a:t>
            </a:r>
            <a:r>
              <a:rPr lang="en-US" altLang="x-none" sz="2000" baseline="0" dirty="0" smtClean="0"/>
              <a:t>) Quantifier + </a:t>
            </a:r>
            <a:r>
              <a:rPr lang="en-US" altLang="x-none" sz="2000" baseline="0" dirty="0" err="1" smtClean="0"/>
              <a:t>erlaubt</a:t>
            </a:r>
            <a:r>
              <a:rPr lang="en-US" altLang="x-none" sz="2000" baseline="0" dirty="0" smtClean="0"/>
              <a:t> “</a:t>
            </a:r>
            <a:r>
              <a:rPr lang="en-US" altLang="x-none" sz="2000" baseline="0" dirty="0" err="1" smtClean="0"/>
              <a:t>strenges</a:t>
            </a:r>
            <a:r>
              <a:rPr lang="en-US" altLang="x-none" sz="2000" baseline="0" dirty="0" smtClean="0"/>
              <a:t>” </a:t>
            </a:r>
            <a:r>
              <a:rPr lang="en-US" altLang="x-none" sz="2000" baseline="0" dirty="0" err="1" smtClean="0"/>
              <a:t>Gruppieren</a:t>
            </a:r>
            <a:endParaRPr lang="en-US" altLang="x-none" sz="2000" baseline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036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Lookarounds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03425926"/>
              </p:ext>
            </p:extLst>
          </p:nvPr>
        </p:nvGraphicFramePr>
        <p:xfrm>
          <a:off x="457200" y="1219200"/>
          <a:ext cx="8229600" cy="278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3675856"/>
                <a:gridCol w="2743200"/>
              </a:tblGrid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Beispiele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(?=…)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Positive Lookahead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ab(?=c)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(?!...)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Negative Lookahead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ab(?!z)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(?&lt;=…)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Positive Lookbehind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(?&lt;=a)bc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(?&lt;!...)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Negative Lookbehind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(?&lt;!x)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bc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468312" y="4365104"/>
            <a:ext cx="820814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x-none" sz="2000" baseline="0" dirty="0" smtClean="0"/>
              <a:t>Die </a:t>
            </a:r>
            <a:r>
              <a:rPr lang="en-US" altLang="x-none" sz="2000" baseline="0" dirty="0" err="1" smtClean="0"/>
              <a:t>meisten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Implementierungen</a:t>
            </a:r>
            <a:r>
              <a:rPr lang="en-US" altLang="x-none" sz="2000" baseline="0" dirty="0"/>
              <a:t> </a:t>
            </a:r>
            <a:r>
              <a:rPr lang="en-US" altLang="x-none" sz="2000" baseline="0" dirty="0" err="1" smtClean="0"/>
              <a:t>erlauben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keine</a:t>
            </a:r>
            <a:r>
              <a:rPr lang="en-US" altLang="x-none" sz="2000" baseline="0" dirty="0" smtClean="0"/>
              <a:t> Quantifier in </a:t>
            </a:r>
            <a:r>
              <a:rPr lang="en-US" altLang="x-none" sz="2000" baseline="0" dirty="0" err="1" smtClean="0"/>
              <a:t>Lookbehind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Ausdrücken</a:t>
            </a:r>
            <a:r>
              <a:rPr lang="en-US" altLang="x-none" sz="2000" baseline="0" dirty="0" smtClean="0"/>
              <a:t>.</a:t>
            </a:r>
            <a:endParaRPr lang="en-US" altLang="x-none" sz="2000" baseline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99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Groups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98635479"/>
              </p:ext>
            </p:extLst>
          </p:nvPr>
        </p:nvGraphicFramePr>
        <p:xfrm>
          <a:off x="457200" y="1219200"/>
          <a:ext cx="8229600" cy="416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3240360"/>
                <a:gridCol w="245861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Bezeichnung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Beispiel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Capturing Group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Klammern werden verwendet für Capturing Groups, mittels \1 können die Gruppen referenziert werden (Backreference)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(abc) (def) \1 \2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Non-Capturing Group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?: wird verwendet damit der Match nicht referenziert werden kann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(?:abc)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Named Capturing  Group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Anstatt einer numerierten Backreference kann auch eine Bezeichnung verwendet werden und mit \k’name’ referenziert werden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(?’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name’abc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) \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k’name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’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41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1475726"/>
              </p:ext>
            </p:extLst>
          </p:nvPr>
        </p:nvGraphicFramePr>
        <p:xfrm>
          <a:off x="457200" y="1219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Case Insensitive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s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. Zeichen inkludiert auch Zeilenumbrüche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m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Multiline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Free Spacing mode, # sind Kommentare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Globaler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Match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478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Unicode kennt einen Unterschied zwischen Zeichen und Zeichencode, deshalb würde ein ü aus zwei Unicode Zeichen bestehen können, der .-Operation kann deshalb zu Problemen führen</a:t>
            </a:r>
          </a:p>
          <a:p>
            <a:r>
              <a:rPr lang="de-AT" dirty="0"/>
              <a:t>\X für alle Zeichen inklusive Zeilenumbrüche in Unicode</a:t>
            </a:r>
          </a:p>
          <a:p>
            <a:r>
              <a:rPr lang="de-AT" dirty="0"/>
              <a:t>Unicode ist in 156 Blöcke aufgeteilt. </a:t>
            </a:r>
            <a:r>
              <a:rPr lang="de-AT" dirty="0" err="1"/>
              <a:t>zB</a:t>
            </a:r>
            <a:r>
              <a:rPr lang="de-AT" dirty="0"/>
              <a:t> Kyrillisch (U+0400…U+04FF)</a:t>
            </a:r>
          </a:p>
          <a:p>
            <a:r>
              <a:rPr lang="de-AT" dirty="0"/>
              <a:t>Mit \p{</a:t>
            </a:r>
            <a:r>
              <a:rPr lang="de-AT" dirty="0" err="1"/>
              <a:t>Cyrillic</a:t>
            </a:r>
            <a:r>
              <a:rPr lang="de-AT" dirty="0"/>
              <a:t>} kann ein Zeichen des kyrillischen Alphabet referenziert werden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86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err="1" smtClean="0">
                <a:ea typeface="Droid Sans Fallback" charset="0"/>
                <a:cs typeface="Droid Sans Fallback" charset="0"/>
              </a:rPr>
              <a:t>Weitere</a:t>
            </a:r>
            <a:r>
              <a:rPr lang="en-US" altLang="x-none" dirty="0" smtClean="0">
                <a:ea typeface="Droid Sans Fallback" charset="0"/>
                <a:cs typeface="Droid Sans Fallback" charset="0"/>
              </a:rPr>
              <a:t> </a:t>
            </a:r>
            <a:r>
              <a:rPr lang="en-US" altLang="x-none" dirty="0" err="1" smtClean="0">
                <a:ea typeface="Droid Sans Fallback" charset="0"/>
                <a:cs typeface="Droid Sans Fallback" charset="0"/>
              </a:rPr>
              <a:t>Funktionen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9773860"/>
              </p:ext>
            </p:extLst>
          </p:nvPr>
        </p:nvGraphicFramePr>
        <p:xfrm>
          <a:off x="457200" y="1219200"/>
          <a:ext cx="8229600" cy="39379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600"/>
                <a:gridCol w="3456384"/>
                <a:gridCol w="2458616"/>
              </a:tblGrid>
              <a:tr h="15492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IF/ELSE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Konstrukt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Falls die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referenzierte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Capture Group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exisitiert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wird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der if-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Teil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gematcht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ansonsten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der else-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Teil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de-AT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(regex)?(?(1)foo|bar)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8394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Rekursion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Rekursion (~Kopie) des gesamten Musters 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L(?R)R</a:t>
                      </a:r>
                    </a:p>
                  </a:txBody>
                  <a:tcPr marL="90000" marR="90000" marT="51336" marB="46800" anchor="ctr" horzOverflow="overflow"/>
                </a:tc>
              </a:tr>
              <a:tr h="15492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Atomic Grouping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Hauptsächlich aus Performanzgründen. Backtracking wird verhindert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a(?&gt;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bc|b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)c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315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>
                <a:ea typeface="Droid Sans Fallback" charset="0"/>
                <a:cs typeface="Droid Sans Fallback" charset="0"/>
              </a:rPr>
              <a:t>Check </a:t>
            </a:r>
            <a:r>
              <a:rPr lang="en-US" altLang="x-none" dirty="0" err="1">
                <a:ea typeface="Droid Sans Fallback" charset="0"/>
                <a:cs typeface="Droid Sans Fallback" charset="0"/>
              </a:rPr>
              <a:t>beim</a:t>
            </a:r>
            <a:r>
              <a:rPr lang="en-US" altLang="x-none" dirty="0">
                <a:ea typeface="Droid Sans Fallback" charset="0"/>
                <a:cs typeface="Droid Sans Fallback" charset="0"/>
              </a:rPr>
              <a:t> </a:t>
            </a:r>
            <a:r>
              <a:rPr lang="en-US" altLang="x-none" dirty="0" err="1">
                <a:ea typeface="Droid Sans Fallback" charset="0"/>
                <a:cs typeface="Droid Sans Fallback" charset="0"/>
              </a:rPr>
              <a:t>Erstellen</a:t>
            </a:r>
            <a:r>
              <a:rPr lang="en-US" altLang="x-none" dirty="0">
                <a:ea typeface="Droid Sans Fallback" charset="0"/>
                <a:cs typeface="Droid Sans Fallback" charset="0"/>
              </a:rPr>
              <a:t> von Regular </a:t>
            </a:r>
            <a:r>
              <a:rPr lang="en-US" altLang="x-none" dirty="0" smtClean="0">
                <a:ea typeface="Droid Sans Fallback" charset="0"/>
                <a:cs typeface="Droid Sans Fallback" charset="0"/>
              </a:rPr>
              <a:t>Expression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A (Anker): Können Anker oder Wortgrenzen gesetzt werden?</a:t>
            </a:r>
          </a:p>
          <a:p>
            <a:r>
              <a:rPr lang="de-AT" dirty="0"/>
              <a:t>G (</a:t>
            </a:r>
            <a:r>
              <a:rPr lang="de-AT" dirty="0" err="1"/>
              <a:t>Greedy</a:t>
            </a:r>
            <a:r>
              <a:rPr lang="de-AT" dirty="0"/>
              <a:t>): </a:t>
            </a:r>
            <a:r>
              <a:rPr lang="de-AT" dirty="0" err="1"/>
              <a:t>Greedy</a:t>
            </a:r>
            <a:r>
              <a:rPr lang="de-AT" dirty="0"/>
              <a:t> vs. </a:t>
            </a:r>
            <a:r>
              <a:rPr lang="de-AT" dirty="0" err="1"/>
              <a:t>Lazy</a:t>
            </a:r>
            <a:r>
              <a:rPr lang="de-AT" dirty="0"/>
              <a:t> </a:t>
            </a:r>
            <a:r>
              <a:rPr lang="de-AT" dirty="0" err="1"/>
              <a:t>Quantifier</a:t>
            </a:r>
            <a:endParaRPr lang="de-AT" dirty="0"/>
          </a:p>
          <a:p>
            <a:r>
              <a:rPr lang="de-AT" dirty="0"/>
              <a:t>R (Repeat): Gibt es Teile des Musters die sich wiederholen und präziser beschrieben werden können?</a:t>
            </a:r>
          </a:p>
          <a:p>
            <a:r>
              <a:rPr lang="de-AT" dirty="0"/>
              <a:t>A (</a:t>
            </a:r>
            <a:r>
              <a:rPr lang="de-AT" dirty="0" err="1"/>
              <a:t>Atomic</a:t>
            </a:r>
            <a:r>
              <a:rPr lang="de-AT" dirty="0"/>
              <a:t>): Atomare oder </a:t>
            </a:r>
            <a:r>
              <a:rPr lang="de-AT" dirty="0" err="1"/>
              <a:t>possesive</a:t>
            </a:r>
            <a:r>
              <a:rPr lang="de-AT" dirty="0"/>
              <a:t> </a:t>
            </a:r>
            <a:r>
              <a:rPr lang="de-AT" dirty="0" err="1"/>
              <a:t>Quantifier</a:t>
            </a:r>
            <a:r>
              <a:rPr lang="de-AT" dirty="0"/>
              <a:t> verwenden?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094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err="1">
                <a:ea typeface="Droid Sans Fallback" charset="0"/>
                <a:cs typeface="Droid Sans Fallback" charset="0"/>
              </a:rPr>
              <a:t>Erstellung</a:t>
            </a:r>
            <a:r>
              <a:rPr lang="en-US" altLang="x-none" dirty="0">
                <a:ea typeface="Droid Sans Fallback" charset="0"/>
                <a:cs typeface="Droid Sans Fallback" charset="0"/>
              </a:rPr>
              <a:t> von Regular Expressions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Verwenden eines Emulators zum testen</a:t>
            </a:r>
          </a:p>
          <a:p>
            <a:pPr lvl="1"/>
            <a:r>
              <a:rPr lang="de-AT" dirty="0"/>
              <a:t>https://regex101.com/</a:t>
            </a:r>
          </a:p>
          <a:p>
            <a:r>
              <a:rPr lang="de-AT" dirty="0"/>
              <a:t>So spezifisch wie möglich vs. so Allgemein wie möglich</a:t>
            </a:r>
          </a:p>
          <a:p>
            <a:r>
              <a:rPr lang="de-AT" dirty="0"/>
              <a:t>Wartbarkeit/Lesbarkeit </a:t>
            </a:r>
            <a:r>
              <a:rPr lang="de-AT" dirty="0" err="1"/>
              <a:t>vs</a:t>
            </a:r>
            <a:r>
              <a:rPr lang="de-AT" dirty="0"/>
              <a:t> Präzision</a:t>
            </a:r>
          </a:p>
          <a:p>
            <a:r>
              <a:rPr lang="de-AT" dirty="0"/>
              <a:t>Quellcodeformatierung (ja/nein)</a:t>
            </a:r>
          </a:p>
          <a:p>
            <a:r>
              <a:rPr lang="de-AT" dirty="0"/>
              <a:t>Nach Ideen/Vorschlägen bei Google suchen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4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Frage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Wer ist für die Wartung der Regular </a:t>
            </a:r>
            <a:r>
              <a:rPr lang="de-AT" dirty="0" err="1"/>
              <a:t>Expressions</a:t>
            </a:r>
            <a:r>
              <a:rPr lang="de-AT" dirty="0"/>
              <a:t> zuständig?</a:t>
            </a:r>
          </a:p>
          <a:p>
            <a:r>
              <a:rPr lang="de-AT" dirty="0"/>
              <a:t>Wann kann eine Regular Expression aufgeteilt werden?</a:t>
            </a:r>
          </a:p>
          <a:p>
            <a:r>
              <a:rPr lang="de-AT" dirty="0"/>
              <a:t>Wann sind die Grenzen von Regular </a:t>
            </a:r>
            <a:r>
              <a:rPr lang="de-AT" dirty="0" err="1"/>
              <a:t>Expressions</a:t>
            </a:r>
            <a:r>
              <a:rPr lang="de-AT" dirty="0"/>
              <a:t> erreicht?</a:t>
            </a:r>
          </a:p>
          <a:p>
            <a:r>
              <a:rPr lang="de-AT" dirty="0"/>
              <a:t>Gibt es Alternativen zu Regular </a:t>
            </a:r>
            <a:r>
              <a:rPr lang="de-AT" dirty="0" err="1"/>
              <a:t>Expressions</a:t>
            </a:r>
            <a:r>
              <a:rPr lang="de-AT" dirty="0"/>
              <a:t>?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63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x-none" dirty="0">
                <a:ea typeface="Droid Sans Fallback" charset="0"/>
                <a:cs typeface="Droid Sans Fallback" charset="0"/>
              </a:rPr>
              <a:t>Inhaltsübersicht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Überlich</a:t>
            </a:r>
            <a:endParaRPr lang="de-AT" dirty="0" smtClean="0"/>
          </a:p>
          <a:p>
            <a:r>
              <a:rPr lang="de-AT" dirty="0" smtClean="0"/>
              <a:t>Regular </a:t>
            </a:r>
            <a:r>
              <a:rPr lang="de-AT" dirty="0"/>
              <a:t>Expression Engine</a:t>
            </a:r>
          </a:p>
          <a:p>
            <a:r>
              <a:rPr lang="de-AT" dirty="0"/>
              <a:t>Zeichenklassen</a:t>
            </a:r>
          </a:p>
          <a:p>
            <a:r>
              <a:rPr lang="de-AT" dirty="0" err="1"/>
              <a:t>Quantifier</a:t>
            </a:r>
            <a:endParaRPr lang="de-AT" dirty="0"/>
          </a:p>
          <a:p>
            <a:r>
              <a:rPr lang="de-AT" dirty="0" err="1"/>
              <a:t>Modifier</a:t>
            </a:r>
            <a:endParaRPr lang="de-AT" dirty="0"/>
          </a:p>
          <a:p>
            <a:r>
              <a:rPr lang="de-AT" dirty="0" smtClean="0"/>
              <a:t>... alle weiten Funktionen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23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Was?</a:t>
            </a:r>
          </a:p>
          <a:p>
            <a:pPr lvl="1"/>
            <a:r>
              <a:rPr lang="de-AT" dirty="0"/>
              <a:t>Beschreibung von Mustern in Zeichenketten</a:t>
            </a:r>
          </a:p>
          <a:p>
            <a:endParaRPr lang="de-AT" dirty="0"/>
          </a:p>
          <a:p>
            <a:r>
              <a:rPr lang="de-AT" dirty="0"/>
              <a:t>Warum?</a:t>
            </a:r>
          </a:p>
          <a:p>
            <a:pPr lvl="1"/>
            <a:r>
              <a:rPr lang="de-AT" dirty="0"/>
              <a:t>Suche Textstellen in Dokumenten</a:t>
            </a:r>
          </a:p>
          <a:p>
            <a:pPr lvl="1"/>
            <a:r>
              <a:rPr lang="de-AT" dirty="0"/>
              <a:t>Validierung von Eingaben</a:t>
            </a:r>
          </a:p>
          <a:p>
            <a:pPr lvl="1"/>
            <a:r>
              <a:rPr lang="de-AT" dirty="0"/>
              <a:t>Textstellen aus Dokumenten extrahieren</a:t>
            </a:r>
          </a:p>
          <a:p>
            <a:pPr lvl="1"/>
            <a:r>
              <a:rPr lang="de-AT" dirty="0"/>
              <a:t>Textstellen einfügen oder ersetzen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Engine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Eingabe</a:t>
            </a:r>
          </a:p>
          <a:p>
            <a:pPr lvl="1"/>
            <a:r>
              <a:rPr lang="de-AT" dirty="0"/>
              <a:t>Subjekt: Ein Text (String) auf den ein Muster (Regular Expression) angewandt wird</a:t>
            </a:r>
          </a:p>
          <a:p>
            <a:pPr lvl="1"/>
            <a:r>
              <a:rPr lang="de-AT" dirty="0"/>
              <a:t>Muster: Zeichenkette welche eine Musterbeschreibung enthält</a:t>
            </a:r>
          </a:p>
          <a:p>
            <a:r>
              <a:rPr lang="de-AT" dirty="0"/>
              <a:t>Ausgabe</a:t>
            </a:r>
          </a:p>
          <a:p>
            <a:pPr lvl="1"/>
            <a:r>
              <a:rPr lang="de-AT" dirty="0"/>
              <a:t>Match: ja oder nein</a:t>
            </a:r>
          </a:p>
          <a:p>
            <a:pPr lvl="1"/>
            <a:r>
              <a:rPr lang="de-AT" dirty="0" err="1"/>
              <a:t>Capturings</a:t>
            </a:r>
            <a:r>
              <a:rPr lang="de-AT" dirty="0"/>
              <a:t>, aus dem Muster</a:t>
            </a:r>
          </a:p>
          <a:p>
            <a:endParaRPr lang="de-A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2" y="4005064"/>
            <a:ext cx="18192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01912" y="4781351"/>
            <a:ext cx="4479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x-none" sz="2000" b="1"/>
              <a:t>Abcd e aeaeafa fef a faefaefafich theth lakefeafealfjlaefflaf afa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93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Regex</a:t>
            </a:r>
            <a:r>
              <a:rPr lang="de-AT" dirty="0"/>
              <a:t> </a:t>
            </a:r>
            <a:r>
              <a:rPr lang="de-AT" dirty="0" smtClean="0"/>
              <a:t>Engine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Das Muster wird positionsweise auf das Subjekt angewandt.</a:t>
            </a:r>
          </a:p>
          <a:p>
            <a:r>
              <a:rPr lang="de-AT" dirty="0"/>
              <a:t>Stimmt eine Position des Musters mit einer Position der Subjekts überein, wird die nächste Position des Musters geprüft.</a:t>
            </a:r>
          </a:p>
          <a:p>
            <a:r>
              <a:rPr lang="de-AT" dirty="0"/>
              <a:t>Stimmt eine Position des Musters nicht mit der des Subjekts überein, kommt es zum Backtracking. Alle Permutationen werden geprüft.</a:t>
            </a:r>
          </a:p>
          <a:p>
            <a:r>
              <a:rPr lang="de-AT" dirty="0"/>
              <a:t>Sind alle Position des Musters erfolgreich geprüft gilt dies als Match.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510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Engine </a:t>
            </a:r>
            <a:r>
              <a:rPr lang="en-US" dirty="0" err="1" smtClean="0"/>
              <a:t>Beispiel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pPr marL="0" indent="0">
              <a:buNone/>
            </a:pPr>
            <a:r>
              <a:rPr lang="de-AT" sz="3200" dirty="0" smtClean="0"/>
              <a:t>Subjekt</a:t>
            </a:r>
            <a:r>
              <a:rPr lang="de-AT" sz="3200" dirty="0"/>
              <a:t>: </a:t>
            </a:r>
            <a:r>
              <a:rPr lang="de-AT" sz="3200" dirty="0" err="1"/>
              <a:t>abc</a:t>
            </a:r>
            <a:r>
              <a:rPr lang="de-AT" sz="3200" dirty="0"/>
              <a:t> </a:t>
            </a:r>
            <a:r>
              <a:rPr lang="de-AT" sz="3200" dirty="0" err="1"/>
              <a:t>dde</a:t>
            </a:r>
            <a:r>
              <a:rPr lang="de-AT" sz="3200" dirty="0"/>
              <a:t> </a:t>
            </a:r>
            <a:r>
              <a:rPr lang="de-AT" sz="3200" dirty="0" err="1"/>
              <a:t>abcd</a:t>
            </a:r>
            <a:r>
              <a:rPr lang="de-AT" sz="3200" dirty="0"/>
              <a:t> </a:t>
            </a:r>
            <a:r>
              <a:rPr lang="de-AT" sz="3200" dirty="0" err="1"/>
              <a:t>aabb</a:t>
            </a:r>
            <a:r>
              <a:rPr lang="de-AT" sz="3200" dirty="0"/>
              <a:t> </a:t>
            </a:r>
            <a:r>
              <a:rPr lang="de-AT" sz="3200" dirty="0" err="1"/>
              <a:t>bb</a:t>
            </a:r>
            <a:r>
              <a:rPr lang="de-AT" sz="3200" dirty="0"/>
              <a:t> </a:t>
            </a:r>
            <a:r>
              <a:rPr lang="de-AT" sz="3200" dirty="0" err="1"/>
              <a:t>aa</a:t>
            </a:r>
            <a:r>
              <a:rPr lang="de-AT" sz="3200" dirty="0"/>
              <a:t> </a:t>
            </a:r>
            <a:r>
              <a:rPr lang="de-AT" sz="3200" dirty="0" err="1"/>
              <a:t>bb</a:t>
            </a:r>
            <a:r>
              <a:rPr lang="de-AT" sz="3200" dirty="0"/>
              <a:t> ab9d </a:t>
            </a:r>
            <a:r>
              <a:rPr lang="de-AT" sz="3200" dirty="0" err="1"/>
              <a:t>ab?d</a:t>
            </a:r>
            <a:r>
              <a:rPr lang="de-AT" sz="3200" dirty="0"/>
              <a:t> </a:t>
            </a:r>
            <a:r>
              <a:rPr lang="de-AT" sz="3200" dirty="0" err="1"/>
              <a:t>abdd</a:t>
            </a:r>
            <a:r>
              <a:rPr lang="de-AT" sz="3200" dirty="0"/>
              <a:t> </a:t>
            </a:r>
            <a:r>
              <a:rPr lang="de-AT" sz="3200" dirty="0" err="1"/>
              <a:t>abkkkd</a:t>
            </a:r>
            <a:r>
              <a:rPr lang="de-AT" sz="3200" dirty="0"/>
              <a:t> </a:t>
            </a:r>
          </a:p>
          <a:p>
            <a:endParaRPr lang="de-AT" sz="3200" dirty="0"/>
          </a:p>
          <a:p>
            <a:pPr marL="0" indent="0">
              <a:buNone/>
            </a:pPr>
            <a:r>
              <a:rPr lang="de-AT" sz="3200" dirty="0"/>
              <a:t>Muster: </a:t>
            </a:r>
            <a:r>
              <a:rPr lang="de-AT" sz="3200" dirty="0" err="1"/>
              <a:t>ab.d</a:t>
            </a:r>
            <a:endParaRPr lang="de-AT" sz="3200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433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 – Das </a:t>
            </a:r>
            <a:r>
              <a:rPr lang="en-US" dirty="0" err="1" smtClean="0"/>
              <a:t>ursprüngliche</a:t>
            </a:r>
            <a:r>
              <a:rPr lang="en-US" dirty="0" smtClean="0"/>
              <a:t> Regex Alphabet</a:t>
            </a:r>
            <a:endParaRPr lang="de-A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71" y="1383275"/>
            <a:ext cx="6748857" cy="460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02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Zeichenklassen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3897902"/>
              </p:ext>
            </p:extLst>
          </p:nvPr>
        </p:nvGraphicFramePr>
        <p:xfrm>
          <a:off x="457200" y="1219200"/>
          <a:ext cx="8229600" cy="300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240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Bezeichnung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Bedeutung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Beispiele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14208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Positive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Zeichenklasse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Definition einer Klasse von Zeichen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[a-z]: Alle Kleinbuchstaben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[!-~]: Alle ASCII Zeichen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9986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Negative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Zeichenklasse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Alles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außer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dem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Spezifizierten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[^a-z]: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Alles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außer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Kleinbuchstaben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468312" y="4672302"/>
            <a:ext cx="820814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x-none" sz="2000" baseline="0" dirty="0" err="1">
                <a:cs typeface="Arial" charset="0"/>
              </a:rPr>
              <a:t>Innerhalb</a:t>
            </a:r>
            <a:r>
              <a:rPr lang="en-US" altLang="x-none" sz="2000" baseline="0" dirty="0">
                <a:cs typeface="Arial" charset="0"/>
              </a:rPr>
              <a:t> der []-</a:t>
            </a:r>
            <a:r>
              <a:rPr lang="en-US" altLang="x-none" sz="2000" baseline="0" dirty="0" err="1">
                <a:cs typeface="Arial" charset="0"/>
              </a:rPr>
              <a:t>Klammern</a:t>
            </a:r>
            <a:r>
              <a:rPr lang="en-US" altLang="x-none" sz="2000" baseline="0" dirty="0">
                <a:cs typeface="Arial" charset="0"/>
              </a:rPr>
              <a:t> </a:t>
            </a:r>
            <a:r>
              <a:rPr lang="en-US" altLang="x-none" sz="2000" baseline="0" dirty="0" err="1">
                <a:cs typeface="Arial" charset="0"/>
              </a:rPr>
              <a:t>müssen</a:t>
            </a:r>
            <a:r>
              <a:rPr lang="en-US" altLang="x-none" sz="2000" baseline="0" dirty="0">
                <a:cs typeface="Arial" charset="0"/>
              </a:rPr>
              <a:t> </a:t>
            </a:r>
            <a:r>
              <a:rPr lang="en-US" altLang="x-none" sz="2000" baseline="0" dirty="0" err="1">
                <a:cs typeface="Arial" charset="0"/>
              </a:rPr>
              <a:t>nur</a:t>
            </a:r>
            <a:r>
              <a:rPr lang="en-US" altLang="x-none" sz="2000" baseline="0" dirty="0">
                <a:cs typeface="Arial" charset="0"/>
              </a:rPr>
              <a:t> [, ], -, \ </a:t>
            </a:r>
            <a:r>
              <a:rPr lang="en-US" altLang="x-none" sz="2000" baseline="0" dirty="0" err="1">
                <a:cs typeface="Arial" charset="0"/>
              </a:rPr>
              <a:t>als</a:t>
            </a:r>
            <a:r>
              <a:rPr lang="en-US" altLang="x-none" sz="2000" baseline="0" dirty="0">
                <a:cs typeface="Arial" charset="0"/>
              </a:rPr>
              <a:t> </a:t>
            </a:r>
            <a:r>
              <a:rPr lang="en-US" altLang="x-none" sz="2000" baseline="0" dirty="0" err="1">
                <a:cs typeface="Arial" charset="0"/>
              </a:rPr>
              <a:t>Metazeichen</a:t>
            </a:r>
            <a:r>
              <a:rPr lang="en-US" altLang="x-none" sz="2000" baseline="0" dirty="0">
                <a:cs typeface="Arial" charset="0"/>
              </a:rPr>
              <a:t/>
            </a:r>
            <a:br>
              <a:rPr lang="en-US" altLang="x-none" sz="2000" baseline="0" dirty="0">
                <a:cs typeface="Arial" charset="0"/>
              </a:rPr>
            </a:br>
            <a:r>
              <a:rPr lang="en-US" altLang="x-none" sz="2000" baseline="0" dirty="0">
                <a:cs typeface="Arial" charset="0"/>
              </a:rPr>
              <a:t>escaped </a:t>
            </a:r>
            <a:r>
              <a:rPr lang="en-US" altLang="x-none" sz="2000" baseline="0" dirty="0" smtClean="0">
                <a:cs typeface="Arial" charset="0"/>
              </a:rPr>
              <a:t> </a:t>
            </a:r>
            <a:r>
              <a:rPr lang="en-US" altLang="x-none" sz="2000" baseline="0" dirty="0" err="1" smtClean="0">
                <a:cs typeface="Arial" charset="0"/>
              </a:rPr>
              <a:t>werden</a:t>
            </a:r>
            <a:r>
              <a:rPr lang="en-US" altLang="x-none" sz="2000" baseline="0" dirty="0">
                <a:cs typeface="Arial" charset="0"/>
              </a:rPr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26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Spezielle</a:t>
            </a:r>
            <a:r>
              <a:rPr lang="en-US" dirty="0" smtClean="0"/>
              <a:t> </a:t>
            </a:r>
            <a:r>
              <a:rPr lang="en-US" dirty="0" err="1" smtClean="0"/>
              <a:t>Zeichenklassen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66150656"/>
              </p:ext>
            </p:extLst>
          </p:nvPr>
        </p:nvGraphicFramePr>
        <p:xfrm>
          <a:off x="457200" y="1219200"/>
          <a:ext cx="8229600" cy="493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Bedeutung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Alternative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\d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Eine Zahl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[0-9]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\s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Einen “Weißraum”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 \f\n\r\t\v] und alle Unicodevarianten zB \u00a0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\w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 alphanumerisches Zeichen inklusive _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[A-Za-z0-9_] 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\D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Alles außer Zahlen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[^0-9], [^\d]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cs typeface="Arial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\S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Alles außer “Weißraum”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[^\s]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cs typeface="Arial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\W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Alles außer alphanumerische Zeichen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[^A-Za-z0-9_]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\b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Eine Wortgrenze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(^\w|\w$|\W\w|\w\W)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 Zeichen außer Zeilenumbrüche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[^\n]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8834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918</Words>
  <Application>Microsoft Office PowerPoint</Application>
  <PresentationFormat>Bildschirmpräsentation (4:3)</PresentationFormat>
  <Paragraphs>227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Okeanos</vt:lpstr>
      <vt:lpstr>Regular Expressions</vt:lpstr>
      <vt:lpstr>Inhaltsübersicht</vt:lpstr>
      <vt:lpstr>Regular Expressions</vt:lpstr>
      <vt:lpstr>Regex Engine</vt:lpstr>
      <vt:lpstr>Regex Engine</vt:lpstr>
      <vt:lpstr>Regex Engine Beispiel</vt:lpstr>
      <vt:lpstr>ASCII – Das ursprüngliche Regex Alphabet</vt:lpstr>
      <vt:lpstr>Zeichenklassen</vt:lpstr>
      <vt:lpstr>Spezielle Zeichenklassen</vt:lpstr>
      <vt:lpstr>Anker</vt:lpstr>
      <vt:lpstr>Quantifier</vt:lpstr>
      <vt:lpstr>Lookarounds</vt:lpstr>
      <vt:lpstr>Capturing Groups</vt:lpstr>
      <vt:lpstr>Modifier</vt:lpstr>
      <vt:lpstr>Unicode </vt:lpstr>
      <vt:lpstr>Weitere Funktionen</vt:lpstr>
      <vt:lpstr>Check beim Erstellen von Regular Expression</vt:lpstr>
      <vt:lpstr>Erstellung von Regular Expressions</vt:lpstr>
      <vt:lpstr>Wichtige Frage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5</cp:revision>
  <dcterms:created xsi:type="dcterms:W3CDTF">2015-04-07T20:11:57Z</dcterms:created>
  <dcterms:modified xsi:type="dcterms:W3CDTF">2015-04-07T21:58:42Z</dcterms:modified>
</cp:coreProperties>
</file>