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sldIdLst>
    <p:sldId id="261" r:id="rId2"/>
    <p:sldId id="257" r:id="rId3"/>
    <p:sldId id="259" r:id="rId4"/>
    <p:sldId id="262" r:id="rId5"/>
    <p:sldId id="263" r:id="rId6"/>
    <p:sldId id="264" r:id="rId7"/>
    <p:sldId id="279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31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F36361-B94A-4DD1-BEB8-3AADA4CC471A}" type="datetimeFigureOut">
              <a:rPr lang="de-AT" smtClean="0"/>
              <a:t>08.04.2015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A3AC41-531F-4DF7-99E1-C85CDB80FD4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91161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de-AT" smtClean="0"/>
              <a:t>Regex - Stefan Huber</a:t>
            </a:r>
            <a:endParaRPr lang="de-AT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de-AT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8EAD676A-C7A8-4218-B78E-F87D87864F23}" type="slidenum">
              <a:rPr lang="de-AT" smtClean="0"/>
              <a:t>‹Nr.›</a:t>
            </a:fld>
            <a:endParaRPr lang="de-AT"/>
          </a:p>
        </p:txBody>
      </p:sp>
      <p:sp>
        <p:nvSpPr>
          <p:cNvPr id="21" name="Rechteck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hteck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hteck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hteck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Regex - Stefan Huber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676A-C7A8-4218-B78E-F87D87864F23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Regex - Stefan Huber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676A-C7A8-4218-B78E-F87D87864F23}" type="slidenum">
              <a:rPr lang="de-AT" smtClean="0"/>
              <a:t>‹Nr.›</a:t>
            </a:fld>
            <a:endParaRPr lang="de-AT"/>
          </a:p>
        </p:txBody>
      </p:sp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Gleichschenkliges Dreieck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Regex - Stefan Huber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676A-C7A8-4218-B78E-F87D87864F23}" type="slidenum">
              <a:rPr lang="de-AT" smtClean="0"/>
              <a:t>‹Nr.›</a:t>
            </a:fld>
            <a:endParaRPr lang="de-AT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de-AT" smtClean="0"/>
              <a:t>Regex - Stefan Huber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8EAD676A-C7A8-4218-B78E-F87D87864F23}" type="slidenum">
              <a:rPr lang="de-AT" smtClean="0"/>
              <a:t>‹Nr.›</a:t>
            </a:fld>
            <a:endParaRPr lang="de-AT"/>
          </a:p>
        </p:txBody>
      </p:sp>
      <p:sp>
        <p:nvSpPr>
          <p:cNvPr id="7" name="Rechteck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Regex - Stefan Huber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676A-C7A8-4218-B78E-F87D87864F23}" type="slidenum">
              <a:rPr lang="de-AT" smtClean="0"/>
              <a:t>‹Nr.›</a:t>
            </a:fld>
            <a:endParaRPr lang="de-AT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Regex - Stefan Huber</a:t>
            </a:r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676A-C7A8-4218-B78E-F87D87864F23}" type="slidenum">
              <a:rPr lang="de-AT" smtClean="0"/>
              <a:t>‹Nr.›</a:t>
            </a:fld>
            <a:endParaRPr lang="de-AT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Regex - Stefan Huber</a:t>
            </a:r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676A-C7A8-4218-B78E-F87D87864F23}" type="slidenum">
              <a:rPr lang="de-AT" smtClean="0"/>
              <a:t>‹Nr.›</a:t>
            </a:fld>
            <a:endParaRPr lang="de-AT"/>
          </a:p>
        </p:txBody>
      </p:sp>
      <p:sp>
        <p:nvSpPr>
          <p:cNvPr id="6" name="Gleichschenkliges Dreieck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Regex - Stefan Huber</a:t>
            </a:r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676A-C7A8-4218-B78E-F87D87864F23}" type="slidenum">
              <a:rPr lang="de-AT" smtClean="0"/>
              <a:t>‹Nr.›</a:t>
            </a:fld>
            <a:endParaRPr lang="de-AT"/>
          </a:p>
        </p:txBody>
      </p:sp>
      <p:sp>
        <p:nvSpPr>
          <p:cNvPr id="5" name="Gerade Verbindung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Gleichschenkliges Dreieck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Regex - Stefan Huber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676A-C7A8-4218-B78E-F87D87864F23}" type="slidenum">
              <a:rPr lang="de-AT" smtClean="0"/>
              <a:t>‹Nr.›</a:t>
            </a:fld>
            <a:endParaRPr lang="de-AT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Gerade Verbindung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Gleichschenkliges Dreieck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Regex - Stefan Huber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676A-C7A8-4218-B78E-F87D87864F23}" type="slidenum">
              <a:rPr lang="de-AT" smtClean="0"/>
              <a:t>‹Nr.›</a:t>
            </a:fld>
            <a:endParaRPr lang="de-AT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Gleichschenkliges Dreieck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de-AT" smtClean="0"/>
              <a:t>Regex - Stefan Huber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EAD676A-C7A8-4218-B78E-F87D87864F23}" type="slidenum">
              <a:rPr lang="de-AT" smtClean="0"/>
              <a:t>‹Nr.›</a:t>
            </a:fld>
            <a:endParaRPr lang="de-AT"/>
          </a:p>
        </p:txBody>
      </p:sp>
      <p:sp>
        <p:nvSpPr>
          <p:cNvPr id="28" name="Gerade Verbindung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Gerade Verbindung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Gleichschenkliges Dreieck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xegg.com/" TargetMode="External"/><Relationship Id="rId2" Type="http://schemas.openxmlformats.org/officeDocument/2006/relationships/hyperlink" Target="http://www.regular-expressions.info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reg(</a:t>
            </a:r>
            <a:r>
              <a:rPr lang="de-AT" dirty="0" err="1"/>
              <a:t>ular</a:t>
            </a:r>
            <a:r>
              <a:rPr lang="de-AT" dirty="0"/>
              <a:t> </a:t>
            </a:r>
            <a:r>
              <a:rPr lang="de-AT" dirty="0" err="1"/>
              <a:t>expressions</a:t>
            </a:r>
            <a:r>
              <a:rPr lang="de-AT" dirty="0"/>
              <a:t>?|ex(</a:t>
            </a:r>
            <a:r>
              <a:rPr lang="de-AT" dirty="0" err="1"/>
              <a:t>p|es</a:t>
            </a:r>
            <a:r>
              <a:rPr lang="de-AT" dirty="0"/>
              <a:t>)?)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2997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Spezielle</a:t>
            </a:r>
            <a:r>
              <a:rPr lang="en-US" dirty="0" smtClean="0"/>
              <a:t> </a:t>
            </a:r>
            <a:r>
              <a:rPr lang="en-US" dirty="0" err="1" smtClean="0"/>
              <a:t>Zeichenklassen</a:t>
            </a:r>
            <a:endParaRPr lang="de-AT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566150656"/>
              </p:ext>
            </p:extLst>
          </p:nvPr>
        </p:nvGraphicFramePr>
        <p:xfrm>
          <a:off x="457200" y="1219200"/>
          <a:ext cx="8229600" cy="4935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Zeichen</a:t>
                      </a:r>
                      <a:endParaRPr kumimoji="0" lang="en-US" altLang="x-none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 Unicode MS" pitchFamily="32" charset="0"/>
                        <a:ea typeface="Arial Unicode MS" pitchFamily="32" charset="0"/>
                        <a:cs typeface="Arial Unicode MS" pitchFamily="32" charset="0"/>
                      </a:endParaRP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Bedeutung</a:t>
                      </a:r>
                      <a:endParaRPr kumimoji="0" lang="en-US" altLang="x-none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 Unicode MS" pitchFamily="32" charset="0"/>
                        <a:ea typeface="Arial Unicode MS" pitchFamily="32" charset="0"/>
                        <a:cs typeface="Arial Unicode MS" pitchFamily="32" charset="0"/>
                      </a:endParaRP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Alternative</a:t>
                      </a:r>
                      <a:endParaRPr kumimoji="0" lang="en-US" altLang="x-none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 Unicode MS" pitchFamily="32" charset="0"/>
                        <a:ea typeface="Arial Unicode MS" pitchFamily="32" charset="0"/>
                        <a:cs typeface="Arial Unicode MS" pitchFamily="32" charset="0"/>
                      </a:endParaRPr>
                    </a:p>
                  </a:txBody>
                  <a:tcPr marL="90000" marR="90000" marT="51336" marB="46800"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\d</a:t>
                      </a:r>
                      <a:endParaRPr kumimoji="0" lang="en-US" altLang="x-non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2" charset="0"/>
                        <a:ea typeface="Arial Unicode MS" pitchFamily="32" charset="0"/>
                        <a:cs typeface="Arial Unicode MS" pitchFamily="32" charset="0"/>
                      </a:endParaRP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Eine Zahl</a:t>
                      </a:r>
                      <a:endParaRPr kumimoji="0" lang="en-US" altLang="x-non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2" charset="0"/>
                        <a:ea typeface="Arial Unicode MS" pitchFamily="32" charset="0"/>
                        <a:cs typeface="Arial Unicode MS" pitchFamily="32" charset="0"/>
                      </a:endParaRP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[0-9]</a:t>
                      </a:r>
                      <a:endParaRPr kumimoji="0" lang="en-US" altLang="x-non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2" charset="0"/>
                        <a:ea typeface="Arial Unicode MS" pitchFamily="32" charset="0"/>
                        <a:cs typeface="Arial Unicode MS" pitchFamily="32" charset="0"/>
                      </a:endParaRPr>
                    </a:p>
                  </a:txBody>
                  <a:tcPr marL="90000" marR="90000" marT="51336" marB="46800"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\s</a:t>
                      </a:r>
                      <a:endParaRPr kumimoji="0" lang="en-US" altLang="x-non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2" charset="0"/>
                        <a:ea typeface="Arial Unicode MS" pitchFamily="32" charset="0"/>
                        <a:cs typeface="Arial Unicode MS" pitchFamily="32" charset="0"/>
                      </a:endParaRP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Einen “Weißraum”</a:t>
                      </a:r>
                      <a:endParaRPr kumimoji="0" lang="en-US" altLang="x-non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2" charset="0"/>
                        <a:ea typeface="Arial Unicode MS" pitchFamily="32" charset="0"/>
                        <a:cs typeface="Arial Unicode MS" pitchFamily="32" charset="0"/>
                      </a:endParaRP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[ \f\n\r\t\v] und alle Unicodevarianten zB \u00a0</a:t>
                      </a:r>
                      <a:endParaRPr kumimoji="0" lang="en-US" altLang="x-non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2" charset="0"/>
                        <a:ea typeface="Arial Unicode MS" pitchFamily="32" charset="0"/>
                        <a:cs typeface="Arial Unicode MS" pitchFamily="32" charset="0"/>
                      </a:endParaRPr>
                    </a:p>
                  </a:txBody>
                  <a:tcPr marL="90000" marR="90000" marT="51336" marB="46800"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\w</a:t>
                      </a:r>
                      <a:endParaRPr kumimoji="0" lang="en-US" altLang="x-non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2" charset="0"/>
                        <a:ea typeface="Arial Unicode MS" pitchFamily="32" charset="0"/>
                        <a:cs typeface="Arial Unicode MS" pitchFamily="32" charset="0"/>
                      </a:endParaRP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Ein alphanumerisches Zeichen inklusive _</a:t>
                      </a:r>
                      <a:endParaRPr kumimoji="0" lang="en-US" altLang="x-non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2" charset="0"/>
                        <a:ea typeface="Arial Unicode MS" pitchFamily="32" charset="0"/>
                        <a:cs typeface="Arial Unicode MS" pitchFamily="32" charset="0"/>
                      </a:endParaRP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[A-Za-z0-9_] </a:t>
                      </a:r>
                      <a:endParaRPr kumimoji="0" lang="en-US" altLang="x-non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2" charset="0"/>
                        <a:ea typeface="Arial Unicode MS" pitchFamily="32" charset="0"/>
                        <a:cs typeface="Arial Unicode MS" pitchFamily="32" charset="0"/>
                      </a:endParaRPr>
                    </a:p>
                  </a:txBody>
                  <a:tcPr marL="90000" marR="90000" marT="51336" marB="46800"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\D</a:t>
                      </a:r>
                      <a:endParaRPr kumimoji="0" lang="en-US" altLang="x-non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2" charset="0"/>
                        <a:ea typeface="Arial Unicode MS" pitchFamily="32" charset="0"/>
                        <a:cs typeface="Arial Unicode MS" pitchFamily="32" charset="0"/>
                      </a:endParaRP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Alles außer Zahlen</a:t>
                      </a:r>
                      <a:endParaRPr kumimoji="0" lang="en-US" altLang="x-non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2" charset="0"/>
                        <a:ea typeface="Arial Unicode MS" pitchFamily="32" charset="0"/>
                        <a:cs typeface="Arial Unicode MS" pitchFamily="32" charset="0"/>
                      </a:endParaRP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[^0-9], [^\d]</a:t>
                      </a:r>
                      <a:endParaRPr kumimoji="0" lang="en-US" altLang="x-non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2" charset="0"/>
                        <a:cs typeface="Arial" charset="0"/>
                      </a:endParaRPr>
                    </a:p>
                  </a:txBody>
                  <a:tcPr marL="90000" marR="90000" marT="51336" marB="46800"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\S</a:t>
                      </a:r>
                      <a:endParaRPr kumimoji="0" lang="en-US" altLang="x-non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2" charset="0"/>
                        <a:ea typeface="Arial Unicode MS" pitchFamily="32" charset="0"/>
                        <a:cs typeface="Arial Unicode MS" pitchFamily="32" charset="0"/>
                      </a:endParaRP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Alles außer “Weißraum”</a:t>
                      </a:r>
                      <a:endParaRPr kumimoji="0" lang="en-US" altLang="x-non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2" charset="0"/>
                        <a:ea typeface="Arial Unicode MS" pitchFamily="32" charset="0"/>
                        <a:cs typeface="Arial Unicode MS" pitchFamily="32" charset="0"/>
                      </a:endParaRP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[^\s]</a:t>
                      </a:r>
                      <a:endParaRPr kumimoji="0" lang="en-US" altLang="x-non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2" charset="0"/>
                        <a:cs typeface="Arial" charset="0"/>
                      </a:endParaRPr>
                    </a:p>
                  </a:txBody>
                  <a:tcPr marL="90000" marR="90000" marT="51336" marB="46800"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\W</a:t>
                      </a:r>
                      <a:endParaRPr kumimoji="0" lang="en-US" altLang="x-non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2" charset="0"/>
                        <a:ea typeface="Arial Unicode MS" pitchFamily="32" charset="0"/>
                        <a:cs typeface="Arial Unicode MS" pitchFamily="32" charset="0"/>
                      </a:endParaRP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Alles außer alphanumerische Zeichen</a:t>
                      </a:r>
                      <a:endParaRPr kumimoji="0" lang="en-US" altLang="x-non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2" charset="0"/>
                        <a:ea typeface="Arial Unicode MS" pitchFamily="32" charset="0"/>
                        <a:cs typeface="Arial Unicode MS" pitchFamily="32" charset="0"/>
                      </a:endParaRP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[^A-Za-z0-9_]</a:t>
                      </a:r>
                    </a:p>
                  </a:txBody>
                  <a:tcPr marL="90000" marR="90000" marT="51336" marB="46800"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\b</a:t>
                      </a:r>
                      <a:endParaRPr kumimoji="0" lang="en-US" altLang="x-non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2" charset="0"/>
                        <a:ea typeface="Arial Unicode MS" pitchFamily="32" charset="0"/>
                        <a:cs typeface="Arial Unicode MS" pitchFamily="32" charset="0"/>
                      </a:endParaRP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Eine Wortgrenze</a:t>
                      </a:r>
                      <a:endParaRPr kumimoji="0" lang="en-US" altLang="x-non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2" charset="0"/>
                        <a:ea typeface="Arial Unicode MS" pitchFamily="32" charset="0"/>
                        <a:cs typeface="Arial Unicode MS" pitchFamily="32" charset="0"/>
                      </a:endParaRP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(^\w|\w$|\W\w|\w\W)</a:t>
                      </a:r>
                      <a:endParaRPr kumimoji="0" lang="en-US" altLang="x-non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2" charset="0"/>
                        <a:ea typeface="Arial Unicode MS" pitchFamily="32" charset="0"/>
                        <a:cs typeface="Arial Unicode MS" pitchFamily="32" charset="0"/>
                      </a:endParaRPr>
                    </a:p>
                  </a:txBody>
                  <a:tcPr marL="90000" marR="90000" marT="51336" marB="46800"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.</a:t>
                      </a:r>
                      <a:endParaRPr kumimoji="0" lang="en-US" altLang="x-non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2" charset="0"/>
                        <a:ea typeface="Arial Unicode MS" pitchFamily="32" charset="0"/>
                        <a:cs typeface="Arial Unicode MS" pitchFamily="32" charset="0"/>
                      </a:endParaRP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Alle Zeichen außer Zeilenumbrüche</a:t>
                      </a:r>
                      <a:endParaRPr kumimoji="0" lang="en-US" altLang="x-non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2" charset="0"/>
                        <a:ea typeface="Arial Unicode MS" pitchFamily="32" charset="0"/>
                        <a:cs typeface="Arial Unicode MS" pitchFamily="32" charset="0"/>
                      </a:endParaRP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[^\n]</a:t>
                      </a:r>
                      <a:endParaRPr kumimoji="0" lang="en-US" altLang="x-non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2" charset="0"/>
                        <a:ea typeface="Arial Unicode MS" pitchFamily="32" charset="0"/>
                        <a:cs typeface="Arial Unicode MS" pitchFamily="32" charset="0"/>
                      </a:endParaRPr>
                    </a:p>
                  </a:txBody>
                  <a:tcPr marL="90000" marR="90000" marT="51336" marB="46800" anchor="ctr" horzOverflow="overflow"/>
                </a:tc>
              </a:tr>
            </a:tbl>
          </a:graphicData>
        </a:graphic>
      </p:graphicFrame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Regex - Stefan Huber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676A-C7A8-4218-B78E-F87D87864F23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1883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Anker</a:t>
            </a:r>
            <a:endParaRPr lang="de-AT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801028822"/>
              </p:ext>
            </p:extLst>
          </p:nvPr>
        </p:nvGraphicFramePr>
        <p:xfrm>
          <a:off x="457200" y="1219200"/>
          <a:ext cx="8229600" cy="3721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457026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Zeichen</a:t>
                      </a:r>
                      <a:endParaRPr kumimoji="0" lang="en-US" altLang="x-none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 Unicode MS" pitchFamily="32" charset="0"/>
                        <a:ea typeface="Arial Unicode MS" pitchFamily="32" charset="0"/>
                        <a:cs typeface="Arial Unicode MS" pitchFamily="32" charset="0"/>
                      </a:endParaRP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Bedeutung</a:t>
                      </a:r>
                    </a:p>
                  </a:txBody>
                  <a:tcPr marL="90000" marR="90000" marT="51336" marB="46800" anchor="ctr" horzOverflow="overflow"/>
                </a:tc>
              </a:tr>
              <a:tr h="78363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cs typeface="Arial" charset="0"/>
                        </a:rPr>
                        <a:t>^</a:t>
                      </a: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Anfang der Zeichenkette (kann durch Modifier verändert werden)</a:t>
                      </a:r>
                    </a:p>
                  </a:txBody>
                  <a:tcPr marL="90000" marR="90000" marT="51336" marB="46800" anchor="ctr" horzOverflow="overflow"/>
                </a:tc>
              </a:tr>
              <a:tr h="78363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$</a:t>
                      </a: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Ende der Zeichenkette (kann durch Modifier verändert werden)</a:t>
                      </a:r>
                    </a:p>
                  </a:txBody>
                  <a:tcPr marL="90000" marR="90000" marT="51336" marB="46800" anchor="ctr" horzOverflow="overflow"/>
                </a:tc>
              </a:tr>
              <a:tr h="457026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\A</a:t>
                      </a: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Anfang der Zeichenkette</a:t>
                      </a:r>
                    </a:p>
                  </a:txBody>
                  <a:tcPr marL="90000" marR="90000" marT="51336" marB="46800" anchor="ctr" horzOverflow="overflow"/>
                </a:tc>
              </a:tr>
              <a:tr h="457026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\z</a:t>
                      </a: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Ende der Zeichenkette</a:t>
                      </a:r>
                    </a:p>
                  </a:txBody>
                  <a:tcPr marL="90000" marR="90000" marT="51336" marB="46800" anchor="ctr" horzOverflow="overflow"/>
                </a:tc>
              </a:tr>
              <a:tr h="78363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\Z</a:t>
                      </a: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Ende</a:t>
                      </a: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 der </a:t>
                      </a:r>
                      <a:r>
                        <a:rPr kumimoji="0" lang="en-US" altLang="x-non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Zeichenkette</a:t>
                      </a: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 plus </a:t>
                      </a:r>
                      <a:r>
                        <a:rPr kumimoji="0" lang="en-US" altLang="x-non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ein</a:t>
                      </a: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 </a:t>
                      </a:r>
                      <a:r>
                        <a:rPr kumimoji="0" lang="en-US" altLang="x-non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oder</a:t>
                      </a: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 </a:t>
                      </a:r>
                      <a:r>
                        <a:rPr kumimoji="0" lang="en-US" altLang="x-non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kein</a:t>
                      </a: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 </a:t>
                      </a:r>
                      <a:r>
                        <a:rPr kumimoji="0" lang="en-US" altLang="x-non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Zeilenumbruch</a:t>
                      </a:r>
                      <a:endParaRPr kumimoji="0" lang="en-US" altLang="x-non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2" charset="0"/>
                        <a:ea typeface="Arial Unicode MS" pitchFamily="32" charset="0"/>
                        <a:cs typeface="Arial Unicode MS" pitchFamily="32" charset="0"/>
                      </a:endParaRPr>
                    </a:p>
                  </a:txBody>
                  <a:tcPr marL="90000" marR="90000" marT="51336" marB="46800" anchor="ctr" horzOverflow="overflow"/>
                </a:tc>
              </a:tr>
            </a:tbl>
          </a:graphicData>
        </a:graphic>
      </p:graphicFrame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Regex - Stefan Huber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676A-C7A8-4218-B78E-F87D87864F23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8819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Quantifier</a:t>
            </a:r>
            <a:endParaRPr lang="de-AT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090248657"/>
              </p:ext>
            </p:extLst>
          </p:nvPr>
        </p:nvGraphicFramePr>
        <p:xfrm>
          <a:off x="457200" y="1219200"/>
          <a:ext cx="8229600" cy="3289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472"/>
                <a:gridCol w="4752528"/>
                <a:gridCol w="2314600"/>
              </a:tblGrid>
              <a:tr h="46998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Regex</a:t>
                      </a: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Bedeutung</a:t>
                      </a: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Beispiele</a:t>
                      </a:r>
                    </a:p>
                  </a:txBody>
                  <a:tcPr marL="90000" marR="90000" marT="51336" marB="46800" anchor="ctr" horzOverflow="overflow"/>
                </a:tc>
              </a:tr>
              <a:tr h="46998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{x}</a:t>
                      </a: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Zeichenkette der Länge x</a:t>
                      </a: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[a-z]{2}</a:t>
                      </a:r>
                    </a:p>
                  </a:txBody>
                  <a:tcPr marL="90000" marR="90000" marT="51336" marB="46800" anchor="ctr" horzOverflow="overflow"/>
                </a:tc>
              </a:tr>
              <a:tr h="46998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{x,y}</a:t>
                      </a: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Zeichenkette der Länge x bis y</a:t>
                      </a: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[a-z]{2,4}</a:t>
                      </a:r>
                    </a:p>
                  </a:txBody>
                  <a:tcPr marL="90000" marR="90000" marT="51336" marB="46800" anchor="ctr" horzOverflow="overflow"/>
                </a:tc>
              </a:tr>
              <a:tr h="46998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{x,}</a:t>
                      </a: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Zeichenkette von mindestens Länge x</a:t>
                      </a: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[a-z]{2,}</a:t>
                      </a:r>
                    </a:p>
                  </a:txBody>
                  <a:tcPr marL="90000" marR="90000" marT="51336" marB="46800" anchor="ctr" horzOverflow="overflow"/>
                </a:tc>
              </a:tr>
              <a:tr h="46998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+</a:t>
                      </a: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{1,}</a:t>
                      </a: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[a-z]+</a:t>
                      </a:r>
                    </a:p>
                  </a:txBody>
                  <a:tcPr marL="90000" marR="90000" marT="51336" marB="46800" anchor="ctr" horzOverflow="overflow"/>
                </a:tc>
              </a:tr>
              <a:tr h="46998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*</a:t>
                      </a: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{0,}</a:t>
                      </a: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[a-z]*</a:t>
                      </a:r>
                    </a:p>
                  </a:txBody>
                  <a:tcPr marL="90000" marR="90000" marT="51336" marB="46800" anchor="ctr" horzOverflow="overflow"/>
                </a:tc>
              </a:tr>
              <a:tr h="46998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?</a:t>
                      </a: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{0,1}</a:t>
                      </a: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[a-z]?</a:t>
                      </a:r>
                    </a:p>
                  </a:txBody>
                  <a:tcPr marL="90000" marR="90000" marT="51336" marB="46800" anchor="ctr" horzOverflow="overflow"/>
                </a:tc>
              </a:tr>
            </a:tbl>
          </a:graphicData>
        </a:graphic>
      </p:graphicFrame>
      <p:sp>
        <p:nvSpPr>
          <p:cNvPr id="5" name="Text Box 46"/>
          <p:cNvSpPr txBox="1">
            <a:spLocks noChangeArrowheads="1"/>
          </p:cNvSpPr>
          <p:nvPr/>
        </p:nvSpPr>
        <p:spPr bwMode="auto">
          <a:xfrm>
            <a:off x="468312" y="4797152"/>
            <a:ext cx="8208143" cy="1325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aseline="-25000">
                <a:solidFill>
                  <a:srgbClr val="000000"/>
                </a:solidFill>
                <a:latin typeface="Arial" charset="0"/>
                <a:ea typeface="Arial Unicode MS" pitchFamily="32" charset="0"/>
                <a:cs typeface="Arial Unicode MS" pitchFamily="32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aseline="-25000">
                <a:solidFill>
                  <a:srgbClr val="000000"/>
                </a:solidFill>
                <a:latin typeface="Arial" charset="0"/>
                <a:ea typeface="Arial Unicode MS" pitchFamily="32" charset="0"/>
                <a:cs typeface="Arial Unicode MS" pitchFamily="32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aseline="-25000">
                <a:solidFill>
                  <a:srgbClr val="000000"/>
                </a:solidFill>
                <a:latin typeface="Arial" charset="0"/>
                <a:ea typeface="Arial Unicode MS" pitchFamily="32" charset="0"/>
                <a:cs typeface="Arial Unicode MS" pitchFamily="32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aseline="-25000">
                <a:solidFill>
                  <a:srgbClr val="000000"/>
                </a:solidFill>
                <a:latin typeface="Arial" charset="0"/>
                <a:ea typeface="Arial Unicode MS" pitchFamily="32" charset="0"/>
                <a:cs typeface="Arial Unicode MS" pitchFamily="32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aseline="-25000">
                <a:solidFill>
                  <a:srgbClr val="000000"/>
                </a:solidFill>
                <a:latin typeface="Arial" charset="0"/>
                <a:ea typeface="Arial Unicode MS" pitchFamily="32" charset="0"/>
                <a:cs typeface="Arial Unicode MS" pitchFamily="32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aseline="-25000">
                <a:solidFill>
                  <a:srgbClr val="000000"/>
                </a:solidFill>
                <a:latin typeface="Arial" charset="0"/>
                <a:ea typeface="Arial Unicode MS" pitchFamily="32" charset="0"/>
                <a:cs typeface="Arial Unicode MS" pitchFamily="32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aseline="-25000">
                <a:solidFill>
                  <a:srgbClr val="000000"/>
                </a:solidFill>
                <a:latin typeface="Arial" charset="0"/>
                <a:ea typeface="Arial Unicode MS" pitchFamily="32" charset="0"/>
                <a:cs typeface="Arial Unicode MS" pitchFamily="32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aseline="-25000">
                <a:solidFill>
                  <a:srgbClr val="000000"/>
                </a:solidFill>
                <a:latin typeface="Arial" charset="0"/>
                <a:ea typeface="Arial Unicode MS" pitchFamily="32" charset="0"/>
                <a:cs typeface="Arial Unicode MS" pitchFamily="32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aseline="-25000">
                <a:solidFill>
                  <a:srgbClr val="000000"/>
                </a:solidFill>
                <a:latin typeface="Arial" charset="0"/>
                <a:ea typeface="Arial Unicode MS" pitchFamily="32" charset="0"/>
                <a:cs typeface="Arial Unicode MS" pitchFamily="32" charset="0"/>
              </a:defRPr>
            </a:lvl9pPr>
          </a:lstStyle>
          <a:p>
            <a:r>
              <a:rPr lang="en-US" altLang="x-none" sz="2000" baseline="0" dirty="0" smtClean="0"/>
              <a:t>1. Quantifier </a:t>
            </a:r>
            <a:r>
              <a:rPr lang="en-US" altLang="x-none" sz="2000" baseline="0" dirty="0" err="1" smtClean="0"/>
              <a:t>sind</a:t>
            </a:r>
            <a:r>
              <a:rPr lang="en-US" altLang="x-none" sz="2000" baseline="0" dirty="0" smtClean="0"/>
              <a:t> </a:t>
            </a:r>
            <a:r>
              <a:rPr lang="en-US" altLang="x-none" sz="2000" baseline="0" dirty="0" err="1" smtClean="0"/>
              <a:t>generell</a:t>
            </a:r>
            <a:r>
              <a:rPr lang="en-US" altLang="x-none" sz="2000" baseline="0" dirty="0" smtClean="0"/>
              <a:t> “greedy”. </a:t>
            </a:r>
            <a:r>
              <a:rPr lang="en-US" altLang="x-none" sz="2000" baseline="0" dirty="0" err="1" smtClean="0"/>
              <a:t>Durch</a:t>
            </a:r>
            <a:r>
              <a:rPr lang="en-US" altLang="x-none" sz="2000" baseline="0" dirty="0" smtClean="0"/>
              <a:t> das </a:t>
            </a:r>
            <a:r>
              <a:rPr lang="en-US" altLang="x-none" sz="2000" baseline="0" dirty="0" err="1" smtClean="0"/>
              <a:t>Anhängen</a:t>
            </a:r>
            <a:r>
              <a:rPr lang="en-US" altLang="x-none" sz="2000" baseline="0" dirty="0" smtClean="0"/>
              <a:t> </a:t>
            </a:r>
            <a:r>
              <a:rPr lang="en-US" altLang="x-none" sz="2000" baseline="0" dirty="0" err="1" smtClean="0"/>
              <a:t>eines</a:t>
            </a:r>
            <a:r>
              <a:rPr lang="en-US" altLang="x-none" sz="2000" baseline="0" dirty="0" smtClean="0"/>
              <a:t> ? </a:t>
            </a:r>
            <a:r>
              <a:rPr lang="en-US" altLang="x-none" sz="2000" baseline="0" dirty="0" err="1" smtClean="0"/>
              <a:t>werden</a:t>
            </a:r>
            <a:r>
              <a:rPr lang="en-US" altLang="x-none" sz="2000" baseline="0" dirty="0" smtClean="0"/>
              <a:t> </a:t>
            </a:r>
            <a:r>
              <a:rPr lang="en-US" altLang="x-none" sz="2000" baseline="0" dirty="0" err="1" smtClean="0"/>
              <a:t>sie</a:t>
            </a:r>
            <a:r>
              <a:rPr lang="en-US" altLang="x-none" sz="2000" baseline="0" dirty="0" smtClean="0"/>
              <a:t> “lazy”.</a:t>
            </a:r>
          </a:p>
          <a:p>
            <a:r>
              <a:rPr lang="en-US" altLang="x-none" sz="2000" baseline="0" dirty="0" smtClean="0"/>
              <a:t>2. Der </a:t>
            </a:r>
            <a:r>
              <a:rPr lang="en-US" altLang="x-none" sz="2000" baseline="0" dirty="0" err="1" smtClean="0"/>
              <a:t>possessiv</a:t>
            </a:r>
            <a:r>
              <a:rPr lang="en-US" altLang="x-none" sz="2000" baseline="0" dirty="0" smtClean="0"/>
              <a:t> (</a:t>
            </a:r>
            <a:r>
              <a:rPr lang="en-US" altLang="x-none" sz="2000" baseline="0" dirty="0" err="1" smtClean="0"/>
              <a:t>besitznehmende</a:t>
            </a:r>
            <a:r>
              <a:rPr lang="en-US" altLang="x-none" sz="2000" baseline="0" dirty="0" smtClean="0"/>
              <a:t>) Quantifier + </a:t>
            </a:r>
            <a:r>
              <a:rPr lang="en-US" altLang="x-none" sz="2000" baseline="0" dirty="0" err="1" smtClean="0"/>
              <a:t>erlaubt</a:t>
            </a:r>
            <a:r>
              <a:rPr lang="en-US" altLang="x-none" sz="2000" baseline="0" dirty="0" smtClean="0"/>
              <a:t> “</a:t>
            </a:r>
            <a:r>
              <a:rPr lang="en-US" altLang="x-none" sz="2000" baseline="0" dirty="0" err="1" smtClean="0"/>
              <a:t>strenges</a:t>
            </a:r>
            <a:r>
              <a:rPr lang="en-US" altLang="x-none" sz="2000" baseline="0" dirty="0" smtClean="0"/>
              <a:t>” </a:t>
            </a:r>
            <a:r>
              <a:rPr lang="en-US" altLang="x-none" sz="2000" baseline="0" dirty="0" err="1" smtClean="0"/>
              <a:t>Gruppieren</a:t>
            </a:r>
            <a:endParaRPr lang="en-US" altLang="x-none" sz="2000" baseline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Regex - Stefan Huber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676A-C7A8-4218-B78E-F87D87864F23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1036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Lookarounds</a:t>
            </a:r>
            <a:endParaRPr lang="de-AT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003425926"/>
              </p:ext>
            </p:extLst>
          </p:nvPr>
        </p:nvGraphicFramePr>
        <p:xfrm>
          <a:off x="457200" y="1219200"/>
          <a:ext cx="8229600" cy="2785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0544"/>
                <a:gridCol w="3675856"/>
                <a:gridCol w="2743200"/>
              </a:tblGrid>
              <a:tr h="55717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Zeichen</a:t>
                      </a:r>
                      <a:endParaRPr kumimoji="0" lang="en-US" altLang="x-none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 Unicode MS" pitchFamily="32" charset="0"/>
                        <a:ea typeface="Arial Unicode MS" pitchFamily="32" charset="0"/>
                        <a:cs typeface="Arial Unicode MS" pitchFamily="32" charset="0"/>
                      </a:endParaRP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Bedeutung</a:t>
                      </a: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Beispiele</a:t>
                      </a:r>
                    </a:p>
                  </a:txBody>
                  <a:tcPr marL="90000" marR="90000" marT="51336" marB="46800" anchor="ctr" horzOverflow="overflow"/>
                </a:tc>
              </a:tr>
              <a:tr h="55717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(?=…)</a:t>
                      </a: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Positive Lookahead</a:t>
                      </a: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ab(?=c)</a:t>
                      </a:r>
                    </a:p>
                  </a:txBody>
                  <a:tcPr marL="90000" marR="90000" marT="51336" marB="46800" anchor="ctr" horzOverflow="overflow"/>
                </a:tc>
              </a:tr>
              <a:tr h="55717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(?!...)</a:t>
                      </a: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Negative Lookahead</a:t>
                      </a: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ab(?!z)</a:t>
                      </a:r>
                    </a:p>
                  </a:txBody>
                  <a:tcPr marL="90000" marR="90000" marT="51336" marB="46800" anchor="ctr" horzOverflow="overflow"/>
                </a:tc>
              </a:tr>
              <a:tr h="55717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(?&lt;=…)</a:t>
                      </a: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Positive Lookbehind</a:t>
                      </a: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(?&lt;=a)bc</a:t>
                      </a:r>
                    </a:p>
                  </a:txBody>
                  <a:tcPr marL="90000" marR="90000" marT="51336" marB="46800" anchor="ctr" horzOverflow="overflow"/>
                </a:tc>
              </a:tr>
              <a:tr h="55717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(?&lt;!...)</a:t>
                      </a: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Negative Lookbehind</a:t>
                      </a: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(?&lt;!x)</a:t>
                      </a:r>
                      <a:r>
                        <a:rPr kumimoji="0" lang="en-US" altLang="x-non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bc</a:t>
                      </a:r>
                      <a:endParaRPr kumimoji="0" lang="en-US" altLang="x-non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2" charset="0"/>
                        <a:ea typeface="Arial Unicode MS" pitchFamily="32" charset="0"/>
                        <a:cs typeface="Arial Unicode MS" pitchFamily="32" charset="0"/>
                      </a:endParaRPr>
                    </a:p>
                  </a:txBody>
                  <a:tcPr marL="90000" marR="90000" marT="51336" marB="46800" anchor="ctr" horzOverflow="overflow"/>
                </a:tc>
              </a:tr>
            </a:tbl>
          </a:graphicData>
        </a:graphic>
      </p:graphicFrame>
      <p:sp>
        <p:nvSpPr>
          <p:cNvPr id="5" name="Text Box 46"/>
          <p:cNvSpPr txBox="1">
            <a:spLocks noChangeArrowheads="1"/>
          </p:cNvSpPr>
          <p:nvPr/>
        </p:nvSpPr>
        <p:spPr bwMode="auto">
          <a:xfrm>
            <a:off x="468312" y="4365104"/>
            <a:ext cx="8208143" cy="71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aseline="-25000">
                <a:solidFill>
                  <a:srgbClr val="000000"/>
                </a:solidFill>
                <a:latin typeface="Arial" charset="0"/>
                <a:ea typeface="Arial Unicode MS" pitchFamily="32" charset="0"/>
                <a:cs typeface="Arial Unicode MS" pitchFamily="32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aseline="-25000">
                <a:solidFill>
                  <a:srgbClr val="000000"/>
                </a:solidFill>
                <a:latin typeface="Arial" charset="0"/>
                <a:ea typeface="Arial Unicode MS" pitchFamily="32" charset="0"/>
                <a:cs typeface="Arial Unicode MS" pitchFamily="32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aseline="-25000">
                <a:solidFill>
                  <a:srgbClr val="000000"/>
                </a:solidFill>
                <a:latin typeface="Arial" charset="0"/>
                <a:ea typeface="Arial Unicode MS" pitchFamily="32" charset="0"/>
                <a:cs typeface="Arial Unicode MS" pitchFamily="32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aseline="-25000">
                <a:solidFill>
                  <a:srgbClr val="000000"/>
                </a:solidFill>
                <a:latin typeface="Arial" charset="0"/>
                <a:ea typeface="Arial Unicode MS" pitchFamily="32" charset="0"/>
                <a:cs typeface="Arial Unicode MS" pitchFamily="32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aseline="-25000">
                <a:solidFill>
                  <a:srgbClr val="000000"/>
                </a:solidFill>
                <a:latin typeface="Arial" charset="0"/>
                <a:ea typeface="Arial Unicode MS" pitchFamily="32" charset="0"/>
                <a:cs typeface="Arial Unicode MS" pitchFamily="32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aseline="-25000">
                <a:solidFill>
                  <a:srgbClr val="000000"/>
                </a:solidFill>
                <a:latin typeface="Arial" charset="0"/>
                <a:ea typeface="Arial Unicode MS" pitchFamily="32" charset="0"/>
                <a:cs typeface="Arial Unicode MS" pitchFamily="32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aseline="-25000">
                <a:solidFill>
                  <a:srgbClr val="000000"/>
                </a:solidFill>
                <a:latin typeface="Arial" charset="0"/>
                <a:ea typeface="Arial Unicode MS" pitchFamily="32" charset="0"/>
                <a:cs typeface="Arial Unicode MS" pitchFamily="32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aseline="-25000">
                <a:solidFill>
                  <a:srgbClr val="000000"/>
                </a:solidFill>
                <a:latin typeface="Arial" charset="0"/>
                <a:ea typeface="Arial Unicode MS" pitchFamily="32" charset="0"/>
                <a:cs typeface="Arial Unicode MS" pitchFamily="32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aseline="-25000">
                <a:solidFill>
                  <a:srgbClr val="000000"/>
                </a:solidFill>
                <a:latin typeface="Arial" charset="0"/>
                <a:ea typeface="Arial Unicode MS" pitchFamily="32" charset="0"/>
                <a:cs typeface="Arial Unicode MS" pitchFamily="32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x-none" sz="2000" baseline="0" dirty="0" smtClean="0"/>
              <a:t>Die </a:t>
            </a:r>
            <a:r>
              <a:rPr lang="en-US" altLang="x-none" sz="2000" baseline="0" dirty="0" err="1" smtClean="0"/>
              <a:t>meisten</a:t>
            </a:r>
            <a:r>
              <a:rPr lang="en-US" altLang="x-none" sz="2000" baseline="0" dirty="0" smtClean="0"/>
              <a:t> </a:t>
            </a:r>
            <a:r>
              <a:rPr lang="en-US" altLang="x-none" sz="2000" baseline="0" dirty="0" err="1" smtClean="0"/>
              <a:t>Implementierungen</a:t>
            </a:r>
            <a:r>
              <a:rPr lang="en-US" altLang="x-none" sz="2000" baseline="0" dirty="0"/>
              <a:t> </a:t>
            </a:r>
            <a:r>
              <a:rPr lang="en-US" altLang="x-none" sz="2000" baseline="0" dirty="0" err="1" smtClean="0"/>
              <a:t>erlauben</a:t>
            </a:r>
            <a:r>
              <a:rPr lang="en-US" altLang="x-none" sz="2000" baseline="0" dirty="0" smtClean="0"/>
              <a:t> </a:t>
            </a:r>
            <a:r>
              <a:rPr lang="en-US" altLang="x-none" sz="2000" baseline="0" dirty="0" err="1" smtClean="0"/>
              <a:t>keine</a:t>
            </a:r>
            <a:r>
              <a:rPr lang="en-US" altLang="x-none" sz="2000" baseline="0" dirty="0" smtClean="0"/>
              <a:t> Quantifier in </a:t>
            </a:r>
            <a:r>
              <a:rPr lang="en-US" altLang="x-none" sz="2000" baseline="0" dirty="0" err="1" smtClean="0"/>
              <a:t>Lookbehind</a:t>
            </a:r>
            <a:r>
              <a:rPr lang="en-US" altLang="x-none" sz="2000" baseline="0" dirty="0" smtClean="0"/>
              <a:t> </a:t>
            </a:r>
            <a:r>
              <a:rPr lang="en-US" altLang="x-none" sz="2000" baseline="0" dirty="0" err="1" smtClean="0"/>
              <a:t>Ausdrücken</a:t>
            </a:r>
            <a:r>
              <a:rPr lang="en-US" altLang="x-none" sz="2000" baseline="0" dirty="0" smtClean="0"/>
              <a:t>.</a:t>
            </a:r>
            <a:endParaRPr lang="en-US" altLang="x-none" sz="2000" baseline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Regex - Stefan Huber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676A-C7A8-4218-B78E-F87D87864F23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799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Capturing Groups</a:t>
            </a:r>
            <a:endParaRPr lang="de-AT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898635479"/>
              </p:ext>
            </p:extLst>
          </p:nvPr>
        </p:nvGraphicFramePr>
        <p:xfrm>
          <a:off x="457200" y="1219200"/>
          <a:ext cx="8229600" cy="4160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0624"/>
                <a:gridCol w="3240360"/>
                <a:gridCol w="2458616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Bezeichnung</a:t>
                      </a:r>
                      <a:endParaRPr kumimoji="0" lang="en-US" altLang="x-none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 Unicode MS" pitchFamily="32" charset="0"/>
                        <a:ea typeface="Arial Unicode MS" pitchFamily="32" charset="0"/>
                        <a:cs typeface="Arial Unicode MS" pitchFamily="32" charset="0"/>
                      </a:endParaRP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Bedeutung</a:t>
                      </a: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Beispiel</a:t>
                      </a:r>
                    </a:p>
                  </a:txBody>
                  <a:tcPr marL="90000" marR="90000" marT="51336" marB="46800"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Capturing Group</a:t>
                      </a: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Klammern werden verwendet für Capturing Groups, mittels \1 können die Gruppen referenziert werden (Backreference)</a:t>
                      </a: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(abc) (def) \1 \2</a:t>
                      </a:r>
                    </a:p>
                  </a:txBody>
                  <a:tcPr marL="90000" marR="90000" marT="51336" marB="46800"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Non-Capturing Group</a:t>
                      </a: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?: wird verwendet damit der Match nicht referenziert werden kann</a:t>
                      </a: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(?:abc)</a:t>
                      </a:r>
                    </a:p>
                  </a:txBody>
                  <a:tcPr marL="90000" marR="90000" marT="51336" marB="46800"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Named Capturing  Group</a:t>
                      </a: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Anstatt einer numerierten Backreference kann auch eine Bezeichnung verwendet werden und mit \k’name’ referenziert werden</a:t>
                      </a: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(?’</a:t>
                      </a:r>
                      <a:r>
                        <a:rPr kumimoji="0" lang="en-US" altLang="x-non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name’abc</a:t>
                      </a: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) \</a:t>
                      </a:r>
                      <a:r>
                        <a:rPr kumimoji="0" lang="en-US" altLang="x-non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k’name</a:t>
                      </a: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’</a:t>
                      </a:r>
                    </a:p>
                  </a:txBody>
                  <a:tcPr marL="90000" marR="90000" marT="51336" marB="46800" anchor="ctr" horzOverflow="overflow"/>
                </a:tc>
              </a:tr>
            </a:tbl>
          </a:graphicData>
        </a:graphic>
      </p:graphicFrame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Regex - Stefan Huber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676A-C7A8-4218-B78E-F87D87864F23}" type="slidenum">
              <a:rPr lang="de-AT" smtClean="0"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841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Modifier</a:t>
            </a:r>
            <a:endParaRPr lang="de-AT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861475726"/>
              </p:ext>
            </p:extLst>
          </p:nvPr>
        </p:nvGraphicFramePr>
        <p:xfrm>
          <a:off x="457200" y="1219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4600"/>
                <a:gridCol w="5915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Zeichen</a:t>
                      </a:r>
                      <a:endParaRPr kumimoji="0" lang="en-US" altLang="x-none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 Unicode MS" pitchFamily="32" charset="0"/>
                        <a:ea typeface="Arial Unicode MS" pitchFamily="32" charset="0"/>
                        <a:cs typeface="Arial Unicode MS" pitchFamily="32" charset="0"/>
                      </a:endParaRP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Bedeutung</a:t>
                      </a:r>
                    </a:p>
                  </a:txBody>
                  <a:tcPr marL="90000" marR="90000" marT="51336" marB="46800"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i</a:t>
                      </a:r>
                      <a:endParaRPr kumimoji="0" lang="en-US" altLang="x-non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2" charset="0"/>
                        <a:ea typeface="Arial Unicode MS" pitchFamily="32" charset="0"/>
                        <a:cs typeface="Arial Unicode MS" pitchFamily="32" charset="0"/>
                      </a:endParaRP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Case Insensitive</a:t>
                      </a:r>
                    </a:p>
                  </a:txBody>
                  <a:tcPr marL="90000" marR="90000" marT="51336" marB="46800"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s</a:t>
                      </a: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. Zeichen inkludiert auch Zeilenumbrüche</a:t>
                      </a:r>
                    </a:p>
                  </a:txBody>
                  <a:tcPr marL="90000" marR="90000" marT="51336" marB="46800"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m</a:t>
                      </a: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Multiline</a:t>
                      </a:r>
                    </a:p>
                  </a:txBody>
                  <a:tcPr marL="90000" marR="90000" marT="51336" marB="46800"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x</a:t>
                      </a: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Free Spacing mode, # sind Kommentare</a:t>
                      </a:r>
                    </a:p>
                  </a:txBody>
                  <a:tcPr marL="90000" marR="90000" marT="51336" marB="46800"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g</a:t>
                      </a: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Globaler</a:t>
                      </a: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 Match</a:t>
                      </a:r>
                    </a:p>
                  </a:txBody>
                  <a:tcPr marL="90000" marR="90000" marT="51336" marB="46800" anchor="ctr" horzOverflow="overflow"/>
                </a:tc>
              </a:tr>
            </a:tbl>
          </a:graphicData>
        </a:graphic>
      </p:graphicFrame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Regex - Stefan Huber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676A-C7A8-4218-B78E-F87D87864F23}" type="slidenum">
              <a:rPr lang="de-AT" smtClean="0"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9478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Unicode	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/>
              <a:t>Unicode kennt einen Unterschied zwischen Zeichen und Zeichencode, deshalb würde ein ü aus zwei Unicode Zeichen bestehen können, der .-Operation kann deshalb zu Problemen führen</a:t>
            </a:r>
          </a:p>
          <a:p>
            <a:r>
              <a:rPr lang="de-AT" dirty="0"/>
              <a:t>\X für alle Zeichen inklusive Zeilenumbrüche in Unicode</a:t>
            </a:r>
          </a:p>
          <a:p>
            <a:r>
              <a:rPr lang="de-AT" dirty="0"/>
              <a:t>Unicode ist in 156 Blöcke aufgeteilt. </a:t>
            </a:r>
            <a:r>
              <a:rPr lang="de-AT" dirty="0" err="1"/>
              <a:t>zB</a:t>
            </a:r>
            <a:r>
              <a:rPr lang="de-AT" dirty="0"/>
              <a:t> Kyrillisch (U+0400…U+04FF)</a:t>
            </a:r>
          </a:p>
          <a:p>
            <a:r>
              <a:rPr lang="de-AT" dirty="0"/>
              <a:t>Mit \p{</a:t>
            </a:r>
            <a:r>
              <a:rPr lang="de-AT" dirty="0" err="1"/>
              <a:t>Cyrillic</a:t>
            </a:r>
            <a:r>
              <a:rPr lang="de-AT" dirty="0"/>
              <a:t>} kann ein Zeichen des kyrillischen Alphabet referenziert werden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Regex - Stefan Huber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676A-C7A8-4218-B78E-F87D87864F23}" type="slidenum">
              <a:rPr lang="de-AT" smtClean="0"/>
              <a:t>16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8386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x-none" dirty="0" err="1" smtClean="0">
                <a:ea typeface="Droid Sans Fallback" charset="0"/>
                <a:cs typeface="Droid Sans Fallback" charset="0"/>
              </a:rPr>
              <a:t>Weitere</a:t>
            </a:r>
            <a:r>
              <a:rPr lang="en-US" altLang="x-none" dirty="0" smtClean="0">
                <a:ea typeface="Droid Sans Fallback" charset="0"/>
                <a:cs typeface="Droid Sans Fallback" charset="0"/>
              </a:rPr>
              <a:t> </a:t>
            </a:r>
            <a:r>
              <a:rPr lang="en-US" altLang="x-none" dirty="0" err="1" smtClean="0">
                <a:ea typeface="Droid Sans Fallback" charset="0"/>
                <a:cs typeface="Droid Sans Fallback" charset="0"/>
              </a:rPr>
              <a:t>Funktionen</a:t>
            </a:r>
            <a:endParaRPr lang="de-AT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929773860"/>
              </p:ext>
            </p:extLst>
          </p:nvPr>
        </p:nvGraphicFramePr>
        <p:xfrm>
          <a:off x="457200" y="1219200"/>
          <a:ext cx="8229600" cy="393799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14600"/>
                <a:gridCol w="3456384"/>
                <a:gridCol w="2458616"/>
              </a:tblGrid>
              <a:tr h="1549286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IF/ELSE </a:t>
                      </a:r>
                      <a:r>
                        <a:rPr kumimoji="0" lang="en-US" altLang="x-non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Konstrukt</a:t>
                      </a:r>
                      <a:endParaRPr kumimoji="0" lang="en-US" altLang="x-non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2" charset="0"/>
                        <a:ea typeface="Arial Unicode MS" pitchFamily="32" charset="0"/>
                        <a:cs typeface="Arial Unicode MS" pitchFamily="32" charset="0"/>
                      </a:endParaRP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Falls die </a:t>
                      </a:r>
                      <a:r>
                        <a:rPr kumimoji="0" lang="en-US" altLang="x-non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referenzierte</a:t>
                      </a: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 Capture Group </a:t>
                      </a:r>
                      <a:r>
                        <a:rPr kumimoji="0" lang="en-US" altLang="x-non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exisitiert</a:t>
                      </a: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 </a:t>
                      </a:r>
                      <a:r>
                        <a:rPr kumimoji="0" lang="en-US" altLang="x-non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wird</a:t>
                      </a: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 der if-</a:t>
                      </a:r>
                      <a:r>
                        <a:rPr kumimoji="0" lang="en-US" altLang="x-non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Teil</a:t>
                      </a: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 </a:t>
                      </a:r>
                      <a:r>
                        <a:rPr kumimoji="0" lang="en-US" altLang="x-non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gematcht</a:t>
                      </a: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 </a:t>
                      </a:r>
                      <a:r>
                        <a:rPr kumimoji="0" lang="en-US" altLang="x-non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ansonsten</a:t>
                      </a: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 der else-</a:t>
                      </a:r>
                      <a:r>
                        <a:rPr kumimoji="0" lang="en-US" altLang="x-non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Teil</a:t>
                      </a:r>
                      <a:endParaRPr kumimoji="0" lang="en-US" altLang="x-non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2" charset="0"/>
                        <a:ea typeface="Arial Unicode MS" pitchFamily="32" charset="0"/>
                        <a:cs typeface="Arial Unicode MS" pitchFamily="32" charset="0"/>
                      </a:endParaRP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de-AT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(regex)?(?(1)foo|bar)</a:t>
                      </a:r>
                    </a:p>
                  </a:txBody>
                  <a:tcPr marL="90000" marR="90000" marT="51336" marB="46800" anchor="ctr" horzOverflow="overflow"/>
                </a:tc>
              </a:tr>
              <a:tr h="83942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Rekursion</a:t>
                      </a: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Rekursion (~Kopie) des gesamten Musters </a:t>
                      </a: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L(?R)R</a:t>
                      </a:r>
                    </a:p>
                  </a:txBody>
                  <a:tcPr marL="90000" marR="90000" marT="51336" marB="46800" anchor="ctr" horzOverflow="overflow"/>
                </a:tc>
              </a:tr>
              <a:tr h="1549286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Atomic Grouping</a:t>
                      </a: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Hauptsächlich aus Performanzgründen. Backtracking wird verhindert</a:t>
                      </a: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a(?&gt;</a:t>
                      </a:r>
                      <a:r>
                        <a:rPr kumimoji="0" lang="en-US" altLang="x-non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bc|b</a:t>
                      </a: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)c</a:t>
                      </a:r>
                    </a:p>
                  </a:txBody>
                  <a:tcPr marL="90000" marR="90000" marT="51336" marB="46800" anchor="ctr" horzOverflow="overflow"/>
                </a:tc>
              </a:tr>
            </a:tbl>
          </a:graphicData>
        </a:graphic>
      </p:graphicFrame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Regex - Stefan Huber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676A-C7A8-4218-B78E-F87D87864F23}" type="slidenum">
              <a:rPr lang="de-AT" smtClean="0"/>
              <a:t>17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9315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x-none" dirty="0">
                <a:ea typeface="Droid Sans Fallback" charset="0"/>
                <a:cs typeface="Droid Sans Fallback" charset="0"/>
              </a:rPr>
              <a:t>Check </a:t>
            </a:r>
            <a:r>
              <a:rPr lang="en-US" altLang="x-none" dirty="0" err="1">
                <a:ea typeface="Droid Sans Fallback" charset="0"/>
                <a:cs typeface="Droid Sans Fallback" charset="0"/>
              </a:rPr>
              <a:t>beim</a:t>
            </a:r>
            <a:r>
              <a:rPr lang="en-US" altLang="x-none" dirty="0">
                <a:ea typeface="Droid Sans Fallback" charset="0"/>
                <a:cs typeface="Droid Sans Fallback" charset="0"/>
              </a:rPr>
              <a:t> </a:t>
            </a:r>
            <a:r>
              <a:rPr lang="en-US" altLang="x-none" dirty="0" err="1">
                <a:ea typeface="Droid Sans Fallback" charset="0"/>
                <a:cs typeface="Droid Sans Fallback" charset="0"/>
              </a:rPr>
              <a:t>Erstellen</a:t>
            </a:r>
            <a:r>
              <a:rPr lang="en-US" altLang="x-none" dirty="0">
                <a:ea typeface="Droid Sans Fallback" charset="0"/>
                <a:cs typeface="Droid Sans Fallback" charset="0"/>
              </a:rPr>
              <a:t> von Regular </a:t>
            </a:r>
            <a:r>
              <a:rPr lang="en-US" altLang="x-none" dirty="0" smtClean="0">
                <a:ea typeface="Droid Sans Fallback" charset="0"/>
                <a:cs typeface="Droid Sans Fallback" charset="0"/>
              </a:rPr>
              <a:t>Expression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/>
              <a:t>A (Anker): Können Anker oder Wortgrenzen gesetzt werden?</a:t>
            </a:r>
          </a:p>
          <a:p>
            <a:r>
              <a:rPr lang="de-AT" dirty="0"/>
              <a:t>G (</a:t>
            </a:r>
            <a:r>
              <a:rPr lang="de-AT" dirty="0" err="1"/>
              <a:t>Greedy</a:t>
            </a:r>
            <a:r>
              <a:rPr lang="de-AT" dirty="0"/>
              <a:t>): </a:t>
            </a:r>
            <a:r>
              <a:rPr lang="de-AT" dirty="0" err="1"/>
              <a:t>Greedy</a:t>
            </a:r>
            <a:r>
              <a:rPr lang="de-AT" dirty="0"/>
              <a:t> vs. </a:t>
            </a:r>
            <a:r>
              <a:rPr lang="de-AT" dirty="0" err="1"/>
              <a:t>Lazy</a:t>
            </a:r>
            <a:r>
              <a:rPr lang="de-AT" dirty="0"/>
              <a:t> </a:t>
            </a:r>
            <a:r>
              <a:rPr lang="de-AT" dirty="0" err="1"/>
              <a:t>Quantifier</a:t>
            </a:r>
            <a:endParaRPr lang="de-AT" dirty="0"/>
          </a:p>
          <a:p>
            <a:r>
              <a:rPr lang="de-AT" dirty="0"/>
              <a:t>R (Repeat): Gibt es Teile des Musters die sich wiederholen und präziser beschrieben werden können?</a:t>
            </a:r>
          </a:p>
          <a:p>
            <a:r>
              <a:rPr lang="de-AT" dirty="0"/>
              <a:t>A (</a:t>
            </a:r>
            <a:r>
              <a:rPr lang="de-AT" dirty="0" err="1"/>
              <a:t>Atomic</a:t>
            </a:r>
            <a:r>
              <a:rPr lang="de-AT" dirty="0"/>
              <a:t>): Atomare oder </a:t>
            </a:r>
            <a:r>
              <a:rPr lang="de-AT" dirty="0" err="1"/>
              <a:t>possesive</a:t>
            </a:r>
            <a:r>
              <a:rPr lang="de-AT" dirty="0"/>
              <a:t> </a:t>
            </a:r>
            <a:r>
              <a:rPr lang="de-AT" dirty="0" err="1"/>
              <a:t>Quantifier</a:t>
            </a:r>
            <a:r>
              <a:rPr lang="de-AT" dirty="0"/>
              <a:t> verwenden?</a:t>
            </a:r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Regex - Stefan Huber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676A-C7A8-4218-B78E-F87D87864F23}" type="slidenum">
              <a:rPr lang="de-AT" smtClean="0"/>
              <a:t>18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9094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x-none" dirty="0" err="1">
                <a:ea typeface="Droid Sans Fallback" charset="0"/>
                <a:cs typeface="Droid Sans Fallback" charset="0"/>
              </a:rPr>
              <a:t>Erstellung</a:t>
            </a:r>
            <a:r>
              <a:rPr lang="en-US" altLang="x-none" dirty="0">
                <a:ea typeface="Droid Sans Fallback" charset="0"/>
                <a:cs typeface="Droid Sans Fallback" charset="0"/>
              </a:rPr>
              <a:t> von Regular Expressions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/>
              <a:t>Verwenden eines Emulators zum testen</a:t>
            </a:r>
          </a:p>
          <a:p>
            <a:pPr lvl="1"/>
            <a:r>
              <a:rPr lang="de-AT" dirty="0"/>
              <a:t>https://regex101.com/</a:t>
            </a:r>
          </a:p>
          <a:p>
            <a:r>
              <a:rPr lang="de-AT" dirty="0"/>
              <a:t>So spezifisch wie möglich vs. so Allgemein wie möglich</a:t>
            </a:r>
          </a:p>
          <a:p>
            <a:r>
              <a:rPr lang="de-AT" dirty="0"/>
              <a:t>Wartbarkeit/Lesbarkeit </a:t>
            </a:r>
            <a:r>
              <a:rPr lang="de-AT" dirty="0" err="1"/>
              <a:t>vs</a:t>
            </a:r>
            <a:r>
              <a:rPr lang="de-AT" dirty="0"/>
              <a:t> Präzision</a:t>
            </a:r>
          </a:p>
          <a:p>
            <a:r>
              <a:rPr lang="de-AT" dirty="0"/>
              <a:t>Quellcodeformatierung (ja/nein)</a:t>
            </a:r>
          </a:p>
          <a:p>
            <a:r>
              <a:rPr lang="de-AT" dirty="0"/>
              <a:t>Nach Ideen/Vorschlägen bei Google suchen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Regex - Stefan Huber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676A-C7A8-4218-B78E-F87D87864F23}" type="slidenum">
              <a:rPr lang="de-AT" smtClean="0"/>
              <a:t>19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549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x-none" dirty="0">
                <a:ea typeface="Droid Sans Fallback" charset="0"/>
                <a:cs typeface="Droid Sans Fallback" charset="0"/>
              </a:rPr>
              <a:t>Inhaltsübersicht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Überblick</a:t>
            </a:r>
            <a:endParaRPr lang="de-AT" dirty="0" smtClean="0"/>
          </a:p>
          <a:p>
            <a:r>
              <a:rPr lang="de-AT" dirty="0" smtClean="0"/>
              <a:t>Regular </a:t>
            </a:r>
            <a:r>
              <a:rPr lang="de-AT" dirty="0"/>
              <a:t>Expression Engine</a:t>
            </a:r>
          </a:p>
          <a:p>
            <a:r>
              <a:rPr lang="de-AT" dirty="0"/>
              <a:t>Zeichenklassen</a:t>
            </a:r>
          </a:p>
          <a:p>
            <a:r>
              <a:rPr lang="de-AT" dirty="0" err="1"/>
              <a:t>Quantifier</a:t>
            </a:r>
            <a:endParaRPr lang="de-AT" dirty="0"/>
          </a:p>
          <a:p>
            <a:r>
              <a:rPr lang="de-AT" dirty="0" err="1"/>
              <a:t>Modifier</a:t>
            </a:r>
            <a:endParaRPr lang="de-AT" dirty="0"/>
          </a:p>
          <a:p>
            <a:r>
              <a:rPr lang="de-AT" dirty="0" smtClean="0"/>
              <a:t>... alle weiten Funktionen</a:t>
            </a:r>
            <a:endParaRPr lang="de-AT" dirty="0"/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Regex - Stefan Huber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676A-C7A8-4218-B78E-F87D87864F23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8423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Wichtige</a:t>
            </a:r>
            <a:r>
              <a:rPr lang="en-US" dirty="0" smtClean="0"/>
              <a:t> </a:t>
            </a:r>
            <a:r>
              <a:rPr lang="en-US" dirty="0" err="1" smtClean="0"/>
              <a:t>Frage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/>
              <a:t>Wer ist für die Wartung der Regular </a:t>
            </a:r>
            <a:r>
              <a:rPr lang="de-AT" dirty="0" err="1"/>
              <a:t>Expressions</a:t>
            </a:r>
            <a:r>
              <a:rPr lang="de-AT" dirty="0"/>
              <a:t> zuständig?</a:t>
            </a:r>
          </a:p>
          <a:p>
            <a:r>
              <a:rPr lang="de-AT" dirty="0"/>
              <a:t>Wann kann eine Regular Expression aufgeteilt werden?</a:t>
            </a:r>
          </a:p>
          <a:p>
            <a:r>
              <a:rPr lang="de-AT" dirty="0"/>
              <a:t>Wann sind die Grenzen von Regular </a:t>
            </a:r>
            <a:r>
              <a:rPr lang="de-AT" dirty="0" err="1"/>
              <a:t>Expressions</a:t>
            </a:r>
            <a:r>
              <a:rPr lang="de-AT" dirty="0"/>
              <a:t> erreicht?</a:t>
            </a:r>
          </a:p>
          <a:p>
            <a:r>
              <a:rPr lang="de-AT" dirty="0"/>
              <a:t>Gibt es Alternativen zu Regular </a:t>
            </a:r>
            <a:r>
              <a:rPr lang="de-AT" dirty="0" err="1"/>
              <a:t>Expressions</a:t>
            </a:r>
            <a:r>
              <a:rPr lang="de-AT" dirty="0"/>
              <a:t>?</a:t>
            </a:r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Regex - Stefan Huber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676A-C7A8-4218-B78E-F87D87864F23}" type="slidenum">
              <a:rPr lang="de-AT" smtClean="0"/>
              <a:t>20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66338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Quellen</a:t>
            </a:r>
            <a:r>
              <a:rPr lang="en-US" dirty="0" smtClean="0"/>
              <a:t> / </a:t>
            </a:r>
            <a:r>
              <a:rPr lang="en-US" dirty="0" err="1" smtClean="0"/>
              <a:t>Literaturtipps</a:t>
            </a:r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Regex - Stefan Huber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676A-C7A8-4218-B78E-F87D87864F23}" type="slidenum">
              <a:rPr lang="de-AT" smtClean="0"/>
              <a:t>21</a:t>
            </a:fld>
            <a:endParaRPr lang="de-AT"/>
          </a:p>
        </p:txBody>
      </p:sp>
      <p:sp>
        <p:nvSpPr>
          <p:cNvPr id="5" name="Inhaltsplatzhalt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Link: </a:t>
            </a:r>
            <a:r>
              <a:rPr lang="en-US" dirty="0" smtClean="0">
                <a:hlinkClick r:id="rId2"/>
              </a:rPr>
              <a:t>http://www.regular-expressions.info</a:t>
            </a:r>
            <a:endParaRPr lang="en-US" dirty="0" smtClean="0"/>
          </a:p>
          <a:p>
            <a:r>
              <a:rPr lang="en-US" dirty="0" smtClean="0"/>
              <a:t>Link: </a:t>
            </a:r>
            <a:r>
              <a:rPr lang="en-US" dirty="0" smtClean="0">
                <a:hlinkClick r:id="rId3"/>
              </a:rPr>
              <a:t>http://www.rexegg.com</a:t>
            </a:r>
            <a:endParaRPr lang="en-US" dirty="0" smtClean="0"/>
          </a:p>
          <a:p>
            <a:r>
              <a:rPr lang="en-US" dirty="0" err="1"/>
              <a:t>Buch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Einführung</a:t>
            </a:r>
            <a:r>
              <a:rPr lang="en-US" dirty="0" smtClean="0"/>
              <a:t>): Introducing Regular Expressions – Michael Fitzgerald </a:t>
            </a:r>
          </a:p>
          <a:p>
            <a:r>
              <a:rPr lang="en-US" dirty="0" err="1" smtClean="0"/>
              <a:t>Buch</a:t>
            </a:r>
            <a:r>
              <a:rPr lang="en-US" dirty="0" smtClean="0"/>
              <a:t> (</a:t>
            </a:r>
            <a:r>
              <a:rPr lang="en-US" dirty="0" err="1" smtClean="0"/>
              <a:t>Fortgeschrittene</a:t>
            </a:r>
            <a:r>
              <a:rPr lang="en-US" dirty="0" smtClean="0"/>
              <a:t>): </a:t>
            </a:r>
            <a:r>
              <a:rPr lang="en-US" dirty="0" err="1" smtClean="0"/>
              <a:t>Reguläre</a:t>
            </a:r>
            <a:r>
              <a:rPr lang="en-US" dirty="0" smtClean="0"/>
              <a:t> </a:t>
            </a:r>
            <a:r>
              <a:rPr lang="en-US" dirty="0" err="1" smtClean="0"/>
              <a:t>Ausdrücke</a:t>
            </a:r>
            <a:r>
              <a:rPr lang="en-US" dirty="0" smtClean="0"/>
              <a:t> – Jeffrey E. F. </a:t>
            </a:r>
            <a:r>
              <a:rPr lang="en-US" dirty="0" err="1" smtClean="0"/>
              <a:t>Friedel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08" y="4149080"/>
            <a:ext cx="1420953" cy="1841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159678"/>
            <a:ext cx="1412777" cy="1831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194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/>
              <a:t>Was?</a:t>
            </a:r>
          </a:p>
          <a:p>
            <a:pPr lvl="1"/>
            <a:r>
              <a:rPr lang="de-AT" dirty="0"/>
              <a:t>Beschreibung von Mustern in Zeichenketten</a:t>
            </a:r>
          </a:p>
          <a:p>
            <a:endParaRPr lang="de-AT" dirty="0"/>
          </a:p>
          <a:p>
            <a:r>
              <a:rPr lang="de-AT" dirty="0"/>
              <a:t>Warum?</a:t>
            </a:r>
          </a:p>
          <a:p>
            <a:pPr lvl="1"/>
            <a:r>
              <a:rPr lang="de-AT" dirty="0"/>
              <a:t>Suche Textstellen in Dokumenten</a:t>
            </a:r>
          </a:p>
          <a:p>
            <a:pPr lvl="1"/>
            <a:r>
              <a:rPr lang="de-AT" dirty="0"/>
              <a:t>Validierung von Eingaben</a:t>
            </a:r>
          </a:p>
          <a:p>
            <a:pPr lvl="1"/>
            <a:r>
              <a:rPr lang="de-AT" dirty="0"/>
              <a:t>Textstellen aus Dokumenten extrahieren</a:t>
            </a:r>
          </a:p>
          <a:p>
            <a:pPr lvl="1"/>
            <a:r>
              <a:rPr lang="de-AT" dirty="0"/>
              <a:t>Textstellen einfügen oder ersetzen</a:t>
            </a:r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Regex - Stefan Huber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676A-C7A8-4218-B78E-F87D87864F23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743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Regex Engine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/>
              <a:t>Eingabe</a:t>
            </a:r>
          </a:p>
          <a:p>
            <a:pPr lvl="1"/>
            <a:r>
              <a:rPr lang="de-AT" dirty="0"/>
              <a:t>Subjekt: Ein Text (String) auf den ein Muster (Regular Expression) angewandt wird</a:t>
            </a:r>
          </a:p>
          <a:p>
            <a:pPr lvl="1"/>
            <a:r>
              <a:rPr lang="de-AT" dirty="0"/>
              <a:t>Muster: Zeichenkette welche eine Musterbeschreibung enthält</a:t>
            </a:r>
          </a:p>
          <a:p>
            <a:r>
              <a:rPr lang="de-AT" dirty="0"/>
              <a:t>Ausgabe</a:t>
            </a:r>
          </a:p>
          <a:p>
            <a:pPr lvl="1"/>
            <a:r>
              <a:rPr lang="de-AT" dirty="0"/>
              <a:t>Match: ja oder nein</a:t>
            </a:r>
          </a:p>
          <a:p>
            <a:pPr lvl="1"/>
            <a:r>
              <a:rPr lang="de-AT" dirty="0" err="1"/>
              <a:t>Capturings</a:t>
            </a:r>
            <a:r>
              <a:rPr lang="de-AT" dirty="0"/>
              <a:t>, aus dem Muster</a:t>
            </a:r>
          </a:p>
          <a:p>
            <a:endParaRPr lang="de-AT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962" y="4005064"/>
            <a:ext cx="1819275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601912" y="4781351"/>
            <a:ext cx="4479925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aseline="-25000">
                <a:solidFill>
                  <a:srgbClr val="000000"/>
                </a:solidFill>
                <a:latin typeface="Arial" charset="0"/>
                <a:ea typeface="Arial Unicode MS" pitchFamily="32" charset="0"/>
                <a:cs typeface="Arial Unicode MS" pitchFamily="32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aseline="-25000">
                <a:solidFill>
                  <a:srgbClr val="000000"/>
                </a:solidFill>
                <a:latin typeface="Arial" charset="0"/>
                <a:ea typeface="Arial Unicode MS" pitchFamily="32" charset="0"/>
                <a:cs typeface="Arial Unicode MS" pitchFamily="32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aseline="-25000">
                <a:solidFill>
                  <a:srgbClr val="000000"/>
                </a:solidFill>
                <a:latin typeface="Arial" charset="0"/>
                <a:ea typeface="Arial Unicode MS" pitchFamily="32" charset="0"/>
                <a:cs typeface="Arial Unicode MS" pitchFamily="32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aseline="-25000">
                <a:solidFill>
                  <a:srgbClr val="000000"/>
                </a:solidFill>
                <a:latin typeface="Arial" charset="0"/>
                <a:ea typeface="Arial Unicode MS" pitchFamily="32" charset="0"/>
                <a:cs typeface="Arial Unicode MS" pitchFamily="32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aseline="-25000">
                <a:solidFill>
                  <a:srgbClr val="000000"/>
                </a:solidFill>
                <a:latin typeface="Arial" charset="0"/>
                <a:ea typeface="Arial Unicode MS" pitchFamily="32" charset="0"/>
                <a:cs typeface="Arial Unicode MS" pitchFamily="32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aseline="-25000">
                <a:solidFill>
                  <a:srgbClr val="000000"/>
                </a:solidFill>
                <a:latin typeface="Arial" charset="0"/>
                <a:ea typeface="Arial Unicode MS" pitchFamily="32" charset="0"/>
                <a:cs typeface="Arial Unicode MS" pitchFamily="32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aseline="-25000">
                <a:solidFill>
                  <a:srgbClr val="000000"/>
                </a:solidFill>
                <a:latin typeface="Arial" charset="0"/>
                <a:ea typeface="Arial Unicode MS" pitchFamily="32" charset="0"/>
                <a:cs typeface="Arial Unicode MS" pitchFamily="32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aseline="-25000">
                <a:solidFill>
                  <a:srgbClr val="000000"/>
                </a:solidFill>
                <a:latin typeface="Arial" charset="0"/>
                <a:ea typeface="Arial Unicode MS" pitchFamily="32" charset="0"/>
                <a:cs typeface="Arial Unicode MS" pitchFamily="32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aseline="-25000">
                <a:solidFill>
                  <a:srgbClr val="000000"/>
                </a:solidFill>
                <a:latin typeface="Arial" charset="0"/>
                <a:ea typeface="Arial Unicode MS" pitchFamily="32" charset="0"/>
                <a:cs typeface="Arial Unicode MS" pitchFamily="32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x-none" sz="2000" b="1"/>
              <a:t>Abcd e aeaeafa fef a faefaefafich theth lakefeafealfjlaefflaf afa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Regex - Stefan Huber</a:t>
            </a: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676A-C7A8-4218-B78E-F87D87864F23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2939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err="1"/>
              <a:t>Regex</a:t>
            </a:r>
            <a:r>
              <a:rPr lang="de-AT" dirty="0"/>
              <a:t> </a:t>
            </a:r>
            <a:r>
              <a:rPr lang="de-AT" dirty="0" smtClean="0"/>
              <a:t>Engine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/>
              <a:t>Das Muster wird positionsweise auf das Subjekt angewandt.</a:t>
            </a:r>
          </a:p>
          <a:p>
            <a:r>
              <a:rPr lang="de-AT" dirty="0"/>
              <a:t>Stimmt eine Position des Musters mit einer Position der Subjekts überein, wird die nächste Position des Musters geprüft.</a:t>
            </a:r>
          </a:p>
          <a:p>
            <a:r>
              <a:rPr lang="de-AT" dirty="0"/>
              <a:t>Stimmt eine Position des Musters nicht mit der des Subjekts überein, kommt es zum Backtracking. Alle Permutationen werden geprüft.</a:t>
            </a:r>
          </a:p>
          <a:p>
            <a:r>
              <a:rPr lang="de-AT" dirty="0"/>
              <a:t>Sind alle Position des Musters erfolgreich geprüft gilt dies als Match.</a:t>
            </a:r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Regex - Stefan Huber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676A-C7A8-4218-B78E-F87D87864F23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1510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Regex Engine </a:t>
            </a:r>
            <a:r>
              <a:rPr lang="en-US" dirty="0" err="1" smtClean="0"/>
              <a:t>Beispiel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AT" dirty="0" smtClean="0"/>
          </a:p>
          <a:p>
            <a:pPr marL="0" indent="0">
              <a:buNone/>
            </a:pPr>
            <a:r>
              <a:rPr lang="de-AT" sz="3200" dirty="0" smtClean="0"/>
              <a:t>Subjekt</a:t>
            </a:r>
            <a:r>
              <a:rPr lang="de-AT" sz="3200" dirty="0"/>
              <a:t>: </a:t>
            </a:r>
            <a:r>
              <a:rPr lang="de-AT" sz="3200" dirty="0" err="1"/>
              <a:t>abc</a:t>
            </a:r>
            <a:r>
              <a:rPr lang="de-AT" sz="3200" dirty="0"/>
              <a:t> </a:t>
            </a:r>
            <a:r>
              <a:rPr lang="de-AT" sz="3200" dirty="0" err="1"/>
              <a:t>dde</a:t>
            </a:r>
            <a:r>
              <a:rPr lang="de-AT" sz="3200" dirty="0"/>
              <a:t> </a:t>
            </a:r>
            <a:r>
              <a:rPr lang="de-AT" sz="3200" dirty="0" err="1"/>
              <a:t>abcd</a:t>
            </a:r>
            <a:r>
              <a:rPr lang="de-AT" sz="3200" dirty="0"/>
              <a:t> </a:t>
            </a:r>
            <a:r>
              <a:rPr lang="de-AT" sz="3200" dirty="0" err="1"/>
              <a:t>aabb</a:t>
            </a:r>
            <a:r>
              <a:rPr lang="de-AT" sz="3200" dirty="0"/>
              <a:t> </a:t>
            </a:r>
            <a:r>
              <a:rPr lang="de-AT" sz="3200" dirty="0" err="1"/>
              <a:t>bb</a:t>
            </a:r>
            <a:r>
              <a:rPr lang="de-AT" sz="3200" dirty="0"/>
              <a:t> </a:t>
            </a:r>
            <a:r>
              <a:rPr lang="de-AT" sz="3200" dirty="0" err="1"/>
              <a:t>aa</a:t>
            </a:r>
            <a:r>
              <a:rPr lang="de-AT" sz="3200" dirty="0"/>
              <a:t> </a:t>
            </a:r>
            <a:r>
              <a:rPr lang="de-AT" sz="3200" dirty="0" err="1"/>
              <a:t>bb</a:t>
            </a:r>
            <a:r>
              <a:rPr lang="de-AT" sz="3200" dirty="0"/>
              <a:t> ab9d </a:t>
            </a:r>
            <a:r>
              <a:rPr lang="de-AT" sz="3200" dirty="0" err="1"/>
              <a:t>ab?d</a:t>
            </a:r>
            <a:r>
              <a:rPr lang="de-AT" sz="3200" dirty="0"/>
              <a:t> </a:t>
            </a:r>
            <a:r>
              <a:rPr lang="de-AT" sz="3200" dirty="0" err="1"/>
              <a:t>abdd</a:t>
            </a:r>
            <a:r>
              <a:rPr lang="de-AT" sz="3200" dirty="0"/>
              <a:t> </a:t>
            </a:r>
            <a:r>
              <a:rPr lang="de-AT" sz="3200" dirty="0" err="1"/>
              <a:t>abkkkd</a:t>
            </a:r>
            <a:r>
              <a:rPr lang="de-AT" sz="3200" dirty="0"/>
              <a:t> </a:t>
            </a:r>
          </a:p>
          <a:p>
            <a:endParaRPr lang="de-AT" sz="3200" dirty="0"/>
          </a:p>
          <a:p>
            <a:pPr marL="0" indent="0">
              <a:buNone/>
            </a:pPr>
            <a:r>
              <a:rPr lang="de-AT" sz="3200" dirty="0"/>
              <a:t>Muster: </a:t>
            </a:r>
            <a:r>
              <a:rPr lang="de-AT" sz="3200" dirty="0" smtClean="0"/>
              <a:t>ab[a-e]d?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Matches: ?</a:t>
            </a:r>
            <a:endParaRPr lang="de-AT" sz="3200" dirty="0"/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Regex - Stefan Huber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676A-C7A8-4218-B78E-F87D87864F23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9433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Regex Engine </a:t>
            </a:r>
            <a:r>
              <a:rPr lang="en-US" dirty="0" err="1" smtClean="0"/>
              <a:t>Beispiel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AT" dirty="0" smtClean="0"/>
          </a:p>
          <a:p>
            <a:pPr marL="0" indent="0">
              <a:buNone/>
            </a:pPr>
            <a:r>
              <a:rPr lang="de-AT" sz="3200" dirty="0" smtClean="0"/>
              <a:t>Subjekt</a:t>
            </a:r>
            <a:r>
              <a:rPr lang="de-AT" sz="3200" dirty="0"/>
              <a:t>: </a:t>
            </a:r>
            <a:r>
              <a:rPr lang="de-AT" sz="3200" u="sng" dirty="0" err="1"/>
              <a:t>abc</a:t>
            </a:r>
            <a:r>
              <a:rPr lang="de-AT" sz="3200" dirty="0"/>
              <a:t> </a:t>
            </a:r>
            <a:r>
              <a:rPr lang="de-AT" sz="3200" dirty="0" err="1"/>
              <a:t>dde</a:t>
            </a:r>
            <a:r>
              <a:rPr lang="de-AT" sz="3200" dirty="0"/>
              <a:t> </a:t>
            </a:r>
            <a:r>
              <a:rPr lang="de-AT" sz="3200" u="sng" dirty="0" err="1"/>
              <a:t>abcd</a:t>
            </a:r>
            <a:r>
              <a:rPr lang="de-AT" sz="3200" dirty="0"/>
              <a:t> </a:t>
            </a:r>
            <a:r>
              <a:rPr lang="de-AT" sz="3200" dirty="0" err="1"/>
              <a:t>aabb</a:t>
            </a:r>
            <a:r>
              <a:rPr lang="de-AT" sz="3200" dirty="0"/>
              <a:t> </a:t>
            </a:r>
            <a:r>
              <a:rPr lang="de-AT" sz="3200" dirty="0" err="1"/>
              <a:t>bb</a:t>
            </a:r>
            <a:r>
              <a:rPr lang="de-AT" sz="3200" dirty="0"/>
              <a:t> </a:t>
            </a:r>
            <a:r>
              <a:rPr lang="de-AT" sz="3200" dirty="0" err="1"/>
              <a:t>aa</a:t>
            </a:r>
            <a:r>
              <a:rPr lang="de-AT" sz="3200" dirty="0"/>
              <a:t> </a:t>
            </a:r>
            <a:r>
              <a:rPr lang="de-AT" sz="3200" dirty="0" err="1"/>
              <a:t>bb</a:t>
            </a:r>
            <a:r>
              <a:rPr lang="de-AT" sz="3200" dirty="0"/>
              <a:t> ab9d </a:t>
            </a:r>
            <a:r>
              <a:rPr lang="de-AT" sz="3200" dirty="0" err="1"/>
              <a:t>ab?d</a:t>
            </a:r>
            <a:r>
              <a:rPr lang="de-AT" sz="3200" dirty="0"/>
              <a:t> </a:t>
            </a:r>
            <a:r>
              <a:rPr lang="de-AT" sz="3200" u="sng" dirty="0" err="1"/>
              <a:t>abdd</a:t>
            </a:r>
            <a:r>
              <a:rPr lang="de-AT" sz="3200" dirty="0"/>
              <a:t> </a:t>
            </a:r>
            <a:r>
              <a:rPr lang="de-AT" sz="3200" dirty="0" err="1"/>
              <a:t>abkkkd</a:t>
            </a:r>
            <a:r>
              <a:rPr lang="de-AT" sz="3200" dirty="0"/>
              <a:t> </a:t>
            </a:r>
          </a:p>
          <a:p>
            <a:endParaRPr lang="de-AT" sz="3200" dirty="0"/>
          </a:p>
          <a:p>
            <a:pPr marL="0" indent="0">
              <a:buNone/>
            </a:pPr>
            <a:r>
              <a:rPr lang="de-AT" sz="3200" dirty="0"/>
              <a:t>Muster: </a:t>
            </a:r>
            <a:r>
              <a:rPr lang="de-AT" sz="3200" dirty="0" smtClean="0"/>
              <a:t>ab[a-e]d?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Matches: </a:t>
            </a:r>
            <a:r>
              <a:rPr lang="en-US" sz="3200" dirty="0" err="1" smtClean="0"/>
              <a:t>abc</a:t>
            </a:r>
            <a:r>
              <a:rPr lang="en-US" sz="3200" dirty="0" smtClean="0"/>
              <a:t>, </a:t>
            </a:r>
            <a:r>
              <a:rPr lang="en-US" sz="3200" dirty="0" err="1" smtClean="0"/>
              <a:t>abcd</a:t>
            </a:r>
            <a:r>
              <a:rPr lang="en-US" sz="3200" dirty="0" smtClean="0"/>
              <a:t>, </a:t>
            </a:r>
            <a:r>
              <a:rPr lang="en-US" sz="3200" dirty="0" err="1" smtClean="0"/>
              <a:t>abdd</a:t>
            </a:r>
            <a:endParaRPr lang="de-AT" sz="3200" dirty="0"/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Regex - Stefan Huber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676A-C7A8-4218-B78E-F87D87864F23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1586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ASCII – Das </a:t>
            </a:r>
            <a:r>
              <a:rPr lang="en-US" dirty="0" err="1" smtClean="0"/>
              <a:t>ursprüngliche</a:t>
            </a:r>
            <a:r>
              <a:rPr lang="en-US" dirty="0" smtClean="0"/>
              <a:t> Regex Alphabet</a:t>
            </a:r>
            <a:endParaRPr lang="de-AT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571" y="1383275"/>
            <a:ext cx="6748857" cy="460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Regex - Stefan Huber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676A-C7A8-4218-B78E-F87D87864F23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1202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Zeichenklassen</a:t>
            </a:r>
            <a:endParaRPr lang="de-AT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763897902"/>
              </p:ext>
            </p:extLst>
          </p:nvPr>
        </p:nvGraphicFramePr>
        <p:xfrm>
          <a:off x="457200" y="1219200"/>
          <a:ext cx="8229600" cy="3001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58240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Bezeichnung</a:t>
                      </a:r>
                      <a:endParaRPr kumimoji="0" lang="en-US" altLang="x-none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 Unicode MS" pitchFamily="32" charset="0"/>
                        <a:ea typeface="Arial Unicode MS" pitchFamily="32" charset="0"/>
                        <a:cs typeface="Arial Unicode MS" pitchFamily="32" charset="0"/>
                      </a:endParaRP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Bedeutung</a:t>
                      </a:r>
                      <a:endParaRPr kumimoji="0" lang="en-US" altLang="x-none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 Unicode MS" pitchFamily="32" charset="0"/>
                        <a:ea typeface="Arial Unicode MS" pitchFamily="32" charset="0"/>
                        <a:cs typeface="Arial Unicode MS" pitchFamily="32" charset="0"/>
                      </a:endParaRP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Beispiele</a:t>
                      </a:r>
                      <a:endParaRPr kumimoji="0" lang="en-US" altLang="x-none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 Unicode MS" pitchFamily="32" charset="0"/>
                        <a:ea typeface="Arial Unicode MS" pitchFamily="32" charset="0"/>
                        <a:cs typeface="Arial Unicode MS" pitchFamily="32" charset="0"/>
                      </a:endParaRPr>
                    </a:p>
                  </a:txBody>
                  <a:tcPr marL="90000" marR="90000" marT="51336" marB="46800" anchor="ctr" horzOverflow="overflow"/>
                </a:tc>
              </a:tr>
              <a:tr h="142086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Positive </a:t>
                      </a:r>
                      <a:r>
                        <a:rPr kumimoji="0" lang="en-US" altLang="x-none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Zeichenklasse</a:t>
                      </a:r>
                      <a:endParaRPr kumimoji="0" lang="en-US" altLang="x-non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2" charset="0"/>
                        <a:ea typeface="Arial Unicode MS" pitchFamily="32" charset="0"/>
                        <a:cs typeface="Arial Unicode MS" pitchFamily="32" charset="0"/>
                      </a:endParaRP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Definition einer Klasse von Zeichen</a:t>
                      </a:r>
                      <a:endParaRPr kumimoji="0" lang="en-US" altLang="x-non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2" charset="0"/>
                        <a:ea typeface="Arial Unicode MS" pitchFamily="32" charset="0"/>
                        <a:cs typeface="Arial Unicode MS" pitchFamily="32" charset="0"/>
                      </a:endParaRP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[a-z]: Alle Kleinbuchstaben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[!-~]: Alle ASCII Zeichen</a:t>
                      </a:r>
                      <a:endParaRPr kumimoji="0" lang="en-US" altLang="x-non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2" charset="0"/>
                        <a:ea typeface="Arial Unicode MS" pitchFamily="32" charset="0"/>
                        <a:cs typeface="Arial Unicode MS" pitchFamily="32" charset="0"/>
                      </a:endParaRPr>
                    </a:p>
                  </a:txBody>
                  <a:tcPr marL="90000" marR="90000" marT="51336" marB="46800" anchor="ctr" horzOverflow="overflow"/>
                </a:tc>
              </a:tr>
              <a:tr h="99861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Negative </a:t>
                      </a:r>
                      <a:r>
                        <a:rPr kumimoji="0" lang="en-US" altLang="x-none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Zeichenklasse</a:t>
                      </a:r>
                      <a:endParaRPr kumimoji="0" lang="en-US" altLang="x-non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2" charset="0"/>
                        <a:ea typeface="Arial Unicode MS" pitchFamily="32" charset="0"/>
                        <a:cs typeface="Arial Unicode MS" pitchFamily="32" charset="0"/>
                      </a:endParaRP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Alles</a:t>
                      </a:r>
                      <a:r>
                        <a:rPr kumimoji="0" lang="en-US" altLang="x-none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x-none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außer</a:t>
                      </a:r>
                      <a:r>
                        <a:rPr kumimoji="0" lang="en-US" altLang="x-none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x-none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dem</a:t>
                      </a:r>
                      <a:r>
                        <a:rPr kumimoji="0" lang="en-US" altLang="x-none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x-none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Spezifizierten</a:t>
                      </a:r>
                      <a:r>
                        <a:rPr kumimoji="0" lang="en-US" altLang="x-none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x-none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Zeichen</a:t>
                      </a:r>
                      <a:endParaRPr kumimoji="0" lang="en-US" altLang="x-non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2" charset="0"/>
                        <a:ea typeface="Arial Unicode MS" pitchFamily="32" charset="0"/>
                        <a:cs typeface="Arial Unicode MS" pitchFamily="32" charset="0"/>
                      </a:endParaRP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[^a-z]: </a:t>
                      </a:r>
                      <a:r>
                        <a:rPr kumimoji="0" lang="en-US" altLang="x-none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Alles</a:t>
                      </a:r>
                      <a:r>
                        <a:rPr kumimoji="0" lang="en-US" altLang="x-none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x-none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außer</a:t>
                      </a:r>
                      <a:r>
                        <a:rPr kumimoji="0" lang="en-US" altLang="x-none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x-none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Kleinbuchstaben</a:t>
                      </a:r>
                      <a:endParaRPr kumimoji="0" lang="en-US" altLang="x-non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2" charset="0"/>
                        <a:ea typeface="Arial Unicode MS" pitchFamily="32" charset="0"/>
                        <a:cs typeface="Arial Unicode MS" pitchFamily="32" charset="0"/>
                      </a:endParaRPr>
                    </a:p>
                  </a:txBody>
                  <a:tcPr marL="90000" marR="90000" marT="51336" marB="46800" anchor="ctr" horzOverflow="overflow"/>
                </a:tc>
              </a:tr>
            </a:tbl>
          </a:graphicData>
        </a:graphic>
      </p:graphicFrame>
      <p:sp>
        <p:nvSpPr>
          <p:cNvPr id="5" name="Text Box 46"/>
          <p:cNvSpPr txBox="1">
            <a:spLocks noChangeArrowheads="1"/>
          </p:cNvSpPr>
          <p:nvPr/>
        </p:nvSpPr>
        <p:spPr bwMode="auto">
          <a:xfrm>
            <a:off x="468312" y="4672302"/>
            <a:ext cx="8208143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aseline="-25000">
                <a:solidFill>
                  <a:srgbClr val="000000"/>
                </a:solidFill>
                <a:latin typeface="Arial" charset="0"/>
                <a:ea typeface="Arial Unicode MS" pitchFamily="32" charset="0"/>
                <a:cs typeface="Arial Unicode MS" pitchFamily="32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aseline="-25000">
                <a:solidFill>
                  <a:srgbClr val="000000"/>
                </a:solidFill>
                <a:latin typeface="Arial" charset="0"/>
                <a:ea typeface="Arial Unicode MS" pitchFamily="32" charset="0"/>
                <a:cs typeface="Arial Unicode MS" pitchFamily="32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aseline="-25000">
                <a:solidFill>
                  <a:srgbClr val="000000"/>
                </a:solidFill>
                <a:latin typeface="Arial" charset="0"/>
                <a:ea typeface="Arial Unicode MS" pitchFamily="32" charset="0"/>
                <a:cs typeface="Arial Unicode MS" pitchFamily="32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aseline="-25000">
                <a:solidFill>
                  <a:srgbClr val="000000"/>
                </a:solidFill>
                <a:latin typeface="Arial" charset="0"/>
                <a:ea typeface="Arial Unicode MS" pitchFamily="32" charset="0"/>
                <a:cs typeface="Arial Unicode MS" pitchFamily="32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aseline="-25000">
                <a:solidFill>
                  <a:srgbClr val="000000"/>
                </a:solidFill>
                <a:latin typeface="Arial" charset="0"/>
                <a:ea typeface="Arial Unicode MS" pitchFamily="32" charset="0"/>
                <a:cs typeface="Arial Unicode MS" pitchFamily="32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aseline="-25000">
                <a:solidFill>
                  <a:srgbClr val="000000"/>
                </a:solidFill>
                <a:latin typeface="Arial" charset="0"/>
                <a:ea typeface="Arial Unicode MS" pitchFamily="32" charset="0"/>
                <a:cs typeface="Arial Unicode MS" pitchFamily="32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aseline="-25000">
                <a:solidFill>
                  <a:srgbClr val="000000"/>
                </a:solidFill>
                <a:latin typeface="Arial" charset="0"/>
                <a:ea typeface="Arial Unicode MS" pitchFamily="32" charset="0"/>
                <a:cs typeface="Arial Unicode MS" pitchFamily="32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aseline="-25000">
                <a:solidFill>
                  <a:srgbClr val="000000"/>
                </a:solidFill>
                <a:latin typeface="Arial" charset="0"/>
                <a:ea typeface="Arial Unicode MS" pitchFamily="32" charset="0"/>
                <a:cs typeface="Arial Unicode MS" pitchFamily="32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aseline="-25000">
                <a:solidFill>
                  <a:srgbClr val="000000"/>
                </a:solidFill>
                <a:latin typeface="Arial" charset="0"/>
                <a:ea typeface="Arial Unicode MS" pitchFamily="32" charset="0"/>
                <a:cs typeface="Arial Unicode MS" pitchFamily="32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x-none" sz="2000" baseline="0" dirty="0" err="1">
                <a:cs typeface="Arial" charset="0"/>
              </a:rPr>
              <a:t>Innerhalb</a:t>
            </a:r>
            <a:r>
              <a:rPr lang="en-US" altLang="x-none" sz="2000" baseline="0" dirty="0">
                <a:cs typeface="Arial" charset="0"/>
              </a:rPr>
              <a:t> der []-</a:t>
            </a:r>
            <a:r>
              <a:rPr lang="en-US" altLang="x-none" sz="2000" baseline="0" dirty="0" err="1">
                <a:cs typeface="Arial" charset="0"/>
              </a:rPr>
              <a:t>Klammern</a:t>
            </a:r>
            <a:r>
              <a:rPr lang="en-US" altLang="x-none" sz="2000" baseline="0" dirty="0">
                <a:cs typeface="Arial" charset="0"/>
              </a:rPr>
              <a:t> </a:t>
            </a:r>
            <a:r>
              <a:rPr lang="en-US" altLang="x-none" sz="2000" baseline="0" dirty="0" err="1">
                <a:cs typeface="Arial" charset="0"/>
              </a:rPr>
              <a:t>müssen</a:t>
            </a:r>
            <a:r>
              <a:rPr lang="en-US" altLang="x-none" sz="2000" baseline="0" dirty="0">
                <a:cs typeface="Arial" charset="0"/>
              </a:rPr>
              <a:t> </a:t>
            </a:r>
            <a:r>
              <a:rPr lang="en-US" altLang="x-none" sz="2000" baseline="0" dirty="0" err="1">
                <a:cs typeface="Arial" charset="0"/>
              </a:rPr>
              <a:t>nur</a:t>
            </a:r>
            <a:r>
              <a:rPr lang="en-US" altLang="x-none" sz="2000" baseline="0" dirty="0">
                <a:cs typeface="Arial" charset="0"/>
              </a:rPr>
              <a:t> [, ], -, \ </a:t>
            </a:r>
            <a:r>
              <a:rPr lang="en-US" altLang="x-none" sz="2000" baseline="0" dirty="0" err="1">
                <a:cs typeface="Arial" charset="0"/>
              </a:rPr>
              <a:t>als</a:t>
            </a:r>
            <a:r>
              <a:rPr lang="en-US" altLang="x-none" sz="2000" baseline="0" dirty="0">
                <a:cs typeface="Arial" charset="0"/>
              </a:rPr>
              <a:t> </a:t>
            </a:r>
            <a:r>
              <a:rPr lang="en-US" altLang="x-none" sz="2000" baseline="0" dirty="0" err="1">
                <a:cs typeface="Arial" charset="0"/>
              </a:rPr>
              <a:t>Metazeichen</a:t>
            </a:r>
            <a:r>
              <a:rPr lang="en-US" altLang="x-none" sz="2000" baseline="0" dirty="0">
                <a:cs typeface="Arial" charset="0"/>
              </a:rPr>
              <a:t/>
            </a:r>
            <a:br>
              <a:rPr lang="en-US" altLang="x-none" sz="2000" baseline="0" dirty="0">
                <a:cs typeface="Arial" charset="0"/>
              </a:rPr>
            </a:br>
            <a:r>
              <a:rPr lang="en-US" altLang="x-none" sz="2000" baseline="0" dirty="0">
                <a:cs typeface="Arial" charset="0"/>
              </a:rPr>
              <a:t>escaped </a:t>
            </a:r>
            <a:r>
              <a:rPr lang="en-US" altLang="x-none" sz="2000" baseline="0" dirty="0" smtClean="0">
                <a:cs typeface="Arial" charset="0"/>
              </a:rPr>
              <a:t> </a:t>
            </a:r>
            <a:r>
              <a:rPr lang="en-US" altLang="x-none" sz="2000" baseline="0" dirty="0" err="1" smtClean="0">
                <a:cs typeface="Arial" charset="0"/>
              </a:rPr>
              <a:t>werden</a:t>
            </a:r>
            <a:r>
              <a:rPr lang="en-US" altLang="x-none" sz="2000" baseline="0" dirty="0">
                <a:cs typeface="Arial" charset="0"/>
              </a:rPr>
              <a:t>.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Regex - Stefan Huber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676A-C7A8-4218-B78E-F87D87864F23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6262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keanos">
  <a:themeElements>
    <a:clrScheme name="Okeanos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keanos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keanos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995</Words>
  <Application>Microsoft Office PowerPoint</Application>
  <PresentationFormat>Bildschirmpräsentation (4:3)</PresentationFormat>
  <Paragraphs>245</Paragraphs>
  <Slides>21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2" baseType="lpstr">
      <vt:lpstr>Okeanos</vt:lpstr>
      <vt:lpstr>Regular Expressions</vt:lpstr>
      <vt:lpstr>Inhaltsübersicht</vt:lpstr>
      <vt:lpstr>Regular Expressions</vt:lpstr>
      <vt:lpstr>Regex Engine</vt:lpstr>
      <vt:lpstr>Regex Engine</vt:lpstr>
      <vt:lpstr>Regex Engine Beispiel</vt:lpstr>
      <vt:lpstr>Regex Engine Beispiel</vt:lpstr>
      <vt:lpstr>ASCII – Das ursprüngliche Regex Alphabet</vt:lpstr>
      <vt:lpstr>Zeichenklassen</vt:lpstr>
      <vt:lpstr>Spezielle Zeichenklassen</vt:lpstr>
      <vt:lpstr>Anker</vt:lpstr>
      <vt:lpstr>Quantifier</vt:lpstr>
      <vt:lpstr>Lookarounds</vt:lpstr>
      <vt:lpstr>Capturing Groups</vt:lpstr>
      <vt:lpstr>Modifier</vt:lpstr>
      <vt:lpstr>Unicode </vt:lpstr>
      <vt:lpstr>Weitere Funktionen</vt:lpstr>
      <vt:lpstr>Check beim Erstellen von Regular Expression</vt:lpstr>
      <vt:lpstr>Erstellung von Regular Expressions</vt:lpstr>
      <vt:lpstr>Wichtige Frage</vt:lpstr>
      <vt:lpstr>Quellen / Literaturtipps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</dc:creator>
  <cp:lastModifiedBy>stefan</cp:lastModifiedBy>
  <cp:revision>10</cp:revision>
  <dcterms:created xsi:type="dcterms:W3CDTF">2015-04-07T20:11:57Z</dcterms:created>
  <dcterms:modified xsi:type="dcterms:W3CDTF">2015-04-08T13:16:07Z</dcterms:modified>
</cp:coreProperties>
</file>