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5400000">
            <a:off x="420120" y="6467400"/>
            <a:ext cx="189720" cy="11916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05040" y="3648240"/>
            <a:ext cx="7314120" cy="1279080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914400" y="5048280"/>
            <a:ext cx="7314120" cy="68472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05040" y="3648240"/>
            <a:ext cx="227520" cy="1279080"/>
          </a:xfrm>
          <a:prstGeom prst="rect">
            <a:avLst/>
          </a:prstGeom>
          <a:solidFill>
            <a:srgbClr val="727ca3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14400" y="5048280"/>
            <a:ext cx="227520" cy="684720"/>
          </a:xfrm>
          <a:prstGeom prst="rect">
            <a:avLst/>
          </a:prstGeom>
          <a:solidFill>
            <a:srgbClr val="9fb8cd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rot="5400000">
            <a:off x="420120" y="6467400"/>
            <a:ext cx="189720" cy="11916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A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de-A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de-A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de-A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de-A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de-A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de-A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de-A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de-A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A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A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219320" y="3886200"/>
            <a:ext cx="68569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Regular Expressions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219320" y="5124600"/>
            <a:ext cx="68569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2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reg(ular expressions?|ex(p|es)?)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Zeichenklassen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9" name="Table 2"/>
          <p:cNvGraphicFramePr/>
          <p:nvPr/>
        </p:nvGraphicFramePr>
        <p:xfrm>
          <a:off x="457200" y="1219320"/>
          <a:ext cx="8228520" cy="3000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480"/>
              </a:tblGrid>
              <a:tr h="5821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Bezeichnung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Bedeutung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Beispiele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14205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Positive Zeichenklasse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Definition einer Klasse von Zeichen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[a-z]: Alle Kleinbuchstaben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[!-~]: Alle ASCII Zeichen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9982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Negative Zeichenklasse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Alles außer dem Spezifizierten Zeichen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[^a-z]: Alles außer Kleinbuchstaben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20" name="CustomShape 3"/>
          <p:cNvSpPr/>
          <p:nvPr/>
        </p:nvSpPr>
        <p:spPr>
          <a:xfrm>
            <a:off x="468360" y="4672440"/>
            <a:ext cx="820692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de-AT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Innerhalb der []-Klammern müssen nur [, ], -, \ als Metazeichen escaped  werden.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B38ABE2-1CB6-45AF-BB7B-E92323D37BF4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Spezielle Zeichenklassen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457200" y="1219320"/>
          <a:ext cx="8228520" cy="51368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480"/>
              </a:tblGrid>
              <a:tr h="3664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Zeichen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Bedeutung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Alternative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\d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Eine Zahl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[0-9]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8920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\s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Einen “Weißraum”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[ \f\n\r\t\v] und alle Unicodevarianten zB \u00a0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292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\w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Ein alphanumerisches Zeichen inklusive _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[A-Za-z0-9_] 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\D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Alles außer Zahlen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[^0-9], [^\d]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292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\S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Alles außer “Weißraum”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[^\s]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8920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\W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Alles außer alphanumerische Zeichen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[^A-Za-z0-9_]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\b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Eine Wortgrenze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(^\w|\w$|\W\w|\w\W)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.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Alle Zeichen außer Zeilenumbrüche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[^\n]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25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885820C-39CA-4545-8F5B-A94407464041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Quantifier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2"/>
          <p:cNvGraphicFramePr/>
          <p:nvPr/>
        </p:nvGraphicFramePr>
        <p:xfrm>
          <a:off x="457200" y="1219320"/>
          <a:ext cx="8228160" cy="3288600"/>
        </p:xfrm>
        <a:graphic>
          <a:graphicData uri="http://schemas.openxmlformats.org/drawingml/2006/table">
            <a:tbl>
              <a:tblPr/>
              <a:tblGrid>
                <a:gridCol w="1162440"/>
                <a:gridCol w="4752000"/>
                <a:gridCol w="2314080"/>
              </a:tblGrid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Regex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Bedeutung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Beispiele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{x}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Zeichenkette der Länge x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[a-z]{2}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{x,y}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Zeichenkette der Länge x bis y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[a-z]{2,4}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{x,}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Zeichenkette von mindestens Länge x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[a-z]{2,}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+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{1,}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[a-z]+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*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{0,}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[a-z]*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701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?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{0,1}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[a-z]?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29" name="CustomShape 3"/>
          <p:cNvSpPr/>
          <p:nvPr/>
        </p:nvSpPr>
        <p:spPr>
          <a:xfrm>
            <a:off x="468360" y="4797000"/>
            <a:ext cx="8206920" cy="7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de-AT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1. Quantifier sind generell “greedy”. Durch das Anhängen eines ? werden sie “lazy”.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 Der possessiv (besitznehmende) Quantifier + erlaubt “strenges” Gruppieren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7D30B8B-A091-43A2-8629-7FD74C246D15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Alternative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3" name="Table 2"/>
          <p:cNvGraphicFramePr/>
          <p:nvPr/>
        </p:nvGraphicFramePr>
        <p:xfrm>
          <a:off x="457200" y="1219320"/>
          <a:ext cx="8228160" cy="1119960"/>
        </p:xfrm>
        <a:graphic>
          <a:graphicData uri="http://schemas.openxmlformats.org/drawingml/2006/table">
            <a:tbl>
              <a:tblPr/>
              <a:tblGrid>
                <a:gridCol w="1162440"/>
                <a:gridCol w="4752000"/>
                <a:gridCol w="2314080"/>
              </a:tblGrid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Regex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Bedeutung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Beispiele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|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Entweder Regex davor, oder Regex dannach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a|b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432720" y="2592000"/>
            <a:ext cx="8206920" cy="7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de-AT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1. Wird von links nach rechts abgearbeitet und matched erstes Vorkommen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 Kann auch mehrfach angegeben werden (zB a|b|c)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69C3979-6FEF-41D4-87F4-018189D8DC52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Modifier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457200" y="1219320"/>
          <a:ext cx="8228160" cy="2223720"/>
        </p:xfrm>
        <a:graphic>
          <a:graphicData uri="http://schemas.openxmlformats.org/drawingml/2006/table">
            <a:tbl>
              <a:tblPr/>
              <a:tblGrid>
                <a:gridCol w="2314440"/>
                <a:gridCol w="59140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Zeichen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Bedeutung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i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Case Insensitive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s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. Zeichen inkludiert auch Zeilenumbrüche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m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Multiline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x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Free Spacing mode, # sind Kommentare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97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Globaler Match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39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B0BAD29-094D-4BC4-860A-8B9318BCF67A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Anker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57200" y="1219320"/>
          <a:ext cx="8228520" cy="3720600"/>
        </p:xfrm>
        <a:graphic>
          <a:graphicData uri="http://schemas.openxmlformats.org/drawingml/2006/table">
            <a:tbl>
              <a:tblPr/>
              <a:tblGrid>
                <a:gridCol w="4114440"/>
                <a:gridCol w="4114440"/>
              </a:tblGrid>
              <a:tr h="45684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Zeichen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Bedeutung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7833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</a:rPr>
                        <a:t>^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Anfang der Zeichenkette (kann durch Modifier verändert werden)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7833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$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Ende der Zeichenkette (kann durch Modifier verändert werden)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\A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Anfang der Zeichenkette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\z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Ende der Zeichenkette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7837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\Z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Ende der Zeichenkette plus ein oder kein Zeilenumbruch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43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1BEEC79-91F0-469F-9DBB-29048496511F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Capturing Groups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6" name="Table 2"/>
          <p:cNvGraphicFramePr/>
          <p:nvPr/>
        </p:nvGraphicFramePr>
        <p:xfrm>
          <a:off x="457200" y="1219320"/>
          <a:ext cx="8228160" cy="4355640"/>
        </p:xfrm>
        <a:graphic>
          <a:graphicData uri="http://schemas.openxmlformats.org/drawingml/2006/table">
            <a:tbl>
              <a:tblPr/>
              <a:tblGrid>
                <a:gridCol w="2530440"/>
                <a:gridCol w="3240360"/>
                <a:gridCol w="2457720"/>
              </a:tblGrid>
              <a:tr h="3664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Bezeichnung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Bedeutung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Beispiel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14176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Capturing Group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Klammern werden verwendet für Capturing Groups, mittels \1 können die Gruppen referenziert werden (Backreference)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(abc) (def) \1 \2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8920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Non-Capturing Group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?: wird verwendet damit der Match nicht referenziert werden kann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(?:abc)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16794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Named Capturing  Group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Anstatt einer numerierten Backreference kann auch eine Bezeichnung verwendet werden und mit \k’name’ referenziert werden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(?’name’abc) \k’name’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47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81CD071-6D32-46FF-96DF-7BF9EA31C268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Lookarounds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0" name="Table 2"/>
          <p:cNvGraphicFramePr/>
          <p:nvPr/>
        </p:nvGraphicFramePr>
        <p:xfrm>
          <a:off x="457200" y="1219320"/>
          <a:ext cx="8228160" cy="2784600"/>
        </p:xfrm>
        <a:graphic>
          <a:graphicData uri="http://schemas.openxmlformats.org/drawingml/2006/table">
            <a:tbl>
              <a:tblPr/>
              <a:tblGrid>
                <a:gridCol w="1810440"/>
                <a:gridCol w="3675600"/>
                <a:gridCol w="2742480"/>
              </a:tblGrid>
              <a:tr h="5569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Zeichen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Bedeutung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Beispiele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569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(?=…)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Positive Lookahead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ab(?=c)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569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(?!...)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Negative Lookahead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ab(?!z)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569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(?&lt;=…)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Positive Lookbehind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(?&lt;=a)bc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572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(?&lt;!...)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Negative Lookbehind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(?&lt;!x)bc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51" name="CustomShape 3"/>
          <p:cNvSpPr/>
          <p:nvPr/>
        </p:nvSpPr>
        <p:spPr>
          <a:xfrm>
            <a:off x="468360" y="4365000"/>
            <a:ext cx="820692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de-AT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Die meisten Implementierungen erlauben keine Quantifier in Lookbehind Ausdrücken.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A42C3E2-CFAB-4DFA-A2D8-404943BEBEB3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Unicode</a:t>
            </a: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	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Unicode kennt einen Unterschied zwischen Zeichen und Zeichencode, deshalb würde ein ü aus zwei Unicode Zeichen bestehen können, der .-Operation kann deshalb zu Problemen führen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\X für alle Zeichen inklusive Zeilenumbrüche in Unicode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Unicode ist in 156 Blöcke aufgeteilt. zB Kyrillisch (U+0400…U+04FF)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Mit \p{Cyrillic} kann ein Zeichen des kyrillischen Alphabet referenziert werden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A42958A-5028-49FA-BF8D-64DAC0D3705A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Droid Sans Fallback"/>
              </a:rPr>
              <a:t>Weitere Funktionen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9" name="Table 2"/>
          <p:cNvGraphicFramePr/>
          <p:nvPr/>
        </p:nvGraphicFramePr>
        <p:xfrm>
          <a:off x="457200" y="1219320"/>
          <a:ext cx="8228160" cy="3936600"/>
        </p:xfrm>
        <a:graphic>
          <a:graphicData uri="http://schemas.openxmlformats.org/drawingml/2006/table">
            <a:tbl>
              <a:tblPr/>
              <a:tblGrid>
                <a:gridCol w="2314440"/>
                <a:gridCol w="3456360"/>
                <a:gridCol w="2457720"/>
              </a:tblGrid>
              <a:tr h="15490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IF/ELSE Konstrukt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Falls die referenzierte Capture Group exisitiert wird der if-Teil gematcht ansonsten der else-Teil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(regex)?(?(1)foo|bar)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8391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Rekursion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Rekursion (~Kopie) des gesamten Musters 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L(?R)R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15487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Atomic Grouping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Hauptsächlich aus Performanzgründen. Backtracking wird verhindert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0" lang="de-A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</a:rPr>
                        <a:t>a(?&gt;bc|b)c</a:t>
                      </a:r>
                      <a:endParaRPr b="0" lang="de-A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60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4B40E1D-A82D-4CEC-B744-9B4E83921D82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Droid Sans Fallback"/>
              </a:rPr>
              <a:t>Inhalte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Überblick / Allgemeines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Funktionen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Zeichenklassen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Quantifier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Modifier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Anker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Gruppen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Lookarounds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…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Übungen und Beispiele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6461A87-D142-4EA4-BB3E-AE96C50A5168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Droid Sans Fallback"/>
              </a:rPr>
              <a:t>Check beim Erstellen von Regular Expression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(Anker): Können Anker oder Wortgrenzen gesetzt werden?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 (Greedy): Greedy vs. Lazy Quantifier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 (Repeat): Gibt es Teile des Musters die sich wiederholen und präziser beschrieben werden können?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(Atomic): Atomare oder possesive Quantifier verwenden?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F39FD3A-6E3B-47C4-8A77-0A1EFDB37B39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Droid Sans Fallback"/>
              </a:rPr>
              <a:t>Erstellung von Regular Expressions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Verwenden eines Emulators zum testen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464653"/>
              </a:buClr>
              <a:buSzPct val="76000"/>
              <a:buFont typeface="Wingdings 3" charset="2"/>
              <a:buChar char=""/>
            </a:pPr>
            <a:r>
              <a:rPr b="0" lang="de-A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https://regex101.com/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 spezifisch wie möglich vs. so Allgemein wie möglich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Wartbarkeit/Lesbarkeit vs Präzision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Quellcodeformatierung (ja/nein)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Kommentare zum Verständnis (ja/nein)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Nach Ideen/Vorschlägen bei Google suchen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0051D0F-1A18-425C-8691-C07E7DA57D8C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Wichtige Fragen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Wer ist für die Wartung der Regular Expressions zuständig?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Wann kann eine Regular Expression aufgeteilt werden?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Wann sind die Grenzen von Regular Expressions erreicht?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Gibt es Alternativen zu Regular Expressions?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5E770FD-4196-4699-B8A6-F74EFA2FAB3E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Quellen / Literaturtipps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5B9150E-E6DC-47E4-A27B-6D9BE005F32B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Link: </a:t>
            </a:r>
            <a:r>
              <a:rPr b="0" lang="de-AT" sz="2600" spc="-1" strike="noStrike" u="sng">
                <a:solidFill>
                  <a:srgbClr val="b292ca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http://www.regular-expressions.info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Link: </a:t>
            </a:r>
            <a:r>
              <a:rPr b="0" lang="de-AT" sz="2600" spc="-1" strike="noStrike" u="sng">
                <a:solidFill>
                  <a:srgbClr val="b292ca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http://www.rexegg.com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Buch (Einführung): Introducing Regular Expressions – Michael Fitzgerald 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Buch (Fortgeschrittene): Reguläre Ausdrücke – Jeffrey E. F. Friedel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671760" y="4149000"/>
            <a:ext cx="1419840" cy="1840680"/>
          </a:xfrm>
          <a:prstGeom prst="rect">
            <a:avLst/>
          </a:prstGeom>
          <a:ln>
            <a:noFill/>
          </a:ln>
        </p:spPr>
      </p:pic>
      <p:pic>
        <p:nvPicPr>
          <p:cNvPr id="179" name="Picture 3" descr=""/>
          <p:cNvPicPr/>
          <p:nvPr/>
        </p:nvPicPr>
        <p:blipFill>
          <a:blip r:embed="rId2"/>
          <a:stretch/>
        </p:blipFill>
        <p:spPr>
          <a:xfrm>
            <a:off x="2411640" y="4159800"/>
            <a:ext cx="1411560" cy="18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Regular Expressions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Was?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464653"/>
              </a:buClr>
              <a:buSzPct val="76000"/>
              <a:buFont typeface="Wingdings 3" charset="2"/>
              <a:buChar char=""/>
            </a:pPr>
            <a:r>
              <a:rPr b="0" lang="de-A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Beschreibung von Mustern in Zeichenketten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Warum?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464653"/>
              </a:buClr>
              <a:buSzPct val="76000"/>
              <a:buFont typeface="Wingdings 3" charset="2"/>
              <a:buChar char=""/>
            </a:pPr>
            <a:r>
              <a:rPr b="0" lang="de-A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Suche Textstellen in Dokumenten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464653"/>
              </a:buClr>
              <a:buSzPct val="76000"/>
              <a:buFont typeface="Wingdings 3" charset="2"/>
              <a:buChar char=""/>
            </a:pPr>
            <a:r>
              <a:rPr b="0" lang="de-A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Validierung von Eingaben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464653"/>
              </a:buClr>
              <a:buSzPct val="76000"/>
              <a:buFont typeface="Wingdings 3" charset="2"/>
              <a:buChar char=""/>
            </a:pPr>
            <a:r>
              <a:rPr b="0" lang="de-A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Textstellen aus Dokumenten extrahieren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464653"/>
              </a:buClr>
              <a:buSzPct val="76000"/>
              <a:buFont typeface="Wingdings 3" charset="2"/>
              <a:buChar char=""/>
            </a:pPr>
            <a:r>
              <a:rPr b="0" lang="de-A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Textstellen einfügen oder ersetzen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4F91C3A-70AB-4F45-9B2E-15FDB97C64FA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Regex Engine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Eingabe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464653"/>
              </a:buClr>
              <a:buSzPct val="76000"/>
              <a:buFont typeface="Wingdings 3" charset="2"/>
              <a:buChar char=""/>
            </a:pPr>
            <a:r>
              <a:rPr b="0" lang="de-A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Subjekt: Ein Text (lange Zeichenkette) auf den ein Muster (Regular Expression) angewandt wird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464653"/>
              </a:buClr>
              <a:buSzPct val="76000"/>
              <a:buFont typeface="Wingdings 3" charset="2"/>
              <a:buChar char=""/>
            </a:pPr>
            <a:r>
              <a:rPr b="0" lang="de-A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Muster: Zeichenkette welche eine Musterbeschreibung enthält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Ausgabe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464653"/>
              </a:buClr>
              <a:buSzPct val="76000"/>
              <a:buFont typeface="Wingdings 3" charset="2"/>
              <a:buChar char=""/>
            </a:pPr>
            <a:r>
              <a:rPr b="0" lang="de-A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Match: ja oder nein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464653"/>
              </a:buClr>
              <a:buSzPct val="76000"/>
              <a:buFont typeface="Wingdings 3" charset="2"/>
              <a:buChar char=""/>
            </a:pPr>
            <a:r>
              <a:rPr b="0" lang="de-AT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Capturings: gefundene Teststellen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7066080" y="4005000"/>
            <a:ext cx="1818360" cy="250416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602080" y="4781520"/>
            <a:ext cx="44787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de-AT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Abcd e aeaeafa fef a faefaefafich theth lakefeafealfjlaefflaf afa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9EF3EEC-C20F-41FA-A5E9-09B3BFE0E151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Regex Engine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Das Muster wird positionsweise auf das Subjekt angewandt.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Stimmt eine Position des Musters mit einer Position der Subjekts überein, wird die nächste Position des Musters geprüft.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Stimmt eine Position des Musters nicht mit der des Subjekts überein, kommt es zum Backtracking. Alle Permutationen werden geprüft.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76000"/>
              <a:buFont typeface="Wingdings 3" charset="2"/>
              <a:buChar char=""/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Sind alle Position des Musters erfolgreich geprüft gilt dies als Match.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49F738B-34D0-47B0-87E3-4EC356E269F2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Regex Engine Beispiel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Subjekt: abc dde abcd aabb bb aa bb ab9d ab?d abdd abkkkd 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Muster: ab[a-e]d?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Matches: 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11D9D8F-DFD1-41B7-BE49-7D947A07C0C3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Regex Engine Beispiel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Subjekt: </a:t>
            </a:r>
            <a:r>
              <a:rPr b="0" lang="de-AT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abc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dde </a:t>
            </a:r>
            <a:r>
              <a:rPr b="0" lang="de-AT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abcd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aabb bb aa bb ab9d ab?d </a:t>
            </a:r>
            <a:r>
              <a:rPr b="0" lang="de-AT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abdd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abkkkd 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Muster: ab[a-e]d?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Matches: abc, abcd, abdd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B9A5ACD-EA8F-4020-8071-8A12244CE468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Regex </a:t>
            </a: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Metazeichen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Zur 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Beschreibun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 der Regex 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werden 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Metazeiche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 zur 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Musterbesc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hreibung </a:t>
            </a:r>
            <a:r>
              <a:rPr b="0" lang="de-A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verwendet: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Metazeichen:</a:t>
            </a: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 ) [ ] { } . ? * </a:t>
            </a:r>
            <a:r>
              <a:rPr b="0" lang="de-AT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+ ^ $ |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Escaping von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Metazeichen mit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vorangestelltem \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820CD08-F005-477B-B5B4-924D8ADE11C7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ASCII – Das ursprüngliche Regex Alphabet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1197720" y="1383120"/>
            <a:ext cx="6747840" cy="460800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Regex - Stefan Huber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1E92C8A-9306-4D59-BB76-DD6CC493004F}" type="slidenum">
              <a:rPr b="0" lang="de-AT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de-AT</dc:language>
  <cp:lastModifiedBy/>
  <dcterms:modified xsi:type="dcterms:W3CDTF">2016-10-04T23:36:52Z</dcterms:modified>
  <cp:revision>2</cp:revision>
  <dc:subject/>
  <dc:title/>
</cp:coreProperties>
</file>