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31.jpeg" ContentType="image/jpe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AT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AT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AT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AT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B60DD2-47AD-4870-8979-203A588FC861}" type="slidenum">
              <a:rPr lang="de-AT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65091B-3EF5-42C0-8560-A00574EA86EE}" type="slidenum">
              <a:rPr lang="de-AT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72672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136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11200" y="121932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11200" y="121932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219320"/>
            <a:ext cx="7619760" cy="48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60880" y="6248520"/>
            <a:ext cx="6286320" cy="114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219320"/>
            <a:ext cx="7619760" cy="48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136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72672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72672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136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11200" y="121932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11200" y="121932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60880" y="6248520"/>
            <a:ext cx="6286320" cy="114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13680" y="37267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13680" y="121932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72672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0" t="0" r="255925" b="0"/>
          <a:stretch>
            <a:fillRect/>
          </a:stretch>
        </p:blipFill>
        <p:spPr>
          <a:xfrm>
            <a:off x="6172200" y="4419720"/>
            <a:ext cx="2971440" cy="24246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8116200" y="382320"/>
            <a:ext cx="1028520" cy="27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fld id="{CBBC8C7A-5F11-4B90-926B-BB929C9C09DD}" type="slidenum">
              <a:rPr lang="de-AT" sz="1200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362880" y="6387480"/>
            <a:ext cx="296856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AT" sz="800">
                <a:solidFill>
                  <a:srgbClr val="808080"/>
                </a:solidFill>
                <a:latin typeface="Open Sans"/>
                <a:ea typeface="Open Sans"/>
              </a:rPr>
              <a:t>Studiengang Web-Business &amp; Technology, WS 2014/15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 rot="20680200">
            <a:off x="7049880" y="6205320"/>
            <a:ext cx="2116800" cy="5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de-AT" sz="1050">
                <a:solidFill>
                  <a:srgbClr val="ffffff"/>
                </a:solidFill>
                <a:latin typeface="Open Sans"/>
                <a:ea typeface="Open Sans"/>
              </a:rPr>
              <a:t>Softwareentwicklung Mobile</a:t>
            </a:r>
            <a:endParaRPr/>
          </a:p>
          <a:p>
            <a:pPr algn="r">
              <a:lnSpc>
                <a:spcPct val="100000"/>
              </a:lnSpc>
            </a:pPr>
            <a:r>
              <a:rPr lang="de-AT" sz="1100">
                <a:solidFill>
                  <a:srgbClr val="ffffff"/>
                </a:solidFill>
                <a:latin typeface="Open Sans"/>
                <a:ea typeface="Open Sans"/>
              </a:rPr>
              <a:t>Stefan Huber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33520" y="2312280"/>
            <a:ext cx="5562360" cy="6825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Seventh Outline Level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Click to edit the title text formatTitelmasterformat durch Klicken bearbeiten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2"/>
          <a:srcRect l="0" t="0" r="255925" b="0"/>
          <a:stretch>
            <a:fillRect/>
          </a:stretch>
        </p:blipFill>
        <p:spPr>
          <a:xfrm>
            <a:off x="6172200" y="4419720"/>
            <a:ext cx="2971440" cy="24246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8116200" y="382320"/>
            <a:ext cx="1028520" cy="27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fld id="{9F5F238A-E3C5-462E-BDB9-BFC0B289320A}" type="slidenum">
              <a:rPr lang="de-AT" sz="1200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62880" y="6387480"/>
            <a:ext cx="296856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AT" sz="800">
                <a:solidFill>
                  <a:srgbClr val="808080"/>
                </a:solidFill>
                <a:latin typeface="Open Sans"/>
                <a:ea typeface="Open Sans"/>
              </a:rPr>
              <a:t>Studiengang Web-Business &amp; Technology, WS 2014/15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 rot="20680200">
            <a:off x="7049880" y="6205320"/>
            <a:ext cx="2116800" cy="5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de-AT" sz="1050">
                <a:solidFill>
                  <a:srgbClr val="ffffff"/>
                </a:solidFill>
                <a:latin typeface="Open Sans"/>
                <a:ea typeface="Open Sans"/>
              </a:rPr>
              <a:t>Softwareentwicklung Mobile</a:t>
            </a:r>
            <a:endParaRPr/>
          </a:p>
          <a:p>
            <a:pPr algn="r">
              <a:lnSpc>
                <a:spcPct val="100000"/>
              </a:lnSpc>
            </a:pPr>
            <a:r>
              <a:rPr lang="de-AT" sz="1100">
                <a:solidFill>
                  <a:srgbClr val="ffffff"/>
                </a:solidFill>
                <a:latin typeface="Open Sans"/>
                <a:ea typeface="Open Sans"/>
              </a:rPr>
              <a:t>Stefan Huber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>
                <a:solidFill>
                  <a:srgbClr val="404040"/>
                </a:solidFill>
                <a:latin typeface="Open Sans"/>
                <a:ea typeface="Open San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400">
                <a:solidFill>
                  <a:srgbClr val="404040"/>
                </a:solidFill>
                <a:latin typeface="Open Sans"/>
                <a:ea typeface="Open Sans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60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8736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33520" y="2312280"/>
            <a:ext cx="6857640" cy="1575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Responsive Design,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
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Weiterführende Interaktionsmuster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Herausforderung Wiederverwendbarkeit</a:t>
            </a:r>
            <a:endParaRPr/>
          </a:p>
        </p:txBody>
      </p:sp>
      <p:pic>
        <p:nvPicPr>
          <p:cNvPr id="12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560" y="1066680"/>
            <a:ext cx="3676680" cy="273348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31600" y="1069560"/>
            <a:ext cx="4483440" cy="28141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504360" y="3993840"/>
            <a:ext cx="3057840" cy="837720"/>
          </a:xfrm>
          <a:prstGeom prst="wedgeRectCallout">
            <a:avLst>
              <a:gd name="adj1" fmla="val 8477"/>
              <a:gd name="adj2" fmla="val -84180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Realisierung mit zwei Activities am Smartphone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4114800" y="3962520"/>
            <a:ext cx="3057840" cy="837720"/>
          </a:xfrm>
          <a:prstGeom prst="wedgeRectCallout">
            <a:avLst>
              <a:gd name="adj1" fmla="val 8477"/>
              <a:gd name="adj2" fmla="val -84180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Realisierung mit einer Activity am Tablet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504360" y="4952880"/>
            <a:ext cx="6668280" cy="1218960"/>
          </a:xfrm>
          <a:prstGeom prst="rect">
            <a:avLst/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Activities sind zu grob-granulare Komponenten, um eine Wiederverwendbarkeit innerhalb verschiedener Geräteklassen zu gewährleisten. Deshalb wurden mit Android 3.0 Fragments eingeführt.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Fragments sind wiederverwendbare UI Komponenten, welche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	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in das Layout von Activities eingebettet werden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Fragments haben einen eigenen Lebenszyklus, welcher dem von Activities sehr ähnlich ist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Fragments sind an den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Lebenszyklus der Host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Acivity gebunden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Fragments können zum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besseren Verständnis wie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“Subactivities” gedacht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werden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Fragments</a:t>
            </a:r>
            <a:endParaRPr/>
          </a:p>
        </p:txBody>
      </p:sp>
      <p:pic>
        <p:nvPicPr>
          <p:cNvPr id="13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2880" y="3429720"/>
            <a:ext cx="3962160" cy="228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743200" y="1219320"/>
            <a:ext cx="548604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Fragments besitzen, ähnlich wie Activities, Callbacks für entsprechende Übergänge im Lebenszyklus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Drei Zusände sind zu unterscheiden: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Resumed (Started): das Fragment ist sichtbar und aktiv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Paused: Eine andere Activity ist im Vordergrund, Teile der Host Activity sind noch sichtbar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Stopped: Fragment wurde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beendet oder Host Activity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wurde gestoppt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Fragment Lebenszyklus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720" y="990720"/>
            <a:ext cx="2540160" cy="50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Hinzufügen eines Fragements (deklarativ)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3400" y="1619280"/>
            <a:ext cx="6571800" cy="333324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7162920" y="1370160"/>
            <a:ext cx="1828440" cy="2363040"/>
          </a:xfrm>
          <a:prstGeom prst="wedgeRectCallout">
            <a:avLst>
              <a:gd name="adj1" fmla="val -66523"/>
              <a:gd name="adj2" fmla="val 44766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Eine Referenz auf die Klasse, welche das Fragment implementiert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152280" y="2289240"/>
            <a:ext cx="1828440" cy="2133360"/>
          </a:xfrm>
          <a:prstGeom prst="wedgeRectCallout">
            <a:avLst>
              <a:gd name="adj1" fmla="val 60201"/>
              <a:gd name="adj2" fmla="val 19138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Angabe eines Layout Platzhalters für das Einbinden eines Framgents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Hinzufügen eines Fragments (programmatisch)</a:t>
            </a:r>
            <a:endParaRPr/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295280"/>
            <a:ext cx="6581520" cy="7329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609480" y="2133720"/>
            <a:ext cx="6581520" cy="1066320"/>
          </a:xfrm>
          <a:prstGeom prst="wedgeRectCallout">
            <a:avLst>
              <a:gd name="adj1" fmla="val 14210"/>
              <a:gd name="adj2" fmla="val -65099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Innerhalb der Activity findet sich eine Referenz auf einen FragmentManager: </a:t>
            </a:r>
            <a:r>
              <a:rPr b="1" i="1" lang="de-AT">
                <a:solidFill>
                  <a:srgbClr val="000000"/>
                </a:solidFill>
                <a:latin typeface="Open Sans"/>
              </a:rPr>
              <a:t>getFragmentManager()</a:t>
            </a:r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3429000"/>
            <a:ext cx="6581520" cy="91404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609480" y="4419720"/>
            <a:ext cx="6581520" cy="1066320"/>
          </a:xfrm>
          <a:prstGeom prst="wedgeRectCallout">
            <a:avLst>
              <a:gd name="adj1" fmla="val 14210"/>
              <a:gd name="adj2" fmla="val -65099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Innerhalb des Layouts der Host Activity wird der Container für das Fragment angegeben. Dies kann zum Beispiel ein FrameLayout sein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Alle Operationen über den FragmentManager passieren innerhalb von Transaktionen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Die Transaktion wird eingeleitet durch </a:t>
            </a:r>
            <a:r>
              <a:rPr b="1" i="1" lang="en-US" sz="2200">
                <a:solidFill>
                  <a:srgbClr val="404040"/>
                </a:solidFill>
                <a:latin typeface="Open Sans"/>
                <a:ea typeface="Open Sans"/>
              </a:rPr>
              <a:t>beginTransation()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Operationen wie </a:t>
            </a:r>
            <a:r>
              <a:rPr b="1" i="1" lang="en-US" sz="2200">
                <a:solidFill>
                  <a:srgbClr val="404040"/>
                </a:solidFill>
                <a:latin typeface="Open Sans"/>
                <a:ea typeface="Open Sans"/>
              </a:rPr>
              <a:t>add() 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, </a:t>
            </a:r>
            <a:r>
              <a:rPr b="1" i="1" lang="en-US" sz="2200">
                <a:solidFill>
                  <a:srgbClr val="404040"/>
                </a:solidFill>
                <a:latin typeface="Open Sans"/>
                <a:ea typeface="Open Sans"/>
              </a:rPr>
              <a:t>replace()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 oder </a:t>
            </a:r>
            <a:r>
              <a:rPr b="1" i="1" lang="en-US" sz="2200">
                <a:solidFill>
                  <a:srgbClr val="404040"/>
                </a:solidFill>
                <a:latin typeface="Open Sans"/>
                <a:ea typeface="Open Sans"/>
              </a:rPr>
              <a:t>remove() 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von Fragments können durchgeführt werden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Die Transaktion kann abgeschlossen werden mit </a:t>
            </a:r>
            <a:r>
              <a:rPr b="1" i="1" lang="en-US" sz="2200">
                <a:solidFill>
                  <a:srgbClr val="404040"/>
                </a:solidFill>
                <a:latin typeface="Open Sans"/>
                <a:ea typeface="Open Sans"/>
              </a:rPr>
              <a:t>commit()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Fragmentübergänge werden nicht wie Activities automatisch im Backstack gespeichert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Vor dem Abschluss einer Transaktion kann </a:t>
            </a:r>
            <a:r>
              <a:rPr b="1" i="1" lang="en-US" sz="2400">
                <a:solidFill>
                  <a:srgbClr val="404040"/>
                </a:solidFill>
                <a:latin typeface="Open Sans"/>
                <a:ea typeface="Open Sans"/>
              </a:rPr>
              <a:t>addToBackStack()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aufgerufen werden, um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dies zu gewährleisten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Fragment Transaktionen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4038480"/>
            <a:ext cx="7619760" cy="198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Ähnlich wie für Activities stehen für Fragments bereits eine Vielzahl von nützlichen Implementierungen zur Verfügung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zB ListFragment, DialogFragment, PreferenceFragment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Implementieren eines Fragments</a:t>
            </a:r>
            <a:endParaRPr/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4240" y="990720"/>
            <a:ext cx="6752880" cy="183780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762120" y="2819520"/>
            <a:ext cx="6581520" cy="1066320"/>
          </a:xfrm>
          <a:prstGeom prst="wedgeRectCallout">
            <a:avLst>
              <a:gd name="adj1" fmla="val 11096"/>
              <a:gd name="adj2" fmla="val -84311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Innerhalb der </a:t>
            </a:r>
            <a:r>
              <a:rPr b="1" i="1" lang="de-AT">
                <a:solidFill>
                  <a:srgbClr val="000000"/>
                </a:solidFill>
                <a:latin typeface="Open Sans"/>
              </a:rPr>
              <a:t>onCreateView() </a:t>
            </a:r>
            <a:r>
              <a:rPr lang="de-AT">
                <a:solidFill>
                  <a:srgbClr val="000000"/>
                </a:solidFill>
                <a:latin typeface="Open Sans"/>
              </a:rPr>
              <a:t>Methode wird das Layout des Fragments erzeugt. Der Container wird von der Host Activity bereitgestellt.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Ähnlich wie CSS für Webseiten bietet Android eine Möglichkeit Stylesheets zu erstellen, um Apps ein einheitliches Erscheinungsbild zu geben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Zu unterscheiden ist dabei: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Themes können auf eine Activity oder auch auf die ganze Application angewendet werden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Themes können über das AndroidManifest.xml angewendet werden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Styles können für einzelne UI-Elemente angewendet werden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Themes können jedoch auch Styles für UI-Elemente vorgeben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Themes und Styles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09480" y="3238560"/>
            <a:ext cx="7619760" cy="2781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Styles werden im Ordner res/values/ abgelegt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Styles werden innerhalb eines &lt;resources&gt; Wurzelknotens angegeben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Jeder Style benötigt einen Namen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Styles können vererbt werden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&lt;item&gt; Elemente deklarieren Style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Eigenschaften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Definition von Styles </a:t>
            </a:r>
            <a:endParaRPr/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990720"/>
            <a:ext cx="676224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404040"/>
                </a:solidFill>
                <a:latin typeface="Open Sans"/>
                <a:ea typeface="Open Sans"/>
              </a:rPr>
              <a:t>Anwendung über das style-Attribut innerhalb einer Layout xml-Datei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404040"/>
                </a:solidFill>
                <a:latin typeface="Open Sans"/>
                <a:ea typeface="Open Sans"/>
              </a:rPr>
              <a:t>Anwendung innerhalb des AndroidManifest.xml auf einzelne Activities oder die ganze Anwendung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404040"/>
                </a:solidFill>
                <a:latin typeface="Open Sans"/>
                <a:ea typeface="Open Sans"/>
              </a:rPr>
              <a:t>Android liefert eine Vielzahl von Styles und Themes mit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1000">
                <a:solidFill>
                  <a:srgbClr val="404040"/>
                </a:solidFill>
                <a:latin typeface="Open Sans"/>
                <a:ea typeface="Open Sans"/>
              </a:rPr>
              <a:t>https://android.googlesource.com/platform/frameworks/base/+/refs/heads/master/core/res/res/values/styles.xml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1000">
                <a:solidFill>
                  <a:srgbClr val="404040"/>
                </a:solidFill>
                <a:latin typeface="Open Sans"/>
                <a:ea typeface="Open Sans"/>
              </a:rPr>
              <a:t>https://android.googlesource.com/platform/frameworks/base/+/refs/heads/master/core/res/res/values/themes.xml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Anwendung von Styles und Themes</a:t>
            </a:r>
            <a:endParaRPr/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914480"/>
            <a:ext cx="6733800" cy="904680"/>
          </a:xfrm>
          <a:prstGeom prst="rect">
            <a:avLst/>
          </a:prstGeom>
          <a:ln>
            <a:noFill/>
          </a:ln>
        </p:spPr>
      </p:pic>
      <p:pic>
        <p:nvPicPr>
          <p:cNvPr id="16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5160" y="4092120"/>
            <a:ext cx="6724440" cy="514080"/>
          </a:xfrm>
          <a:prstGeom prst="rect">
            <a:avLst/>
          </a:prstGeom>
          <a:ln>
            <a:noFill/>
          </a:ln>
        </p:spPr>
      </p:pic>
      <p:pic>
        <p:nvPicPr>
          <p:cNvPr id="16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4280" y="3505320"/>
            <a:ext cx="671472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Einführung in die Entwicklung mobiler Anwendungen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Erste grafische Oberflächen und Benutzerinteraktionen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Weiterführende Konzepte mobiler Plattformen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Standorbezogene Dienste, Sensoren und Kamera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Dauerhaftes Speichern von Daten (Persistenz)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300">
                <a:solidFill>
                  <a:srgbClr val="404040"/>
                </a:solidFill>
                <a:latin typeface="Open Sans"/>
                <a:ea typeface="Open Sans"/>
              </a:rPr>
              <a:t>Vorstellung eines Spezialthemas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Inhaltsübersicht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Der Main-Thread ist der Hauptausführungsstrang einer Anwendung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Der Main-Thread ist verantwortlich für das Management des User Interfaces: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Verteilen von Benutzerevents an die entsprechenden Komponenten (zB Touch-Gesten)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Darstellung der Benutzeroberfläche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Zwei wichtige “Regeln” für die Android Entwicklung:</a:t>
            </a:r>
            <a:endParaRPr/>
          </a:p>
          <a:p>
            <a:pPr lvl="1">
              <a:lnSpc>
                <a:spcPct val="100000"/>
              </a:lnSpc>
              <a:buFont typeface="Open Sans Light"/>
              <a:buAutoNum type="arabicPeriod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Den Main-Thread nicht unnötig blockieren durch langwierige Verarbeitungen</a:t>
            </a:r>
            <a:endParaRPr/>
          </a:p>
          <a:p>
            <a:pPr lvl="1">
              <a:lnSpc>
                <a:spcPct val="100000"/>
              </a:lnSpc>
              <a:buFont typeface="Open Sans Light"/>
              <a:buAutoNum type="arabicPeriod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UI-Elemente dürfen nicht außerhalb des Main-Threads bearbeitet werden (UI-Thread)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Main-Thread (auch UI-Thread genannt)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452880" y="624888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Ziel des Beispiels: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Auslagern einer langwierigen Verarbeitung in einen Hintergrundthread (Download eines Bildes)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Nach dem Download soll das Bild angezeigt werden.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a4ca39"/>
                </a:solidFill>
                <a:latin typeface="Open Sans"/>
                <a:ea typeface="Open Sans"/>
              </a:rPr>
              <a:t>Regel 1: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Langwierige Verarbeitung auslagern (OK)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ff0000"/>
                </a:solidFill>
                <a:latin typeface="Open Sans"/>
                <a:ea typeface="Open Sans"/>
              </a:rPr>
              <a:t>Regel 2: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Zugriff auf UI-Element außerhalb des Main-Threads (Verstoß)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Threading Beispiel 1</a:t>
            </a:r>
            <a:endParaRPr/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219320"/>
            <a:ext cx="6724440" cy="181908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UI Verarbeitungslogik kann wieder zurück an den Main-Thread gegeben werden: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View.post(Runnable)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View.postDelayed(Runnable,long)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Activity.runOnUiThread(Runnable)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Threading Beispiel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990720"/>
            <a:ext cx="6743520" cy="2447640"/>
          </a:xfrm>
          <a:prstGeom prst="rect">
            <a:avLst/>
          </a:prstGeom>
          <a:ln>
            <a:noFill/>
          </a:ln>
        </p:spPr>
      </p:pic>
      <p:sp>
        <p:nvSpPr>
          <p:cNvPr id="179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Der Beispielcode aus dem vorhergehenden Beispiel funktioniert, ist aber sehr sperrig zu lesen und schreiben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AsyncTask stellt eine einfache Abstraktion dar, um ähnliche Problemstellungen eleganter zu lösen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AsyncTask lagert langwierige Verarbeitungen in den Hintergrund aus (siehe </a:t>
            </a:r>
            <a:r>
              <a:rPr b="1" i="1" lang="en-US" sz="2400">
                <a:solidFill>
                  <a:srgbClr val="404040"/>
                </a:solidFill>
                <a:latin typeface="Open Sans"/>
                <a:ea typeface="Open Sans"/>
              </a:rPr>
              <a:t>doInBackground()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) und gibt das Ergebniss wieder an den Main-Thread zurück (siehe </a:t>
            </a:r>
            <a:r>
              <a:rPr b="1" i="1" lang="en-US" sz="2400">
                <a:solidFill>
                  <a:srgbClr val="404040"/>
                </a:solidFill>
                <a:latin typeface="Open Sans"/>
                <a:ea typeface="Open Sans"/>
              </a:rPr>
              <a:t>onPostExecute()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) 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AsynTask sollte für kurzweiligere Aufgaben verwendet werden (einige Sekunden)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AsyncTask</a:t>
            </a: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Erweiterung der Klasse AsyncTask: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Die langwierige Verarbeitung wird in den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Hintergrund ausgelagert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Die Manipulation der UI wird wieder an den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Main-Thread übergeben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Threading Beispiel 3</a:t>
            </a:r>
            <a:endParaRPr/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990720"/>
            <a:ext cx="6743520" cy="3476160"/>
          </a:xfrm>
          <a:prstGeom prst="rect">
            <a:avLst/>
          </a:prstGeom>
          <a:ln>
            <a:noFill/>
          </a:ln>
        </p:spPr>
      </p:pic>
      <p:sp>
        <p:nvSpPr>
          <p:cNvPr id="186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AsyncTask wird über 3 Generics definiert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 u="sng">
                <a:solidFill>
                  <a:srgbClr val="404040"/>
                </a:solidFill>
                <a:latin typeface="Open Sans"/>
                <a:ea typeface="Open Sans"/>
              </a:rPr>
              <a:t>Params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: Übergabeparameter für den Hintergrundthread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 u="sng">
                <a:solidFill>
                  <a:srgbClr val="404040"/>
                </a:solidFill>
                <a:latin typeface="Open Sans"/>
                <a:ea typeface="Open Sans"/>
              </a:rPr>
              <a:t>Progress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: Werte welche kontinuierlich über den Verlauf informieren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 u="sng">
                <a:solidFill>
                  <a:srgbClr val="404040"/>
                </a:solidFill>
                <a:latin typeface="Open Sans"/>
                <a:ea typeface="Open Sans"/>
              </a:rPr>
              <a:t>Result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: Das Ergebnis der Verarbeitung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Nicht alle Generics müssen gesetzt sein, void kann ebenfalls als Datentyp angegeben werden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AsyncTask wird über die Methode </a:t>
            </a:r>
            <a:r>
              <a:rPr b="1" i="1" lang="en-US" sz="2400">
                <a:solidFill>
                  <a:srgbClr val="404040"/>
                </a:solidFill>
                <a:latin typeface="Open Sans"/>
                <a:ea typeface="Open Sans"/>
              </a:rPr>
              <a:t>execute(Params)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gestartet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Das Ende des AsyncTasks wird über das Ereignis </a:t>
            </a:r>
            <a:r>
              <a:rPr b="1" i="1" lang="en-US" sz="2400">
                <a:solidFill>
                  <a:srgbClr val="404040"/>
                </a:solidFill>
                <a:latin typeface="Open Sans"/>
                <a:ea typeface="Open Sans"/>
              </a:rPr>
              <a:t>onPostExecute(Result)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eingeleitet, dieses wird innerhalb des Main-Threads ausgeführt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Der Verarbeitungsverlauf wird über Ereignisse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an die Methode </a:t>
            </a:r>
            <a:r>
              <a:rPr b="1" i="1" lang="en-US" sz="2400">
                <a:solidFill>
                  <a:srgbClr val="404040"/>
                </a:solidFill>
                <a:latin typeface="Open Sans"/>
                <a:ea typeface="Open Sans"/>
              </a:rPr>
              <a:t>onProgressUpdate(Progress)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wiedergegeben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Anwenden von AsyncTask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AsyncTask Beispiel</a:t>
            </a:r>
            <a:endParaRPr/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219320"/>
            <a:ext cx="5876640" cy="41144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6553080" y="838080"/>
            <a:ext cx="2361960" cy="1371240"/>
          </a:xfrm>
          <a:prstGeom prst="wedgeRectCallout">
            <a:avLst>
              <a:gd name="adj1" fmla="val -66532"/>
              <a:gd name="adj2" fmla="val -7466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Deklaration der Generics für Params, Progress und Result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5638680" y="2438280"/>
            <a:ext cx="3276360" cy="1066320"/>
          </a:xfrm>
          <a:prstGeom prst="wedgeRectCallout">
            <a:avLst>
              <a:gd name="adj1" fmla="val -93951"/>
              <a:gd name="adj2" fmla="val -100522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Diese Methode wird im Hintergrundthread ausgeführt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5638680" y="3733920"/>
            <a:ext cx="3276360" cy="1066320"/>
          </a:xfrm>
          <a:prstGeom prst="wedgeRectCallout">
            <a:avLst>
              <a:gd name="adj1" fmla="val -61974"/>
              <a:gd name="adj2" fmla="val -25522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Der Verarbeitungsverlauf (Progress) wird an diese Methode weitergeleitet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3133800" y="5105520"/>
            <a:ext cx="3276360" cy="1066320"/>
          </a:xfrm>
          <a:prstGeom prst="wedgeRectCallout">
            <a:avLst>
              <a:gd name="adj1" fmla="val -57323"/>
              <a:gd name="adj2" fmla="val -61236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Letztlich wird das Ergebnis (Result) innerhalb dieser Methode verarbeitet</a:t>
            </a:r>
            <a:endParaRPr/>
          </a:p>
        </p:txBody>
      </p:sp>
      <p:sp>
        <p:nvSpPr>
          <p:cNvPr id="196" name="TextShape 6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Zweierlei Services sind zu unterscheiden: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 u="sng">
                <a:solidFill>
                  <a:srgbClr val="404040"/>
                </a:solidFill>
                <a:latin typeface="Open Sans"/>
                <a:ea typeface="Open Sans"/>
              </a:rPr>
              <a:t>Started Services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: Arbeit, welche in den Hintergrund ausgelagert werden soll, solange bis explizit gestoppt wird oder sich selbst stoppt: zB Abspielen eines MP3s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Context.startService(Intent)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zum Starten des Services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i="1" lang="en-US" sz="2000">
                <a:solidFill>
                  <a:srgbClr val="404040"/>
                </a:solidFill>
                <a:latin typeface="Open Sans"/>
                <a:ea typeface="Open Sans"/>
              </a:rPr>
              <a:t>Context.stopService(Intent)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zum expliziten Stoppen des Services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Service.stopSelf()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, der Service kann sich selbst stoppen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 u="sng">
                <a:solidFill>
                  <a:srgbClr val="404040"/>
                </a:solidFill>
                <a:latin typeface="Open Sans"/>
                <a:ea typeface="Open Sans"/>
              </a:rPr>
              <a:t>Bound Services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: Ein Hintergrunddienst, welcher dem Client-Server Modell entspricht und mehrere Clients bedienen kann.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Context.bindService(Intent,ServiceConnection,int)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Clientseitiger Zugriff auf den Service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i="1" lang="en-US" sz="2000">
                <a:solidFill>
                  <a:srgbClr val="404040"/>
                </a:solidFill>
                <a:latin typeface="Open Sans"/>
                <a:ea typeface="Open Sans"/>
              </a:rPr>
              <a:t>Context.unbindService(ServiceConnection)</a:t>
            </a:r>
            <a:r>
              <a:rPr i="1" lang="en-US" sz="20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Verbindung Auflösen</a:t>
            </a:r>
            <a:endParaRPr/>
          </a:p>
          <a:p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Service Komponente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0" y="1219320"/>
            <a:ext cx="365724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Alle Services leiten den Beginn durch </a:t>
            </a: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onCreate()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und das Ende ihres Lebenszykluses durch </a:t>
            </a: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onDestroy()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ein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onStartCommand()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wird nur für Started Services aufgerufen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onBind() 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und </a:t>
            </a:r>
            <a:r>
              <a:rPr b="1" i="1" lang="en-US" sz="2000">
                <a:solidFill>
                  <a:srgbClr val="404040"/>
                </a:solidFill>
                <a:latin typeface="Open Sans"/>
                <a:ea typeface="Open Sans"/>
              </a:rPr>
              <a:t>onUnbind()</a:t>
            </a:r>
            <a:r>
              <a:rPr lang="en-US" sz="2000">
                <a:solidFill>
                  <a:srgbClr val="404040"/>
                </a:solidFill>
                <a:latin typeface="Open Sans"/>
                <a:ea typeface="Open Sans"/>
              </a:rPr>
              <a:t> nur von Bound Services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Started vs Bound Services (Lebenszyklus)</a:t>
            </a:r>
            <a:endParaRPr/>
          </a:p>
        </p:txBody>
      </p:sp>
      <p:pic>
        <p:nvPicPr>
          <p:cNvPr id="20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052640"/>
            <a:ext cx="3704760" cy="4828680"/>
          </a:xfrm>
          <a:prstGeom prst="rect">
            <a:avLst/>
          </a:prstGeom>
          <a:ln>
            <a:noFill/>
          </a:ln>
        </p:spPr>
      </p:pic>
      <p:sp>
        <p:nvSpPr>
          <p:cNvPr id="203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1219320"/>
            <a:ext cx="7619760" cy="4190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Services werden standardmäßig </a:t>
            </a:r>
            <a:r>
              <a:rPr lang="en-US" sz="2400" u="sng">
                <a:solidFill>
                  <a:srgbClr val="404040"/>
                </a:solidFill>
                <a:latin typeface="Open Sans"/>
                <a:ea typeface="Open Sans"/>
              </a:rPr>
              <a:t>nicht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in einem eigenen </a:t>
            </a:r>
            <a:r>
              <a:rPr lang="en-US" sz="2400" u="sng">
                <a:solidFill>
                  <a:srgbClr val="404040"/>
                </a:solidFill>
                <a:latin typeface="Open Sans"/>
                <a:ea typeface="Open Sans"/>
              </a:rPr>
              <a:t>Thread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ausgeführt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Services werden standardmäßig </a:t>
            </a:r>
            <a:r>
              <a:rPr lang="en-US" sz="2400" u="sng">
                <a:solidFill>
                  <a:srgbClr val="404040"/>
                </a:solidFill>
                <a:latin typeface="Open Sans"/>
                <a:ea typeface="Open Sans"/>
              </a:rPr>
              <a:t>nicht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in einem eigenen </a:t>
            </a:r>
            <a:r>
              <a:rPr lang="en-US" sz="2400" u="sng">
                <a:solidFill>
                  <a:srgbClr val="404040"/>
                </a:solidFill>
                <a:latin typeface="Open Sans"/>
                <a:ea typeface="Open Sans"/>
              </a:rPr>
              <a:t>Prozess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ausgeführt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Ausführung in eigenem Thread: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Implementierung des Threadhandlings im Service selbst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Implementierung der abgeleiteten Klasse </a:t>
            </a:r>
            <a:r>
              <a:rPr lang="en-US" sz="2200" u="sng">
                <a:solidFill>
                  <a:srgbClr val="404040"/>
                </a:solidFill>
                <a:latin typeface="Open Sans"/>
                <a:ea typeface="Open Sans"/>
              </a:rPr>
              <a:t>IntentService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 (ähnlich AsyncTask einfacher)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Ausführung in eigenem Prozess: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Eintrag im AndroidManifest.xml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Ausführung des Services</a:t>
            </a:r>
            <a:endParaRPr/>
          </a:p>
        </p:txBody>
      </p:sp>
      <p:pic>
        <p:nvPicPr>
          <p:cNvPr id="20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7280" y="5410080"/>
            <a:ext cx="3723840" cy="713880"/>
          </a:xfrm>
          <a:prstGeom prst="rect">
            <a:avLst/>
          </a:prstGeom>
          <a:ln>
            <a:noFill/>
          </a:ln>
        </p:spPr>
      </p:pic>
      <p:sp>
        <p:nvSpPr>
          <p:cNvPr id="207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Responsive Design ist ein Begriff aus der Webentwicklung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Im WWW werden dazu MediaQueries und Grid Layouts bzw. auch JavaScript verwendet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Das Ziel von RWD ist eine Webseite für alle typischen Ausgabemedien verfügbar machen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Die Ansätze hinter RWD können auch auf mobile native Apps übertragen werden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Gute Einführung: </a:t>
            </a:r>
            <a:r>
              <a:rPr lang="en-US" sz="1400">
                <a:solidFill>
                  <a:srgbClr val="404040"/>
                </a:solidFill>
                <a:latin typeface="Open Sans"/>
                <a:ea typeface="Open Sans"/>
              </a:rPr>
              <a:t>https://www.youtube.com/watch?v=zHirwKGEfoE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Responsive (Web) Design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Beispiel IntentService</a:t>
            </a:r>
            <a:endParaRPr/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847880"/>
            <a:ext cx="5200200" cy="28000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210" name="CustomShape 2"/>
          <p:cNvSpPr/>
          <p:nvPr/>
        </p:nvSpPr>
        <p:spPr>
          <a:xfrm>
            <a:off x="5448240" y="1028880"/>
            <a:ext cx="3028680" cy="1371240"/>
          </a:xfrm>
          <a:prstGeom prst="wedgeRectCallout">
            <a:avLst>
              <a:gd name="adj1" fmla="val -78482"/>
              <a:gd name="adj2" fmla="val 16145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IntentService vereinfacht die Ausführung im Hintergrund (Thread)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5619600" y="3048120"/>
            <a:ext cx="3028680" cy="1980720"/>
          </a:xfrm>
          <a:prstGeom prst="wedgeRectCallout">
            <a:avLst>
              <a:gd name="adj1" fmla="val -79111"/>
              <a:gd name="adj2" fmla="val -56398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Die Methode </a:t>
            </a:r>
            <a:r>
              <a:rPr b="1" i="1" lang="de-AT">
                <a:solidFill>
                  <a:srgbClr val="000000"/>
                </a:solidFill>
                <a:latin typeface="Open Sans"/>
              </a:rPr>
              <a:t>onHandleIntent() </a:t>
            </a:r>
            <a:r>
              <a:rPr lang="de-AT">
                <a:solidFill>
                  <a:srgbClr val="000000"/>
                </a:solidFill>
                <a:latin typeface="Open Sans"/>
              </a:rPr>
              <a:t>muss implementiert werden. Innerhalb dieser Methode soll die tatsächlich Arbeit geleistet werden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1066680" y="4343400"/>
            <a:ext cx="3028680" cy="990360"/>
          </a:xfrm>
          <a:prstGeom prst="wedgeRectCallout">
            <a:avLst>
              <a:gd name="adj1" fmla="val -30054"/>
              <a:gd name="adj2" fmla="val -110244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Beispielhaft wird nur 4 Sekunden geschlafen…</a:t>
            </a:r>
            <a:endParaRPr/>
          </a:p>
        </p:txBody>
      </p:sp>
      <p:sp>
        <p:nvSpPr>
          <p:cNvPr id="213" name="TextShape 5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Service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Eine Komponente, welche im Hintergrund ausgeführt werden kann, auch wenn der Benutzer nicht mit der Anwendung interagiert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Thread (AsyncTask, Handler, …)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Arbeit welche ausserhalb des Main-Thread bearbeitet werden muss, aber nur während der Benutzer mit der Anwendung interagiert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Wichtiger Hinweis: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Standardmäßig werden Services im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Mainthread ausgeführt. Über das Manifest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
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kann dies verändert werden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Thread oder Service?</a:t>
            </a:r>
            <a:endParaRPr/>
          </a:p>
        </p:txBody>
      </p:sp>
      <p:sp>
        <p:nvSpPr>
          <p:cNvPr id="216" name="TextShape 3"/>
          <p:cNvSpPr txBox="1"/>
          <p:nvPr/>
        </p:nvSpPr>
        <p:spPr>
          <a:xfrm>
            <a:off x="452880" y="624924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267080" y="1219320"/>
            <a:ext cx="39621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Erstellen von Responsive Android Apps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Einsatz von Fragments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Themes und Styles in Android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Regeln für den Main-Thread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Arbeiten mit Hintergrundprozessen (AsynTask)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„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Take-Away“ für diese Einheit</a:t>
            </a:r>
            <a:endParaRPr/>
          </a:p>
        </p:txBody>
      </p:sp>
      <p:pic>
        <p:nvPicPr>
          <p:cNvPr id="220" name="Picture 3" descr=""/>
          <p:cNvPicPr/>
          <p:nvPr/>
        </p:nvPicPr>
        <p:blipFill>
          <a:blip r:embed="rId1"/>
          <a:srcRect l="15905" t="17935" r="7472" b="16085"/>
          <a:stretch>
            <a:fillRect/>
          </a:stretch>
        </p:blipFill>
        <p:spPr>
          <a:xfrm>
            <a:off x="528480" y="1219320"/>
            <a:ext cx="3612960" cy="4354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1"/>
          <p:cNvGraphicFramePr/>
          <p:nvPr/>
        </p:nvGraphicFramePr>
        <p:xfrm>
          <a:off x="571680" y="1219320"/>
          <a:ext cx="7619760" cy="1929960"/>
        </p:xfrm>
        <a:graphic>
          <a:graphicData uri="http://schemas.openxmlformats.org/drawingml/2006/table">
            <a:tbl>
              <a:tblPr/>
              <a:tblGrid>
                <a:gridCol w="2209680"/>
                <a:gridCol w="2869920"/>
                <a:gridCol w="254016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Open Sans"/>
                        </a:rPr>
                        <a:t>Auflösung (DPI)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Open Sans"/>
                        </a:rPr>
                        <a:t>Bezeichner in Android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Open Sans"/>
                        </a:rPr>
                        <a:t>Skalierung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160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MDPI (Baseline)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240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HDPI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320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XHDPI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480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XXHDPI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Android Geräte existieren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
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in unterschiedlichsten Auflösungen</a:t>
            </a:r>
            <a:endParaRPr/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1680" y="4667400"/>
            <a:ext cx="7124400" cy="14284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571680" y="3352680"/>
            <a:ext cx="7581600" cy="914040"/>
          </a:xfrm>
          <a:prstGeom prst="rect">
            <a:avLst/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Zur einfacheren Handhabung gruppiert Android unterschiedliche Geräteauflösungen in Auflösungsklassen.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09480" y="3753000"/>
            <a:ext cx="7619760" cy="2495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Virtuelle Pixeleinheit, welcher 1 physischer Pixel auf einer MDPI (160 dpi) Auflösung entspricht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dps werden proportional für unterschiedliche Auflösungen skaliert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Mit dps können UI-Elemente die selbe physische Größe behalten auf unterschiedlichen Geräten mit unterschiedlicher Auflösung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Density Independent Pixels (dp)</a:t>
            </a:r>
            <a:endParaRPr/>
          </a:p>
        </p:txBody>
      </p:sp>
      <p:pic>
        <p:nvPicPr>
          <p:cNvPr id="10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990720"/>
            <a:ext cx="5954760" cy="1415160"/>
          </a:xfrm>
          <a:prstGeom prst="rect">
            <a:avLst/>
          </a:prstGeom>
          <a:ln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2438280"/>
            <a:ext cx="5938920" cy="131400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6708240" y="2464200"/>
            <a:ext cx="1294920" cy="915480"/>
          </a:xfrm>
          <a:prstGeom prst="wedgeRectCallout">
            <a:avLst>
              <a:gd name="adj1" fmla="val -65864"/>
              <a:gd name="adj2" fmla="val -1187"/>
            </a:avLst>
          </a:prstGeom>
          <a:solidFill>
            <a:srgbClr val="a4ca39"/>
          </a:solidFill>
          <a:ln w="25560">
            <a:solidFill>
              <a:srgbClr val="79952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AT">
                <a:solidFill>
                  <a:srgbClr val="ffffff"/>
                </a:solidFill>
                <a:latin typeface="Open Sans"/>
              </a:rPr>
              <a:t>dp Angaben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6705720" y="1066680"/>
            <a:ext cx="1294920" cy="915480"/>
          </a:xfrm>
          <a:prstGeom prst="wedgeRectCallout">
            <a:avLst>
              <a:gd name="adj1" fmla="val -65864"/>
              <a:gd name="adj2" fmla="val -1187"/>
            </a:avLst>
          </a:prstGeom>
          <a:solidFill>
            <a:srgbClr val="a4ca39"/>
          </a:solidFill>
          <a:ln w="25560">
            <a:solidFill>
              <a:srgbClr val="79952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AT">
                <a:solidFill>
                  <a:srgbClr val="ffffff"/>
                </a:solidFill>
                <a:latin typeface="Open Sans"/>
              </a:rPr>
              <a:t>Pixel Angaben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Aufgrund unterschiedlicher Gerätekonfigurationen können unterschiedliche Resourcen geladen werden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Sprachen: zB en, fr, de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Schreibrichtung: ldrtl, ldltr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kleinste Breite (sw&lt;N&gt;dp): zB sw320dp, sw600dp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Orientierung: port, land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Auflösung: mdpi, hdpi, xdpi, xxdpi, …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Es können mehrere Qualifier für Resourcen Verzeichnis angegeben werden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Spezielle Ordnungsregeln müssen jedoch eingehalten werden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Qualifizierte Resourcen (Verzeichnisnamen)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09480" y="1219320"/>
            <a:ext cx="7619760" cy="2514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res/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layout/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activity_main.xml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layout-sw320dp/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activity_main.xml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layout-sw600dp/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activity_main.xml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Laden unterschiedlicher Layouts</a:t>
            </a:r>
            <a:endParaRPr/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3560" y="3852000"/>
            <a:ext cx="5286960" cy="19807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762000" y="1600200"/>
            <a:ext cx="4467240" cy="1144080"/>
          </a:xfrm>
          <a:prstGeom prst="wedgeRectCallout">
            <a:avLst>
              <a:gd name="adj1" fmla="val -59359"/>
              <a:gd name="adj2" fmla="val 14288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Layouts werden anhand der mindest Breite ausgewählt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res/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drawable-mdpi/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icon.png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drawable-hdpi 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icon.png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drawable -xdpi/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      </a:t>
            </a: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icon.png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Laden unterschiedlicher Bildgrößen</a:t>
            </a:r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4308480"/>
            <a:ext cx="5105160" cy="193968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3381120" y="1600200"/>
            <a:ext cx="4467240" cy="1144080"/>
          </a:xfrm>
          <a:prstGeom prst="wedgeRectCallout">
            <a:avLst>
              <a:gd name="adj1" fmla="val -59359"/>
              <a:gd name="adj2" fmla="val 14288"/>
            </a:avLst>
          </a:prstGeom>
          <a:gradFill>
            <a:gsLst>
              <a:gs pos="0">
                <a:srgbClr val="e5ffc0"/>
              </a:gs>
              <a:gs pos="100000">
                <a:srgbClr val="f7ffe6"/>
              </a:gs>
            </a:gsLst>
            <a:lin ang="16200000"/>
          </a:gradFill>
          <a:ln w="9360">
            <a:solidFill>
              <a:srgbClr val="a2c9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AT">
                <a:solidFill>
                  <a:srgbClr val="000000"/>
                </a:solidFill>
                <a:latin typeface="Open Sans"/>
              </a:rPr>
              <a:t>Bilder werden anhand der Auflösung ausgewählt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1219320"/>
            <a:ext cx="761976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wrap_content, fill_parent und dp Angaben verwenden für Layouts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Keine hard-coded Pixel-Berechnungen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zb gibt die </a:t>
            </a:r>
            <a:r>
              <a:rPr b="1" i="1" lang="en-US" sz="2200">
                <a:solidFill>
                  <a:srgbClr val="404040"/>
                </a:solidFill>
                <a:latin typeface="Open Sans"/>
                <a:ea typeface="Open Sans"/>
              </a:rPr>
              <a:t>getWidth() </a:t>
            </a:r>
            <a:r>
              <a:rPr lang="en-US" sz="2200">
                <a:solidFill>
                  <a:srgbClr val="404040"/>
                </a:solidFill>
                <a:latin typeface="Open Sans"/>
                <a:ea typeface="Open Sans"/>
              </a:rPr>
              <a:t>Methode einer View die Pixel der aktuellen Auflösung wieder und kann nicht mit hard-coded Pixelwerten verwendet werden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AbsoluteLayouts sollen nicht mehr verwendet werden (Deprecated)</a:t>
            </a:r>
            <a:endParaRPr/>
          </a:p>
          <a:p>
            <a:pPr>
              <a:lnSpc>
                <a:spcPct val="100000"/>
              </a:lnSpc>
              <a:buFont typeface="Open Sans Light"/>
              <a:buAutoNum type="arabicPeriod"/>
            </a:pPr>
            <a:r>
              <a:rPr lang="en-US" sz="2400">
                <a:solidFill>
                  <a:srgbClr val="404040"/>
                </a:solidFill>
                <a:latin typeface="Open Sans"/>
                <a:ea typeface="Open Sans"/>
              </a:rPr>
              <a:t>Größenabhängige Layouts und Auflösungsabhängige Bilder verwenden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2880" y="6248520"/>
            <a:ext cx="6286320" cy="247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Open Sans"/>
                <a:ea typeface="Open Sans"/>
              </a:rPr>
              <a:t>Responsive Design, Weiterführende Interaktionsmuster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609480" y="304920"/>
            <a:ext cx="7619760" cy="53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</a:rPr>
              <a:t>Generelle Best Practices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