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1" r:id="rId3"/>
    <p:sldId id="296" r:id="rId4"/>
    <p:sldId id="297" r:id="rId5"/>
    <p:sldId id="298" r:id="rId6"/>
    <p:sldId id="300" r:id="rId7"/>
    <p:sldId id="301" r:id="rId8"/>
    <p:sldId id="302" r:id="rId9"/>
    <p:sldId id="303" r:id="rId10"/>
    <p:sldId id="304" r:id="rId11"/>
    <p:sldId id="299" r:id="rId12"/>
    <p:sldId id="305" r:id="rId13"/>
    <p:sldId id="307" r:id="rId14"/>
    <p:sldId id="306" r:id="rId15"/>
    <p:sldId id="308" r:id="rId16"/>
    <p:sldId id="309" r:id="rId17"/>
    <p:sldId id="310" r:id="rId18"/>
    <p:sldId id="311" r:id="rId19"/>
    <p:sldId id="313" r:id="rId20"/>
    <p:sldId id="312" r:id="rId21"/>
    <p:sldId id="314" r:id="rId22"/>
    <p:sldId id="315" r:id="rId23"/>
    <p:sldId id="318" r:id="rId24"/>
    <p:sldId id="317" r:id="rId25"/>
    <p:sldId id="319" r:id="rId26"/>
    <p:sldId id="323" r:id="rId27"/>
    <p:sldId id="324" r:id="rId28"/>
    <p:sldId id="320" r:id="rId29"/>
    <p:sldId id="321" r:id="rId30"/>
    <p:sldId id="322" r:id="rId31"/>
    <p:sldId id="295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000"/>
    <a:srgbClr val="FF0000"/>
    <a:srgbClr val="3F3278"/>
    <a:srgbClr val="FE41E8"/>
    <a:srgbClr val="960000"/>
    <a:srgbClr val="FFA200"/>
    <a:srgbClr val="027FD2"/>
    <a:srgbClr val="0A5C8B"/>
    <a:srgbClr val="00214C"/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>
      <p:cViewPr>
        <p:scale>
          <a:sx n="90" d="100"/>
          <a:sy n="90" d="100"/>
        </p:scale>
        <p:origin x="-108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369E-974D-49A4-AF42-0B67B785ADDA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5983-DB16-4F97-A0A5-7F04C444B1D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04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37974-E838-4106-B7D1-17F3718687EC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091ED-72C6-42C0-96CB-72EF15154A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5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33400" y="2312313"/>
            <a:ext cx="5562600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 algn="l"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2pPr>
          </a:lstStyle>
          <a:p>
            <a:pPr lvl="0"/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halt (ein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6200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657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419600" y="1219200"/>
            <a:ext cx="3657600" cy="47988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953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7543800" cy="56356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657600" cy="39624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419600" y="1219200"/>
            <a:ext cx="3657600" cy="39624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72"/>
          <a:stretch/>
        </p:blipFill>
        <p:spPr bwMode="auto">
          <a:xfrm>
            <a:off x="6172200" y="4419600"/>
            <a:ext cx="2971800" cy="242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8382000" y="381000"/>
            <a:ext cx="4972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fld id="{8EE5A1D1-2C50-45C9-911C-9FAF6516CDFE}" type="slidenum">
              <a:rPr lang="en-US" sz="1200" b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pPr eaLnBrk="0" hangingPunct="0"/>
              <a:t>‹Nr.›</a:t>
            </a:fld>
            <a:endParaRPr lang="en-US" sz="1200" b="0" dirty="0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387644"/>
            <a:ext cx="27799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Studiengang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Web-Business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&amp; Technology, </a:t>
            </a:r>
            <a:r>
              <a:rPr lang="en-US" sz="800" baseline="0" dirty="0" err="1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WS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2015/16</a:t>
            </a:r>
            <a:endParaRPr lang="en-US" sz="800" dirty="0" smtClean="0">
              <a:solidFill>
                <a:schemeClr val="bg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 rot="20680114">
            <a:off x="7029690" y="6208140"/>
            <a:ext cx="2117290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Softwareentwicklung</a:t>
            </a:r>
            <a:r>
              <a:rPr lang="en-US" sz="1050" b="1" baseline="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Mobile</a:t>
            </a:r>
            <a:endParaRPr lang="en-US" sz="1100" b="1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r"/>
            <a:r>
              <a:rPr lang="en-US" sz="11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Stefan Huber</a:t>
            </a:r>
            <a:endParaRPr lang="de-AT" sz="11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560867" y="6248400"/>
            <a:ext cx="6286500" cy="24753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800" b="0" i="0" cap="none">
          <a:solidFill>
            <a:schemeClr val="bg1">
              <a:lumMod val="50000"/>
            </a:schemeClr>
          </a:solidFill>
          <a:latin typeface="Open Sans" pitchFamily="34" charset="0"/>
          <a:ea typeface="Open Sans" pitchFamily="34" charset="0"/>
          <a:cs typeface="Open Sans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33400" y="2312313"/>
            <a:ext cx="5562600" cy="1083374"/>
          </a:xfrm>
        </p:spPr>
        <p:txBody>
          <a:bodyPr/>
          <a:lstStyle/>
          <a:p>
            <a:pPr marL="57150"/>
            <a:r>
              <a:rPr lang="en-US" dirty="0" err="1" smtClean="0"/>
              <a:t>Weiterführende</a:t>
            </a:r>
            <a:r>
              <a:rPr lang="en-US" dirty="0" smtClean="0"/>
              <a:t> </a:t>
            </a:r>
            <a:r>
              <a:rPr lang="en-US" dirty="0" err="1" smtClean="0"/>
              <a:t>Konzepte</a:t>
            </a:r>
            <a:endParaRPr lang="en-US" dirty="0"/>
          </a:p>
          <a:p>
            <a:r>
              <a:rPr lang="en-US" dirty="0" err="1" smtClean="0"/>
              <a:t>mobiler</a:t>
            </a:r>
            <a:r>
              <a:rPr lang="en-US" dirty="0" smtClean="0"/>
              <a:t> </a:t>
            </a:r>
            <a:r>
              <a:rPr lang="en-US" dirty="0" err="1" smtClean="0"/>
              <a:t>Plattformen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Multipurpose Internet Mail </a:t>
            </a:r>
            <a:r>
              <a:rPr lang="de-AT" dirty="0" err="1"/>
              <a:t>Extensions</a:t>
            </a:r>
            <a:r>
              <a:rPr lang="de-AT" dirty="0"/>
              <a:t> (MIME) werden verwendet um zwischen Sendern und Empfängern den Typ von übertragenen Daten festzulegen</a:t>
            </a:r>
          </a:p>
          <a:p>
            <a:pPr lvl="1"/>
            <a:r>
              <a:rPr lang="de-AT" dirty="0"/>
              <a:t>MIME werden durch mehrere Internetstandards (</a:t>
            </a:r>
            <a:r>
              <a:rPr lang="de-AT" dirty="0" err="1"/>
              <a:t>RFCs</a:t>
            </a:r>
            <a:r>
              <a:rPr lang="de-AT" dirty="0"/>
              <a:t>) beschrieben und von der </a:t>
            </a:r>
            <a:r>
              <a:rPr lang="de-AT" dirty="0" err="1"/>
              <a:t>IETF</a:t>
            </a:r>
            <a:r>
              <a:rPr lang="de-AT" dirty="0"/>
              <a:t> als Best </a:t>
            </a:r>
            <a:r>
              <a:rPr lang="de-AT" dirty="0" err="1"/>
              <a:t>Current</a:t>
            </a:r>
            <a:r>
              <a:rPr lang="de-AT" dirty="0"/>
              <a:t> Practice angesehen</a:t>
            </a:r>
          </a:p>
          <a:p>
            <a:pPr lvl="1"/>
            <a:r>
              <a:rPr lang="de-AT" dirty="0"/>
              <a:t>MIME-Typen werden als Typ/Subtyp angegeben, Beispiele:</a:t>
            </a:r>
          </a:p>
          <a:p>
            <a:pPr lvl="2"/>
            <a:r>
              <a:rPr lang="de-AT" dirty="0" err="1"/>
              <a:t>text</a:t>
            </a:r>
            <a:r>
              <a:rPr lang="de-AT" dirty="0"/>
              <a:t>/</a:t>
            </a:r>
            <a:r>
              <a:rPr lang="de-AT" dirty="0" err="1"/>
              <a:t>plain</a:t>
            </a:r>
            <a:r>
              <a:rPr lang="de-AT" dirty="0"/>
              <a:t>: Unformatierter Text (</a:t>
            </a:r>
            <a:r>
              <a:rPr lang="de-AT" dirty="0" err="1"/>
              <a:t>txt</a:t>
            </a:r>
            <a:r>
              <a:rPr lang="de-AT" dirty="0"/>
              <a:t>)</a:t>
            </a:r>
          </a:p>
          <a:p>
            <a:pPr lvl="2"/>
            <a:r>
              <a:rPr lang="de-AT" dirty="0" err="1"/>
              <a:t>image</a:t>
            </a:r>
            <a:r>
              <a:rPr lang="de-AT" dirty="0"/>
              <a:t>/</a:t>
            </a:r>
            <a:r>
              <a:rPr lang="de-AT" dirty="0" err="1"/>
              <a:t>jpeg</a:t>
            </a:r>
            <a:r>
              <a:rPr lang="de-AT" dirty="0"/>
              <a:t>: Bild, welches als </a:t>
            </a:r>
            <a:r>
              <a:rPr lang="de-AT" dirty="0" err="1"/>
              <a:t>JPEG</a:t>
            </a:r>
            <a:r>
              <a:rPr lang="de-AT" dirty="0"/>
              <a:t> kodiert ist</a:t>
            </a:r>
          </a:p>
          <a:p>
            <a:r>
              <a:rPr lang="de-AT" dirty="0"/>
              <a:t>MIME-Typen werden innerhalb der </a:t>
            </a:r>
            <a:r>
              <a:rPr lang="de-AT" dirty="0" err="1"/>
              <a:t>Android</a:t>
            </a:r>
            <a:r>
              <a:rPr lang="de-AT" dirty="0"/>
              <a:t> </a:t>
            </a:r>
            <a:r>
              <a:rPr lang="de-AT" dirty="0" err="1"/>
              <a:t>Platform</a:t>
            </a:r>
            <a:r>
              <a:rPr lang="de-AT" dirty="0"/>
              <a:t> zur Typisierung von Daten verwendet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Kurzer Ausflug: </a:t>
            </a:r>
            <a:r>
              <a:rPr lang="de-AT" dirty="0" err="1"/>
              <a:t>URIs</a:t>
            </a:r>
            <a:r>
              <a:rPr lang="de-AT" dirty="0"/>
              <a:t> und MIME-Typen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7403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Intent </a:t>
            </a:r>
            <a:r>
              <a:rPr lang="en-US" dirty="0" err="1" smtClean="0"/>
              <a:t>Beispiele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Starten</a:t>
            </a:r>
            <a:r>
              <a:rPr lang="en-US" dirty="0" smtClean="0"/>
              <a:t> von Activities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67627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85912"/>
            <a:ext cx="67722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672465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bgerundete rechteckige Legende 7"/>
          <p:cNvSpPr/>
          <p:nvPr/>
        </p:nvSpPr>
        <p:spPr>
          <a:xfrm>
            <a:off x="6125570" y="762000"/>
            <a:ext cx="2841848" cy="900680"/>
          </a:xfrm>
          <a:prstGeom prst="wedgeRoundRectCallout">
            <a:avLst>
              <a:gd name="adj1" fmla="val -70740"/>
              <a:gd name="adj2" fmla="val -1107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Explizites Starten einer </a:t>
            </a:r>
            <a:r>
              <a:rPr lang="de-AT" sz="1600" dirty="0" err="1" smtClean="0"/>
              <a:t>Activity</a:t>
            </a:r>
            <a:endParaRPr lang="de-AT" sz="160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6125570" y="1825370"/>
            <a:ext cx="2841848" cy="900680"/>
          </a:xfrm>
          <a:prstGeom prst="wedgeRoundRectCallout">
            <a:avLst>
              <a:gd name="adj1" fmla="val -71700"/>
              <a:gd name="adj2" fmla="val -3532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Implizites Starten einer </a:t>
            </a:r>
            <a:r>
              <a:rPr lang="de-AT" sz="1600" dirty="0" err="1" smtClean="0"/>
              <a:t>Activity</a:t>
            </a:r>
            <a:endParaRPr lang="de-AT" sz="160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6705600" y="2888740"/>
            <a:ext cx="2261818" cy="2064260"/>
          </a:xfrm>
          <a:prstGeom prst="wedgeRoundRectCallout">
            <a:avLst>
              <a:gd name="adj1" fmla="val -69827"/>
              <a:gd name="adj2" fmla="val -3069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Implizites</a:t>
            </a:r>
            <a:r>
              <a:rPr lang="en-US" sz="1600" dirty="0" smtClean="0"/>
              <a:t> </a:t>
            </a:r>
            <a:r>
              <a:rPr lang="en-US" sz="1600" dirty="0" err="1" smtClean="0"/>
              <a:t>Starten</a:t>
            </a:r>
            <a:r>
              <a:rPr lang="en-US" sz="1600" dirty="0" smtClean="0"/>
              <a:t> </a:t>
            </a:r>
            <a:r>
              <a:rPr lang="en-US" sz="1600" dirty="0" err="1" smtClean="0"/>
              <a:t>einer</a:t>
            </a:r>
            <a:r>
              <a:rPr lang="en-US" sz="1600" dirty="0" smtClean="0"/>
              <a:t> Activity </a:t>
            </a:r>
            <a:r>
              <a:rPr lang="en-US" sz="1600" dirty="0" err="1" smtClean="0"/>
              <a:t>mit</a:t>
            </a:r>
            <a:r>
              <a:rPr lang="en-US" sz="1600" dirty="0" smtClean="0"/>
              <a:t> </a:t>
            </a:r>
            <a:r>
              <a:rPr lang="en-US" sz="1600" dirty="0" err="1" smtClean="0"/>
              <a:t>Übernahme</a:t>
            </a:r>
            <a:r>
              <a:rPr lang="en-US" sz="1600" dirty="0" smtClean="0"/>
              <a:t> </a:t>
            </a:r>
            <a:r>
              <a:rPr lang="en-US" sz="1600" dirty="0" err="1" smtClean="0"/>
              <a:t>eines</a:t>
            </a:r>
            <a:r>
              <a:rPr lang="en-US" sz="1600" dirty="0" smtClean="0"/>
              <a:t> </a:t>
            </a:r>
            <a:r>
              <a:rPr lang="en-US" sz="1600" dirty="0" err="1" smtClean="0"/>
              <a:t>Ergebnisses</a:t>
            </a:r>
            <a:r>
              <a:rPr lang="en-US" sz="1600" dirty="0" smtClean="0"/>
              <a:t> </a:t>
            </a:r>
            <a:r>
              <a:rPr lang="en-US" sz="1600" dirty="0" err="1" smtClean="0"/>
              <a:t>aus</a:t>
            </a:r>
            <a:r>
              <a:rPr lang="en-US" sz="1600" dirty="0" smtClean="0"/>
              <a:t> der </a:t>
            </a:r>
            <a:r>
              <a:rPr lang="en-US" sz="1600" dirty="0" err="1" smtClean="0"/>
              <a:t>aufgerufenen</a:t>
            </a:r>
            <a:r>
              <a:rPr lang="en-US" sz="1600" dirty="0" smtClean="0"/>
              <a:t> Activity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3819347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Die Deklaration einer Komponente im Manifest </a:t>
            </a:r>
            <a:r>
              <a:rPr lang="de-AT" u="sng" dirty="0"/>
              <a:t>kann</a:t>
            </a:r>
            <a:r>
              <a:rPr lang="de-AT" dirty="0"/>
              <a:t> einen </a:t>
            </a:r>
            <a:r>
              <a:rPr lang="de-AT" dirty="0" err="1"/>
              <a:t>Intent</a:t>
            </a:r>
            <a:r>
              <a:rPr lang="de-AT" dirty="0"/>
              <a:t> Filter enthalten</a:t>
            </a:r>
          </a:p>
          <a:p>
            <a:pPr lvl="1"/>
            <a:r>
              <a:rPr lang="de-AT" dirty="0"/>
              <a:t>Falls ein </a:t>
            </a:r>
            <a:r>
              <a:rPr lang="de-AT" dirty="0" err="1"/>
              <a:t>Intent</a:t>
            </a:r>
            <a:r>
              <a:rPr lang="de-AT" dirty="0"/>
              <a:t> Filter deklariert wurde reagiert die Komponente auf implizite </a:t>
            </a:r>
            <a:r>
              <a:rPr lang="de-AT" dirty="0" err="1"/>
              <a:t>Intents</a:t>
            </a:r>
            <a:r>
              <a:rPr lang="de-AT" dirty="0"/>
              <a:t> (andernfalls nicht)</a:t>
            </a:r>
          </a:p>
          <a:p>
            <a:r>
              <a:rPr lang="de-AT" dirty="0"/>
              <a:t>Der </a:t>
            </a:r>
            <a:r>
              <a:rPr lang="de-AT" dirty="0" err="1"/>
              <a:t>Intent</a:t>
            </a:r>
            <a:r>
              <a:rPr lang="de-AT" dirty="0"/>
              <a:t> Filter beschreibt auf welche </a:t>
            </a:r>
            <a:r>
              <a:rPr lang="de-AT" dirty="0" err="1"/>
              <a:t>Intents</a:t>
            </a:r>
            <a:r>
              <a:rPr lang="de-AT" dirty="0"/>
              <a:t> die Komponente reagieren kann</a:t>
            </a:r>
          </a:p>
          <a:p>
            <a:pPr lvl="1"/>
            <a:r>
              <a:rPr lang="de-AT" dirty="0"/>
              <a:t>Actions: Es können 0-n Actions angegeben werden</a:t>
            </a:r>
          </a:p>
          <a:p>
            <a:pPr lvl="1"/>
            <a:r>
              <a:rPr lang="de-AT" dirty="0" err="1"/>
              <a:t>Categories</a:t>
            </a:r>
            <a:r>
              <a:rPr lang="de-AT" dirty="0"/>
              <a:t>: Es können </a:t>
            </a:r>
            <a:r>
              <a:rPr lang="de-AT" dirty="0" err="1"/>
              <a:t>Categories</a:t>
            </a:r>
            <a:r>
              <a:rPr lang="de-AT" dirty="0"/>
              <a:t> angegeben werden, </a:t>
            </a:r>
            <a:r>
              <a:rPr lang="de-AT" dirty="0" err="1"/>
              <a:t>CATEGORY_DEFAULT</a:t>
            </a:r>
            <a:r>
              <a:rPr lang="de-AT" dirty="0"/>
              <a:t> muss immer angegeben werden</a:t>
            </a:r>
          </a:p>
          <a:p>
            <a:pPr lvl="1"/>
            <a:r>
              <a:rPr lang="de-AT" dirty="0"/>
              <a:t>Data: Für das Filtern von Datenspezifika können URI-Komponenten bzw. Mime-</a:t>
            </a:r>
            <a:r>
              <a:rPr lang="de-AT" dirty="0" err="1"/>
              <a:t>Types</a:t>
            </a:r>
            <a:r>
              <a:rPr lang="de-AT" dirty="0"/>
              <a:t> angegeben werden</a:t>
            </a:r>
          </a:p>
          <a:p>
            <a:r>
              <a:rPr lang="de-AT" dirty="0"/>
              <a:t>Das Ergebnis der </a:t>
            </a:r>
            <a:r>
              <a:rPr lang="de-AT" dirty="0" err="1"/>
              <a:t>Intent</a:t>
            </a:r>
            <a:r>
              <a:rPr lang="de-AT" dirty="0"/>
              <a:t> Resolution liefert 0-n </a:t>
            </a:r>
            <a:r>
              <a:rPr lang="de-AT" dirty="0" err="1"/>
              <a:t>potienzielle</a:t>
            </a:r>
            <a:r>
              <a:rPr lang="de-AT" dirty="0"/>
              <a:t> Komponenten, welche auf den </a:t>
            </a:r>
            <a:r>
              <a:rPr lang="de-AT" dirty="0" err="1"/>
              <a:t>Intent</a:t>
            </a:r>
            <a:r>
              <a:rPr lang="de-AT" dirty="0"/>
              <a:t> reagieren können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AT" dirty="0" smtClean="0"/>
              <a:t>Auflösung impliziter </a:t>
            </a:r>
            <a:r>
              <a:rPr lang="de-AT" dirty="0" err="1" smtClean="0"/>
              <a:t>Intents</a:t>
            </a:r>
            <a:r>
              <a:rPr lang="de-AT" dirty="0"/>
              <a:t> </a:t>
            </a:r>
            <a:r>
              <a:rPr lang="de-AT" dirty="0" smtClean="0"/>
              <a:t>(</a:t>
            </a:r>
            <a:r>
              <a:rPr lang="de-AT" dirty="0" err="1" smtClean="0"/>
              <a:t>Intent</a:t>
            </a:r>
            <a:r>
              <a:rPr lang="de-AT" dirty="0" smtClean="0"/>
              <a:t> Resolution)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3062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61975" y="4516840"/>
            <a:ext cx="7620000" cy="17145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Zwei</a:t>
            </a:r>
            <a:r>
              <a:rPr lang="en-US" dirty="0" smtClean="0"/>
              <a:t> Filter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deklariert</a:t>
            </a:r>
            <a:endParaRPr lang="en-US" dirty="0" smtClean="0"/>
          </a:p>
          <a:p>
            <a:pPr lvl="1"/>
            <a:r>
              <a:rPr lang="en-US" dirty="0" smtClean="0"/>
              <a:t>Filter 1: </a:t>
            </a:r>
            <a:r>
              <a:rPr lang="en-US" dirty="0" err="1" smtClean="0"/>
              <a:t>Versenden</a:t>
            </a:r>
            <a:r>
              <a:rPr lang="en-US" dirty="0" smtClean="0"/>
              <a:t> (Action)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Text </a:t>
            </a:r>
            <a:r>
              <a:rPr lang="en-US" dirty="0" err="1" smtClean="0"/>
              <a:t>Nachricht</a:t>
            </a:r>
            <a:r>
              <a:rPr lang="en-US" dirty="0" smtClean="0"/>
              <a:t> (MIME Type)</a:t>
            </a:r>
          </a:p>
          <a:p>
            <a:pPr lvl="1"/>
            <a:r>
              <a:rPr lang="en-US" dirty="0" smtClean="0"/>
              <a:t>Filter 2: </a:t>
            </a:r>
            <a:r>
              <a:rPr lang="en-US" dirty="0" err="1" smtClean="0"/>
              <a:t>Versenden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mehrerer</a:t>
            </a:r>
            <a:r>
              <a:rPr lang="en-US" dirty="0" smtClean="0"/>
              <a:t> (Action) Video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Dateien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(MIME Type)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Intent </a:t>
            </a:r>
            <a:r>
              <a:rPr lang="en-US" dirty="0" smtClean="0"/>
              <a:t>Filter am </a:t>
            </a: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Activity</a:t>
            </a:r>
            <a:endParaRPr lang="de-AT" dirty="0"/>
          </a:p>
          <a:p>
            <a:endParaRPr lang="de-A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990600"/>
            <a:ext cx="675322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6969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Falls mehrere </a:t>
            </a:r>
            <a:r>
              <a:rPr lang="de-AT" dirty="0" err="1" smtClean="0"/>
              <a:t>Activities</a:t>
            </a:r>
            <a:r>
              <a:rPr lang="de-AT" dirty="0" smtClean="0"/>
              <a:t> durch </a:t>
            </a:r>
            <a:r>
              <a:rPr lang="de-AT" dirty="0"/>
              <a:t>den Filter spezifiziert werden, wird die Entscheidung dem Benutzer </a:t>
            </a:r>
            <a:r>
              <a:rPr lang="de-AT" dirty="0" smtClean="0"/>
              <a:t>überlassen.</a:t>
            </a:r>
            <a:endParaRPr lang="de-AT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Intent Resolution am </a:t>
            </a:r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Activity</a:t>
            </a:r>
            <a:endParaRPr lang="de-A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2667000"/>
            <a:ext cx="197167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1764229" y="2514600"/>
            <a:ext cx="2364442" cy="2664296"/>
          </a:xfrm>
          <a:prstGeom prst="wedgeRoundRectCallout">
            <a:avLst>
              <a:gd name="adj1" fmla="val 71894"/>
              <a:gd name="adj2" fmla="val 509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Für einen </a:t>
            </a:r>
            <a:r>
              <a:rPr lang="de-AT" dirty="0" err="1" smtClean="0"/>
              <a:t>Intent</a:t>
            </a:r>
            <a:r>
              <a:rPr lang="de-AT" dirty="0" smtClean="0"/>
              <a:t> der eine </a:t>
            </a:r>
            <a:r>
              <a:rPr lang="de-AT" dirty="0" err="1" smtClean="0"/>
              <a:t>Activity</a:t>
            </a:r>
            <a:r>
              <a:rPr lang="de-AT" dirty="0" smtClean="0"/>
              <a:t> für das Teilen eines Bildes aufrufen will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4594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985359" y="1219200"/>
            <a:ext cx="5244241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Descendant Navigation</a:t>
            </a:r>
          </a:p>
          <a:p>
            <a:pPr lvl="1"/>
            <a:r>
              <a:rPr lang="en-US" dirty="0" smtClean="0"/>
              <a:t>Navigation von der </a:t>
            </a:r>
            <a:r>
              <a:rPr lang="en-US" dirty="0" err="1" smtClean="0"/>
              <a:t>Elternebene</a:t>
            </a:r>
            <a:r>
              <a:rPr lang="en-US" dirty="0" smtClean="0"/>
              <a:t> in die </a:t>
            </a:r>
            <a:r>
              <a:rPr lang="en-US" dirty="0" err="1" smtClean="0"/>
              <a:t>Kindebene</a:t>
            </a:r>
            <a:endParaRPr lang="en-US" dirty="0" smtClean="0"/>
          </a:p>
          <a:p>
            <a:r>
              <a:rPr lang="en-US" dirty="0" err="1" smtClean="0"/>
              <a:t>Laterale</a:t>
            </a:r>
            <a:r>
              <a:rPr lang="en-US" dirty="0" smtClean="0"/>
              <a:t> Navigation</a:t>
            </a:r>
          </a:p>
          <a:p>
            <a:pPr lvl="1"/>
            <a:r>
              <a:rPr lang="en-US" dirty="0" smtClean="0"/>
              <a:t>Navigation </a:t>
            </a:r>
            <a:r>
              <a:rPr lang="en-US" dirty="0" err="1" smtClean="0"/>
              <a:t>innerhalb</a:t>
            </a:r>
            <a:r>
              <a:rPr lang="en-US" dirty="0" smtClean="0"/>
              <a:t> der </a:t>
            </a:r>
            <a:r>
              <a:rPr lang="en-US" dirty="0" err="1" smtClean="0"/>
              <a:t>Geschwisterebene</a:t>
            </a:r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 err="1" smtClean="0"/>
              <a:t>Arten</a:t>
            </a:r>
            <a:r>
              <a:rPr lang="en-US" dirty="0" smtClean="0"/>
              <a:t> von </a:t>
            </a:r>
            <a:r>
              <a:rPr lang="en-US" dirty="0" err="1" smtClean="0"/>
              <a:t>Geschwistern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unterscheiden</a:t>
            </a:r>
            <a:endParaRPr lang="en-US" dirty="0" smtClean="0"/>
          </a:p>
          <a:p>
            <a:pPr lvl="1"/>
            <a:r>
              <a:rPr lang="en-US" dirty="0" smtClean="0"/>
              <a:t>Collection siblings: </a:t>
            </a:r>
            <a:r>
              <a:rPr lang="en-US" dirty="0" err="1" smtClean="0"/>
              <a:t>Geschwister</a:t>
            </a:r>
            <a:r>
              <a:rPr lang="en-US" dirty="0" smtClean="0"/>
              <a:t> des </a:t>
            </a:r>
            <a:r>
              <a:rPr lang="en-US" dirty="0" err="1" smtClean="0"/>
              <a:t>gleichen</a:t>
            </a:r>
            <a:r>
              <a:rPr lang="en-US" dirty="0" smtClean="0"/>
              <a:t> </a:t>
            </a:r>
            <a:r>
              <a:rPr lang="en-US" dirty="0" err="1" smtClean="0"/>
              <a:t>Typs</a:t>
            </a:r>
            <a:endParaRPr lang="en-US" dirty="0" smtClean="0"/>
          </a:p>
          <a:p>
            <a:pPr lvl="1"/>
            <a:r>
              <a:rPr lang="en-US" dirty="0" smtClean="0"/>
              <a:t>Section siblings: </a:t>
            </a:r>
            <a:r>
              <a:rPr lang="en-US" dirty="0" err="1" smtClean="0"/>
              <a:t>Unterschiedliche</a:t>
            </a:r>
            <a:r>
              <a:rPr lang="en-US" dirty="0" smtClean="0"/>
              <a:t> </a:t>
            </a:r>
            <a:r>
              <a:rPr lang="en-US" dirty="0" err="1" smtClean="0"/>
              <a:t>Sichten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Objekt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Wichtige</a:t>
            </a:r>
            <a:r>
              <a:rPr lang="en-US" dirty="0" smtClean="0"/>
              <a:t> </a:t>
            </a:r>
            <a:r>
              <a:rPr lang="en-US" dirty="0" err="1" smtClean="0"/>
              <a:t>Navigationsmuster</a:t>
            </a:r>
            <a:r>
              <a:rPr lang="en-US" dirty="0" smtClean="0"/>
              <a:t> in Android I</a:t>
            </a:r>
            <a:endParaRPr lang="de-AT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2286000" cy="201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57600"/>
            <a:ext cx="2832959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807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429000" y="1219200"/>
            <a:ext cx="4800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Temporal Navigation (Back)</a:t>
            </a:r>
          </a:p>
          <a:p>
            <a:pPr lvl="1"/>
            <a:r>
              <a:rPr lang="en-US" dirty="0" smtClean="0"/>
              <a:t>Navigation </a:t>
            </a:r>
            <a:r>
              <a:rPr lang="en-US" dirty="0" err="1" smtClean="0"/>
              <a:t>Zurück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des Activity Stacks</a:t>
            </a:r>
          </a:p>
          <a:p>
            <a:r>
              <a:rPr lang="en-US" dirty="0" smtClean="0"/>
              <a:t>Ancestral Navigation (Up)</a:t>
            </a:r>
          </a:p>
          <a:p>
            <a:pPr lvl="1"/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definierter</a:t>
            </a:r>
            <a:r>
              <a:rPr lang="en-US" dirty="0" smtClean="0"/>
              <a:t> </a:t>
            </a:r>
            <a:r>
              <a:rPr lang="en-US" dirty="0" err="1" smtClean="0"/>
              <a:t>Hierarchien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oben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Wichtige</a:t>
            </a:r>
            <a:r>
              <a:rPr lang="en-US" dirty="0" smtClean="0"/>
              <a:t> </a:t>
            </a:r>
            <a:r>
              <a:rPr lang="en-US" dirty="0" err="1" smtClean="0"/>
              <a:t>Navigationsmuster</a:t>
            </a:r>
            <a:r>
              <a:rPr lang="en-US" dirty="0" smtClean="0"/>
              <a:t> in Android II</a:t>
            </a:r>
            <a:endParaRPr lang="de-A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4" y="1143000"/>
            <a:ext cx="452064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484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09600" y="1905000"/>
            <a:ext cx="8229600" cy="38862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Ancestral Navigation </a:t>
            </a:r>
            <a:r>
              <a:rPr lang="en-US" dirty="0" err="1" smtClean="0"/>
              <a:t>über</a:t>
            </a:r>
            <a:r>
              <a:rPr lang="en-US" dirty="0" smtClean="0"/>
              <a:t> das App Icon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Lateral Navigation </a:t>
            </a:r>
            <a:r>
              <a:rPr lang="en-US" dirty="0" err="1" smtClean="0"/>
              <a:t>über</a:t>
            </a:r>
            <a:r>
              <a:rPr lang="en-US" dirty="0" smtClean="0"/>
              <a:t> Tabs </a:t>
            </a:r>
            <a:r>
              <a:rPr lang="en-US" dirty="0" err="1" smtClean="0"/>
              <a:t>oder</a:t>
            </a:r>
            <a:r>
              <a:rPr lang="en-US" dirty="0" smtClean="0"/>
              <a:t> Spinner Menu (Dies </a:t>
            </a:r>
            <a:r>
              <a:rPr lang="en-US" dirty="0" err="1" smtClean="0"/>
              <a:t>sehen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später</a:t>
            </a:r>
            <a:r>
              <a:rPr lang="en-US" dirty="0" smtClean="0"/>
              <a:t> an)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Direkte</a:t>
            </a:r>
            <a:r>
              <a:rPr lang="en-US" dirty="0" smtClean="0"/>
              <a:t> Navigation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Menüelemente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Overflow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weitere</a:t>
            </a:r>
            <a:r>
              <a:rPr lang="en-US" dirty="0" smtClean="0"/>
              <a:t> </a:t>
            </a:r>
            <a:r>
              <a:rPr lang="en-US" dirty="0" err="1" smtClean="0"/>
              <a:t>Menüelemente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Die </a:t>
            </a:r>
            <a:r>
              <a:rPr lang="en-US" dirty="0" err="1" smtClean="0"/>
              <a:t>Actionbar</a:t>
            </a:r>
            <a:r>
              <a:rPr lang="en-US" dirty="0" smtClean="0"/>
              <a:t> </a:t>
            </a:r>
            <a:r>
              <a:rPr lang="en-US" dirty="0" err="1" smtClean="0"/>
              <a:t>wurde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Android 3.0 </a:t>
            </a:r>
            <a:r>
              <a:rPr lang="en-US" dirty="0" err="1" smtClean="0"/>
              <a:t>eingeführt</a:t>
            </a:r>
            <a:r>
              <a:rPr lang="en-US" dirty="0" smtClean="0"/>
              <a:t> und </a:t>
            </a:r>
            <a:r>
              <a:rPr lang="en-US" dirty="0" err="1" smtClean="0"/>
              <a:t>ist</a:t>
            </a:r>
            <a:r>
              <a:rPr lang="en-US" dirty="0" smtClean="0"/>
              <a:t> in Activities </a:t>
            </a:r>
            <a:r>
              <a:rPr lang="en-US" dirty="0" err="1" smtClean="0"/>
              <a:t>standarmäßig</a:t>
            </a:r>
            <a:r>
              <a:rPr lang="en-US" dirty="0" smtClean="0"/>
              <a:t> </a:t>
            </a:r>
            <a:r>
              <a:rPr lang="en-US" dirty="0" err="1" smtClean="0"/>
              <a:t>aktiviert</a:t>
            </a:r>
            <a:endParaRPr lang="en-US" dirty="0" smtClean="0"/>
          </a:p>
          <a:p>
            <a:r>
              <a:rPr lang="en-US" dirty="0" err="1" smtClean="0"/>
              <a:t>Innerhalb</a:t>
            </a:r>
            <a:r>
              <a:rPr lang="en-US" dirty="0" smtClean="0"/>
              <a:t> der Activity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b="1" dirty="0" err="1" smtClean="0"/>
              <a:t>getActionBar</a:t>
            </a:r>
            <a:r>
              <a:rPr lang="en-US" b="1" dirty="0" smtClean="0"/>
              <a:t>()</a:t>
            </a:r>
            <a:r>
              <a:rPr lang="en-US" dirty="0" smtClean="0"/>
              <a:t> auf die </a:t>
            </a:r>
            <a:r>
              <a:rPr lang="en-US" dirty="0" err="1" smtClean="0"/>
              <a:t>ActionBar</a:t>
            </a:r>
            <a:r>
              <a:rPr lang="en-US" dirty="0" smtClean="0"/>
              <a:t> </a:t>
            </a:r>
            <a:r>
              <a:rPr lang="en-US" dirty="0" err="1" smtClean="0"/>
              <a:t>zugegriffen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ältere</a:t>
            </a:r>
            <a:r>
              <a:rPr lang="en-US" dirty="0" smtClean="0"/>
              <a:t> Android </a:t>
            </a:r>
            <a:r>
              <a:rPr lang="en-US" dirty="0" err="1" smtClean="0"/>
              <a:t>Versionen</a:t>
            </a:r>
            <a:r>
              <a:rPr lang="en-US" dirty="0" smtClean="0"/>
              <a:t> muss </a:t>
            </a:r>
            <a:r>
              <a:rPr lang="en-US" dirty="0" err="1" smtClean="0"/>
              <a:t>eine</a:t>
            </a:r>
            <a:r>
              <a:rPr lang="en-US" dirty="0" smtClean="0"/>
              <a:t> Support Library </a:t>
            </a:r>
            <a:r>
              <a:rPr lang="en-US" dirty="0" err="1" smtClean="0"/>
              <a:t>verwendet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Implementierung</a:t>
            </a:r>
            <a:r>
              <a:rPr lang="en-US" dirty="0" smtClean="0"/>
              <a:t> </a:t>
            </a:r>
            <a:r>
              <a:rPr lang="en-US" dirty="0" err="1" smtClean="0"/>
              <a:t>einiger</a:t>
            </a:r>
            <a:r>
              <a:rPr lang="en-US" dirty="0" smtClean="0"/>
              <a:t> </a:t>
            </a:r>
            <a:r>
              <a:rPr lang="en-US" dirty="0" err="1" smtClean="0"/>
              <a:t>gängiger</a:t>
            </a:r>
            <a:r>
              <a:rPr lang="en-US" dirty="0" smtClean="0"/>
              <a:t> </a:t>
            </a:r>
            <a:r>
              <a:rPr lang="en-US" dirty="0" err="1" smtClean="0"/>
              <a:t>Navigationsmuster</a:t>
            </a:r>
            <a:r>
              <a:rPr lang="en-US" dirty="0" smtClean="0"/>
              <a:t>: </a:t>
            </a:r>
            <a:r>
              <a:rPr lang="en-US" dirty="0" err="1" smtClean="0"/>
              <a:t>ActionBar</a:t>
            </a:r>
            <a:endParaRPr lang="de-A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838200"/>
            <a:ext cx="5972464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410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Innerhalb</a:t>
            </a:r>
            <a:r>
              <a:rPr lang="en-US" dirty="0" smtClean="0"/>
              <a:t> des Manifests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Eltern</a:t>
            </a:r>
            <a:r>
              <a:rPr lang="en-US" dirty="0" smtClean="0"/>
              <a:t>/Kind </a:t>
            </a:r>
            <a:r>
              <a:rPr lang="en-US" dirty="0" err="1" smtClean="0"/>
              <a:t>Beziehung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Activities </a:t>
            </a:r>
            <a:r>
              <a:rPr lang="en-US" dirty="0" err="1" smtClean="0"/>
              <a:t>definiert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Ancestral Navigation in der </a:t>
            </a:r>
            <a:r>
              <a:rPr lang="en-US" dirty="0" err="1" smtClean="0"/>
              <a:t>ActionBar</a:t>
            </a:r>
            <a:endParaRPr lang="de-AT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362200"/>
            <a:ext cx="65913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6266895" y="2209800"/>
            <a:ext cx="2841848" cy="2667000"/>
          </a:xfrm>
          <a:prstGeom prst="wedgeRoundRectCallout">
            <a:avLst>
              <a:gd name="adj1" fmla="val -59214"/>
              <a:gd name="adj2" fmla="val 3451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err="1" smtClean="0"/>
              <a:t>DisplayMessageActivity</a:t>
            </a:r>
            <a:r>
              <a:rPr lang="de-AT" sz="1600" dirty="0" smtClean="0"/>
              <a:t> ist als Kind der </a:t>
            </a:r>
            <a:r>
              <a:rPr lang="de-AT" sz="1600" dirty="0" err="1" smtClean="0"/>
              <a:t>MainActivity</a:t>
            </a:r>
            <a:r>
              <a:rPr lang="de-AT" sz="1600" dirty="0" smtClean="0"/>
              <a:t> deklariert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Der </a:t>
            </a:r>
            <a:r>
              <a:rPr lang="en-US" sz="1600" dirty="0" err="1" smtClean="0"/>
              <a:t>Klick</a:t>
            </a:r>
            <a:r>
              <a:rPr lang="en-US" sz="1600" dirty="0" smtClean="0"/>
              <a:t> auf den “Up”-Button </a:t>
            </a:r>
            <a:r>
              <a:rPr lang="en-US" sz="1600" dirty="0" err="1" smtClean="0"/>
              <a:t>innerhalb</a:t>
            </a:r>
            <a:r>
              <a:rPr lang="en-US" sz="1600" dirty="0" smtClean="0"/>
              <a:t> der </a:t>
            </a:r>
            <a:r>
              <a:rPr lang="en-US" sz="1600" dirty="0" err="1" smtClean="0"/>
              <a:t>DisplayMessageActivity</a:t>
            </a:r>
            <a:r>
              <a:rPr lang="en-US" sz="1600" dirty="0" smtClean="0"/>
              <a:t> </a:t>
            </a:r>
            <a:r>
              <a:rPr lang="en-US" sz="1600" dirty="0" err="1" smtClean="0"/>
              <a:t>führt</a:t>
            </a:r>
            <a:r>
              <a:rPr lang="en-US" sz="1600" dirty="0" smtClean="0"/>
              <a:t> </a:t>
            </a:r>
            <a:r>
              <a:rPr lang="en-US" sz="1600" dirty="0" err="1" smtClean="0"/>
              <a:t>zur</a:t>
            </a:r>
            <a:r>
              <a:rPr lang="en-US" sz="1600" dirty="0" smtClean="0"/>
              <a:t> </a:t>
            </a:r>
            <a:r>
              <a:rPr lang="en-US" sz="1600" dirty="0" err="1" smtClean="0"/>
              <a:t>MainActivity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762608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Menüelemente</a:t>
            </a:r>
            <a:r>
              <a:rPr lang="en-US" dirty="0" smtClean="0"/>
              <a:t> in der </a:t>
            </a:r>
            <a:r>
              <a:rPr lang="en-US" dirty="0" err="1" smtClean="0"/>
              <a:t>ActionBar</a:t>
            </a:r>
            <a:endParaRPr lang="de-AT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5593307" cy="149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67357"/>
            <a:ext cx="5609085" cy="1364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62400"/>
            <a:ext cx="5585418" cy="2421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bgerundete rechteckige Legende 7"/>
          <p:cNvSpPr/>
          <p:nvPr/>
        </p:nvSpPr>
        <p:spPr>
          <a:xfrm>
            <a:off x="6225952" y="914400"/>
            <a:ext cx="2841848" cy="900680"/>
          </a:xfrm>
          <a:prstGeom prst="wedgeRoundRectCallout">
            <a:avLst>
              <a:gd name="adj1" fmla="val -70740"/>
              <a:gd name="adj2" fmla="val -1107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Definition der Menüelemente als XML Ressource</a:t>
            </a:r>
            <a:endParaRPr lang="de-AT" sz="160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6225952" y="2017016"/>
            <a:ext cx="2841848" cy="1335783"/>
          </a:xfrm>
          <a:prstGeom prst="wedgeRoundRectCallout">
            <a:avLst>
              <a:gd name="adj1" fmla="val -66898"/>
              <a:gd name="adj2" fmla="val 3286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Laden der Menüelemente aus der XML Ressource innerhalb der </a:t>
            </a:r>
            <a:r>
              <a:rPr lang="de-AT" sz="1600" dirty="0" err="1" smtClean="0"/>
              <a:t>Activity</a:t>
            </a:r>
            <a:r>
              <a:rPr lang="de-AT" sz="1600" dirty="0" smtClean="0"/>
              <a:t> Klasse</a:t>
            </a:r>
            <a:endParaRPr lang="de-AT" sz="160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6225952" y="3581400"/>
            <a:ext cx="2841848" cy="1591963"/>
          </a:xfrm>
          <a:prstGeom prst="wedgeRoundRectCallout">
            <a:avLst>
              <a:gd name="adj1" fmla="val -65505"/>
              <a:gd name="adj2" fmla="val 2257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Reagieren</a:t>
            </a:r>
            <a:r>
              <a:rPr lang="en-US" sz="1600" dirty="0" smtClean="0"/>
              <a:t> auf </a:t>
            </a:r>
            <a:r>
              <a:rPr lang="en-US" sz="1600" dirty="0" err="1" smtClean="0"/>
              <a:t>Auswahl</a:t>
            </a:r>
            <a:r>
              <a:rPr lang="en-US" sz="1600" dirty="0" smtClean="0"/>
              <a:t> </a:t>
            </a:r>
            <a:r>
              <a:rPr lang="en-US" sz="1600" dirty="0" err="1" smtClean="0"/>
              <a:t>eines</a:t>
            </a:r>
            <a:r>
              <a:rPr lang="en-US" sz="1600" dirty="0" smtClean="0"/>
              <a:t> </a:t>
            </a:r>
            <a:r>
              <a:rPr lang="en-US" sz="1600" dirty="0" err="1" smtClean="0"/>
              <a:t>Menüelements</a:t>
            </a:r>
            <a:r>
              <a:rPr lang="en-US" sz="1600" dirty="0" smtClean="0"/>
              <a:t> </a:t>
            </a:r>
            <a:r>
              <a:rPr lang="en-US" sz="1600" dirty="0" err="1" smtClean="0"/>
              <a:t>über</a:t>
            </a:r>
            <a:r>
              <a:rPr lang="en-US" sz="1600" dirty="0" smtClean="0"/>
              <a:t> </a:t>
            </a:r>
            <a:r>
              <a:rPr lang="en-US" sz="1600" dirty="0" err="1" smtClean="0"/>
              <a:t>eine</a:t>
            </a:r>
            <a:r>
              <a:rPr lang="en-US" sz="1600" dirty="0" smtClean="0"/>
              <a:t> Listener </a:t>
            </a:r>
            <a:r>
              <a:rPr lang="en-US" sz="1600" dirty="0" err="1" smtClean="0"/>
              <a:t>Methode</a:t>
            </a:r>
            <a:r>
              <a:rPr lang="en-US" sz="1600" dirty="0" smtClean="0"/>
              <a:t> </a:t>
            </a:r>
            <a:r>
              <a:rPr lang="en-US" sz="1600" dirty="0" err="1" smtClean="0"/>
              <a:t>innerhalb</a:t>
            </a:r>
            <a:r>
              <a:rPr lang="en-US" sz="1600" dirty="0" smtClean="0"/>
              <a:t> der Activity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360442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Einführung</a:t>
            </a:r>
            <a:r>
              <a:rPr lang="en-US" dirty="0" smtClean="0"/>
              <a:t> in die </a:t>
            </a: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mobiler</a:t>
            </a:r>
            <a:r>
              <a:rPr lang="en-US" dirty="0" smtClean="0"/>
              <a:t> </a:t>
            </a:r>
            <a:r>
              <a:rPr lang="en-US" dirty="0" err="1" smtClean="0"/>
              <a:t>Anwendungen</a:t>
            </a:r>
            <a:endParaRPr lang="en-US" dirty="0" smtClean="0"/>
          </a:p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grafische</a:t>
            </a:r>
            <a:r>
              <a:rPr lang="en-US" dirty="0" smtClean="0"/>
              <a:t> </a:t>
            </a:r>
            <a:r>
              <a:rPr lang="en-US" dirty="0" err="1" smtClean="0"/>
              <a:t>Oberflächen</a:t>
            </a:r>
            <a:r>
              <a:rPr lang="en-US" dirty="0" smtClean="0"/>
              <a:t> und </a:t>
            </a:r>
            <a:r>
              <a:rPr lang="en-US" dirty="0" err="1" smtClean="0"/>
              <a:t>Benutzerinteraktionen</a:t>
            </a:r>
            <a:endParaRPr lang="en-US" dirty="0" smtClean="0"/>
          </a:p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Weiterführende</a:t>
            </a:r>
            <a:r>
              <a:rPr lang="en-US" dirty="0" smtClean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/>
              <a:t>Standorbezogene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Asynchrone</a:t>
            </a:r>
            <a:r>
              <a:rPr lang="en-US" dirty="0" smtClean="0"/>
              <a:t> </a:t>
            </a:r>
            <a:r>
              <a:rPr lang="en-US" dirty="0" err="1" smtClean="0"/>
              <a:t>Verarbeitung</a:t>
            </a:r>
            <a:endParaRPr lang="en-US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Inhaltsübersicht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01689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Tx/>
              <a:buChar char="•"/>
            </a:pPr>
            <a:r>
              <a:rPr lang="de-DE" dirty="0" smtClean="0"/>
              <a:t>Dialoge </a:t>
            </a:r>
            <a:r>
              <a:rPr lang="de-DE" dirty="0"/>
              <a:t>weisen auf </a:t>
            </a:r>
            <a:r>
              <a:rPr lang="de-DE" dirty="0" smtClean="0"/>
              <a:t>Probleme/Informationen</a:t>
            </a:r>
            <a:br>
              <a:rPr lang="de-DE" dirty="0" smtClean="0"/>
            </a:br>
            <a:r>
              <a:rPr lang="de-DE" dirty="0" smtClean="0"/>
              <a:t>hin und </a:t>
            </a:r>
            <a:r>
              <a:rPr lang="de-DE" dirty="0"/>
              <a:t>erfordern vom Benutzer </a:t>
            </a:r>
            <a:r>
              <a:rPr lang="de-DE" dirty="0" smtClean="0"/>
              <a:t>eine</a:t>
            </a:r>
            <a:br>
              <a:rPr lang="de-DE" dirty="0" smtClean="0"/>
            </a:br>
            <a:r>
              <a:rPr lang="de-DE" dirty="0" smtClean="0"/>
              <a:t>Bestätigung</a:t>
            </a:r>
            <a:r>
              <a:rPr lang="de-DE" dirty="0"/>
              <a:t>. </a:t>
            </a:r>
            <a:r>
              <a:rPr lang="de-DE" dirty="0" smtClean="0"/>
              <a:t>Werden </a:t>
            </a:r>
            <a:r>
              <a:rPr lang="de-DE" dirty="0"/>
              <a:t>oberhalb </a:t>
            </a:r>
            <a:r>
              <a:rPr lang="de-DE" dirty="0" smtClean="0"/>
              <a:t>der sichtbaren und aktiven </a:t>
            </a:r>
            <a:r>
              <a:rPr lang="de-DE" dirty="0" err="1" smtClean="0"/>
              <a:t>Activity</a:t>
            </a:r>
            <a:r>
              <a:rPr lang="de-DE" dirty="0" smtClean="0"/>
              <a:t> angezeigt.</a:t>
            </a:r>
            <a:endParaRPr lang="de-DE" dirty="0"/>
          </a:p>
          <a:p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Dialoge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verschiedene</a:t>
            </a:r>
            <a:r>
              <a:rPr lang="en-US" dirty="0" smtClean="0"/>
              <a:t> </a:t>
            </a:r>
            <a:r>
              <a:rPr lang="en-US" dirty="0" err="1" smtClean="0"/>
              <a:t>Standartdialoge</a:t>
            </a:r>
            <a:r>
              <a:rPr lang="en-US" dirty="0" smtClean="0"/>
              <a:t>, </a:t>
            </a:r>
            <a:r>
              <a:rPr lang="en-US" dirty="0" err="1" smtClean="0"/>
              <a:t>welche</a:t>
            </a:r>
            <a:r>
              <a:rPr lang="en-US" dirty="0" smtClean="0"/>
              <a:t> von der </a:t>
            </a:r>
            <a:r>
              <a:rPr lang="en-US" dirty="0" err="1" smtClean="0"/>
              <a:t>Klasse</a:t>
            </a:r>
            <a:r>
              <a:rPr lang="en-US" dirty="0" smtClean="0"/>
              <a:t> Dialog </a:t>
            </a:r>
            <a:r>
              <a:rPr lang="en-US" dirty="0" err="1" smtClean="0"/>
              <a:t>abgeleitet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endParaRPr lang="en-US" dirty="0" smtClean="0"/>
          </a:p>
          <a:p>
            <a:pPr lvl="1"/>
            <a:r>
              <a:rPr lang="de-DE" dirty="0" err="1"/>
              <a:t>AlertDialog</a:t>
            </a:r>
            <a:r>
              <a:rPr lang="de-DE" dirty="0"/>
              <a:t> – Eine Nachricht mit einer Auswahl von bis zu drei Buttons</a:t>
            </a:r>
          </a:p>
          <a:p>
            <a:pPr lvl="1"/>
            <a:r>
              <a:rPr lang="de-DE" dirty="0" err="1"/>
              <a:t>DatePickerDialog</a:t>
            </a:r>
            <a:r>
              <a:rPr lang="de-DE" dirty="0"/>
              <a:t>/</a:t>
            </a:r>
            <a:r>
              <a:rPr lang="de-DE" dirty="0" err="1"/>
              <a:t>TimePickerDialog</a:t>
            </a:r>
            <a:r>
              <a:rPr lang="de-DE" dirty="0"/>
              <a:t> – sind Dialoge zur Auswahl eines Zeitpunkts oder eines </a:t>
            </a:r>
            <a:r>
              <a:rPr lang="de-DE" dirty="0" smtClean="0"/>
              <a:t>Datums</a:t>
            </a:r>
          </a:p>
          <a:p>
            <a:r>
              <a:rPr lang="de-DE" dirty="0" smtClean="0"/>
              <a:t>Zur Erstellung der Dialoge werden </a:t>
            </a:r>
            <a:r>
              <a:rPr lang="de-DE" dirty="0" err="1" smtClean="0"/>
              <a:t>Builder</a:t>
            </a:r>
            <a:r>
              <a:rPr lang="de-DE" dirty="0" smtClean="0"/>
              <a:t> verwendet (siehe </a:t>
            </a:r>
            <a:r>
              <a:rPr lang="de-DE" dirty="0" err="1" smtClean="0"/>
              <a:t>OOP</a:t>
            </a:r>
            <a:r>
              <a:rPr lang="de-DE" dirty="0" smtClean="0"/>
              <a:t> Design Pattern </a:t>
            </a:r>
            <a:r>
              <a:rPr lang="de-DE" dirty="0" err="1" smtClean="0"/>
              <a:t>Builder</a:t>
            </a:r>
            <a:r>
              <a:rPr lang="de-DE" dirty="0" smtClean="0"/>
              <a:t>)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Interaktion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Dialoge</a:t>
            </a:r>
            <a:r>
              <a:rPr lang="en-US" dirty="0" smtClean="0"/>
              <a:t> I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648" y="152400"/>
            <a:ext cx="2413686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021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Interaktion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Dialoge</a:t>
            </a:r>
            <a:r>
              <a:rPr lang="en-US" dirty="0"/>
              <a:t> </a:t>
            </a:r>
            <a:r>
              <a:rPr lang="en-US" dirty="0" smtClean="0"/>
              <a:t>II</a:t>
            </a:r>
            <a:endParaRPr lang="de-AT" dirty="0"/>
          </a:p>
          <a:p>
            <a:endParaRPr lang="de-AT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67818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70" y="2828925"/>
            <a:ext cx="6715125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bgerundete rechteckige Legende 7"/>
          <p:cNvSpPr/>
          <p:nvPr/>
        </p:nvSpPr>
        <p:spPr>
          <a:xfrm>
            <a:off x="6225952" y="609600"/>
            <a:ext cx="2841848" cy="1205480"/>
          </a:xfrm>
          <a:prstGeom prst="wedgeRoundRectCallout">
            <a:avLst>
              <a:gd name="adj1" fmla="val -69780"/>
              <a:gd name="adj2" fmla="val -541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Erstellung eines Dialog </a:t>
            </a:r>
            <a:r>
              <a:rPr lang="de-AT" sz="1600" dirty="0" err="1" smtClean="0"/>
              <a:t>Builder</a:t>
            </a:r>
            <a:r>
              <a:rPr lang="de-AT" sz="1600" dirty="0"/>
              <a:t> </a:t>
            </a:r>
            <a:r>
              <a:rPr lang="de-AT" sz="1600" dirty="0" smtClean="0"/>
              <a:t>für die aktuelle </a:t>
            </a:r>
            <a:r>
              <a:rPr lang="de-AT" sz="1600" dirty="0" err="1" smtClean="0"/>
              <a:t>Activity</a:t>
            </a:r>
            <a:endParaRPr lang="de-AT" sz="160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6225952" y="1905000"/>
            <a:ext cx="2841848" cy="667891"/>
          </a:xfrm>
          <a:prstGeom prst="wedgeRoundRectCallout">
            <a:avLst>
              <a:gd name="adj1" fmla="val -71700"/>
              <a:gd name="adj2" fmla="val -5500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Setzen</a:t>
            </a:r>
            <a:r>
              <a:rPr lang="en-US" sz="1600" dirty="0" smtClean="0"/>
              <a:t> </a:t>
            </a:r>
            <a:r>
              <a:rPr lang="en-US" sz="1600" dirty="0" err="1" smtClean="0"/>
              <a:t>unterschiedlicher</a:t>
            </a:r>
            <a:r>
              <a:rPr lang="en-US" sz="1600" dirty="0" smtClean="0"/>
              <a:t> Attribute (</a:t>
            </a:r>
            <a:r>
              <a:rPr lang="en-US" sz="1600" dirty="0" err="1" smtClean="0"/>
              <a:t>Titel</a:t>
            </a:r>
            <a:r>
              <a:rPr lang="en-US" sz="1600" dirty="0" smtClean="0"/>
              <a:t>, </a:t>
            </a:r>
            <a:r>
              <a:rPr lang="en-US" sz="1600" dirty="0" err="1" smtClean="0"/>
              <a:t>Nachricht</a:t>
            </a:r>
            <a:r>
              <a:rPr lang="en-US" sz="1600" dirty="0" smtClean="0"/>
              <a:t>)</a:t>
            </a:r>
            <a:endParaRPr lang="de-AT" sz="160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6225952" y="2743200"/>
            <a:ext cx="2841848" cy="762000"/>
          </a:xfrm>
          <a:prstGeom prst="wedgeRoundRectCallout">
            <a:avLst>
              <a:gd name="adj1" fmla="val -100082"/>
              <a:gd name="adj2" fmla="val -6602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Zeigen</a:t>
            </a:r>
            <a:r>
              <a:rPr lang="en-US" sz="1600" dirty="0" smtClean="0"/>
              <a:t> des Dialogs </a:t>
            </a:r>
            <a:r>
              <a:rPr lang="en-US" sz="1600" dirty="0" err="1" smtClean="0"/>
              <a:t>über</a:t>
            </a:r>
            <a:r>
              <a:rPr lang="en-US" sz="1600" dirty="0" smtClean="0"/>
              <a:t> der </a:t>
            </a:r>
            <a:r>
              <a:rPr lang="en-US" sz="1600" dirty="0" err="1" smtClean="0"/>
              <a:t>aktuellen</a:t>
            </a:r>
            <a:r>
              <a:rPr lang="en-US" sz="1600" dirty="0" smtClean="0"/>
              <a:t> Activity</a:t>
            </a:r>
            <a:endParaRPr lang="de-AT" sz="1600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6225952" y="3690937"/>
            <a:ext cx="2841848" cy="1752600"/>
          </a:xfrm>
          <a:prstGeom prst="wedgeRoundRectCallout">
            <a:avLst>
              <a:gd name="adj1" fmla="val -64544"/>
              <a:gd name="adj2" fmla="val -2553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600" dirty="0" err="1" smtClean="0"/>
              <a:t>Erstellen</a:t>
            </a:r>
            <a:r>
              <a:rPr lang="en-US" sz="1600" dirty="0" smtClean="0"/>
              <a:t> von Buttons </a:t>
            </a:r>
            <a:r>
              <a:rPr lang="en-US" sz="1600" dirty="0" err="1" smtClean="0"/>
              <a:t>für</a:t>
            </a:r>
            <a:r>
              <a:rPr lang="en-US" sz="1600" dirty="0" smtClean="0"/>
              <a:t> </a:t>
            </a:r>
            <a:r>
              <a:rPr lang="en-US" sz="1600" dirty="0" err="1" smtClean="0"/>
              <a:t>einen</a:t>
            </a:r>
            <a:r>
              <a:rPr lang="en-US" sz="1600" dirty="0" smtClean="0"/>
              <a:t> </a:t>
            </a:r>
            <a:r>
              <a:rPr lang="en-US" sz="1600" dirty="0" err="1" smtClean="0"/>
              <a:t>positiven</a:t>
            </a:r>
            <a:r>
              <a:rPr lang="en-US" sz="1600" dirty="0" smtClean="0"/>
              <a:t> </a:t>
            </a:r>
            <a:r>
              <a:rPr lang="en-US" sz="1600" dirty="0" err="1" smtClean="0"/>
              <a:t>bzw</a:t>
            </a:r>
            <a:r>
              <a:rPr lang="en-US" sz="1600" dirty="0" smtClean="0"/>
              <a:t>. </a:t>
            </a:r>
            <a:r>
              <a:rPr lang="en-US" sz="1600" dirty="0" err="1" smtClean="0"/>
              <a:t>negativen</a:t>
            </a:r>
            <a:r>
              <a:rPr lang="en-US" sz="1600" dirty="0" smtClean="0"/>
              <a:t> </a:t>
            </a:r>
            <a:r>
              <a:rPr lang="en-US" sz="1600" dirty="0" err="1" smtClean="0"/>
              <a:t>Bescheid</a:t>
            </a:r>
            <a:r>
              <a:rPr lang="en-US" sz="1600" dirty="0" smtClean="0"/>
              <a:t> des </a:t>
            </a:r>
            <a:r>
              <a:rPr lang="en-US" sz="1600" dirty="0" err="1" smtClean="0"/>
              <a:t>Benutzers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3377736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09600" y="1219200"/>
            <a:ext cx="7620000" cy="1600200"/>
          </a:xfrm>
        </p:spPr>
        <p:txBody>
          <a:bodyPr/>
          <a:lstStyle/>
          <a:p>
            <a:r>
              <a:rPr lang="en-US" dirty="0" smtClean="0"/>
              <a:t>Toasts </a:t>
            </a:r>
            <a:r>
              <a:rPr lang="en-US" dirty="0" err="1" smtClean="0"/>
              <a:t>geben</a:t>
            </a:r>
            <a:r>
              <a:rPr lang="en-US" dirty="0" smtClean="0"/>
              <a:t> </a:t>
            </a:r>
            <a:r>
              <a:rPr lang="en-US" dirty="0" err="1" smtClean="0"/>
              <a:t>Feeback</a:t>
            </a:r>
            <a:r>
              <a:rPr lang="en-US" dirty="0" smtClean="0"/>
              <a:t> </a:t>
            </a:r>
            <a:r>
              <a:rPr lang="en-US" dirty="0" err="1" smtClean="0"/>
              <a:t>mittels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Nachricht</a:t>
            </a:r>
            <a:r>
              <a:rPr lang="en-US" dirty="0" smtClean="0"/>
              <a:t>,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kurz</a:t>
            </a:r>
            <a:r>
              <a:rPr lang="en-US" dirty="0" smtClean="0"/>
              <a:t> in </a:t>
            </a:r>
            <a:r>
              <a:rPr lang="en-US" dirty="0" err="1" smtClean="0"/>
              <a:t>einem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Popup </a:t>
            </a:r>
            <a:r>
              <a:rPr lang="en-US" dirty="0" err="1" smtClean="0"/>
              <a:t>erscheint</a:t>
            </a:r>
            <a:r>
              <a:rPr lang="en-US" dirty="0" smtClean="0"/>
              <a:t>.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Interaktion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Toasts</a:t>
            </a:r>
            <a:endParaRPr lang="de-AT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60605"/>
            <a:ext cx="279082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3219451"/>
            <a:ext cx="67532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bgerundete rechteckige Legende 6"/>
          <p:cNvSpPr/>
          <p:nvPr/>
        </p:nvSpPr>
        <p:spPr>
          <a:xfrm>
            <a:off x="5992924" y="3067051"/>
            <a:ext cx="2841848" cy="1904999"/>
          </a:xfrm>
          <a:prstGeom prst="wedgeRoundRectCallout">
            <a:avLst>
              <a:gd name="adj1" fmla="val -65984"/>
              <a:gd name="adj2" fmla="val 1122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Spezifikation</a:t>
            </a:r>
            <a:r>
              <a:rPr lang="en-US" sz="1600" dirty="0" smtClean="0"/>
              <a:t> der </a:t>
            </a:r>
            <a:r>
              <a:rPr lang="en-US" sz="1600" dirty="0" err="1" smtClean="0"/>
              <a:t>aktuellen</a:t>
            </a:r>
            <a:r>
              <a:rPr lang="en-US" sz="1600" dirty="0" smtClean="0"/>
              <a:t> Activity, </a:t>
            </a:r>
            <a:r>
              <a:rPr lang="en-US" sz="1600" dirty="0" err="1" smtClean="0"/>
              <a:t>eines</a:t>
            </a:r>
            <a:r>
              <a:rPr lang="en-US" sz="1600" dirty="0" smtClean="0"/>
              <a:t> </a:t>
            </a:r>
            <a:r>
              <a:rPr lang="en-US" sz="1600" dirty="0" err="1" smtClean="0"/>
              <a:t>Textes</a:t>
            </a:r>
            <a:r>
              <a:rPr lang="en-US" sz="1600" dirty="0" smtClean="0"/>
              <a:t>, </a:t>
            </a:r>
            <a:r>
              <a:rPr lang="en-US" sz="1600" dirty="0" err="1" smtClean="0"/>
              <a:t>welcher</a:t>
            </a:r>
            <a:r>
              <a:rPr lang="en-US" sz="1600" dirty="0" smtClean="0"/>
              <a:t> </a:t>
            </a:r>
            <a:r>
              <a:rPr lang="en-US" sz="1600" dirty="0" err="1" smtClean="0"/>
              <a:t>dargestellt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soll</a:t>
            </a:r>
            <a:r>
              <a:rPr lang="en-US" sz="1600" dirty="0" smtClean="0"/>
              <a:t> und </a:t>
            </a:r>
            <a:r>
              <a:rPr lang="en-US" sz="1600" dirty="0" err="1" smtClean="0"/>
              <a:t>einer</a:t>
            </a:r>
            <a:r>
              <a:rPr lang="en-US" sz="1600" dirty="0" smtClean="0"/>
              <a:t> </a:t>
            </a:r>
            <a:r>
              <a:rPr lang="en-US" sz="1600" dirty="0" err="1" smtClean="0"/>
              <a:t>Darstellungsdauer</a:t>
            </a:r>
            <a:r>
              <a:rPr lang="en-US" sz="1600" dirty="0" smtClean="0"/>
              <a:t>.</a:t>
            </a:r>
            <a:endParaRPr lang="de-AT" sz="160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349151" y="4695826"/>
            <a:ext cx="2841848" cy="790574"/>
          </a:xfrm>
          <a:prstGeom prst="wedgeRoundRectCallout">
            <a:avLst>
              <a:gd name="adj1" fmla="val -45334"/>
              <a:gd name="adj2" fmla="val -7336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Anzeigen</a:t>
            </a:r>
            <a:r>
              <a:rPr lang="en-US" sz="1600" dirty="0" smtClean="0"/>
              <a:t> des Toasts.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746605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heißen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Touchgesten</a:t>
            </a:r>
            <a:r>
              <a:rPr lang="en-US" dirty="0" smtClean="0"/>
              <a:t>?</a:t>
            </a:r>
            <a:endParaRPr lang="de-AT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25" y="108890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898" y="108890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071" y="108890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245" y="108890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25" y="2791852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898" y="2791852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071" y="2791852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25" y="4494805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898" y="4494805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071" y="4494805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245" y="279893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718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Reagieren</a:t>
            </a:r>
            <a:r>
              <a:rPr lang="en-US" dirty="0" smtClean="0"/>
              <a:t> auf Touch Events</a:t>
            </a:r>
            <a:endParaRPr lang="de-AT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4728"/>
            <a:ext cx="5943600" cy="5223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5638800" y="838200"/>
            <a:ext cx="3424572" cy="1904999"/>
          </a:xfrm>
          <a:prstGeom prst="wedgeRoundRectCallout">
            <a:avLst>
              <a:gd name="adj1" fmla="val -65984"/>
              <a:gd name="adj2" fmla="val 1122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/>
              <a:t>Über</a:t>
            </a:r>
            <a:r>
              <a:rPr lang="en-US" sz="1600" dirty="0" smtClean="0"/>
              <a:t> die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dirty="0" err="1" smtClean="0"/>
              <a:t>MotionEvent</a:t>
            </a:r>
            <a:r>
              <a:rPr lang="en-US" sz="1600" dirty="0" smtClean="0"/>
              <a:t> </a:t>
            </a:r>
            <a:r>
              <a:rPr lang="en-US" sz="1600" dirty="0" err="1" smtClean="0"/>
              <a:t>könne</a:t>
            </a:r>
            <a:r>
              <a:rPr lang="en-US" sz="1600" dirty="0" smtClean="0"/>
              <a:t> </a:t>
            </a:r>
            <a:r>
              <a:rPr lang="en-US" sz="1600" dirty="0" err="1" smtClean="0"/>
              <a:t>viele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Informationen</a:t>
            </a:r>
            <a:r>
              <a:rPr lang="en-US" sz="1600" dirty="0" smtClean="0"/>
              <a:t> </a:t>
            </a:r>
            <a:r>
              <a:rPr lang="en-US" sz="1600" dirty="0" err="1" smtClean="0"/>
              <a:t>über</a:t>
            </a:r>
            <a:r>
              <a:rPr lang="en-US" sz="1600" dirty="0" smtClean="0"/>
              <a:t> das Touch Event </a:t>
            </a:r>
            <a:r>
              <a:rPr lang="en-US" sz="1600" dirty="0" err="1" smtClean="0"/>
              <a:t>eingeholt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err="1" smtClean="0"/>
              <a:t>ZB</a:t>
            </a:r>
            <a:r>
              <a:rPr lang="en-US" sz="1600" dirty="0" smtClean="0"/>
              <a:t> die X- und Y-</a:t>
            </a:r>
            <a:r>
              <a:rPr lang="en-US" sz="1600" dirty="0" err="1" smtClean="0"/>
              <a:t>Koordinaten</a:t>
            </a:r>
            <a:r>
              <a:rPr lang="en-US" sz="1600" dirty="0" smtClean="0"/>
              <a:t> des </a:t>
            </a:r>
            <a:r>
              <a:rPr lang="en-US" sz="1600" dirty="0" err="1" smtClean="0"/>
              <a:t>TouchEvents</a:t>
            </a:r>
            <a:r>
              <a:rPr lang="en-US" sz="1600" dirty="0" smtClean="0"/>
              <a:t>.</a:t>
            </a:r>
            <a:endParaRPr lang="de-AT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638800" y="2895600"/>
            <a:ext cx="3424572" cy="3124200"/>
          </a:xfrm>
          <a:prstGeom prst="wedgeRoundRectCallout">
            <a:avLst>
              <a:gd name="adj1" fmla="val -91091"/>
              <a:gd name="adj2" fmla="val 979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/>
              <a:t>Unterschiedliche</a:t>
            </a:r>
            <a:r>
              <a:rPr lang="en-US" sz="1600" dirty="0" smtClean="0"/>
              <a:t> </a:t>
            </a:r>
            <a:r>
              <a:rPr lang="en-US" sz="1600" dirty="0" err="1" smtClean="0"/>
              <a:t>Konstanten</a:t>
            </a:r>
            <a:r>
              <a:rPr lang="en-US" sz="1600" dirty="0" smtClean="0"/>
              <a:t> </a:t>
            </a:r>
            <a:r>
              <a:rPr lang="en-US" sz="1600" dirty="0" err="1" smtClean="0"/>
              <a:t>geben</a:t>
            </a:r>
            <a:r>
              <a:rPr lang="en-US" sz="1600" dirty="0" smtClean="0"/>
              <a:t> </a:t>
            </a:r>
            <a:r>
              <a:rPr lang="en-US" sz="1600" dirty="0" err="1" smtClean="0"/>
              <a:t>Aufschluss</a:t>
            </a:r>
            <a:r>
              <a:rPr lang="en-US" sz="1600" dirty="0" smtClean="0"/>
              <a:t> </a:t>
            </a:r>
            <a:r>
              <a:rPr lang="en-US" sz="1600" dirty="0" err="1" smtClean="0"/>
              <a:t>über</a:t>
            </a:r>
            <a:r>
              <a:rPr lang="en-US" sz="1600" dirty="0" smtClean="0"/>
              <a:t> die </a:t>
            </a:r>
            <a:r>
              <a:rPr lang="en-US" sz="1600" dirty="0" err="1" smtClean="0"/>
              <a:t>durchgeführte</a:t>
            </a:r>
            <a:r>
              <a:rPr lang="en-US" sz="1600" dirty="0" smtClean="0"/>
              <a:t> </a:t>
            </a:r>
            <a:r>
              <a:rPr lang="en-US" sz="1600" dirty="0" err="1" smtClean="0"/>
              <a:t>Aktion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err="1" smtClean="0"/>
              <a:t>ACTION_DOWN</a:t>
            </a:r>
            <a:r>
              <a:rPr lang="en-US" sz="1600" dirty="0" smtClean="0"/>
              <a:t>: Finger </a:t>
            </a:r>
            <a:r>
              <a:rPr lang="en-US" sz="1600" dirty="0" err="1" smtClean="0"/>
              <a:t>berührt</a:t>
            </a:r>
            <a:r>
              <a:rPr lang="en-US" sz="1600" dirty="0" smtClean="0"/>
              <a:t> das Display</a:t>
            </a:r>
          </a:p>
          <a:p>
            <a:r>
              <a:rPr lang="en-US" sz="1600" dirty="0" err="1" smtClean="0"/>
              <a:t>ACTION_UP</a:t>
            </a:r>
            <a:r>
              <a:rPr lang="en-US" sz="1600" dirty="0" smtClean="0"/>
              <a:t>: Finger </a:t>
            </a:r>
            <a:r>
              <a:rPr lang="en-US" sz="1600" dirty="0" err="1" smtClean="0"/>
              <a:t>verlässt</a:t>
            </a:r>
            <a:r>
              <a:rPr lang="en-US" sz="1600" dirty="0" smtClean="0"/>
              <a:t> das Display</a:t>
            </a:r>
          </a:p>
          <a:p>
            <a:r>
              <a:rPr lang="en-US" sz="1600" dirty="0" err="1" smtClean="0"/>
              <a:t>ACTION_MOVE</a:t>
            </a:r>
            <a:r>
              <a:rPr lang="en-US" sz="1600" dirty="0" smtClean="0"/>
              <a:t>: Finger </a:t>
            </a:r>
            <a:r>
              <a:rPr lang="en-US" sz="1600" dirty="0" err="1" smtClean="0"/>
              <a:t>bewegt</a:t>
            </a:r>
            <a:r>
              <a:rPr lang="en-US" sz="1600" dirty="0" smtClean="0"/>
              <a:t> </a:t>
            </a:r>
            <a:r>
              <a:rPr lang="en-US" sz="1600" dirty="0" err="1" smtClean="0"/>
              <a:t>sich</a:t>
            </a:r>
            <a:r>
              <a:rPr lang="en-US" sz="1600" dirty="0" smtClean="0"/>
              <a:t> am Display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4142357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Touch </a:t>
            </a:r>
            <a:r>
              <a:rPr lang="en-US" dirty="0" err="1" smtClean="0"/>
              <a:t>Gesten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definierte</a:t>
            </a:r>
            <a:r>
              <a:rPr lang="en-US" dirty="0" smtClean="0"/>
              <a:t> </a:t>
            </a:r>
            <a:r>
              <a:rPr lang="en-US" dirty="0" err="1" smtClean="0"/>
              <a:t>Bewegungen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mehreren</a:t>
            </a:r>
            <a:r>
              <a:rPr lang="en-US" dirty="0" smtClean="0"/>
              <a:t> </a:t>
            </a:r>
            <a:r>
              <a:rPr lang="en-US" dirty="0" err="1" smtClean="0"/>
              <a:t>Fingern</a:t>
            </a:r>
            <a:endParaRPr lang="en-US" dirty="0"/>
          </a:p>
          <a:p>
            <a:r>
              <a:rPr lang="en-US" dirty="0" smtClean="0"/>
              <a:t>Um </a:t>
            </a:r>
            <a:r>
              <a:rPr lang="en-US" dirty="0" err="1" smtClean="0"/>
              <a:t>spezifische</a:t>
            </a:r>
            <a:r>
              <a:rPr lang="en-US" dirty="0" smtClean="0"/>
              <a:t> Touch </a:t>
            </a:r>
            <a:r>
              <a:rPr lang="en-US" dirty="0" err="1" smtClean="0"/>
              <a:t>Gesten</a:t>
            </a:r>
            <a:r>
              <a:rPr lang="en-US" dirty="0" smtClean="0"/>
              <a:t> </a:t>
            </a:r>
            <a:r>
              <a:rPr lang="en-US" dirty="0" err="1" smtClean="0"/>
              <a:t>erkennen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Touch Events </a:t>
            </a:r>
            <a:r>
              <a:rPr lang="en-US" dirty="0" err="1" smtClean="0"/>
              <a:t>gesammelt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1"/>
            <a:r>
              <a:rPr lang="en-US" dirty="0" smtClean="0"/>
              <a:t>Die </a:t>
            </a:r>
            <a:r>
              <a:rPr lang="en-US" dirty="0" err="1" smtClean="0"/>
              <a:t>gesammelten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interpretiert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und </a:t>
            </a:r>
            <a:r>
              <a:rPr lang="en-US" dirty="0" err="1" smtClean="0"/>
              <a:t>möglicherweise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Touchgeste</a:t>
            </a:r>
            <a:r>
              <a:rPr lang="en-US" dirty="0" smtClean="0"/>
              <a:t> </a:t>
            </a:r>
            <a:r>
              <a:rPr lang="en-US" dirty="0" err="1" smtClean="0"/>
              <a:t>zuordnen</a:t>
            </a:r>
            <a:endParaRPr lang="en-US" dirty="0" smtClean="0"/>
          </a:p>
          <a:p>
            <a:r>
              <a:rPr lang="en-US" dirty="0" smtClean="0"/>
              <a:t>Android </a:t>
            </a:r>
            <a:r>
              <a:rPr lang="en-US" dirty="0" err="1" smtClean="0"/>
              <a:t>bietet</a:t>
            </a:r>
            <a:r>
              <a:rPr lang="en-US" dirty="0" smtClean="0"/>
              <a:t> </a:t>
            </a:r>
            <a:r>
              <a:rPr lang="en-US" dirty="0" err="1" smtClean="0"/>
              <a:t>einige</a:t>
            </a:r>
            <a:r>
              <a:rPr lang="en-US" dirty="0" smtClean="0"/>
              <a:t> </a:t>
            </a:r>
            <a:r>
              <a:rPr lang="en-US" dirty="0" err="1" smtClean="0"/>
              <a:t>Klassen</a:t>
            </a:r>
            <a:r>
              <a:rPr lang="en-US" dirty="0" smtClean="0"/>
              <a:t> um </a:t>
            </a:r>
            <a:r>
              <a:rPr lang="en-US" dirty="0" err="1" smtClean="0"/>
              <a:t>Touchgesten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erkennen</a:t>
            </a:r>
            <a:endParaRPr lang="en-US" dirty="0" smtClean="0"/>
          </a:p>
          <a:p>
            <a:pPr lvl="1"/>
            <a:r>
              <a:rPr lang="en-US" dirty="0" err="1" smtClean="0"/>
              <a:t>GestureDetector</a:t>
            </a:r>
            <a:r>
              <a:rPr lang="en-US" dirty="0" smtClean="0"/>
              <a:t>: Fling, </a:t>
            </a:r>
            <a:r>
              <a:rPr lang="en-US" dirty="0" err="1" smtClean="0"/>
              <a:t>DoubleTab</a:t>
            </a:r>
            <a:r>
              <a:rPr lang="en-US" dirty="0" smtClean="0"/>
              <a:t>, </a:t>
            </a:r>
            <a:r>
              <a:rPr lang="en-US" dirty="0" err="1" smtClean="0"/>
              <a:t>LongPress</a:t>
            </a:r>
            <a:r>
              <a:rPr lang="en-US" dirty="0" smtClean="0"/>
              <a:t>, …</a:t>
            </a:r>
          </a:p>
          <a:p>
            <a:pPr lvl="1"/>
            <a:r>
              <a:rPr lang="en-US" dirty="0" err="1" smtClean="0"/>
              <a:t>ScaleGestureDetector</a:t>
            </a:r>
            <a:r>
              <a:rPr lang="en-US" dirty="0" smtClean="0"/>
              <a:t>: </a:t>
            </a:r>
            <a:r>
              <a:rPr lang="en-US" dirty="0" err="1" smtClean="0"/>
              <a:t>Skalierung</a:t>
            </a:r>
            <a:endParaRPr lang="en-US" dirty="0" smtClean="0"/>
          </a:p>
          <a:p>
            <a:pPr lvl="1"/>
            <a:r>
              <a:rPr lang="en-US" dirty="0" err="1" smtClean="0"/>
              <a:t>VelocityTracker</a:t>
            </a:r>
            <a:r>
              <a:rPr lang="en-US" dirty="0" smtClean="0"/>
              <a:t>: Swipe </a:t>
            </a:r>
            <a:r>
              <a:rPr lang="en-US" dirty="0" err="1" smtClean="0"/>
              <a:t>Geschwindigkeit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Komplexere</a:t>
            </a:r>
            <a:r>
              <a:rPr lang="en-US" dirty="0" smtClean="0"/>
              <a:t> </a:t>
            </a:r>
            <a:r>
              <a:rPr lang="en-US" dirty="0" err="1" smtClean="0"/>
              <a:t>Gesten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43870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GestureDetector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endParaRPr lang="de-AT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1689864"/>
            <a:ext cx="6867525" cy="349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5427095" y="1385529"/>
            <a:ext cx="3168352" cy="1191816"/>
          </a:xfrm>
          <a:prstGeom prst="wedgeRoundRectCallout">
            <a:avLst>
              <a:gd name="adj1" fmla="val -51521"/>
              <a:gd name="adj2" fmla="val 7328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err="1" smtClean="0"/>
              <a:t>Instanzieren</a:t>
            </a:r>
            <a:r>
              <a:rPr lang="de-AT" sz="1600" dirty="0" smtClean="0"/>
              <a:t> eines </a:t>
            </a:r>
            <a:r>
              <a:rPr lang="de-AT" sz="1600" dirty="0" err="1" smtClean="0"/>
              <a:t>GestureDetectors</a:t>
            </a:r>
            <a:r>
              <a:rPr lang="de-AT" sz="1600" dirty="0" smtClean="0"/>
              <a:t> mit Übergabe eines </a:t>
            </a:r>
            <a:r>
              <a:rPr lang="de-AT" sz="1600" dirty="0" err="1" smtClean="0"/>
              <a:t>GestureListeners</a:t>
            </a:r>
            <a:r>
              <a:rPr lang="de-AT" sz="1600" dirty="0" smtClean="0"/>
              <a:t>.</a:t>
            </a:r>
            <a:endParaRPr lang="de-AT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752020" y="3836430"/>
            <a:ext cx="3168352" cy="646986"/>
          </a:xfrm>
          <a:prstGeom prst="wedgeRoundRectCallout">
            <a:avLst>
              <a:gd name="adj1" fmla="val -63151"/>
              <a:gd name="adj2" fmla="val -4809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Der </a:t>
            </a:r>
            <a:r>
              <a:rPr lang="de-AT" sz="1600" dirty="0" err="1" smtClean="0"/>
              <a:t>GestureListener</a:t>
            </a:r>
            <a:r>
              <a:rPr lang="de-AT" sz="1600" dirty="0" smtClean="0"/>
              <a:t> reagiert auf </a:t>
            </a:r>
            <a:r>
              <a:rPr lang="de-AT" sz="1600" dirty="0" err="1" smtClean="0"/>
              <a:t>Fling</a:t>
            </a:r>
            <a:r>
              <a:rPr lang="de-AT" sz="1600" dirty="0" smtClean="0"/>
              <a:t> Gesten.</a:t>
            </a:r>
            <a:endParaRPr lang="de-AT" sz="16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3491880" y="4969895"/>
            <a:ext cx="3168352" cy="646986"/>
          </a:xfrm>
          <a:prstGeom prst="wedgeRoundRectCallout">
            <a:avLst>
              <a:gd name="adj1" fmla="val -53244"/>
              <a:gd name="adj2" fmla="val -9702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 err="1" smtClean="0"/>
              <a:t>Überprüfung</a:t>
            </a:r>
            <a:r>
              <a:rPr lang="en-US" sz="1600" dirty="0" smtClean="0"/>
              <a:t> </a:t>
            </a:r>
            <a:r>
              <a:rPr lang="en-US" sz="1600" dirty="0" err="1" smtClean="0"/>
              <a:t>ob</a:t>
            </a:r>
            <a:r>
              <a:rPr lang="en-US" sz="1600" dirty="0" smtClean="0"/>
              <a:t> das Event </a:t>
            </a:r>
            <a:r>
              <a:rPr lang="en-US" sz="1600" dirty="0" err="1" smtClean="0"/>
              <a:t>erfasst</a:t>
            </a:r>
            <a:r>
              <a:rPr lang="en-US" sz="1600" dirty="0" smtClean="0"/>
              <a:t> </a:t>
            </a:r>
            <a:r>
              <a:rPr lang="en-US" sz="1600" dirty="0" err="1" smtClean="0"/>
              <a:t>wurde</a:t>
            </a:r>
            <a:r>
              <a:rPr lang="en-US" sz="1600" dirty="0" smtClean="0"/>
              <a:t>, </a:t>
            </a:r>
            <a:r>
              <a:rPr lang="en-US" sz="1600" dirty="0" err="1" smtClean="0"/>
              <a:t>oder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.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356202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Die </a:t>
            </a:r>
            <a:r>
              <a:rPr lang="en-US" sz="2000" dirty="0" err="1" smtClean="0"/>
              <a:t>RecyclerView</a:t>
            </a:r>
            <a:r>
              <a:rPr lang="en-US" sz="2000" dirty="0" smtClean="0"/>
              <a:t> </a:t>
            </a:r>
            <a:r>
              <a:rPr lang="en-US" sz="2000" dirty="0" err="1" smtClean="0"/>
              <a:t>bietet</a:t>
            </a:r>
            <a:r>
              <a:rPr lang="en-US" sz="2000" dirty="0" smtClean="0"/>
              <a:t> </a:t>
            </a:r>
            <a:r>
              <a:rPr lang="en-US" sz="2000" dirty="0" err="1" smtClean="0"/>
              <a:t>eine</a:t>
            </a:r>
            <a:r>
              <a:rPr lang="en-US" sz="2000" dirty="0" smtClean="0"/>
              <a:t> </a:t>
            </a:r>
            <a:r>
              <a:rPr lang="en-US" sz="2000" dirty="0" err="1" smtClean="0"/>
              <a:t>effiziente</a:t>
            </a:r>
            <a:r>
              <a:rPr lang="en-US" sz="2000" dirty="0" smtClean="0"/>
              <a:t> und </a:t>
            </a:r>
            <a:r>
              <a:rPr lang="en-US" sz="2000" dirty="0" err="1" smtClean="0"/>
              <a:t>modulare</a:t>
            </a:r>
            <a:r>
              <a:rPr lang="en-US" sz="2000" dirty="0"/>
              <a:t> </a:t>
            </a:r>
            <a:r>
              <a:rPr lang="en-US" sz="2000" dirty="0" smtClean="0"/>
              <a:t>UI </a:t>
            </a:r>
            <a:r>
              <a:rPr lang="en-US" sz="2000" dirty="0" err="1" smtClean="0"/>
              <a:t>Komponente</a:t>
            </a:r>
            <a:r>
              <a:rPr lang="en-US" sz="2000" dirty="0" smtClean="0"/>
              <a:t> </a:t>
            </a:r>
            <a:r>
              <a:rPr lang="en-US" sz="2000" dirty="0" err="1" smtClean="0"/>
              <a:t>für</a:t>
            </a:r>
            <a:r>
              <a:rPr lang="en-US" sz="2000" dirty="0" smtClean="0"/>
              <a:t> die </a:t>
            </a:r>
            <a:r>
              <a:rPr lang="en-US" sz="2000" dirty="0" err="1" smtClean="0"/>
              <a:t>Darstellung</a:t>
            </a:r>
            <a:r>
              <a:rPr lang="en-US" sz="2000" dirty="0" smtClean="0"/>
              <a:t> </a:t>
            </a:r>
            <a:r>
              <a:rPr lang="en-US" sz="2000" dirty="0" err="1" smtClean="0"/>
              <a:t>einer</a:t>
            </a:r>
            <a:r>
              <a:rPr lang="en-US" sz="2000" dirty="0" smtClean="0"/>
              <a:t> </a:t>
            </a:r>
            <a:r>
              <a:rPr lang="en-US" sz="2000" dirty="0" err="1" smtClean="0"/>
              <a:t>Menge</a:t>
            </a:r>
            <a:r>
              <a:rPr lang="en-US" sz="2000" dirty="0" smtClean="0"/>
              <a:t> von </a:t>
            </a:r>
            <a:r>
              <a:rPr lang="en-US" sz="2000" dirty="0" err="1" smtClean="0"/>
              <a:t>Elementen</a:t>
            </a:r>
            <a:r>
              <a:rPr lang="en-US" sz="2000" dirty="0" smtClean="0"/>
              <a:t> </a:t>
            </a:r>
            <a:r>
              <a:rPr lang="en-US" sz="2000" dirty="0" err="1" smtClean="0"/>
              <a:t>zB</a:t>
            </a:r>
            <a:r>
              <a:rPr lang="en-US" sz="2000" dirty="0" smtClean="0"/>
              <a:t> </a:t>
            </a:r>
            <a:r>
              <a:rPr lang="en-US" sz="2000" dirty="0" err="1" smtClean="0"/>
              <a:t>als</a:t>
            </a:r>
            <a:r>
              <a:rPr lang="en-US" sz="2000" dirty="0" smtClean="0"/>
              <a:t> </a:t>
            </a:r>
            <a:r>
              <a:rPr lang="en-US" sz="2000" dirty="0" err="1" smtClean="0"/>
              <a:t>Liste</a:t>
            </a:r>
            <a:r>
              <a:rPr lang="en-US" sz="2000" dirty="0" smtClean="0"/>
              <a:t>, </a:t>
            </a:r>
            <a:r>
              <a:rPr lang="en-US" sz="2000" dirty="0" err="1" smtClean="0"/>
              <a:t>aber</a:t>
            </a:r>
            <a:r>
              <a:rPr lang="en-US" sz="2000" dirty="0" smtClean="0"/>
              <a:t> </a:t>
            </a:r>
            <a:r>
              <a:rPr lang="en-US" sz="2000" dirty="0" err="1" smtClean="0"/>
              <a:t>auch</a:t>
            </a:r>
            <a:r>
              <a:rPr lang="en-US" sz="2000" dirty="0" smtClean="0"/>
              <a:t> </a:t>
            </a:r>
            <a:r>
              <a:rPr lang="en-US" sz="2000" dirty="0" err="1" smtClean="0"/>
              <a:t>als</a:t>
            </a:r>
            <a:r>
              <a:rPr lang="en-US" sz="2000" dirty="0" smtClean="0"/>
              <a:t> Grid</a:t>
            </a:r>
          </a:p>
          <a:p>
            <a:r>
              <a:rPr lang="en-US" sz="2000" dirty="0" smtClean="0"/>
              <a:t>Die </a:t>
            </a:r>
            <a:r>
              <a:rPr lang="en-US" sz="2000" dirty="0" err="1" smtClean="0"/>
              <a:t>RecyclerView</a:t>
            </a:r>
            <a:r>
              <a:rPr lang="en-US" sz="2000" dirty="0" smtClean="0"/>
              <a:t> </a:t>
            </a:r>
            <a:r>
              <a:rPr lang="en-US" sz="2000" dirty="0" err="1" smtClean="0"/>
              <a:t>ist</a:t>
            </a:r>
            <a:r>
              <a:rPr lang="en-US" sz="2000" dirty="0" smtClean="0"/>
              <a:t> der Mediator </a:t>
            </a:r>
            <a:r>
              <a:rPr lang="en-US" sz="2000" dirty="0" err="1" smtClean="0"/>
              <a:t>zwischen</a:t>
            </a:r>
            <a:r>
              <a:rPr lang="en-US" sz="2000" dirty="0" smtClean="0"/>
              <a:t> der </a:t>
            </a:r>
            <a:r>
              <a:rPr lang="en-US" sz="2000" dirty="0" err="1" smtClean="0"/>
              <a:t>Darstellung</a:t>
            </a:r>
            <a:r>
              <a:rPr lang="en-US" sz="2000" dirty="0" smtClean="0"/>
              <a:t> von </a:t>
            </a:r>
            <a:r>
              <a:rPr lang="en-US" sz="2000" dirty="0" err="1" smtClean="0"/>
              <a:t>Elementen</a:t>
            </a:r>
            <a:r>
              <a:rPr lang="en-US" sz="2000" dirty="0" smtClean="0"/>
              <a:t> (Layout)</a:t>
            </a:r>
            <a:br>
              <a:rPr lang="en-US" sz="2000" dirty="0" smtClean="0"/>
            </a:br>
            <a:r>
              <a:rPr lang="en-US" sz="2000" dirty="0" smtClean="0"/>
              <a:t>und der </a:t>
            </a:r>
            <a:r>
              <a:rPr lang="en-US" sz="2000" dirty="0" err="1" smtClean="0"/>
              <a:t>Datenhaltung</a:t>
            </a:r>
            <a:r>
              <a:rPr lang="en-US" sz="2000" dirty="0" smtClean="0"/>
              <a:t> (Adapter).</a:t>
            </a:r>
          </a:p>
          <a:p>
            <a:r>
              <a:rPr lang="en-US" sz="2000" dirty="0" err="1" smtClean="0"/>
              <a:t>Über</a:t>
            </a:r>
            <a:r>
              <a:rPr lang="en-US" sz="2000" dirty="0" smtClean="0"/>
              <a:t> den Adapter (Design Pattern) </a:t>
            </a:r>
            <a:r>
              <a:rPr lang="en-US" sz="2000" dirty="0" err="1" smtClean="0"/>
              <a:t>können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 smtClean="0"/>
              <a:t>unterschiedliche</a:t>
            </a:r>
            <a:r>
              <a:rPr lang="en-US" sz="2000" dirty="0" smtClean="0"/>
              <a:t> </a:t>
            </a:r>
            <a:r>
              <a:rPr lang="en-US" sz="2000" dirty="0" err="1" smtClean="0"/>
              <a:t>Persistierungen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realisiert</a:t>
            </a:r>
            <a:r>
              <a:rPr lang="en-US" sz="2000" dirty="0" smtClean="0"/>
              <a:t> </a:t>
            </a:r>
            <a:r>
              <a:rPr lang="en-US" sz="2000" dirty="0" err="1" smtClean="0"/>
              <a:t>werden</a:t>
            </a:r>
            <a:r>
              <a:rPr lang="en-US" sz="2000" dirty="0" smtClean="0"/>
              <a:t> (</a:t>
            </a:r>
            <a:r>
              <a:rPr lang="en-US" sz="2000" dirty="0" err="1" smtClean="0"/>
              <a:t>zB</a:t>
            </a:r>
            <a:r>
              <a:rPr lang="en-US" sz="2000" dirty="0" smtClean="0"/>
              <a:t> SQLite, </a:t>
            </a:r>
            <a:r>
              <a:rPr lang="en-US" sz="2000" dirty="0" err="1" smtClean="0"/>
              <a:t>Webservice</a:t>
            </a:r>
            <a:r>
              <a:rPr lang="en-US" sz="2000" dirty="0" smtClean="0"/>
              <a:t>, …).</a:t>
            </a:r>
          </a:p>
          <a:p>
            <a:r>
              <a:rPr lang="en-US" sz="2000" dirty="0" smtClean="0"/>
              <a:t>Die </a:t>
            </a:r>
            <a:r>
              <a:rPr lang="en-US" sz="2000" dirty="0" err="1" smtClean="0"/>
              <a:t>RecyclerView</a:t>
            </a:r>
            <a:r>
              <a:rPr lang="en-US" sz="2000" dirty="0" smtClean="0"/>
              <a:t> </a:t>
            </a:r>
            <a:r>
              <a:rPr lang="en-US" sz="2000" dirty="0" err="1" smtClean="0"/>
              <a:t>kann</a:t>
            </a:r>
            <a:r>
              <a:rPr lang="en-US" sz="2000" dirty="0" smtClean="0"/>
              <a:t> </a:t>
            </a:r>
            <a:r>
              <a:rPr lang="en-US" sz="2000" dirty="0" err="1" smtClean="0"/>
              <a:t>über</a:t>
            </a:r>
            <a:r>
              <a:rPr lang="en-US" sz="2000" dirty="0" smtClean="0"/>
              <a:t> </a:t>
            </a:r>
            <a:r>
              <a:rPr lang="en-US" sz="2000" dirty="0" err="1" smtClean="0"/>
              <a:t>verschiedene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 smtClean="0"/>
              <a:t>Komponenten</a:t>
            </a:r>
            <a:r>
              <a:rPr lang="en-US" sz="2000" dirty="0" smtClean="0"/>
              <a:t> </a:t>
            </a:r>
            <a:r>
              <a:rPr lang="en-US" sz="2000" dirty="0" err="1" smtClean="0"/>
              <a:t>konfiguriert</a:t>
            </a:r>
            <a:r>
              <a:rPr lang="en-US" sz="2000" dirty="0" smtClean="0"/>
              <a:t> </a:t>
            </a:r>
            <a:r>
              <a:rPr lang="en-US" sz="2000" dirty="0" err="1" smtClean="0"/>
              <a:t>werden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err="1" smtClean="0"/>
              <a:t>LayoutManager</a:t>
            </a:r>
            <a:r>
              <a:rPr lang="en-US" sz="1800" dirty="0" smtClean="0"/>
              <a:t>: </a:t>
            </a:r>
            <a:r>
              <a:rPr lang="en-US" sz="1800" dirty="0" err="1" smtClean="0"/>
              <a:t>zB</a:t>
            </a:r>
            <a:r>
              <a:rPr lang="en-US" sz="1800" dirty="0" smtClean="0"/>
              <a:t> </a:t>
            </a:r>
            <a:r>
              <a:rPr lang="en-US" sz="1800" dirty="0" err="1" smtClean="0"/>
              <a:t>LinearLayoutManager</a:t>
            </a:r>
            <a:endParaRPr lang="en-US" sz="1800" dirty="0" smtClean="0"/>
          </a:p>
          <a:p>
            <a:pPr lvl="1"/>
            <a:r>
              <a:rPr lang="en-US" sz="1800" dirty="0" err="1" smtClean="0"/>
              <a:t>ItemTouchHelper</a:t>
            </a:r>
            <a:r>
              <a:rPr lang="en-US" sz="1800" dirty="0" smtClean="0"/>
              <a:t>: </a:t>
            </a:r>
            <a:r>
              <a:rPr lang="en-US" sz="1800" dirty="0" err="1" smtClean="0"/>
              <a:t>Reaktion</a:t>
            </a:r>
            <a:r>
              <a:rPr lang="en-US" sz="1800" dirty="0" smtClean="0"/>
              <a:t> auf Drag and Drop</a:t>
            </a:r>
            <a:br>
              <a:rPr lang="en-US" sz="1800" dirty="0" smtClean="0"/>
            </a:br>
            <a:r>
              <a:rPr lang="en-US" sz="1800" dirty="0" err="1" smtClean="0"/>
              <a:t>bzw</a:t>
            </a:r>
            <a:r>
              <a:rPr lang="en-US" sz="1800" dirty="0" smtClean="0"/>
              <a:t>. Swipe </a:t>
            </a:r>
            <a:r>
              <a:rPr lang="en-US" sz="1800" dirty="0" err="1" smtClean="0"/>
              <a:t>Gesten</a:t>
            </a:r>
            <a:endParaRPr lang="en-US" sz="1800" dirty="0" smtClean="0"/>
          </a:p>
          <a:p>
            <a:pPr lvl="1"/>
            <a:r>
              <a:rPr lang="en-US" sz="1800" dirty="0" err="1" smtClean="0"/>
              <a:t>ItemDecorator</a:t>
            </a:r>
            <a:r>
              <a:rPr lang="en-US" sz="1800" dirty="0" smtClean="0"/>
              <a:t>: </a:t>
            </a:r>
            <a:r>
              <a:rPr lang="en-US" sz="1800" dirty="0" err="1" smtClean="0"/>
              <a:t>Zur</a:t>
            </a:r>
            <a:r>
              <a:rPr lang="en-US" sz="1800" dirty="0" smtClean="0"/>
              <a:t> </a:t>
            </a:r>
            <a:r>
              <a:rPr lang="en-US" sz="1800" dirty="0" err="1" smtClean="0"/>
              <a:t>individuellen</a:t>
            </a:r>
            <a:r>
              <a:rPr lang="en-US" sz="1800" dirty="0" smtClean="0"/>
              <a:t> </a:t>
            </a:r>
            <a:r>
              <a:rPr lang="en-US" sz="1800" dirty="0" err="1" smtClean="0"/>
              <a:t>Darstellung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 smtClean="0"/>
              <a:t>einzelner</a:t>
            </a:r>
            <a:r>
              <a:rPr lang="en-US" sz="1800" dirty="0" smtClean="0"/>
              <a:t> </a:t>
            </a:r>
            <a:r>
              <a:rPr lang="en-US" sz="1800" dirty="0" err="1" smtClean="0"/>
              <a:t>Elemente</a:t>
            </a:r>
            <a:endParaRPr lang="en-US" sz="1800" dirty="0" smtClean="0"/>
          </a:p>
          <a:p>
            <a:pPr lvl="1"/>
            <a:r>
              <a:rPr lang="en-US" sz="1800" dirty="0" smtClean="0"/>
              <a:t>…</a:t>
            </a:r>
          </a:p>
          <a:p>
            <a:r>
              <a:rPr lang="en-US" sz="2000" dirty="0" smtClean="0"/>
              <a:t>Die </a:t>
            </a:r>
            <a:r>
              <a:rPr lang="en-US" sz="2000" dirty="0" err="1" smtClean="0"/>
              <a:t>einzelnen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Elemente</a:t>
            </a:r>
            <a:r>
              <a:rPr lang="en-US" sz="2000" dirty="0" smtClean="0"/>
              <a:t> </a:t>
            </a:r>
            <a:r>
              <a:rPr lang="en-US" sz="2000" dirty="0" err="1" smtClean="0"/>
              <a:t>werden</a:t>
            </a:r>
            <a:r>
              <a:rPr lang="en-US" sz="2000" dirty="0" smtClean="0"/>
              <a:t> </a:t>
            </a:r>
            <a:r>
              <a:rPr lang="en-US" sz="2000" dirty="0" err="1" smtClean="0"/>
              <a:t>mittels</a:t>
            </a:r>
            <a:r>
              <a:rPr lang="en-US" sz="2000" dirty="0" smtClean="0"/>
              <a:t> des</a:t>
            </a:r>
            <a:br>
              <a:rPr lang="en-US" sz="2000" dirty="0" smtClean="0"/>
            </a:br>
            <a:r>
              <a:rPr lang="en-US" sz="2000" dirty="0" smtClean="0"/>
              <a:t>View Holder Design Patterns </a:t>
            </a:r>
            <a:r>
              <a:rPr lang="en-US" sz="2000" dirty="0" err="1" smtClean="0"/>
              <a:t>realisiert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endParaRPr lang="de-AT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RecyclerView</a:t>
            </a:r>
            <a:r>
              <a:rPr lang="en-US" dirty="0" smtClean="0"/>
              <a:t> (</a:t>
            </a:r>
            <a:r>
              <a:rPr lang="en-US" dirty="0" err="1" smtClean="0"/>
              <a:t>ListView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deprecated!)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58" y="3293985"/>
            <a:ext cx="1530351" cy="272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529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Android</a:t>
            </a:r>
            <a:r>
              <a:rPr lang="de-DE" dirty="0"/>
              <a:t> Anwendungen bestehen aus einem substanziellen Anteil externer Ressourcen, z.B. Grafiken, die nicht direkt im Programmtext definiert werden können</a:t>
            </a:r>
          </a:p>
          <a:p>
            <a:r>
              <a:rPr lang="de-DE" dirty="0"/>
              <a:t>Enthaltene Textfragmente sollten nicht direkt im Text definiert werden</a:t>
            </a:r>
          </a:p>
          <a:p>
            <a:pPr lvl="1"/>
            <a:r>
              <a:rPr lang="de-DE" dirty="0"/>
              <a:t>Übersetzung des Programms in andere Sprachen erheblich leichter, wenn Konfiguration über Ressourcendatei erfolgt</a:t>
            </a:r>
          </a:p>
          <a:p>
            <a:pPr lvl="1"/>
            <a:r>
              <a:rPr lang="de-DE" dirty="0"/>
              <a:t>Schreibfehler in den Texten lassen sich ohne </a:t>
            </a:r>
            <a:r>
              <a:rPr lang="de-DE" dirty="0" smtClean="0"/>
              <a:t>Kompilierung ausbessern</a:t>
            </a:r>
            <a:endParaRPr lang="de-DE" dirty="0"/>
          </a:p>
          <a:p>
            <a:r>
              <a:rPr lang="de-DE" dirty="0" smtClean="0"/>
              <a:t>In der </a:t>
            </a:r>
            <a:r>
              <a:rPr lang="de-DE" dirty="0" err="1" smtClean="0"/>
              <a:t>Android</a:t>
            </a:r>
            <a:r>
              <a:rPr lang="de-DE" dirty="0" smtClean="0"/>
              <a:t>-Projektstruktur gibt es hierfür das Verzeichnis </a:t>
            </a:r>
            <a:r>
              <a:rPr lang="de-DE" dirty="0" err="1" smtClean="0"/>
              <a:t>res</a:t>
            </a:r>
            <a:endParaRPr lang="de-DE" dirty="0" smtClean="0"/>
          </a:p>
          <a:p>
            <a:pPr lvl="1"/>
            <a:r>
              <a:rPr lang="de-DE" dirty="0" smtClean="0"/>
              <a:t>Für </a:t>
            </a:r>
            <a:r>
              <a:rPr lang="de-DE" dirty="0"/>
              <a:t>Layouts -&gt; Verzeichnis </a:t>
            </a:r>
            <a:r>
              <a:rPr lang="de-DE" dirty="0" err="1" smtClean="0"/>
              <a:t>layout</a:t>
            </a:r>
            <a:endParaRPr lang="de-DE" dirty="0" smtClean="0"/>
          </a:p>
          <a:p>
            <a:pPr lvl="1"/>
            <a:r>
              <a:rPr lang="de-DE" dirty="0" smtClean="0"/>
              <a:t>Für Menüs -&gt; Verzeichnis </a:t>
            </a:r>
            <a:r>
              <a:rPr lang="de-DE" dirty="0" err="1" smtClean="0"/>
              <a:t>menu</a:t>
            </a:r>
            <a:endParaRPr lang="de-DE" dirty="0"/>
          </a:p>
          <a:p>
            <a:pPr lvl="1"/>
            <a:r>
              <a:rPr lang="de-DE" dirty="0"/>
              <a:t>Für Grafiken -&gt; Verzeichnisse </a:t>
            </a:r>
            <a:r>
              <a:rPr lang="de-DE" dirty="0" err="1"/>
              <a:t>drawable</a:t>
            </a:r>
            <a:r>
              <a:rPr lang="de-DE" dirty="0"/>
              <a:t>-XXX (für verschiedene Auflösungen)</a:t>
            </a:r>
          </a:p>
          <a:p>
            <a:pPr lvl="1"/>
            <a:r>
              <a:rPr lang="de-DE" dirty="0"/>
              <a:t>Für Strings (und sonstiges) -&gt; Verzeichnis </a:t>
            </a:r>
            <a:r>
              <a:rPr lang="de-DE" dirty="0" err="1"/>
              <a:t>values</a:t>
            </a:r>
            <a:endParaRPr lang="de-DE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Nutzung</a:t>
            </a:r>
            <a:r>
              <a:rPr lang="en-US" dirty="0" smtClean="0"/>
              <a:t> von </a:t>
            </a:r>
            <a:r>
              <a:rPr lang="en-US" dirty="0" err="1" smtClean="0"/>
              <a:t>Resourcen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7279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Beispiel Benutzung von </a:t>
            </a:r>
            <a:r>
              <a:rPr lang="de-DE" dirty="0" smtClean="0"/>
              <a:t>Ressourcen in Layouts</a:t>
            </a:r>
            <a:endParaRPr lang="de-AT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71" y="937604"/>
            <a:ext cx="3309596" cy="4696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4013938" y="1538790"/>
            <a:ext cx="3168352" cy="919401"/>
          </a:xfrm>
          <a:prstGeom prst="wedgeRoundRectCallout">
            <a:avLst>
              <a:gd name="adj1" fmla="val -85981"/>
              <a:gd name="adj2" fmla="val 8783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Einbinden einer Grafik über @</a:t>
            </a:r>
            <a:r>
              <a:rPr lang="de-AT" sz="1600" dirty="0" err="1" smtClean="0"/>
              <a:t>drawable</a:t>
            </a:r>
            <a:r>
              <a:rPr lang="de-AT" sz="1600" dirty="0" smtClean="0"/>
              <a:t/>
            </a:r>
            <a:br>
              <a:rPr lang="de-AT" sz="1600" dirty="0" smtClean="0"/>
            </a:br>
            <a:r>
              <a:rPr lang="de-AT" sz="1600" dirty="0" smtClean="0"/>
              <a:t>(+Dateinamen ohne Endung)</a:t>
            </a:r>
            <a:endParaRPr lang="de-AT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3626895" y="2798930"/>
            <a:ext cx="3456384" cy="919401"/>
          </a:xfrm>
          <a:prstGeom prst="wedgeRoundRectCallout">
            <a:avLst>
              <a:gd name="adj1" fmla="val -55239"/>
              <a:gd name="adj2" fmla="val 15175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Einbinden einer Zeichenkette über @</a:t>
            </a:r>
            <a:r>
              <a:rPr lang="de-AT" sz="1600" dirty="0" err="1" smtClean="0"/>
              <a:t>string</a:t>
            </a:r>
            <a:r>
              <a:rPr lang="de-AT" sz="1600" dirty="0" smtClean="0"/>
              <a:t/>
            </a:r>
            <a:br>
              <a:rPr lang="de-AT" sz="1600" dirty="0" smtClean="0"/>
            </a:br>
            <a:r>
              <a:rPr lang="de-AT" sz="1600" dirty="0" smtClean="0"/>
              <a:t>(+Name der String-Ressource)</a:t>
            </a:r>
            <a:endParaRPr lang="de-AT" sz="16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65" y="4290381"/>
            <a:ext cx="4680520" cy="15688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38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AT" dirty="0"/>
              <a:t>Wiederholung: </a:t>
            </a:r>
            <a:r>
              <a:rPr lang="de-AT" dirty="0" err="1"/>
              <a:t>Android</a:t>
            </a:r>
            <a:r>
              <a:rPr lang="de-AT" dirty="0"/>
              <a:t> Anwendungen bestehen aus Komponenten</a:t>
            </a:r>
          </a:p>
          <a:p>
            <a:pPr lvl="1"/>
            <a:r>
              <a:rPr lang="de-AT" dirty="0" err="1"/>
              <a:t>Activities</a:t>
            </a:r>
            <a:r>
              <a:rPr lang="de-AT" dirty="0"/>
              <a:t> für die Realisierung von Userinterfaces</a:t>
            </a:r>
          </a:p>
          <a:p>
            <a:pPr lvl="1"/>
            <a:r>
              <a:rPr lang="de-AT" dirty="0"/>
              <a:t>Services zur Verwaltung von Hintergrundtasks</a:t>
            </a:r>
          </a:p>
          <a:p>
            <a:pPr lvl="1"/>
            <a:r>
              <a:rPr lang="de-AT" dirty="0"/>
              <a:t>Broadcast Receiver für das Verarbeiten von systemweiten Broadcasts</a:t>
            </a:r>
          </a:p>
          <a:p>
            <a:pPr lvl="1"/>
            <a:r>
              <a:rPr lang="de-AT" dirty="0"/>
              <a:t>Content Provider für die Verwaltung von Daten</a:t>
            </a:r>
          </a:p>
          <a:p>
            <a:pPr lvl="1"/>
            <a:endParaRPr lang="de-AT" dirty="0"/>
          </a:p>
          <a:p>
            <a:r>
              <a:rPr lang="de-AT" dirty="0" err="1"/>
              <a:t>Android</a:t>
            </a:r>
            <a:r>
              <a:rPr lang="de-AT" dirty="0"/>
              <a:t> Anwendungen sind nach dem Prinzip der losen Kopplung konzipiert</a:t>
            </a:r>
          </a:p>
          <a:p>
            <a:pPr lvl="1"/>
            <a:r>
              <a:rPr lang="de-AT" dirty="0"/>
              <a:t>Jede Komponente hat eine </a:t>
            </a:r>
            <a:r>
              <a:rPr lang="de-AT" u="sng" dirty="0"/>
              <a:t>klare Verantwortung</a:t>
            </a:r>
            <a:r>
              <a:rPr lang="de-AT" dirty="0"/>
              <a:t> und ist </a:t>
            </a:r>
            <a:r>
              <a:rPr lang="de-AT" u="sng" dirty="0"/>
              <a:t>Unabhängig</a:t>
            </a:r>
            <a:r>
              <a:rPr lang="de-AT" dirty="0"/>
              <a:t> von anderen Komponenten</a:t>
            </a:r>
          </a:p>
          <a:p>
            <a:pPr lvl="1"/>
            <a:r>
              <a:rPr lang="de-AT" dirty="0"/>
              <a:t>Komponenten kommunizieren über </a:t>
            </a:r>
            <a:r>
              <a:rPr lang="de-AT" u="sng" dirty="0"/>
              <a:t>wohldefinierte Schnittstellen</a:t>
            </a:r>
            <a:r>
              <a:rPr lang="de-AT" dirty="0"/>
              <a:t> (</a:t>
            </a:r>
            <a:r>
              <a:rPr lang="de-AT" dirty="0" err="1"/>
              <a:t>Intents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Komponenten sind dadurch systemweit </a:t>
            </a:r>
            <a:r>
              <a:rPr lang="de-AT" u="sng" dirty="0"/>
              <a:t>wiederverwendbar</a:t>
            </a:r>
          </a:p>
          <a:p>
            <a:pPr lvl="1"/>
            <a:r>
              <a:rPr lang="de-AT" dirty="0"/>
              <a:t>Komponenten können isoliert </a:t>
            </a:r>
            <a:r>
              <a:rPr lang="de-AT" u="sng" dirty="0"/>
              <a:t>getestet</a:t>
            </a:r>
            <a:r>
              <a:rPr lang="de-AT" dirty="0"/>
              <a:t> werden (Unit Test)</a:t>
            </a:r>
          </a:p>
          <a:p>
            <a:endParaRPr lang="de-AT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Lose </a:t>
            </a:r>
            <a:r>
              <a:rPr lang="en-US" dirty="0" err="1" smtClean="0"/>
              <a:t>Kopplung</a:t>
            </a:r>
            <a:r>
              <a:rPr lang="en-US" dirty="0" smtClean="0"/>
              <a:t> von </a:t>
            </a:r>
            <a:r>
              <a:rPr lang="en-US" dirty="0" err="1" smtClean="0"/>
              <a:t>Komponenten</a:t>
            </a:r>
            <a:endParaRPr lang="en-US" dirty="0"/>
          </a:p>
          <a:p>
            <a:r>
              <a:rPr lang="en-US" dirty="0" smtClean="0"/>
              <a:t>in Android </a:t>
            </a:r>
            <a:r>
              <a:rPr lang="en-US" dirty="0" err="1" smtClean="0"/>
              <a:t>Anwendungen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07153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Beispiel Benutzung von </a:t>
            </a:r>
            <a:r>
              <a:rPr lang="de-DE" dirty="0" smtClean="0"/>
              <a:t>Ressourcen in </a:t>
            </a:r>
            <a:r>
              <a:rPr lang="de-DE" dirty="0" err="1" smtClean="0"/>
              <a:t>Activities</a:t>
            </a:r>
            <a:endParaRPr lang="de-AT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65"/>
          <a:stretch/>
        </p:blipFill>
        <p:spPr bwMode="auto">
          <a:xfrm>
            <a:off x="379131" y="773705"/>
            <a:ext cx="5618735" cy="2730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bgerundete rechteckige Legende 6"/>
          <p:cNvSpPr/>
          <p:nvPr/>
        </p:nvSpPr>
        <p:spPr>
          <a:xfrm>
            <a:off x="3835515" y="1088810"/>
            <a:ext cx="3168352" cy="646986"/>
          </a:xfrm>
          <a:prstGeom prst="wedgeRoundRectCallout">
            <a:avLst>
              <a:gd name="adj1" fmla="val -64559"/>
              <a:gd name="adj2" fmla="val 2372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Einbinden einer String Ressource über die R-Klasse</a:t>
            </a:r>
            <a:endParaRPr lang="de-AT" sz="16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955" y="3100385"/>
            <a:ext cx="4680520" cy="15688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hteck 7"/>
          <p:cNvSpPr/>
          <p:nvPr/>
        </p:nvSpPr>
        <p:spPr>
          <a:xfrm>
            <a:off x="545954" y="4824154"/>
            <a:ext cx="6321301" cy="13951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Die Android IDE </a:t>
            </a:r>
            <a:r>
              <a:rPr lang="en-US" dirty="0" err="1" smtClean="0"/>
              <a:t>generiert</a:t>
            </a:r>
            <a:r>
              <a:rPr lang="en-US" dirty="0" smtClean="0"/>
              <a:t> die </a:t>
            </a:r>
            <a:r>
              <a:rPr lang="en-US" dirty="0" err="1" smtClean="0"/>
              <a:t>Klasse</a:t>
            </a:r>
            <a:r>
              <a:rPr lang="en-US" dirty="0" smtClean="0"/>
              <a:t> R,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Konstanten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Referenzen</a:t>
            </a:r>
            <a:r>
              <a:rPr lang="en-US" dirty="0" smtClean="0"/>
              <a:t> auf </a:t>
            </a:r>
            <a:r>
              <a:rPr lang="en-US" dirty="0" err="1" smtClean="0"/>
              <a:t>Resourcen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Auch</a:t>
            </a:r>
            <a:r>
              <a:rPr lang="en-US" dirty="0" smtClean="0"/>
              <a:t> IDs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in Layouts </a:t>
            </a:r>
            <a:r>
              <a:rPr lang="en-US" dirty="0" err="1" smtClean="0"/>
              <a:t>für</a:t>
            </a:r>
            <a:r>
              <a:rPr lang="en-US" dirty="0" smtClean="0"/>
              <a:t> Views </a:t>
            </a:r>
            <a:r>
              <a:rPr lang="en-US" dirty="0" err="1" smtClean="0"/>
              <a:t>befinden</a:t>
            </a:r>
            <a:r>
              <a:rPr lang="en-US" dirty="0" smtClean="0"/>
              <a:t>, </a:t>
            </a:r>
            <a:r>
              <a:rPr lang="en-US" dirty="0" err="1" smtClean="0"/>
              <a:t>finden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in der </a:t>
            </a:r>
            <a:r>
              <a:rPr lang="en-US" dirty="0" err="1" smtClean="0"/>
              <a:t>Klasse</a:t>
            </a:r>
            <a:r>
              <a:rPr lang="en-US" dirty="0" smtClean="0"/>
              <a:t> R </a:t>
            </a:r>
            <a:r>
              <a:rPr lang="en-US" dirty="0" err="1" smtClean="0"/>
              <a:t>wieder</a:t>
            </a:r>
            <a:r>
              <a:rPr lang="en-US" dirty="0" smtClean="0"/>
              <a:t>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80040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67200" y="1219200"/>
            <a:ext cx="3962400" cy="4800600"/>
          </a:xfrm>
        </p:spPr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sind</a:t>
            </a:r>
            <a:r>
              <a:rPr lang="en-US" dirty="0" smtClean="0"/>
              <a:t> Intents?</a:t>
            </a:r>
          </a:p>
          <a:p>
            <a:r>
              <a:rPr lang="en-US" dirty="0" err="1" smtClean="0"/>
              <a:t>Unterschied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inklusiven</a:t>
            </a:r>
            <a:r>
              <a:rPr lang="en-US" dirty="0" smtClean="0"/>
              <a:t> und </a:t>
            </a:r>
            <a:r>
              <a:rPr lang="en-US" dirty="0" err="1" smtClean="0"/>
              <a:t>exklusiven</a:t>
            </a:r>
            <a:r>
              <a:rPr lang="en-US" dirty="0" smtClean="0"/>
              <a:t> Intents</a:t>
            </a:r>
          </a:p>
          <a:p>
            <a:r>
              <a:rPr lang="en-US" dirty="0" err="1" smtClean="0"/>
              <a:t>Navigationsmuster</a:t>
            </a:r>
            <a:endParaRPr lang="en-US" dirty="0" smtClean="0"/>
          </a:p>
          <a:p>
            <a:r>
              <a:rPr lang="en-US" dirty="0" err="1" smtClean="0"/>
              <a:t>ActionBar</a:t>
            </a:r>
            <a:r>
              <a:rPr lang="en-US" dirty="0" smtClean="0"/>
              <a:t>, </a:t>
            </a:r>
            <a:r>
              <a:rPr lang="en-US" dirty="0" err="1" smtClean="0"/>
              <a:t>Dialoge</a:t>
            </a:r>
            <a:r>
              <a:rPr lang="en-US" dirty="0" smtClean="0"/>
              <a:t>, Toasts, …</a:t>
            </a:r>
          </a:p>
          <a:p>
            <a:r>
              <a:rPr lang="en-US" dirty="0" smtClean="0"/>
              <a:t>Touch Events und Touch </a:t>
            </a:r>
            <a:r>
              <a:rPr lang="en-US" dirty="0" err="1" smtClean="0"/>
              <a:t>Gesten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“Take Away”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Einheit</a:t>
            </a:r>
            <a:endParaRPr lang="de-AT" dirty="0"/>
          </a:p>
        </p:txBody>
      </p:sp>
      <p:pic>
        <p:nvPicPr>
          <p:cNvPr id="5" name="Picture 3" descr="MPj03826740000[1]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15906" t="17941" r="7480" b="16086"/>
          <a:stretch>
            <a:fillRect/>
          </a:stretch>
        </p:blipFill>
        <p:spPr bwMode="auto">
          <a:xfrm>
            <a:off x="528638" y="1146189"/>
            <a:ext cx="3613150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005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Instanzen der Klasse </a:t>
            </a:r>
            <a:r>
              <a:rPr lang="de-AT" dirty="0" err="1"/>
              <a:t>Intent</a:t>
            </a:r>
            <a:r>
              <a:rPr lang="de-AT" dirty="0"/>
              <a:t> werden zum Nachrichtenaustausch zwischen Komponenten verwendet</a:t>
            </a:r>
          </a:p>
          <a:p>
            <a:r>
              <a:rPr lang="de-AT" dirty="0" err="1"/>
              <a:t>Activities</a:t>
            </a:r>
            <a:r>
              <a:rPr lang="de-AT" dirty="0"/>
              <a:t>, Services und </a:t>
            </a:r>
            <a:r>
              <a:rPr lang="de-AT" dirty="0" err="1"/>
              <a:t>Broadcase</a:t>
            </a:r>
            <a:r>
              <a:rPr lang="de-AT" dirty="0"/>
              <a:t> Receivers werden über </a:t>
            </a:r>
            <a:r>
              <a:rPr lang="de-AT" dirty="0" err="1"/>
              <a:t>Intents</a:t>
            </a:r>
            <a:r>
              <a:rPr lang="de-AT" dirty="0"/>
              <a:t> aktiviert</a:t>
            </a:r>
          </a:p>
          <a:p>
            <a:pPr lvl="1"/>
            <a:r>
              <a:rPr lang="de-AT" dirty="0"/>
              <a:t>Eine </a:t>
            </a:r>
            <a:r>
              <a:rPr lang="de-AT" dirty="0" err="1"/>
              <a:t>Activity</a:t>
            </a:r>
            <a:r>
              <a:rPr lang="de-AT" dirty="0"/>
              <a:t> kann über die Methoden </a:t>
            </a:r>
            <a:r>
              <a:rPr lang="de-AT" i="1" dirty="0" err="1"/>
              <a:t>startActivity</a:t>
            </a:r>
            <a:r>
              <a:rPr lang="de-AT" i="1" dirty="0"/>
              <a:t>() </a:t>
            </a:r>
            <a:r>
              <a:rPr lang="de-AT" dirty="0"/>
              <a:t>oder </a:t>
            </a:r>
            <a:r>
              <a:rPr lang="de-AT" i="1" dirty="0" err="1"/>
              <a:t>startActivityForResult</a:t>
            </a:r>
            <a:r>
              <a:rPr lang="de-AT" dirty="0"/>
              <a:t>() gestartet werden</a:t>
            </a:r>
          </a:p>
          <a:p>
            <a:pPr lvl="1"/>
            <a:r>
              <a:rPr lang="de-AT" dirty="0"/>
              <a:t>Ein Service kann über die Methode </a:t>
            </a:r>
            <a:r>
              <a:rPr lang="de-AT" i="1" dirty="0" err="1"/>
              <a:t>startService</a:t>
            </a:r>
            <a:r>
              <a:rPr lang="de-AT" i="1" dirty="0"/>
              <a:t>()</a:t>
            </a:r>
            <a:r>
              <a:rPr lang="de-AT" dirty="0"/>
              <a:t> gestartet werden</a:t>
            </a:r>
          </a:p>
          <a:p>
            <a:pPr lvl="1"/>
            <a:r>
              <a:rPr lang="de-AT" dirty="0"/>
              <a:t>Broadcast Receiver können über die Methode </a:t>
            </a:r>
            <a:r>
              <a:rPr lang="de-AT" i="1" dirty="0" err="1"/>
              <a:t>sendBroadcast</a:t>
            </a:r>
            <a:r>
              <a:rPr lang="de-AT" i="1" dirty="0"/>
              <a:t>()</a:t>
            </a:r>
            <a:r>
              <a:rPr lang="de-AT" dirty="0"/>
              <a:t> informiert werden</a:t>
            </a:r>
          </a:p>
          <a:p>
            <a:pPr lvl="1"/>
            <a:r>
              <a:rPr lang="de-AT" dirty="0"/>
              <a:t>Diesen Methoden werden jeweils speziell konfigurierte </a:t>
            </a:r>
            <a:r>
              <a:rPr lang="de-AT" dirty="0" err="1"/>
              <a:t>Intents</a:t>
            </a:r>
            <a:r>
              <a:rPr lang="de-AT" dirty="0"/>
              <a:t> übergeben, um das gewünschte Resultat zu gewährleisten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AT" dirty="0" err="1"/>
              <a:t>Intents</a:t>
            </a:r>
            <a:r>
              <a:rPr lang="de-AT" dirty="0"/>
              <a:t> zum </a:t>
            </a:r>
            <a:r>
              <a:rPr lang="de-AT" dirty="0" smtClean="0"/>
              <a:t>Nachrichtenaustausch</a:t>
            </a:r>
          </a:p>
          <a:p>
            <a:r>
              <a:rPr lang="de-AT" dirty="0" smtClean="0"/>
              <a:t>zwischen </a:t>
            </a:r>
            <a:r>
              <a:rPr lang="de-AT" dirty="0"/>
              <a:t>Komponenten</a:t>
            </a:r>
          </a:p>
        </p:txBody>
      </p:sp>
    </p:spTree>
    <p:extLst>
      <p:ext uri="{BB962C8B-B14F-4D97-AF65-F5344CB8AC3E}">
        <p14:creationId xmlns:p14="http://schemas.microsoft.com/office/powerpoint/2010/main" val="157075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AT" dirty="0"/>
              <a:t>Explizite </a:t>
            </a:r>
            <a:r>
              <a:rPr lang="de-AT" dirty="0" err="1"/>
              <a:t>Intents</a:t>
            </a:r>
            <a:endParaRPr lang="de-AT" dirty="0"/>
          </a:p>
          <a:p>
            <a:pPr lvl="1"/>
            <a:r>
              <a:rPr lang="de-AT" dirty="0"/>
              <a:t>Verwenden (explizit) den Komponentennamen</a:t>
            </a:r>
          </a:p>
          <a:p>
            <a:pPr lvl="2"/>
            <a:r>
              <a:rPr lang="de-AT" dirty="0"/>
              <a:t>Voller Klassenname (Paket- und Klassenname)</a:t>
            </a:r>
          </a:p>
          <a:p>
            <a:pPr lvl="1"/>
            <a:r>
              <a:rPr lang="de-AT" dirty="0"/>
              <a:t>Sinnvoll nur für Komponenten der eigenen Anwendung (Komponentenname muss bekannt sein!)</a:t>
            </a:r>
          </a:p>
          <a:p>
            <a:pPr lvl="1"/>
            <a:endParaRPr lang="de-AT" dirty="0"/>
          </a:p>
          <a:p>
            <a:r>
              <a:rPr lang="de-AT" dirty="0"/>
              <a:t>Implizite </a:t>
            </a:r>
            <a:r>
              <a:rPr lang="de-AT" dirty="0" err="1"/>
              <a:t>Intents</a:t>
            </a:r>
            <a:endParaRPr lang="de-AT" dirty="0"/>
          </a:p>
          <a:p>
            <a:pPr lvl="1"/>
            <a:r>
              <a:rPr lang="de-AT" dirty="0"/>
              <a:t>Verwenden filterbare Attribute (Action, Data, </a:t>
            </a:r>
            <a:r>
              <a:rPr lang="de-AT" dirty="0" err="1"/>
              <a:t>Category</a:t>
            </a:r>
            <a:r>
              <a:rPr lang="de-AT" dirty="0"/>
              <a:t>)</a:t>
            </a:r>
          </a:p>
          <a:p>
            <a:pPr lvl="1"/>
            <a:r>
              <a:rPr lang="de-AT" dirty="0" err="1"/>
              <a:t>Intent</a:t>
            </a:r>
            <a:r>
              <a:rPr lang="de-AT" dirty="0"/>
              <a:t> Resolution (Auflösung) über das gesamte System zur Auswahl einer passenden Komponente</a:t>
            </a:r>
          </a:p>
          <a:p>
            <a:pPr lvl="1"/>
            <a:r>
              <a:rPr lang="de-AT" dirty="0"/>
              <a:t>Auch Komponenten anderer Anwendungen können dadurch integriert werden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Explizite und Implizite </a:t>
            </a:r>
            <a:r>
              <a:rPr lang="de-AT" dirty="0" err="1"/>
              <a:t>Intents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7553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Komponentenname</a:t>
            </a:r>
            <a:endParaRPr lang="en-US" dirty="0" smtClean="0"/>
          </a:p>
          <a:p>
            <a:pPr lvl="1"/>
            <a:r>
              <a:rPr lang="en-US" dirty="0" smtClean="0"/>
              <a:t>Die </a:t>
            </a:r>
            <a:r>
              <a:rPr lang="en-US" dirty="0" err="1" smtClean="0"/>
              <a:t>Angabe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Komponentennamens</a:t>
            </a:r>
            <a:r>
              <a:rPr lang="en-US" dirty="0" smtClean="0"/>
              <a:t> </a:t>
            </a:r>
            <a:r>
              <a:rPr lang="en-US" dirty="0" err="1" smtClean="0"/>
              <a:t>macht</a:t>
            </a:r>
            <a:r>
              <a:rPr lang="en-US" dirty="0" smtClean="0"/>
              <a:t> den Intent </a:t>
            </a:r>
            <a:r>
              <a:rPr lang="en-US" dirty="0" err="1" smtClean="0"/>
              <a:t>explizit</a:t>
            </a:r>
            <a:r>
              <a:rPr lang="en-US" dirty="0" smtClean="0"/>
              <a:t>. </a:t>
            </a:r>
            <a:r>
              <a:rPr lang="en-US" dirty="0" err="1" smtClean="0"/>
              <a:t>Für</a:t>
            </a:r>
            <a:r>
              <a:rPr lang="en-US" dirty="0" smtClean="0"/>
              <a:t> Services </a:t>
            </a:r>
            <a:r>
              <a:rPr lang="en-US" dirty="0" err="1" smtClean="0"/>
              <a:t>sollen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Sicherheitsgründen</a:t>
            </a:r>
            <a:r>
              <a:rPr lang="en-US" dirty="0" smtClean="0"/>
              <a:t> </a:t>
            </a:r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dirty="0" err="1" smtClean="0"/>
              <a:t>explizite</a:t>
            </a:r>
            <a:r>
              <a:rPr lang="en-US" dirty="0" smtClean="0"/>
              <a:t> Intent </a:t>
            </a:r>
            <a:r>
              <a:rPr lang="en-US" dirty="0" err="1" smtClean="0"/>
              <a:t>verwendet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Action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Category</a:t>
            </a:r>
          </a:p>
          <a:p>
            <a:r>
              <a:rPr lang="en-US" dirty="0" smtClean="0"/>
              <a:t>Extras</a:t>
            </a:r>
          </a:p>
          <a:p>
            <a:r>
              <a:rPr lang="en-US" dirty="0" smtClean="0"/>
              <a:t>Flags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Bestandteile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Intents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5297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>
                <a:solidFill>
                  <a:schemeClr val="accent1"/>
                </a:solidFill>
              </a:rPr>
              <a:t>Action</a:t>
            </a:r>
            <a:r>
              <a:rPr lang="de-AT" dirty="0"/>
              <a:t>: Eine abstrakte Beschreibung der Operation die ausgeführt werden soll</a:t>
            </a:r>
          </a:p>
          <a:p>
            <a:pPr lvl="1"/>
            <a:r>
              <a:rPr lang="de-AT" dirty="0"/>
              <a:t>Ein </a:t>
            </a:r>
            <a:r>
              <a:rPr lang="de-AT" dirty="0" err="1"/>
              <a:t>Intent</a:t>
            </a:r>
            <a:r>
              <a:rPr lang="de-AT" dirty="0"/>
              <a:t> </a:t>
            </a:r>
            <a:r>
              <a:rPr lang="de-AT" u="sng" dirty="0"/>
              <a:t>kann</a:t>
            </a:r>
            <a:r>
              <a:rPr lang="de-AT" dirty="0"/>
              <a:t> </a:t>
            </a:r>
            <a:r>
              <a:rPr lang="de-AT" u="sng" dirty="0"/>
              <a:t>eine</a:t>
            </a:r>
            <a:r>
              <a:rPr lang="de-AT" dirty="0"/>
              <a:t> Action enthalten</a:t>
            </a:r>
          </a:p>
          <a:p>
            <a:r>
              <a:rPr lang="de-AT" b="1" dirty="0">
                <a:solidFill>
                  <a:schemeClr val="accent2"/>
                </a:solidFill>
              </a:rPr>
              <a:t>Data</a:t>
            </a:r>
            <a:r>
              <a:rPr lang="de-AT" dirty="0"/>
              <a:t>: Eine Referenz auf die Daten auf denen die Aktion ausgeführt werden soll</a:t>
            </a:r>
          </a:p>
          <a:p>
            <a:pPr lvl="1"/>
            <a:r>
              <a:rPr lang="de-AT" dirty="0"/>
              <a:t>Über </a:t>
            </a:r>
            <a:r>
              <a:rPr lang="de-AT" u="sng" dirty="0"/>
              <a:t>eine</a:t>
            </a:r>
            <a:r>
              <a:rPr lang="de-AT" dirty="0"/>
              <a:t> </a:t>
            </a:r>
            <a:r>
              <a:rPr lang="de-AT" i="1" dirty="0"/>
              <a:t>URI</a:t>
            </a:r>
            <a:r>
              <a:rPr lang="de-AT" dirty="0"/>
              <a:t> </a:t>
            </a:r>
            <a:r>
              <a:rPr lang="de-AT" u="sng" dirty="0"/>
              <a:t>können</a:t>
            </a:r>
            <a:r>
              <a:rPr lang="de-AT" dirty="0"/>
              <a:t> Daten referenziert werden</a:t>
            </a:r>
          </a:p>
          <a:p>
            <a:pPr lvl="1"/>
            <a:r>
              <a:rPr lang="de-AT" dirty="0"/>
              <a:t>Es </a:t>
            </a:r>
            <a:r>
              <a:rPr lang="de-AT" u="sng" dirty="0"/>
              <a:t>kann</a:t>
            </a:r>
            <a:r>
              <a:rPr lang="de-AT" dirty="0"/>
              <a:t> auch der </a:t>
            </a:r>
            <a:r>
              <a:rPr lang="de-AT" i="1" dirty="0"/>
              <a:t>MIME-Type</a:t>
            </a:r>
            <a:r>
              <a:rPr lang="de-AT" dirty="0"/>
              <a:t> angegeben werden</a:t>
            </a:r>
          </a:p>
          <a:p>
            <a:r>
              <a:rPr lang="de-AT" dirty="0"/>
              <a:t>Beispiele</a:t>
            </a:r>
          </a:p>
          <a:p>
            <a:pPr lvl="1"/>
            <a:r>
              <a:rPr lang="de-AT" dirty="0" err="1">
                <a:solidFill>
                  <a:schemeClr val="accent2"/>
                </a:solidFill>
              </a:rPr>
              <a:t>ACTION_DIAL</a:t>
            </a:r>
            <a:r>
              <a:rPr lang="de-AT" dirty="0"/>
              <a:t> </a:t>
            </a:r>
            <a:r>
              <a:rPr lang="de-AT" dirty="0">
                <a:solidFill>
                  <a:schemeClr val="accent1"/>
                </a:solidFill>
              </a:rPr>
              <a:t>tel:123 </a:t>
            </a:r>
            <a:r>
              <a:rPr lang="de-AT" dirty="0"/>
              <a:t>(Die Absicht </a:t>
            </a:r>
            <a:r>
              <a:rPr lang="de-AT" dirty="0" smtClean="0"/>
              <a:t>die </a:t>
            </a:r>
            <a:r>
              <a:rPr lang="de-AT" dirty="0" err="1" smtClean="0"/>
              <a:t>Telefonnumer</a:t>
            </a:r>
            <a:r>
              <a:rPr lang="de-AT" dirty="0" smtClean="0"/>
              <a:t> </a:t>
            </a:r>
            <a:r>
              <a:rPr lang="de-AT" dirty="0"/>
              <a:t>123 anzurufen)</a:t>
            </a:r>
          </a:p>
          <a:p>
            <a:pPr lvl="1"/>
            <a:r>
              <a:rPr lang="de-AT" dirty="0" err="1">
                <a:solidFill>
                  <a:schemeClr val="accent2"/>
                </a:solidFill>
              </a:rPr>
              <a:t>ACTION_VIEW</a:t>
            </a:r>
            <a:r>
              <a:rPr lang="de-AT" dirty="0"/>
              <a:t> </a:t>
            </a:r>
            <a:r>
              <a:rPr lang="de-AT" dirty="0">
                <a:solidFill>
                  <a:schemeClr val="accent1"/>
                </a:solidFill>
              </a:rPr>
              <a:t>http://www.fh-kufstein.ac.at </a:t>
            </a:r>
            <a:r>
              <a:rPr lang="de-AT" dirty="0"/>
              <a:t>(Die Absicht die Website der FH Kufstein zu öffnen)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Bestandteile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Intents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1126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sz="2000" dirty="0" err="1"/>
              <a:t>Category</a:t>
            </a:r>
            <a:r>
              <a:rPr lang="de-AT" sz="2000" dirty="0"/>
              <a:t>: Eine zusätzliche Möglichkeit um </a:t>
            </a:r>
            <a:r>
              <a:rPr lang="de-AT" sz="2000" dirty="0" err="1"/>
              <a:t>Intents</a:t>
            </a:r>
            <a:r>
              <a:rPr lang="de-AT" sz="2000" dirty="0"/>
              <a:t> genauer zu spezifizieren</a:t>
            </a:r>
          </a:p>
          <a:p>
            <a:pPr lvl="1"/>
            <a:r>
              <a:rPr lang="de-AT" sz="1800" dirty="0"/>
              <a:t>Bsp.: Zusätzlich zur </a:t>
            </a:r>
            <a:r>
              <a:rPr lang="de-AT" sz="1800" dirty="0" err="1"/>
              <a:t>ACTION_VIEW</a:t>
            </a:r>
            <a:r>
              <a:rPr lang="de-AT" sz="1800" dirty="0"/>
              <a:t> wird dem </a:t>
            </a:r>
            <a:r>
              <a:rPr lang="de-AT" sz="1800" dirty="0" err="1"/>
              <a:t>Intent</a:t>
            </a:r>
            <a:r>
              <a:rPr lang="de-AT" sz="1800" dirty="0"/>
              <a:t> die </a:t>
            </a:r>
            <a:r>
              <a:rPr lang="de-AT" sz="1800" dirty="0" err="1"/>
              <a:t>CATEGORY_BROWSABLE</a:t>
            </a:r>
            <a:r>
              <a:rPr lang="de-AT" sz="1800" dirty="0"/>
              <a:t> hinzugefügt, dadurch wird die Auswahl eingeschränkt auf Komponenten die als Browser fungieren können</a:t>
            </a:r>
          </a:p>
          <a:p>
            <a:r>
              <a:rPr lang="de-AT" sz="2000" dirty="0"/>
              <a:t>Extras: Einem </a:t>
            </a:r>
            <a:r>
              <a:rPr lang="de-AT" sz="2000" dirty="0" err="1"/>
              <a:t>Intent</a:t>
            </a:r>
            <a:r>
              <a:rPr lang="de-AT" sz="2000" dirty="0"/>
              <a:t> können Schlüssel-Wert-Paare mitgegeben werden, welche von </a:t>
            </a:r>
            <a:r>
              <a:rPr lang="de-AT" sz="2000" dirty="0" smtClean="0"/>
              <a:t>der aufgerufenen Komponente verarbeitet werden können</a:t>
            </a:r>
            <a:endParaRPr lang="de-AT" sz="2000" dirty="0"/>
          </a:p>
          <a:p>
            <a:pPr lvl="1"/>
            <a:r>
              <a:rPr lang="de-AT" sz="1800" dirty="0"/>
              <a:t>Mit der überladenen Methode </a:t>
            </a:r>
            <a:r>
              <a:rPr lang="de-AT" sz="1800" i="1" dirty="0" err="1"/>
              <a:t>putExtra</a:t>
            </a:r>
            <a:r>
              <a:rPr lang="de-AT" sz="1800" i="1" dirty="0"/>
              <a:t>(…)  </a:t>
            </a:r>
            <a:r>
              <a:rPr lang="de-AT" sz="1800" dirty="0"/>
              <a:t>können Schlüssel-Wert-Paare hinzugefügt werden</a:t>
            </a:r>
          </a:p>
          <a:p>
            <a:pPr lvl="1"/>
            <a:r>
              <a:rPr lang="de-AT" sz="1800" dirty="0"/>
              <a:t>Mit </a:t>
            </a:r>
            <a:r>
              <a:rPr lang="de-AT" sz="1800" dirty="0" err="1"/>
              <a:t>getter</a:t>
            </a:r>
            <a:r>
              <a:rPr lang="de-AT" sz="1800" dirty="0"/>
              <a:t>-Methoden können die Schlüssel-Wert-Paare wieder abgerufen werden</a:t>
            </a:r>
          </a:p>
          <a:p>
            <a:r>
              <a:rPr lang="de-AT" sz="2000" dirty="0"/>
              <a:t>Flags: Über </a:t>
            </a:r>
            <a:r>
              <a:rPr lang="de-AT" sz="2000" i="1" dirty="0" err="1"/>
              <a:t>setFlag</a:t>
            </a:r>
            <a:r>
              <a:rPr lang="de-AT" sz="2000" i="1" dirty="0"/>
              <a:t>(…) </a:t>
            </a:r>
            <a:r>
              <a:rPr lang="de-AT" sz="2000" dirty="0"/>
              <a:t>können spezielle Verhaltensweisen von Komponenten verändert werden</a:t>
            </a:r>
          </a:p>
          <a:p>
            <a:pPr lvl="1"/>
            <a:r>
              <a:rPr lang="de-AT" sz="1800" dirty="0"/>
              <a:t>Bsp.: Das </a:t>
            </a:r>
            <a:r>
              <a:rPr lang="de-AT" sz="1800" dirty="0" err="1"/>
              <a:t>Flag</a:t>
            </a:r>
            <a:r>
              <a:rPr lang="de-AT" sz="1800" dirty="0"/>
              <a:t> </a:t>
            </a:r>
            <a:r>
              <a:rPr lang="de-AT" sz="1800" dirty="0" err="1"/>
              <a:t>FLAG_ACTIVITY_EXCLUDE_FROM_RECENTS</a:t>
            </a:r>
            <a:r>
              <a:rPr lang="de-AT" sz="1800" dirty="0"/>
              <a:t> verhindert, das die </a:t>
            </a:r>
            <a:r>
              <a:rPr lang="de-AT" sz="1800" dirty="0" err="1"/>
              <a:t>Activity</a:t>
            </a:r>
            <a:r>
              <a:rPr lang="de-AT" sz="1800" dirty="0"/>
              <a:t> auf den </a:t>
            </a:r>
            <a:r>
              <a:rPr lang="de-AT" sz="1800" dirty="0" err="1"/>
              <a:t>Stack</a:t>
            </a:r>
            <a:r>
              <a:rPr lang="de-AT" sz="1800" dirty="0"/>
              <a:t> gelegt wird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Weitere Bestandteile von </a:t>
            </a:r>
            <a:r>
              <a:rPr lang="de-AT" dirty="0" err="1"/>
              <a:t>Intents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1096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Uniform 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Identifiers</a:t>
            </a:r>
            <a:r>
              <a:rPr lang="de-AT" dirty="0"/>
              <a:t> (</a:t>
            </a:r>
            <a:r>
              <a:rPr lang="de-AT" dirty="0" err="1"/>
              <a:t>URIs</a:t>
            </a:r>
            <a:r>
              <a:rPr lang="de-AT" dirty="0"/>
              <a:t>) werden verwendet um </a:t>
            </a:r>
            <a:r>
              <a:rPr lang="de-AT" dirty="0" err="1"/>
              <a:t>Resourcen</a:t>
            </a:r>
            <a:r>
              <a:rPr lang="de-AT" dirty="0"/>
              <a:t> eindeutig zu identifizieren</a:t>
            </a:r>
          </a:p>
          <a:p>
            <a:pPr lvl="1"/>
            <a:r>
              <a:rPr lang="de-AT" dirty="0" err="1"/>
              <a:t>URIs</a:t>
            </a:r>
            <a:r>
              <a:rPr lang="de-AT" dirty="0"/>
              <a:t> folgen einem strengen syntaktischen </a:t>
            </a:r>
            <a:r>
              <a:rPr lang="de-AT" dirty="0" smtClean="0"/>
              <a:t>Aufbau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de-AT" dirty="0" err="1"/>
              <a:t>URIs</a:t>
            </a:r>
            <a:r>
              <a:rPr lang="de-AT" dirty="0"/>
              <a:t> werden innerhalb der </a:t>
            </a:r>
            <a:r>
              <a:rPr lang="de-AT" dirty="0" err="1"/>
              <a:t>Android</a:t>
            </a:r>
            <a:r>
              <a:rPr lang="de-AT" dirty="0"/>
              <a:t> </a:t>
            </a:r>
            <a:r>
              <a:rPr lang="de-AT" dirty="0" err="1"/>
              <a:t>Platform</a:t>
            </a:r>
            <a:r>
              <a:rPr lang="de-AT" dirty="0"/>
              <a:t> im Allgemeinen zur Identifikation von Daten verwendet</a:t>
            </a:r>
          </a:p>
          <a:p>
            <a:pPr lvl="1"/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Zusammenhang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Content </a:t>
            </a:r>
            <a:r>
              <a:rPr lang="en-US" dirty="0" err="1" smtClean="0"/>
              <a:t>Providern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detailierter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URIs</a:t>
            </a:r>
            <a:r>
              <a:rPr lang="en-US" dirty="0" smtClean="0"/>
              <a:t> </a:t>
            </a:r>
            <a:r>
              <a:rPr lang="en-US" dirty="0" err="1" smtClean="0"/>
              <a:t>beschäftigen</a:t>
            </a:r>
            <a:endParaRPr lang="de-AT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Kurzer Ausflug: </a:t>
            </a:r>
            <a:r>
              <a:rPr lang="de-AT" dirty="0" err="1"/>
              <a:t>URIs</a:t>
            </a:r>
            <a:r>
              <a:rPr lang="de-AT" dirty="0"/>
              <a:t> und MIME-Typen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3723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36266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 FH Kufstein">
  <a:themeElements>
    <a:clrScheme name="SEM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4CA39"/>
      </a:accent1>
      <a:accent2>
        <a:srgbClr val="C0504D"/>
      </a:accent2>
      <a:accent3>
        <a:srgbClr val="7F7F7F"/>
      </a:accent3>
      <a:accent4>
        <a:srgbClr val="7F7F7F"/>
      </a:accent4>
      <a:accent5>
        <a:srgbClr val="7F7F7F"/>
      </a:accent5>
      <a:accent6>
        <a:srgbClr val="F79646"/>
      </a:accent6>
      <a:hlink>
        <a:srgbClr val="0000FF"/>
      </a:hlink>
      <a:folHlink>
        <a:srgbClr val="800080"/>
      </a:folHlink>
    </a:clrScheme>
    <a:fontScheme name="SEM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1555</Words>
  <Application>Microsoft Office PowerPoint</Application>
  <PresentationFormat>Bildschirmpräsentation (4:3)</PresentationFormat>
  <Paragraphs>238</Paragraphs>
  <Slides>31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Android FH Kufstein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PowerPoint-Präsentation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die Entwicklung mobiler Anwendungen</dc:title>
  <dc:subject/>
  <dc:creator>Stefan Huber</dc:creator>
  <cp:keywords>Mobile Entwicklung</cp:keywords>
  <dc:description/>
  <cp:lastModifiedBy>stefan</cp:lastModifiedBy>
  <cp:revision>258</cp:revision>
  <dcterms:created xsi:type="dcterms:W3CDTF">2014-06-30T16:52:05Z</dcterms:created>
  <dcterms:modified xsi:type="dcterms:W3CDTF">2015-10-15T06:31:26Z</dcterms:modified>
  <cp:category/>
</cp:coreProperties>
</file>