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75" r:id="rId4"/>
    <p:sldId id="273" r:id="rId5"/>
    <p:sldId id="276" r:id="rId6"/>
    <p:sldId id="283" r:id="rId7"/>
    <p:sldId id="284" r:id="rId8"/>
    <p:sldId id="277" r:id="rId9"/>
    <p:sldId id="278" r:id="rId10"/>
    <p:sldId id="281" r:id="rId11"/>
    <p:sldId id="280" r:id="rId12"/>
    <p:sldId id="279" r:id="rId13"/>
    <p:sldId id="282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000"/>
    <a:srgbClr val="FF0000"/>
    <a:srgbClr val="3F3278"/>
    <a:srgbClr val="FE41E8"/>
    <a:srgbClr val="960000"/>
    <a:srgbClr val="FFA200"/>
    <a:srgbClr val="027FD2"/>
    <a:srgbClr val="0A5C8B"/>
    <a:srgbClr val="00214C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>
        <p:scale>
          <a:sx n="90" d="100"/>
          <a:sy n="9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4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8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 algn="l"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2pPr>
          </a:lstStyle>
          <a:p>
            <a:pPr lvl="0"/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halt (ein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50234" y="6248400"/>
            <a:ext cx="6286500" cy="2475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47988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953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609600" y="304800"/>
            <a:ext cx="7620000" cy="533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>
                <a:latin typeface="Open Sans Light" pitchFamily="34" charset="0"/>
                <a:ea typeface="Open Sans Light" pitchFamily="34" charset="0"/>
                <a:cs typeface="Open Sans Light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7543800" cy="5635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419600" y="1219200"/>
            <a:ext cx="3657600" cy="396240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1pPr>
            <a:lvl2pPr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2pPr>
            <a:lvl3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3pPr>
            <a:lvl4pPr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4pPr>
            <a:lvl5pPr>
              <a:defRPr sz="1400" b="0" i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Thin"/>
                <a:cs typeface="Helvetica Neue Thi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2"/>
          <a:stretch/>
        </p:blipFill>
        <p:spPr bwMode="auto">
          <a:xfrm>
            <a:off x="6172200" y="4419600"/>
            <a:ext cx="2971800" cy="2424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382000" y="381000"/>
            <a:ext cx="497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0" smtClean="0">
                <a:solidFill>
                  <a:schemeClr val="tx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eaLnBrk="0" hangingPunct="0"/>
              <a:t>‹Nr.›</a:t>
            </a:fld>
            <a:endParaRPr lang="en-US" sz="1200" b="0" dirty="0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387644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Studiengang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Web-Business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&amp; Technology, </a:t>
            </a:r>
            <a:r>
              <a:rPr lang="en-US" sz="800" baseline="0" dirty="0" err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WS</a:t>
            </a:r>
            <a:r>
              <a:rPr lang="en-US" sz="800" baseline="0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2015/16</a:t>
            </a:r>
            <a:endParaRPr lang="en-US" sz="800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" name="Textfeld 1"/>
          <p:cNvSpPr txBox="1"/>
          <p:nvPr userDrawn="1"/>
        </p:nvSpPr>
        <p:spPr>
          <a:xfrm rot="20680114">
            <a:off x="7029690" y="6208140"/>
            <a:ext cx="2117290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 err="1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Softwareentwicklung</a:t>
            </a:r>
            <a:r>
              <a:rPr lang="en-US" sz="1050" b="1" baseline="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Mobile</a:t>
            </a:r>
            <a:endParaRPr lang="en-US" sz="1100" b="1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r"/>
            <a:r>
              <a:rPr lang="en-US" sz="11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Stefan Huber</a:t>
            </a:r>
            <a:endParaRPr lang="de-AT" sz="1100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550234" y="6248400"/>
            <a:ext cx="6286500" cy="2475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800" b="0" i="0" cap="none">
          <a:solidFill>
            <a:schemeClr val="bg1">
              <a:lumMod val="50000"/>
            </a:schemeClr>
          </a:solidFill>
          <a:latin typeface="Open Sans" pitchFamily="34" charset="0"/>
          <a:ea typeface="Open Sans" pitchFamily="34" charset="0"/>
          <a:cs typeface="Open Sans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50234" y="6248400"/>
            <a:ext cx="6286500" cy="247536"/>
          </a:xfrm>
        </p:spPr>
        <p:txBody>
          <a:bodyPr/>
          <a:lstStyle/>
          <a:p>
            <a:pPr marL="0" indent="0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533400" y="2312313"/>
            <a:ext cx="5562600" cy="108337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Form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generell</a:t>
            </a:r>
            <a:r>
              <a:rPr lang="en-US" dirty="0"/>
              <a:t> </a:t>
            </a:r>
            <a:r>
              <a:rPr lang="en-US" dirty="0" err="1" smtClean="0"/>
              <a:t>frei</a:t>
            </a:r>
            <a:endParaRPr lang="en-US" dirty="0" smtClean="0"/>
          </a:p>
          <a:p>
            <a:pPr lvl="1"/>
            <a:r>
              <a:rPr lang="en-US" dirty="0" smtClean="0"/>
              <a:t>Mind Maps</a:t>
            </a:r>
          </a:p>
          <a:p>
            <a:pPr lvl="1"/>
            <a:r>
              <a:rPr lang="en-US" dirty="0" err="1" smtClean="0"/>
              <a:t>Tabellarisch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Excel</a:t>
            </a:r>
          </a:p>
          <a:p>
            <a:pPr lvl="1"/>
            <a:r>
              <a:rPr lang="en-US" dirty="0" smtClean="0"/>
              <a:t>Blog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vorgegeben</a:t>
            </a:r>
            <a:r>
              <a:rPr lang="en-US" dirty="0" smtClean="0"/>
              <a:t> (je </a:t>
            </a:r>
            <a:r>
              <a:rPr lang="en-US" dirty="0" err="1" smtClean="0"/>
              <a:t>Lernfrage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Lernfragen</a:t>
            </a:r>
            <a:r>
              <a:rPr lang="en-US" dirty="0" smtClean="0"/>
              <a:t> / </a:t>
            </a:r>
            <a:r>
              <a:rPr lang="en-US" dirty="0" err="1" smtClean="0"/>
              <a:t>Leitfragen</a:t>
            </a:r>
            <a:r>
              <a:rPr lang="en-US" dirty="0" smtClean="0"/>
              <a:t> / </a:t>
            </a:r>
            <a:r>
              <a:rPr lang="en-US" dirty="0" err="1" smtClean="0"/>
              <a:t>Leitgedanken</a:t>
            </a:r>
            <a:endParaRPr lang="en-US" dirty="0" smtClean="0"/>
          </a:p>
          <a:p>
            <a:pPr lvl="1"/>
            <a:r>
              <a:rPr lang="en-US" dirty="0" err="1" smtClean="0"/>
              <a:t>Lernkontext</a:t>
            </a:r>
            <a:r>
              <a:rPr lang="en-US" dirty="0" smtClean="0"/>
              <a:t> in </a:t>
            </a:r>
            <a:r>
              <a:rPr lang="en-US" dirty="0" err="1" smtClean="0"/>
              <a:t>Stichworten</a:t>
            </a:r>
            <a:endParaRPr lang="en-US" dirty="0" smtClean="0"/>
          </a:p>
          <a:p>
            <a:pPr lvl="1"/>
            <a:r>
              <a:rPr lang="en-US" dirty="0" err="1" smtClean="0"/>
              <a:t>Verknüpfung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bestehendem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endParaRPr lang="en-US" dirty="0" smtClean="0"/>
          </a:p>
          <a:p>
            <a:pPr lvl="1"/>
            <a:r>
              <a:rPr lang="en-US" dirty="0" err="1" smtClean="0"/>
              <a:t>Kommentar</a:t>
            </a:r>
            <a:r>
              <a:rPr lang="en-US" dirty="0" smtClean="0"/>
              <a:t> / </a:t>
            </a:r>
            <a:r>
              <a:rPr lang="en-US" dirty="0" err="1" smtClean="0"/>
              <a:t>Reflektion</a:t>
            </a:r>
            <a:r>
              <a:rPr lang="en-US" dirty="0" smtClean="0"/>
              <a:t> / </a:t>
            </a:r>
            <a:r>
              <a:rPr lang="en-US" dirty="0" err="1" smtClean="0"/>
              <a:t>Rechercheergebnis</a:t>
            </a:r>
            <a:endParaRPr lang="en-US" dirty="0" smtClean="0"/>
          </a:p>
          <a:p>
            <a:pPr lvl="1"/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Gedanken</a:t>
            </a:r>
            <a:endParaRPr lang="en-US" dirty="0"/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Lerntagebuch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3095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Lerntagebuch</a:t>
            </a:r>
            <a:r>
              <a:rPr lang="en-US" dirty="0" smtClean="0"/>
              <a:t>: </a:t>
            </a:r>
            <a:r>
              <a:rPr lang="en-US" dirty="0" err="1" smtClean="0"/>
              <a:t>Formvorschlag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Tabelle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78295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1789814" y="4953000"/>
            <a:ext cx="914400" cy="19050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/>
          <p:cNvCxnSpPr>
            <a:endCxn id="5" idx="2"/>
          </p:cNvCxnSpPr>
          <p:nvPr/>
        </p:nvCxnSpPr>
        <p:spPr>
          <a:xfrm flipV="1">
            <a:off x="2076007" y="5143500"/>
            <a:ext cx="171007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422769" y="5486710"/>
            <a:ext cx="1648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latin typeface="+mj-lt"/>
              </a:rPr>
              <a:t>Chronologisierung</a:t>
            </a:r>
            <a:endParaRPr lang="de-AT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319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eigenständiges</a:t>
            </a:r>
            <a:r>
              <a:rPr lang="en-US" dirty="0" smtClean="0"/>
              <a:t> </a:t>
            </a:r>
            <a:r>
              <a:rPr lang="en-US" dirty="0" err="1" smtClean="0"/>
              <a:t>Softwareprojekt</a:t>
            </a:r>
            <a:r>
              <a:rPr lang="en-US" dirty="0" smtClean="0"/>
              <a:t> </a:t>
            </a:r>
            <a:r>
              <a:rPr lang="en-US" dirty="0" err="1" smtClean="0"/>
              <a:t>erarbeitet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1"/>
            <a:r>
              <a:rPr lang="en-US" dirty="0" err="1" smtClean="0"/>
              <a:t>Eigene</a:t>
            </a:r>
            <a:r>
              <a:rPr lang="en-US" dirty="0" smtClean="0"/>
              <a:t> Android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2"/>
            <a:r>
              <a:rPr lang="en-US" dirty="0" err="1" smtClean="0"/>
              <a:t>Umsetzung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App-</a:t>
            </a:r>
            <a:r>
              <a:rPr lang="en-US" dirty="0" err="1" smtClean="0"/>
              <a:t>Idee</a:t>
            </a:r>
            <a:endParaRPr lang="en-US" dirty="0" smtClean="0"/>
          </a:p>
          <a:p>
            <a:pPr lvl="1"/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endParaRPr lang="en-US" dirty="0" smtClean="0"/>
          </a:p>
          <a:p>
            <a:pPr lvl="2"/>
            <a:r>
              <a:rPr lang="en-US" dirty="0" err="1" smtClean="0"/>
              <a:t>zB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OpenSource</a:t>
            </a:r>
            <a:r>
              <a:rPr lang="en-US" dirty="0" smtClean="0"/>
              <a:t> App</a:t>
            </a:r>
          </a:p>
          <a:p>
            <a:pPr lvl="1"/>
            <a:r>
              <a:rPr lang="en-US" dirty="0" err="1" smtClean="0"/>
              <a:t>Prototyp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neuartigen</a:t>
            </a:r>
            <a:r>
              <a:rPr lang="en-US" dirty="0" smtClean="0"/>
              <a:t> </a:t>
            </a:r>
            <a:r>
              <a:rPr lang="en-US" dirty="0" err="1" smtClean="0"/>
              <a:t>Ansatz</a:t>
            </a:r>
            <a:endParaRPr lang="en-US" dirty="0"/>
          </a:p>
          <a:p>
            <a:pPr lvl="2"/>
            <a:r>
              <a:rPr lang="en-US" dirty="0" err="1" smtClean="0"/>
              <a:t>zB</a:t>
            </a:r>
            <a:r>
              <a:rPr lang="en-US" dirty="0" smtClean="0"/>
              <a:t> Indoor Mapping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Signalstärkenmessung</a:t>
            </a:r>
            <a:r>
              <a:rPr lang="en-US" dirty="0" smtClean="0"/>
              <a:t> von </a:t>
            </a:r>
            <a:r>
              <a:rPr lang="en-US" dirty="0" err="1" smtClean="0"/>
              <a:t>Wifi</a:t>
            </a:r>
            <a:r>
              <a:rPr lang="en-US" dirty="0" smtClean="0"/>
              <a:t>-Hotspots</a:t>
            </a:r>
          </a:p>
          <a:p>
            <a:r>
              <a:rPr lang="en-US" dirty="0" err="1" smtClean="0"/>
              <a:t>Projektabgabe</a:t>
            </a:r>
            <a:endParaRPr lang="en-US" dirty="0" smtClean="0"/>
          </a:p>
          <a:p>
            <a:pPr lvl="1"/>
            <a:r>
              <a:rPr lang="en-US" dirty="0" err="1" smtClean="0"/>
              <a:t>Quellcode</a:t>
            </a:r>
            <a:endParaRPr lang="en-US" dirty="0" smtClean="0"/>
          </a:p>
          <a:p>
            <a:pPr lvl="1"/>
            <a:r>
              <a:rPr lang="en-US" dirty="0" err="1" smtClean="0"/>
              <a:t>Erklärung</a:t>
            </a:r>
            <a:r>
              <a:rPr lang="en-US" dirty="0" smtClean="0"/>
              <a:t> und </a:t>
            </a:r>
            <a:r>
              <a:rPr lang="en-US" dirty="0" err="1" smtClean="0"/>
              <a:t>Beschreibung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Dokument</a:t>
            </a:r>
            <a:endParaRPr lang="en-US" dirty="0" smtClean="0"/>
          </a:p>
          <a:p>
            <a:r>
              <a:rPr lang="en-US" dirty="0" err="1" smtClean="0"/>
              <a:t>Bearbeitung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Team </a:t>
            </a:r>
            <a:r>
              <a:rPr lang="en-US" dirty="0" err="1" smtClean="0"/>
              <a:t>aus</a:t>
            </a:r>
            <a:r>
              <a:rPr lang="en-US" dirty="0" smtClean="0"/>
              <a:t> 2-3 </a:t>
            </a:r>
            <a:r>
              <a:rPr lang="en-US" dirty="0" err="1" smtClean="0"/>
              <a:t>Personen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Übungsprojekt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791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Zeitplan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609600" y="1219200"/>
            <a:ext cx="7620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ECTS-Punkt</a:t>
            </a:r>
            <a:r>
              <a:rPr lang="en-US" dirty="0" smtClean="0"/>
              <a:t> </a:t>
            </a:r>
            <a:r>
              <a:rPr lang="en-US" dirty="0" err="1" smtClean="0"/>
              <a:t>bedeutet</a:t>
            </a:r>
            <a:r>
              <a:rPr lang="en-US" dirty="0" smtClean="0"/>
              <a:t> 25 </a:t>
            </a:r>
            <a:r>
              <a:rPr lang="en-US" dirty="0" err="1" smtClean="0"/>
              <a:t>Echtstunden</a:t>
            </a:r>
            <a:endParaRPr lang="en-US" dirty="0" smtClean="0"/>
          </a:p>
          <a:p>
            <a:r>
              <a:rPr lang="en-US" dirty="0" err="1" smtClean="0"/>
              <a:t>ECTS-Punkte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 die </a:t>
            </a:r>
            <a:r>
              <a:rPr lang="en-US" dirty="0" err="1" smtClean="0"/>
              <a:t>Zeit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durchschnittliche</a:t>
            </a:r>
            <a:r>
              <a:rPr lang="en-US" dirty="0" smtClean="0"/>
              <a:t> </a:t>
            </a:r>
            <a:r>
              <a:rPr lang="en-US" dirty="0" err="1" smtClean="0"/>
              <a:t>Studierende</a:t>
            </a:r>
            <a:r>
              <a:rPr lang="en-US" dirty="0" smtClean="0"/>
              <a:t> </a:t>
            </a:r>
            <a:r>
              <a:rPr lang="en-US" dirty="0" err="1" smtClean="0"/>
              <a:t>braucht</a:t>
            </a:r>
            <a:r>
              <a:rPr lang="en-US" dirty="0" smtClean="0"/>
              <a:t>, um die </a:t>
            </a:r>
            <a:r>
              <a:rPr lang="en-US" dirty="0" err="1" smtClean="0"/>
              <a:t>gestellten</a:t>
            </a:r>
            <a:r>
              <a:rPr lang="en-US" dirty="0" smtClean="0"/>
              <a:t> </a:t>
            </a:r>
            <a:r>
              <a:rPr lang="en-US" dirty="0" err="1" smtClean="0"/>
              <a:t>Anforderungen</a:t>
            </a:r>
            <a:r>
              <a:rPr lang="en-US" dirty="0"/>
              <a:t> </a:t>
            </a:r>
            <a:r>
              <a:rPr lang="en-US" dirty="0" smtClean="0"/>
              <a:t>der LV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erledigen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Quelle</a:t>
            </a:r>
            <a:r>
              <a:rPr lang="en-US" dirty="0"/>
              <a:t>: </a:t>
            </a:r>
            <a:r>
              <a:rPr lang="en-US" sz="1300" dirty="0"/>
              <a:t>https://www.help.gv.at/Portal.Node/hlpd/public/content/16/Seite.160120.html</a:t>
            </a:r>
            <a:endParaRPr lang="de-AT" sz="1300" dirty="0"/>
          </a:p>
        </p:txBody>
      </p:sp>
      <p:graphicFrame>
        <p:nvGraphicFramePr>
          <p:cNvPr id="7" name="Inhaltsplatzhalt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894859"/>
              </p:ext>
            </p:extLst>
          </p:nvPr>
        </p:nvGraphicFramePr>
        <p:xfrm>
          <a:off x="609600" y="3129280"/>
          <a:ext cx="7620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7620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Aufgabe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ECTS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Zeitaufwand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Vorlesungspräsenz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0,45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11,25 </a:t>
                      </a:r>
                      <a:r>
                        <a:rPr lang="en-US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Erstellung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Lerntagebuch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Lernen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für</a:t>
                      </a:r>
                      <a:r>
                        <a:rPr lang="en-US" baseline="0" dirty="0" smtClean="0"/>
                        <a:t> die </a:t>
                      </a:r>
                      <a:r>
                        <a:rPr lang="en-US" baseline="0" dirty="0" err="1" smtClean="0"/>
                        <a:t>Klausur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0,27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Übungspräsenz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22,5 </a:t>
                      </a:r>
                      <a:r>
                        <a:rPr lang="en-US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Lösung</a:t>
                      </a:r>
                      <a:r>
                        <a:rPr lang="en-US" dirty="0" smtClean="0"/>
                        <a:t> der </a:t>
                      </a:r>
                      <a:r>
                        <a:rPr lang="en-US" dirty="0" err="1" smtClean="0"/>
                        <a:t>Übungsaufgaben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1,86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46,5 </a:t>
                      </a:r>
                      <a:r>
                        <a:rPr lang="en-US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Übungsprojekt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 </a:t>
                      </a:r>
                      <a:r>
                        <a:rPr lang="en-US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Gesamt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</a:t>
                      </a:r>
                      <a:r>
                        <a:rPr lang="en-US" dirty="0" err="1" smtClean="0"/>
                        <a:t>Stunden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22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err="1" smtClean="0"/>
              <a:t>Quellen</a:t>
            </a:r>
            <a:r>
              <a:rPr lang="en-US" dirty="0" smtClean="0"/>
              <a:t> </a:t>
            </a:r>
            <a:r>
              <a:rPr lang="en-US" sz="1400" dirty="0" smtClean="0"/>
              <a:t>(developer.android.com)</a:t>
            </a:r>
          </a:p>
          <a:p>
            <a:pPr lvl="1"/>
            <a:r>
              <a:rPr lang="en-US" dirty="0" smtClean="0"/>
              <a:t>Android </a:t>
            </a:r>
            <a:r>
              <a:rPr lang="en-US" dirty="0" err="1" smtClean="0"/>
              <a:t>Entwicklerdokumentation</a:t>
            </a:r>
            <a:endParaRPr lang="en-US" dirty="0" smtClean="0"/>
          </a:p>
          <a:p>
            <a:pPr lvl="1"/>
            <a:r>
              <a:rPr lang="en-US" dirty="0" smtClean="0"/>
              <a:t>Android API </a:t>
            </a:r>
            <a:r>
              <a:rPr lang="en-US" dirty="0" err="1" smtClean="0"/>
              <a:t>Dokumentation</a:t>
            </a:r>
            <a:endParaRPr lang="en-US" dirty="0" smtClean="0"/>
          </a:p>
          <a:p>
            <a:pPr lvl="1"/>
            <a:r>
              <a:rPr lang="en-US" dirty="0" smtClean="0"/>
              <a:t>Training</a:t>
            </a:r>
          </a:p>
          <a:p>
            <a:r>
              <a:rPr lang="en-US" dirty="0" smtClean="0"/>
              <a:t>Online </a:t>
            </a:r>
            <a:r>
              <a:rPr lang="en-US" dirty="0" err="1" smtClean="0"/>
              <a:t>Kurse</a:t>
            </a:r>
            <a:r>
              <a:rPr lang="en-US" dirty="0" smtClean="0"/>
              <a:t> </a:t>
            </a:r>
            <a:r>
              <a:rPr lang="en-US" sz="1400" dirty="0" smtClean="0"/>
              <a:t>(udacity.com)</a:t>
            </a:r>
          </a:p>
          <a:p>
            <a:pPr lvl="1"/>
            <a:r>
              <a:rPr lang="en-US" dirty="0" err="1" smtClean="0"/>
              <a:t>Udacity</a:t>
            </a:r>
            <a:r>
              <a:rPr lang="en-US" dirty="0" smtClean="0"/>
              <a:t> </a:t>
            </a:r>
            <a:r>
              <a:rPr lang="en-US" dirty="0" err="1" smtClean="0"/>
              <a:t>bietet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Vielzahl</a:t>
            </a:r>
            <a:r>
              <a:rPr lang="en-US" dirty="0" smtClean="0"/>
              <a:t> </a:t>
            </a:r>
            <a:r>
              <a:rPr lang="en-US" dirty="0" err="1" smtClean="0"/>
              <a:t>freier</a:t>
            </a:r>
            <a:r>
              <a:rPr lang="en-US" dirty="0" smtClean="0"/>
              <a:t> </a:t>
            </a:r>
            <a:r>
              <a:rPr lang="en-US" dirty="0" err="1" smtClean="0"/>
              <a:t>Lernresourcen</a:t>
            </a:r>
            <a:r>
              <a:rPr lang="en-US" dirty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Videoformat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Mitmachen</a:t>
            </a:r>
            <a:endParaRPr lang="en-US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Lernmaterialien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126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Voraussetzungen</a:t>
            </a:r>
            <a:endParaRPr lang="en-US" dirty="0" smtClean="0"/>
          </a:p>
          <a:p>
            <a:pPr lvl="1"/>
            <a:r>
              <a:rPr lang="en-US" dirty="0" err="1" smtClean="0"/>
              <a:t>Bisherige</a:t>
            </a:r>
            <a:r>
              <a:rPr lang="en-US" dirty="0" smtClean="0"/>
              <a:t> </a:t>
            </a:r>
            <a:r>
              <a:rPr lang="en-US" dirty="0" err="1" smtClean="0"/>
              <a:t>Kenntnisse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SE-</a:t>
            </a:r>
            <a:r>
              <a:rPr lang="en-US" dirty="0" err="1" smtClean="0"/>
              <a:t>Veranstaltungen</a:t>
            </a:r>
            <a:endParaRPr lang="en-US" dirty="0" smtClean="0"/>
          </a:p>
          <a:p>
            <a:pPr lvl="1"/>
            <a:r>
              <a:rPr lang="en-US" dirty="0" smtClean="0"/>
              <a:t>“Learning by doing” in den </a:t>
            </a:r>
            <a:r>
              <a:rPr lang="en-US" dirty="0" err="1" smtClean="0"/>
              <a:t>Übungseinheiten</a:t>
            </a:r>
            <a:endParaRPr lang="en-US" dirty="0" smtClean="0"/>
          </a:p>
          <a:p>
            <a:pPr lvl="1"/>
            <a:r>
              <a:rPr lang="en-US" dirty="0" err="1" smtClean="0"/>
              <a:t>Eigeninitiative</a:t>
            </a:r>
            <a:r>
              <a:rPr lang="en-US" dirty="0" smtClean="0"/>
              <a:t> in </a:t>
            </a:r>
            <a:r>
              <a:rPr lang="en-US" dirty="0" err="1" smtClean="0"/>
              <a:t>selbstgewähltem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err="1" smtClean="0"/>
              <a:t>Ablauf</a:t>
            </a:r>
            <a:endParaRPr lang="en-US" dirty="0" smtClean="0"/>
          </a:p>
          <a:p>
            <a:pPr lvl="1"/>
            <a:r>
              <a:rPr lang="en-US" dirty="0" err="1" smtClean="0"/>
              <a:t>Vorlesung</a:t>
            </a:r>
            <a:r>
              <a:rPr lang="en-US" dirty="0" smtClean="0"/>
              <a:t>: 1 </a:t>
            </a:r>
            <a:r>
              <a:rPr lang="en-US" dirty="0" err="1" smtClean="0"/>
              <a:t>ECTS</a:t>
            </a:r>
            <a:r>
              <a:rPr lang="en-US" dirty="0" smtClean="0"/>
              <a:t>, 7 </a:t>
            </a:r>
            <a:r>
              <a:rPr lang="en-US" dirty="0" err="1" smtClean="0"/>
              <a:t>Vorlesungen</a:t>
            </a:r>
            <a:endParaRPr lang="en-US" dirty="0" smtClean="0"/>
          </a:p>
          <a:p>
            <a:pPr lvl="1"/>
            <a:r>
              <a:rPr lang="en-US" dirty="0" err="1" smtClean="0"/>
              <a:t>Begleitende</a:t>
            </a:r>
            <a:r>
              <a:rPr lang="en-US" dirty="0" smtClean="0"/>
              <a:t> </a:t>
            </a:r>
            <a:r>
              <a:rPr lang="en-US" dirty="0" err="1" smtClean="0"/>
              <a:t>Übungen</a:t>
            </a:r>
            <a:r>
              <a:rPr lang="en-US" dirty="0" smtClean="0"/>
              <a:t>: 4 </a:t>
            </a:r>
            <a:r>
              <a:rPr lang="en-US" dirty="0" err="1" smtClean="0"/>
              <a:t>ECTS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Die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vollständiges</a:t>
            </a:r>
            <a:r>
              <a:rPr lang="en-US" dirty="0" smtClean="0"/>
              <a:t> </a:t>
            </a:r>
            <a:r>
              <a:rPr lang="en-US" dirty="0" err="1" smtClean="0"/>
              <a:t>Skript</a:t>
            </a:r>
            <a:endParaRPr lang="en-US" dirty="0" smtClean="0"/>
          </a:p>
          <a:p>
            <a:pPr lvl="1"/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auf Basis der </a:t>
            </a:r>
            <a:r>
              <a:rPr lang="en-US" dirty="0" err="1" smtClean="0"/>
              <a:t>Primärliteratur</a:t>
            </a:r>
            <a:r>
              <a:rPr lang="en-US" dirty="0" smtClean="0"/>
              <a:t> </a:t>
            </a:r>
            <a:r>
              <a:rPr lang="en-US" dirty="0" err="1" smtClean="0"/>
              <a:t>vermittelt</a:t>
            </a:r>
            <a:endParaRPr lang="en-US" dirty="0" smtClean="0"/>
          </a:p>
          <a:p>
            <a:pPr lvl="1"/>
            <a:r>
              <a:rPr lang="en-US" dirty="0" err="1" smtClean="0"/>
              <a:t>persönliche</a:t>
            </a:r>
            <a:r>
              <a:rPr lang="en-US" dirty="0" smtClean="0"/>
              <a:t> </a:t>
            </a:r>
            <a:r>
              <a:rPr lang="en-US" dirty="0" err="1" smtClean="0"/>
              <a:t>Mitschrift</a:t>
            </a:r>
            <a:r>
              <a:rPr lang="en-US" dirty="0" smtClean="0"/>
              <a:t> und </a:t>
            </a:r>
            <a:r>
              <a:rPr lang="en-US" dirty="0" err="1" smtClean="0"/>
              <a:t>eigenständiges</a:t>
            </a:r>
            <a:r>
              <a:rPr lang="en-US" dirty="0" smtClean="0"/>
              <a:t> </a:t>
            </a:r>
            <a:r>
              <a:rPr lang="en-US" dirty="0" err="1" smtClean="0"/>
              <a:t>Literaturstudium</a:t>
            </a:r>
            <a:r>
              <a:rPr lang="en-US" dirty="0" smtClean="0"/>
              <a:t> </a:t>
            </a:r>
            <a:r>
              <a:rPr lang="en-US" dirty="0" err="1" smtClean="0"/>
              <a:t>notwendig</a:t>
            </a:r>
            <a:endParaRPr lang="en-US" dirty="0" smtClean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Allgemeines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52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362200" y="1219200"/>
            <a:ext cx="5867400" cy="4800600"/>
          </a:xfrm>
        </p:spPr>
        <p:txBody>
          <a:bodyPr>
            <a:normAutofit lnSpcReduction="10000"/>
          </a:bodyPr>
          <a:lstStyle/>
          <a:p>
            <a:r>
              <a:rPr lang="de-DE" sz="2000" dirty="0"/>
              <a:t>Softwareentwicklung für mobile Systeme (SEM):</a:t>
            </a:r>
          </a:p>
          <a:p>
            <a:pPr lvl="1"/>
            <a:endParaRPr lang="de-DE" sz="1800" dirty="0"/>
          </a:p>
          <a:p>
            <a:pPr lvl="1"/>
            <a:r>
              <a:rPr lang="de-DE" sz="1800" dirty="0"/>
              <a:t>Programmierung der mobilen Anwendungen steht im Vordergrund</a:t>
            </a:r>
          </a:p>
          <a:p>
            <a:pPr lvl="1"/>
            <a:r>
              <a:rPr lang="de-DE" sz="1800" dirty="0"/>
              <a:t>Gerätespezifische Anforderungen und Eigenschaften mobiler Geräte (Ein-  und Ausgabemöglichkeiten, begrenzte Verarbeitungs-  und Speicherkapazitäten)</a:t>
            </a:r>
          </a:p>
          <a:p>
            <a:pPr lvl="1"/>
            <a:r>
              <a:rPr lang="de-DE" sz="1800" dirty="0"/>
              <a:t>Entwicklung, Test und Verteilung mobiler Anwendungen (Entwicklungsumgebungen, Simulatoren, </a:t>
            </a:r>
            <a:r>
              <a:rPr lang="de-DE" sz="1800" dirty="0" err="1"/>
              <a:t>AppStores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Nutzung zusätzlicher Funktionalitäten von mobilen Geräten (</a:t>
            </a:r>
            <a:r>
              <a:rPr lang="de-DE" sz="1800" dirty="0" err="1"/>
              <a:t>GPS</a:t>
            </a:r>
            <a:r>
              <a:rPr lang="de-DE" sz="1800" dirty="0"/>
              <a:t>, Kamera, </a:t>
            </a:r>
            <a:r>
              <a:rPr lang="de-DE" sz="1800" dirty="0" err="1"/>
              <a:t>Multitouch</a:t>
            </a:r>
            <a:r>
              <a:rPr lang="de-DE" sz="1800" dirty="0"/>
              <a:t>)</a:t>
            </a:r>
          </a:p>
          <a:p>
            <a:pPr lvl="1"/>
            <a:r>
              <a:rPr lang="de-DE" sz="1800" dirty="0"/>
              <a:t>Basis wird Java als Programmiersprache und das </a:t>
            </a:r>
            <a:r>
              <a:rPr lang="de-DE" sz="1800" dirty="0" err="1"/>
              <a:t>Android</a:t>
            </a:r>
            <a:r>
              <a:rPr lang="de-DE" sz="1800" dirty="0"/>
              <a:t> SDK sein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Einordnung</a:t>
            </a:r>
            <a:r>
              <a:rPr lang="en-US" dirty="0" smtClean="0"/>
              <a:t> in das Curriculum</a:t>
            </a:r>
            <a:endParaRPr lang="de-AT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1"/>
          <a:stretch/>
        </p:blipFill>
        <p:spPr bwMode="auto">
          <a:xfrm>
            <a:off x="609600" y="914400"/>
            <a:ext cx="2042694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eck 5"/>
          <p:cNvSpPr/>
          <p:nvPr/>
        </p:nvSpPr>
        <p:spPr>
          <a:xfrm>
            <a:off x="1143000" y="3346599"/>
            <a:ext cx="914400" cy="76200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9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57200" y="3581400"/>
            <a:ext cx="82296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457200" y="1219200"/>
            <a:ext cx="8229600" cy="16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Die Vermittlung von Fertigkeiten zur Programmierung eines spezifischen (mobilen) Softwaresystems – in unserem Fall der </a:t>
            </a:r>
            <a:r>
              <a:rPr lang="de-AT" dirty="0" err="1" smtClean="0"/>
              <a:t>Android</a:t>
            </a:r>
            <a:r>
              <a:rPr lang="de-AT" dirty="0" smtClean="0"/>
              <a:t>-Plattform </a:t>
            </a:r>
            <a:r>
              <a:rPr lang="de-AT" dirty="0"/>
              <a:t>von </a:t>
            </a:r>
            <a:r>
              <a:rPr lang="de-AT" dirty="0" smtClean="0"/>
              <a:t>Google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de-AT" dirty="0"/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Das Erlernen bzw. die Vertiefung von allgemeinen Programmierkonzepten, die Sie auch an anderer Stelle wiederverwenden können</a:t>
            </a:r>
          </a:p>
          <a:p>
            <a:pPr marL="457200" indent="-457200">
              <a:buFont typeface="+mj-lt"/>
              <a:buAutoNum type="arabicPeriod"/>
            </a:pPr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Lernziele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457201" y="2895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Bsp</a:t>
            </a:r>
            <a:r>
              <a:rPr lang="en-US" sz="1600" dirty="0" smtClean="0">
                <a:latin typeface="+mj-lt"/>
              </a:rPr>
              <a:t>.: </a:t>
            </a:r>
            <a:r>
              <a:rPr lang="de-AT" sz="1600" dirty="0" smtClean="0">
                <a:latin typeface="+mj-lt"/>
              </a:rPr>
              <a:t>Sie lernen wie Sie die grafische Benutzeroberfläche eines </a:t>
            </a:r>
            <a:r>
              <a:rPr lang="de-AT" sz="1600" dirty="0" err="1" smtClean="0">
                <a:latin typeface="+mj-lt"/>
              </a:rPr>
              <a:t>Smartphones</a:t>
            </a:r>
            <a:r>
              <a:rPr lang="de-AT" sz="1600" dirty="0" smtClean="0">
                <a:latin typeface="+mj-lt"/>
              </a:rPr>
              <a:t> programmieren.</a:t>
            </a:r>
          </a:p>
          <a:p>
            <a:endParaRPr lang="de-AT" sz="1600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57200" y="5265003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Bsp</a:t>
            </a:r>
            <a:r>
              <a:rPr lang="en-US" sz="1600" dirty="0" smtClean="0">
                <a:latin typeface="+mj-lt"/>
              </a:rPr>
              <a:t>.: </a:t>
            </a:r>
            <a:r>
              <a:rPr lang="de-AT" sz="1600" dirty="0" smtClean="0">
                <a:latin typeface="+mj-lt"/>
              </a:rPr>
              <a:t>Sie </a:t>
            </a:r>
            <a:r>
              <a:rPr lang="de-AT" sz="1600" dirty="0">
                <a:latin typeface="+mj-lt"/>
              </a:rPr>
              <a:t>beschäftigen sich vertieft mit Vererbung, </a:t>
            </a:r>
            <a:r>
              <a:rPr lang="de-AT" sz="1600" dirty="0" smtClean="0">
                <a:latin typeface="+mj-lt"/>
              </a:rPr>
              <a:t>Schnittstellen,</a:t>
            </a:r>
            <a:br>
              <a:rPr lang="de-AT" sz="1600" dirty="0" smtClean="0">
                <a:latin typeface="+mj-lt"/>
              </a:rPr>
            </a:br>
            <a:r>
              <a:rPr lang="de-AT" sz="1600" dirty="0" smtClean="0">
                <a:latin typeface="+mj-lt"/>
              </a:rPr>
              <a:t>Event Handling und weiteren Konzepten.</a:t>
            </a:r>
            <a:endParaRPr lang="de-AT" sz="1600" dirty="0">
              <a:latin typeface="+mj-lt"/>
            </a:endParaRPr>
          </a:p>
          <a:p>
            <a:endParaRPr lang="de-A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2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spcAft>
                <a:spcPts val="0"/>
              </a:spcAft>
            </a:pPr>
            <a:r>
              <a:rPr lang="de-DE" sz="2200" dirty="0"/>
              <a:t>Aufbau der Veranstaltung: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Einführung</a:t>
            </a:r>
            <a:r>
              <a:rPr lang="en-US" dirty="0" smtClean="0"/>
              <a:t> in die </a:t>
            </a: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Anwendungen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grafische</a:t>
            </a:r>
            <a:r>
              <a:rPr lang="en-US" dirty="0" smtClean="0"/>
              <a:t> </a:t>
            </a:r>
            <a:r>
              <a:rPr lang="en-US" dirty="0" err="1" smtClean="0"/>
              <a:t>Oberflächen</a:t>
            </a:r>
            <a:r>
              <a:rPr lang="en-US" dirty="0" smtClean="0"/>
              <a:t> und </a:t>
            </a:r>
            <a:r>
              <a:rPr lang="en-US" dirty="0" err="1" smtClean="0"/>
              <a:t>Benutzerinteraktionen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Konzepte</a:t>
            </a:r>
            <a:r>
              <a:rPr lang="en-US" dirty="0" smtClean="0"/>
              <a:t> </a:t>
            </a:r>
            <a:r>
              <a:rPr lang="en-US" dirty="0" err="1" smtClean="0"/>
              <a:t>mobiler</a:t>
            </a:r>
            <a:r>
              <a:rPr lang="en-US" dirty="0" smtClean="0"/>
              <a:t> </a:t>
            </a:r>
            <a:r>
              <a:rPr lang="en-US" dirty="0" err="1" smtClean="0"/>
              <a:t>Plattformen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Standorbezogene</a:t>
            </a:r>
            <a:r>
              <a:rPr lang="en-US" dirty="0" smtClean="0"/>
              <a:t> </a:t>
            </a:r>
            <a:r>
              <a:rPr lang="en-US" dirty="0" err="1" smtClean="0"/>
              <a:t>Dienste</a:t>
            </a:r>
            <a:r>
              <a:rPr lang="en-US" dirty="0" smtClean="0"/>
              <a:t>, </a:t>
            </a:r>
            <a:r>
              <a:rPr lang="en-US" dirty="0" err="1" smtClean="0"/>
              <a:t>Sensoren</a:t>
            </a:r>
            <a:r>
              <a:rPr lang="en-US" dirty="0" smtClean="0"/>
              <a:t> und </a:t>
            </a:r>
            <a:r>
              <a:rPr lang="en-US" dirty="0" err="1" smtClean="0"/>
              <a:t>Kamera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Dauerhaftes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von </a:t>
            </a:r>
            <a:r>
              <a:rPr lang="en-US" dirty="0" err="1" smtClean="0"/>
              <a:t>Daten</a:t>
            </a:r>
            <a:r>
              <a:rPr lang="en-US" dirty="0" smtClean="0"/>
              <a:t> (</a:t>
            </a:r>
            <a:r>
              <a:rPr lang="en-US" dirty="0" err="1" smtClean="0"/>
              <a:t>Persistenz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Responsive Design, </a:t>
            </a:r>
            <a:r>
              <a:rPr lang="en-US" dirty="0" err="1" smtClean="0"/>
              <a:t>Weiterführende</a:t>
            </a:r>
            <a:r>
              <a:rPr lang="en-US" dirty="0" smtClean="0"/>
              <a:t> </a:t>
            </a:r>
            <a:r>
              <a:rPr lang="en-US" dirty="0" err="1" smtClean="0"/>
              <a:t>Interaktionsmuster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Vorstellung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Spezialthemas</a:t>
            </a:r>
            <a:endParaRPr lang="en-US" dirty="0" smtClean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Thematische</a:t>
            </a:r>
            <a:r>
              <a:rPr lang="en-US" dirty="0" smtClean="0"/>
              <a:t> </a:t>
            </a:r>
            <a:r>
              <a:rPr lang="en-US" dirty="0" err="1" smtClean="0"/>
              <a:t>Strukturierung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4464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In der LV verwenden wir aus Gründen der Offenheit und der geringeren Systemanforderungen die </a:t>
            </a:r>
            <a:r>
              <a:rPr lang="de-DE" sz="2000" dirty="0" err="1"/>
              <a:t>Android</a:t>
            </a:r>
            <a:r>
              <a:rPr lang="de-DE" sz="2000" dirty="0"/>
              <a:t>-Umgebung von Google.</a:t>
            </a:r>
          </a:p>
          <a:p>
            <a:pPr lvl="1"/>
            <a:r>
              <a:rPr lang="de-DE" sz="1800" dirty="0"/>
              <a:t>Basiert auf Java und damit auf einer Sprache, die Sie schon kennen</a:t>
            </a:r>
          </a:p>
          <a:p>
            <a:pPr lvl="1"/>
            <a:r>
              <a:rPr lang="de-DE" sz="1800" dirty="0"/>
              <a:t>Verbreitung auf Geräten vieler Hersteller unterschiedlichster Leistungsfähigkeit und Preisklassen</a:t>
            </a:r>
          </a:p>
          <a:p>
            <a:pPr lvl="1"/>
            <a:r>
              <a:rPr lang="de-DE" sz="1800" dirty="0"/>
              <a:t>Offene Entwicklungsumgebung (</a:t>
            </a:r>
            <a:r>
              <a:rPr lang="de-DE" sz="1800" dirty="0" err="1"/>
              <a:t>Android</a:t>
            </a:r>
            <a:r>
              <a:rPr lang="de-DE" sz="1800" dirty="0"/>
              <a:t> SDK), das auf Standard PCs lauffähig ist; Integration in Standard-Entwicklungsumgebungen (</a:t>
            </a:r>
            <a:r>
              <a:rPr lang="de-DE" sz="1800" dirty="0" err="1"/>
              <a:t>Eclipse</a:t>
            </a:r>
            <a:r>
              <a:rPr lang="de-DE" sz="1800" dirty="0"/>
              <a:t>, </a:t>
            </a:r>
            <a:r>
              <a:rPr lang="de-DE" sz="1800" dirty="0" err="1" smtClean="0"/>
              <a:t>Netbeans</a:t>
            </a:r>
            <a:r>
              <a:rPr lang="de-DE" sz="1800" dirty="0" smtClean="0"/>
              <a:t>, </a:t>
            </a:r>
            <a:r>
              <a:rPr lang="de-DE" sz="1800" dirty="0" err="1" smtClean="0"/>
              <a:t>Android</a:t>
            </a:r>
            <a:r>
              <a:rPr lang="de-DE" sz="1800" dirty="0" smtClean="0"/>
              <a:t> Studio)</a:t>
            </a:r>
            <a:endParaRPr lang="de-DE" sz="18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Entwicklungsplattform </a:t>
            </a:r>
            <a:r>
              <a:rPr lang="de-DE" dirty="0" err="1" smtClean="0"/>
              <a:t>Android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284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Optional bieten wir Ihnen zusätzlich zur Einheit in der wir </a:t>
            </a:r>
            <a:r>
              <a:rPr lang="de-DE" sz="2000" dirty="0" smtClean="0"/>
              <a:t>ein Spezialthema anbieten, das von einem Experten präsentiert wird.</a:t>
            </a:r>
            <a:endParaRPr lang="de-DE" sz="2000" dirty="0"/>
          </a:p>
          <a:p>
            <a:r>
              <a:rPr lang="de-DE" sz="2000" dirty="0"/>
              <a:t>Rahmenbedingungen:</a:t>
            </a:r>
          </a:p>
          <a:p>
            <a:pPr lvl="1"/>
            <a:r>
              <a:rPr lang="de-DE" sz="1800" dirty="0"/>
              <a:t>Min. 10 Teilnehmer, Kostenbeitrag: 50 EUR / Teilnehmer</a:t>
            </a:r>
          </a:p>
          <a:p>
            <a:pPr lvl="1"/>
            <a:r>
              <a:rPr lang="de-DE" sz="1800" dirty="0"/>
              <a:t>Eintägiger Workshop mit Demos und praktischen Übungen</a:t>
            </a:r>
          </a:p>
          <a:p>
            <a:pPr lvl="1"/>
            <a:r>
              <a:rPr lang="de-DE" sz="1800" dirty="0"/>
              <a:t>Rückmeldung des Jahrgangs bis 15.11.2014 notwendig</a:t>
            </a:r>
          </a:p>
          <a:p>
            <a:pPr lvl="1"/>
            <a:r>
              <a:rPr lang="de-DE" sz="1800" dirty="0"/>
              <a:t>Termin: </a:t>
            </a:r>
            <a:r>
              <a:rPr lang="de-DE" sz="1800" dirty="0" smtClean="0"/>
              <a:t>?</a:t>
            </a:r>
            <a:endParaRPr lang="de-DE" sz="1800" dirty="0"/>
          </a:p>
          <a:p>
            <a:pPr lvl="1"/>
            <a:r>
              <a:rPr lang="de-DE" sz="1800" dirty="0"/>
              <a:t>Keine abschließende Prüfung </a:t>
            </a:r>
          </a:p>
          <a:p>
            <a:pPr lvl="1"/>
            <a:r>
              <a:rPr lang="de-DE" sz="1800" dirty="0"/>
              <a:t>Zusätzliches Zertifikat über Teilnahme am Workshop</a:t>
            </a:r>
          </a:p>
          <a:p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Optionales Angebot: </a:t>
            </a:r>
            <a:r>
              <a:rPr lang="de-DE" dirty="0" smtClean="0"/>
              <a:t>Vertiefung in einem Spezialthema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76200" y="105139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6200" y="1699464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6200" y="2347536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" y="2995608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76200" y="3643680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6200" y="4291752"/>
            <a:ext cx="576064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6200" y="4939824"/>
            <a:ext cx="576064" cy="576064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24272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372344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020416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668488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316560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3964632" y="4939824"/>
            <a:ext cx="576064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6200" y="5587896"/>
            <a:ext cx="576064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Legende mit Linie 1 18"/>
          <p:cNvSpPr/>
          <p:nvPr/>
        </p:nvSpPr>
        <p:spPr>
          <a:xfrm>
            <a:off x="1543876" y="5689858"/>
            <a:ext cx="3545368" cy="288032"/>
          </a:xfrm>
          <a:prstGeom prst="borderCallout1">
            <a:avLst>
              <a:gd name="adj1" fmla="val 18750"/>
              <a:gd name="adj2" fmla="val -8333"/>
              <a:gd name="adj3" fmla="val -127362"/>
              <a:gd name="adj4" fmla="val -3403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+mj-lt"/>
              </a:rPr>
              <a:t>Vorlesung  Spezialthema</a:t>
            </a:r>
            <a:endParaRPr lang="de-DE" dirty="0">
              <a:latin typeface="+mj-lt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724272" y="50745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Hands-On Workshop</a:t>
            </a:r>
            <a:endParaRPr lang="de-DE" dirty="0">
              <a:latin typeface="+mj-lt"/>
            </a:endParaRPr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1359313" y="277493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+mj-lt"/>
              </a:rPr>
              <a:t>Reguläre SEM-Veranstaltung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076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Bewertung</a:t>
            </a:r>
            <a:r>
              <a:rPr lang="en-US" dirty="0" smtClean="0"/>
              <a:t> der </a:t>
            </a:r>
            <a:r>
              <a:rPr lang="en-US" dirty="0" err="1" smtClean="0"/>
              <a:t>Vorlesung</a:t>
            </a:r>
            <a:endParaRPr lang="en-US" dirty="0" smtClean="0"/>
          </a:p>
          <a:p>
            <a:pPr lvl="1"/>
            <a:r>
              <a:rPr lang="en-US" dirty="0" err="1" smtClean="0"/>
              <a:t>Klausur</a:t>
            </a:r>
            <a:r>
              <a:rPr lang="en-US" dirty="0" smtClean="0"/>
              <a:t> (85%)</a:t>
            </a:r>
          </a:p>
          <a:p>
            <a:pPr lvl="2"/>
            <a:r>
              <a:rPr lang="en-US" dirty="0" smtClean="0"/>
              <a:t>90 </a:t>
            </a:r>
            <a:r>
              <a:rPr lang="en-US" dirty="0" err="1" smtClean="0"/>
              <a:t>Minuten</a:t>
            </a:r>
            <a:endParaRPr lang="en-US" dirty="0" smtClean="0"/>
          </a:p>
          <a:p>
            <a:pPr lvl="2"/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Unterlagen</a:t>
            </a:r>
            <a:r>
              <a:rPr lang="en-US" dirty="0" smtClean="0"/>
              <a:t>, </a:t>
            </a: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Hilfsmittel</a:t>
            </a:r>
            <a:endParaRPr lang="en-US" dirty="0" smtClean="0"/>
          </a:p>
          <a:p>
            <a:pPr lvl="1"/>
            <a:r>
              <a:rPr lang="en-US" dirty="0" err="1" smtClean="0"/>
              <a:t>Lerntagebuch</a:t>
            </a:r>
            <a:r>
              <a:rPr lang="en-US" dirty="0" smtClean="0"/>
              <a:t> (15%)</a:t>
            </a:r>
          </a:p>
          <a:p>
            <a:pPr lvl="2"/>
            <a:r>
              <a:rPr lang="en-US" dirty="0" err="1" smtClean="0"/>
              <a:t>Dokumentation</a:t>
            </a:r>
            <a:r>
              <a:rPr lang="en-US" dirty="0" smtClean="0"/>
              <a:t> des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Lernfortschritts</a:t>
            </a:r>
            <a:endParaRPr lang="en-US" dirty="0" smtClean="0"/>
          </a:p>
          <a:p>
            <a:r>
              <a:rPr lang="en-US" dirty="0" err="1" smtClean="0"/>
              <a:t>Bewertung</a:t>
            </a:r>
            <a:r>
              <a:rPr lang="en-US" dirty="0" smtClean="0"/>
              <a:t> der </a:t>
            </a:r>
            <a:r>
              <a:rPr lang="en-US" dirty="0" err="1" smtClean="0"/>
              <a:t>Übung</a:t>
            </a:r>
            <a:endParaRPr lang="en-US" dirty="0" smtClean="0"/>
          </a:p>
          <a:p>
            <a:pPr lvl="1"/>
            <a:r>
              <a:rPr lang="en-US" dirty="0" err="1" smtClean="0"/>
              <a:t>Übungsaufgaben</a:t>
            </a:r>
            <a:r>
              <a:rPr lang="en-US" dirty="0" smtClean="0"/>
              <a:t> (60%)</a:t>
            </a:r>
          </a:p>
          <a:p>
            <a:pPr lvl="2"/>
            <a:r>
              <a:rPr lang="en-US" dirty="0" err="1" smtClean="0"/>
              <a:t>Verständnisaufbau</a:t>
            </a:r>
            <a:r>
              <a:rPr lang="en-US" dirty="0" smtClean="0"/>
              <a:t> und </a:t>
            </a:r>
            <a:r>
              <a:rPr lang="en-US" dirty="0" err="1" smtClean="0"/>
              <a:t>Vertiefung</a:t>
            </a:r>
            <a:r>
              <a:rPr lang="en-US" dirty="0" smtClean="0"/>
              <a:t> der </a:t>
            </a:r>
            <a:r>
              <a:rPr lang="en-US" dirty="0" err="1" smtClean="0"/>
              <a:t>Vorlesungsinhalte</a:t>
            </a:r>
            <a:endParaRPr lang="en-US" dirty="0" smtClean="0"/>
          </a:p>
          <a:p>
            <a:pPr lvl="2"/>
            <a:r>
              <a:rPr lang="en-US" dirty="0" err="1" smtClean="0"/>
              <a:t>Präsentation</a:t>
            </a:r>
            <a:r>
              <a:rPr lang="en-US" dirty="0" smtClean="0"/>
              <a:t> der </a:t>
            </a:r>
            <a:r>
              <a:rPr lang="en-US" dirty="0" err="1" smtClean="0"/>
              <a:t>Übungen</a:t>
            </a:r>
            <a:r>
              <a:rPr lang="en-US" dirty="0" smtClean="0"/>
              <a:t> in der </a:t>
            </a:r>
            <a:r>
              <a:rPr lang="en-US" dirty="0" err="1" smtClean="0"/>
              <a:t>Gruppe</a:t>
            </a:r>
            <a:endParaRPr lang="en-US" dirty="0" smtClean="0"/>
          </a:p>
          <a:p>
            <a:pPr lvl="1"/>
            <a:r>
              <a:rPr lang="en-US" dirty="0" err="1" smtClean="0"/>
              <a:t>Übungsprojekt</a:t>
            </a:r>
            <a:r>
              <a:rPr lang="en-US" dirty="0" smtClean="0"/>
              <a:t> (40%)</a:t>
            </a:r>
          </a:p>
          <a:p>
            <a:pPr lvl="2"/>
            <a:r>
              <a:rPr lang="en-US" dirty="0" err="1" smtClean="0"/>
              <a:t>Gruppenprojekt</a:t>
            </a:r>
            <a:r>
              <a:rPr lang="en-US" dirty="0" smtClean="0"/>
              <a:t>, </a:t>
            </a:r>
            <a:r>
              <a:rPr lang="en-US" dirty="0" err="1" smtClean="0"/>
              <a:t>individuelle</a:t>
            </a:r>
            <a:r>
              <a:rPr lang="en-US" dirty="0" smtClean="0"/>
              <a:t> </a:t>
            </a:r>
            <a:r>
              <a:rPr lang="en-US" dirty="0" err="1" smtClean="0"/>
              <a:t>Leistungen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erkennbar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pPr lvl="2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Leistungsbewertung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021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Dokumentation</a:t>
            </a:r>
            <a:r>
              <a:rPr lang="en-US" dirty="0" smtClean="0"/>
              <a:t> des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Lernprozesses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Lerntagebuch</a:t>
            </a:r>
            <a:endParaRPr lang="en-US" dirty="0" smtClean="0"/>
          </a:p>
          <a:p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Vorlesungseinheit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mindestens</a:t>
            </a:r>
            <a:r>
              <a:rPr lang="en-US" dirty="0" smtClean="0"/>
              <a:t> 5 </a:t>
            </a:r>
            <a:r>
              <a:rPr lang="en-US" dirty="0" err="1" smtClean="0"/>
              <a:t>Fragen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Vorlesungsinhalten</a:t>
            </a:r>
            <a:r>
              <a:rPr lang="en-US" dirty="0" smtClean="0"/>
              <a:t> </a:t>
            </a:r>
            <a:r>
              <a:rPr lang="en-US" dirty="0" err="1" smtClean="0"/>
              <a:t>niedergeschrieben</a:t>
            </a:r>
            <a:r>
              <a:rPr lang="en-US" dirty="0" smtClean="0"/>
              <a:t> und</a:t>
            </a:r>
          </a:p>
          <a:p>
            <a:pPr lvl="1"/>
            <a:r>
              <a:rPr lang="en-US" dirty="0" smtClean="0"/>
              <a:t>1. </a:t>
            </a:r>
            <a:r>
              <a:rPr lang="en-US" dirty="0" err="1" smtClean="0"/>
              <a:t>darüber</a:t>
            </a:r>
            <a:r>
              <a:rPr lang="en-US" dirty="0" smtClean="0"/>
              <a:t> </a:t>
            </a:r>
            <a:r>
              <a:rPr lang="en-US" dirty="0" err="1" smtClean="0"/>
              <a:t>reflektiert</a:t>
            </a:r>
            <a:r>
              <a:rPr lang="en-US" dirty="0" smtClean="0"/>
              <a:t> und </a:t>
            </a:r>
            <a:r>
              <a:rPr lang="en-US" dirty="0" err="1" smtClean="0"/>
              <a:t>recherchiert</a:t>
            </a:r>
            <a:endParaRPr lang="en-US" dirty="0" smtClean="0"/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dokumentiert</a:t>
            </a:r>
            <a:endParaRPr lang="en-US" dirty="0" smtClean="0"/>
          </a:p>
          <a:p>
            <a:r>
              <a:rPr lang="en-US" dirty="0" err="1" smtClean="0"/>
              <a:t>Abgabe</a:t>
            </a:r>
            <a:r>
              <a:rPr lang="en-US" dirty="0" smtClean="0"/>
              <a:t> des </a:t>
            </a:r>
            <a:r>
              <a:rPr lang="en-US" dirty="0" err="1" smtClean="0"/>
              <a:t>Lerntagebuchs</a:t>
            </a:r>
            <a:r>
              <a:rPr lang="en-US" dirty="0" smtClean="0"/>
              <a:t> maximal 2 </a:t>
            </a:r>
            <a:r>
              <a:rPr lang="en-US" dirty="0" err="1" smtClean="0"/>
              <a:t>Wochen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Vorlesungseinheit</a:t>
            </a:r>
            <a:endParaRPr lang="en-US" dirty="0" smtClean="0"/>
          </a:p>
          <a:p>
            <a:pPr lvl="1"/>
            <a:endParaRPr lang="de-AT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rPr>
              <a:t>Organisatorisches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Lerntagebuch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736352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FH Kufstein">
  <a:themeElements>
    <a:clrScheme name="SE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4CA39"/>
      </a:accent1>
      <a:accent2>
        <a:srgbClr val="C0504D"/>
      </a:accent2>
      <a:accent3>
        <a:srgbClr val="7F7F7F"/>
      </a:accent3>
      <a:accent4>
        <a:srgbClr val="7F7F7F"/>
      </a:accent4>
      <a:accent5>
        <a:srgbClr val="7F7F7F"/>
      </a:accent5>
      <a:accent6>
        <a:srgbClr val="F79646"/>
      </a:accent6>
      <a:hlink>
        <a:srgbClr val="0000FF"/>
      </a:hlink>
      <a:folHlink>
        <a:srgbClr val="800080"/>
      </a:folHlink>
    </a:clrScheme>
    <a:fontScheme name="SEM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664</Words>
  <Application>Microsoft Office PowerPoint</Application>
  <PresentationFormat>Bildschirmpräsentation (4:3)</PresentationFormat>
  <Paragraphs>149</Paragraphs>
  <Slides>14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Android FH Kufstein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  <vt:lpstr>Organisatorisches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Organisatorisches</dc:title>
  <dc:subject/>
  <dc:creator>Stefan Huber</dc:creator>
  <cp:keywords>Mobile Entwicklung</cp:keywords>
  <dc:description/>
  <cp:lastModifiedBy>stefan</cp:lastModifiedBy>
  <cp:revision>223</cp:revision>
  <dcterms:created xsi:type="dcterms:W3CDTF">2014-06-30T16:52:05Z</dcterms:created>
  <dcterms:modified xsi:type="dcterms:W3CDTF">2015-09-29T19:42:36Z</dcterms:modified>
  <cp:category/>
</cp:coreProperties>
</file>