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99" r:id="rId11"/>
    <p:sldId id="297" r:id="rId12"/>
    <p:sldId id="280" r:id="rId13"/>
    <p:sldId id="282" r:id="rId14"/>
    <p:sldId id="283" r:id="rId15"/>
    <p:sldId id="298" r:id="rId16"/>
    <p:sldId id="284" r:id="rId17"/>
    <p:sldId id="293" r:id="rId18"/>
    <p:sldId id="287" r:id="rId19"/>
    <p:sldId id="286" r:id="rId20"/>
    <p:sldId id="290" r:id="rId21"/>
    <p:sldId id="295" r:id="rId22"/>
    <p:sldId id="288" r:id="rId23"/>
    <p:sldId id="289" r:id="rId24"/>
    <p:sldId id="292" r:id="rId25"/>
    <p:sldId id="291" r:id="rId26"/>
    <p:sldId id="296" r:id="rId27"/>
    <p:sldId id="29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000"/>
    <a:srgbClr val="FF0000"/>
    <a:srgbClr val="3F3278"/>
    <a:srgbClr val="FE41E8"/>
    <a:srgbClr val="960000"/>
    <a:srgbClr val="FFA200"/>
    <a:srgbClr val="027FD2"/>
    <a:srgbClr val="0A5C8B"/>
    <a:srgbClr val="00214C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>
      <p:cViewPr>
        <p:scale>
          <a:sx n="70" d="100"/>
          <a:sy n="70" d="100"/>
        </p:scale>
        <p:origin x="-1860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4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 algn="l"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2pPr>
          </a:lstStyle>
          <a:p>
            <a:pPr lvl="0"/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halt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47988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953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543800" cy="56356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2"/>
          <a:stretch/>
        </p:blipFill>
        <p:spPr bwMode="auto">
          <a:xfrm>
            <a:off x="6172200" y="4419600"/>
            <a:ext cx="2971800" cy="242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382000" y="381000"/>
            <a:ext cx="497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fld id="{8EE5A1D1-2C50-45C9-911C-9FAF6516CDFE}" type="slidenum">
              <a:rPr lang="en-US" sz="1200" b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pPr eaLnBrk="0" hangingPunct="0"/>
              <a:t>‹Nr.›</a:t>
            </a:fld>
            <a:endParaRPr lang="en-US" sz="1200" b="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387644"/>
            <a:ext cx="2779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Studiengang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Web-Business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&amp; Technology, </a:t>
            </a:r>
            <a:r>
              <a:rPr lang="en-US" sz="800" baseline="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2015/16</a:t>
            </a:r>
            <a:endParaRPr lang="en-US" sz="800" dirty="0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 rot="20680114">
            <a:off x="7029690" y="6208140"/>
            <a:ext cx="211729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Softwareentwicklung</a:t>
            </a:r>
            <a:r>
              <a:rPr lang="en-US" sz="1050" b="1" baseline="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Mobile</a:t>
            </a:r>
            <a:endParaRPr lang="en-US" sz="1100" b="1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r"/>
            <a:r>
              <a:rPr lang="en-US" sz="11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Stefan Huber</a:t>
            </a:r>
            <a:endParaRPr lang="de-AT" sz="11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560867" y="6248400"/>
            <a:ext cx="6286500" cy="24753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800" b="0" i="0" cap="none">
          <a:solidFill>
            <a:schemeClr val="bg1">
              <a:lumMod val="50000"/>
            </a:schemeClr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Einführung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in die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Entwicklung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mobiler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Anwendungen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/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</a:b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15758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Einführung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in die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Entwicklung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mobiler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Anwendungen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Use-Case </a:t>
            </a:r>
            <a:r>
              <a:rPr lang="en-US" dirty="0" err="1" smtClean="0"/>
              <a:t>Diagramme</a:t>
            </a:r>
            <a:r>
              <a:rPr lang="en-US" dirty="0" smtClean="0"/>
              <a:t>, </a:t>
            </a:r>
            <a:r>
              <a:rPr lang="en-US" dirty="0" err="1" smtClean="0"/>
              <a:t>eignen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hervorragend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App Design und </a:t>
            </a:r>
            <a:r>
              <a:rPr lang="en-US" dirty="0" err="1" smtClean="0"/>
              <a:t>Planung</a:t>
            </a:r>
            <a:endParaRPr lang="en-US" dirty="0" smtClean="0"/>
          </a:p>
          <a:p>
            <a:r>
              <a:rPr lang="en-US" dirty="0" err="1" smtClean="0"/>
              <a:t>Aufgrund</a:t>
            </a:r>
            <a:r>
              <a:rPr lang="en-US" dirty="0" smtClean="0"/>
              <a:t> des </a:t>
            </a:r>
            <a:r>
              <a:rPr lang="en-US" dirty="0" err="1" smtClean="0"/>
              <a:t>Formfaktors</a:t>
            </a:r>
            <a:r>
              <a:rPr lang="en-US" dirty="0" smtClean="0"/>
              <a:t>,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u="sng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Aktion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Screen </a:t>
            </a:r>
            <a:r>
              <a:rPr lang="en-US" dirty="0" err="1" smtClean="0"/>
              <a:t>darstellbar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smtClean="0"/>
              <a:t>Video: https</a:t>
            </a:r>
            <a:r>
              <a:rPr lang="en-US" sz="1600" dirty="0"/>
              <a:t>://www.youtube.com/watch?v=XpqyiBR0lJ4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 Design und </a:t>
            </a:r>
            <a:r>
              <a:rPr lang="en-US" dirty="0" err="1" smtClean="0"/>
              <a:t>Planung</a:t>
            </a:r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04" y="2692158"/>
            <a:ext cx="4801596" cy="264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29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591854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Prototyping on Paper</a:t>
            </a:r>
            <a:endParaRPr lang="de-A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76400"/>
            <a:ext cx="4551415" cy="352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1600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79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800219"/>
          </a:xfrm>
        </p:spPr>
        <p:txBody>
          <a:bodyPr/>
          <a:lstStyle/>
          <a:p>
            <a:r>
              <a:rPr lang="en-US" dirty="0" smtClean="0"/>
              <a:t>ANDROID</a:t>
            </a:r>
            <a:br>
              <a:rPr lang="en-US" dirty="0" smtClean="0"/>
            </a:br>
            <a:r>
              <a:rPr lang="en-US" sz="2000" dirty="0" err="1" smtClean="0"/>
              <a:t>Grundlagen</a:t>
            </a:r>
            <a:r>
              <a:rPr lang="en-US" sz="2000" dirty="0" smtClean="0"/>
              <a:t> der Android </a:t>
            </a:r>
            <a:r>
              <a:rPr lang="en-US" sz="2000" dirty="0" err="1" smtClean="0"/>
              <a:t>Plattform</a:t>
            </a:r>
            <a:endParaRPr lang="de-AT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</p:spTree>
    <p:extLst>
      <p:ext uri="{BB962C8B-B14F-4D97-AF65-F5344CB8AC3E}">
        <p14:creationId xmlns:p14="http://schemas.microsoft.com/office/powerpoint/2010/main" val="381790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Unterstützung</a:t>
            </a:r>
            <a:r>
              <a:rPr lang="en-US" dirty="0" smtClean="0"/>
              <a:t> </a:t>
            </a:r>
            <a:r>
              <a:rPr lang="en-US" dirty="0" err="1" smtClean="0"/>
              <a:t>vieler</a:t>
            </a:r>
            <a:r>
              <a:rPr lang="en-US" dirty="0" smtClean="0"/>
              <a:t> </a:t>
            </a:r>
            <a:r>
              <a:rPr lang="en-US" dirty="0" err="1" smtClean="0"/>
              <a:t>unterschiedlicher</a:t>
            </a:r>
            <a:r>
              <a:rPr lang="en-US" dirty="0"/>
              <a:t> </a:t>
            </a:r>
            <a:r>
              <a:rPr lang="en-US" dirty="0" err="1" smtClean="0"/>
              <a:t>Geräteklassen</a:t>
            </a:r>
            <a:endParaRPr lang="en-US" dirty="0" smtClean="0"/>
          </a:p>
          <a:p>
            <a:pPr lvl="1"/>
            <a:r>
              <a:rPr lang="en-US" dirty="0"/>
              <a:t>Smartphones &amp; Tablets</a:t>
            </a:r>
          </a:p>
          <a:p>
            <a:pPr lvl="1"/>
            <a:r>
              <a:rPr lang="en-US" dirty="0"/>
              <a:t>Android Wear</a:t>
            </a:r>
          </a:p>
          <a:p>
            <a:pPr lvl="1"/>
            <a:r>
              <a:rPr lang="en-US" dirty="0"/>
              <a:t>Android TV</a:t>
            </a:r>
          </a:p>
          <a:p>
            <a:pPr lvl="1"/>
            <a:r>
              <a:rPr lang="en-US" dirty="0"/>
              <a:t>Android Auto</a:t>
            </a:r>
          </a:p>
          <a:p>
            <a:pPr lvl="1"/>
            <a:r>
              <a:rPr lang="en-US" dirty="0"/>
              <a:t>Google </a:t>
            </a:r>
            <a:r>
              <a:rPr lang="en-US" dirty="0" smtClean="0"/>
              <a:t>Glass</a:t>
            </a:r>
          </a:p>
          <a:p>
            <a:pPr lvl="1"/>
            <a:r>
              <a:rPr lang="en-US" dirty="0" err="1"/>
              <a:t>Spielkonsolen</a:t>
            </a:r>
            <a:endParaRPr lang="en-US" dirty="0"/>
          </a:p>
          <a:p>
            <a:pPr lvl="2"/>
            <a:r>
              <a:rPr lang="en-US" dirty="0" err="1"/>
              <a:t>Ouya</a:t>
            </a:r>
            <a:endParaRPr lang="en-US" dirty="0"/>
          </a:p>
          <a:p>
            <a:pPr lvl="2"/>
            <a:r>
              <a:rPr lang="en-US" dirty="0"/>
              <a:t>Project </a:t>
            </a:r>
            <a:r>
              <a:rPr lang="en-US" dirty="0" smtClean="0"/>
              <a:t>Shield</a:t>
            </a:r>
          </a:p>
          <a:p>
            <a:pPr lvl="1"/>
            <a:r>
              <a:rPr lang="en-US" dirty="0" smtClean="0"/>
              <a:t>und </a:t>
            </a:r>
            <a:r>
              <a:rPr lang="en-US" dirty="0" err="1" smtClean="0"/>
              <a:t>vieles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Offene</a:t>
            </a:r>
            <a:r>
              <a:rPr lang="en-US" dirty="0" smtClean="0"/>
              <a:t> </a:t>
            </a:r>
            <a:r>
              <a:rPr lang="en-US" dirty="0" err="1" smtClean="0"/>
              <a:t>Plattform</a:t>
            </a:r>
            <a:endParaRPr lang="en-US" dirty="0"/>
          </a:p>
          <a:p>
            <a:pPr lvl="1"/>
            <a:r>
              <a:rPr lang="en-US" dirty="0" smtClean="0"/>
              <a:t>Android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größtenteils</a:t>
            </a:r>
            <a:r>
              <a:rPr lang="en-US" dirty="0" smtClean="0"/>
              <a:t> </a:t>
            </a:r>
            <a:r>
              <a:rPr lang="en-US" dirty="0" err="1" smtClean="0"/>
              <a:t>unter</a:t>
            </a:r>
            <a:r>
              <a:rPr lang="en-US" dirty="0" smtClean="0"/>
              <a:t> der Apache Software License 2.0 </a:t>
            </a:r>
            <a:r>
              <a:rPr lang="en-US" dirty="0" err="1" smtClean="0"/>
              <a:t>veröffentlicht</a:t>
            </a:r>
            <a:endParaRPr lang="en-US" dirty="0" smtClean="0"/>
          </a:p>
          <a:p>
            <a:pPr lvl="1"/>
            <a:r>
              <a:rPr lang="en-US" dirty="0" smtClean="0"/>
              <a:t>Der </a:t>
            </a:r>
            <a:r>
              <a:rPr lang="en-US" dirty="0" err="1" smtClean="0"/>
              <a:t>Sourcecode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unter</a:t>
            </a:r>
            <a:r>
              <a:rPr lang="en-US" dirty="0" smtClean="0"/>
              <a:t> </a:t>
            </a:r>
            <a:r>
              <a:rPr lang="en-US" u="sng" dirty="0" smtClean="0"/>
              <a:t>source.android.com</a:t>
            </a:r>
            <a:r>
              <a:rPr lang="en-US" dirty="0" smtClean="0"/>
              <a:t> </a:t>
            </a:r>
            <a:r>
              <a:rPr lang="en-US" dirty="0" err="1" smtClean="0"/>
              <a:t>heruntergeladen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Warum</a:t>
            </a:r>
            <a:r>
              <a:rPr lang="en-US" dirty="0" smtClean="0"/>
              <a:t> Android?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5139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Android</a:t>
            </a:r>
            <a:r>
              <a:rPr lang="de-AT" dirty="0" smtClean="0"/>
              <a:t> Plattform Architektur</a:t>
            </a:r>
            <a:endParaRPr lang="de-AT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395536" y="1196752"/>
            <a:ext cx="8424936" cy="4553347"/>
            <a:chOff x="395536" y="1196752"/>
            <a:chExt cx="8424936" cy="4553347"/>
          </a:xfrm>
        </p:grpSpPr>
        <p:pic>
          <p:nvPicPr>
            <p:cNvPr id="4" name="Picture 2" descr="File:Android-System-Architecture.sv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196752"/>
              <a:ext cx="5233714" cy="4249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Geschweifte Klammer rechts 4"/>
            <p:cNvSpPr/>
            <p:nvPr/>
          </p:nvSpPr>
          <p:spPr>
            <a:xfrm>
              <a:off x="5724128" y="4365104"/>
              <a:ext cx="144016" cy="108094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eschweifte Klammer rechts 5"/>
            <p:cNvSpPr/>
            <p:nvPr/>
          </p:nvSpPr>
          <p:spPr>
            <a:xfrm>
              <a:off x="5724128" y="2996952"/>
              <a:ext cx="144016" cy="129696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Geschweifte Klammer rechts 6"/>
            <p:cNvSpPr/>
            <p:nvPr/>
          </p:nvSpPr>
          <p:spPr>
            <a:xfrm>
              <a:off x="5724128" y="1916832"/>
              <a:ext cx="144016" cy="100811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eschweifte Klammer rechts 7"/>
            <p:cNvSpPr/>
            <p:nvPr/>
          </p:nvSpPr>
          <p:spPr>
            <a:xfrm>
              <a:off x="5724128" y="1196752"/>
              <a:ext cx="144016" cy="64807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940152" y="1260049"/>
              <a:ext cx="2880320" cy="52322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400" dirty="0" smtClean="0">
                  <a:latin typeface="+mj-lt"/>
                </a:rPr>
                <a:t>Bereich der mobilen App-Programmierung</a:t>
              </a:r>
              <a:endParaRPr lang="de-DE" sz="1400" dirty="0">
                <a:latin typeface="+mj-lt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940152" y="2057400"/>
              <a:ext cx="2880320" cy="7386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400" dirty="0" err="1" smtClean="0">
                  <a:latin typeface="+mj-lt"/>
                </a:rPr>
                <a:t>Android</a:t>
              </a:r>
              <a:r>
                <a:rPr lang="de-DE" sz="1400" dirty="0" smtClean="0">
                  <a:latin typeface="+mj-lt"/>
                </a:rPr>
                <a:t>-Framework, direkte Schnittstelle des Entwicklers zu System</a:t>
              </a:r>
              <a:endParaRPr lang="de-DE" sz="1400" dirty="0">
                <a:latin typeface="+mj-lt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940152" y="3160693"/>
              <a:ext cx="2880320" cy="95410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400" dirty="0" smtClean="0">
                  <a:latin typeface="+mj-lt"/>
                </a:rPr>
                <a:t>Laufzeitumgebung für das Framework; </a:t>
              </a:r>
              <a:r>
                <a:rPr lang="de-DE" sz="1400" dirty="0" err="1" smtClean="0">
                  <a:latin typeface="+mj-lt"/>
                </a:rPr>
                <a:t>Biblotheken</a:t>
              </a:r>
              <a:r>
                <a:rPr lang="de-DE" sz="1400" dirty="0" smtClean="0">
                  <a:latin typeface="+mj-lt"/>
                </a:rPr>
                <a:t> mit wichtigen Basisfunktionen und Java Virtual </a:t>
              </a:r>
              <a:r>
                <a:rPr lang="de-DE" sz="1400" dirty="0" err="1" smtClean="0">
                  <a:latin typeface="+mj-lt"/>
                </a:rPr>
                <a:t>Machine</a:t>
              </a:r>
              <a:r>
                <a:rPr lang="de-DE" sz="1400" dirty="0" smtClean="0">
                  <a:latin typeface="+mj-lt"/>
                </a:rPr>
                <a:t> (</a:t>
              </a:r>
              <a:r>
                <a:rPr lang="de-DE" sz="1400" dirty="0" err="1" smtClean="0">
                  <a:latin typeface="+mj-lt"/>
                </a:rPr>
                <a:t>Dalvik</a:t>
              </a:r>
              <a:r>
                <a:rPr lang="de-DE" sz="1400" dirty="0" smtClean="0">
                  <a:latin typeface="+mj-lt"/>
                </a:rPr>
                <a:t>)</a:t>
              </a:r>
              <a:endParaRPr lang="de-DE" sz="1400" dirty="0">
                <a:latin typeface="+mj-lt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940152" y="4365104"/>
              <a:ext cx="2880320" cy="1384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400" dirty="0" smtClean="0">
                  <a:latin typeface="+mj-lt"/>
                </a:rPr>
                <a:t>Mobiles Betriebssystem; ein spezifisches auf die Belange mobiler Plattformen angepasstes Linux-System (Effizienz, Ressourcenverbrauch, zeitkritische Aspekte)</a:t>
              </a:r>
              <a:endParaRPr lang="de-DE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39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/>
              <a:t>Ein API Level klassifiziert die verfügbaren Funktionalitäten des </a:t>
            </a:r>
            <a:r>
              <a:rPr lang="de-AT" dirty="0" err="1"/>
              <a:t>Android</a:t>
            </a:r>
            <a:r>
              <a:rPr lang="de-AT" dirty="0"/>
              <a:t> Frameworks eindeutig.</a:t>
            </a:r>
          </a:p>
          <a:p>
            <a:r>
              <a:rPr lang="de-AT" dirty="0"/>
              <a:t>Erweiterungen der Framework API sind additiv (Abwärtskompatibilität)</a:t>
            </a:r>
          </a:p>
          <a:p>
            <a:r>
              <a:rPr lang="de-AT" dirty="0"/>
              <a:t>Minimal, Maximal und Ziel API Level können für die jeweilige Anwendung festgelegt werden (Manifest)</a:t>
            </a:r>
          </a:p>
          <a:p>
            <a:r>
              <a:rPr lang="de-AT" dirty="0"/>
              <a:t>Für eine breite (virale) Verbreitung der Anwendung sollte das Minimale API Level </a:t>
            </a:r>
            <a:r>
              <a:rPr lang="de-AT" b="1" dirty="0"/>
              <a:t>so niedrig wie möglich </a:t>
            </a:r>
            <a:r>
              <a:rPr lang="de-AT" dirty="0"/>
              <a:t>sein!</a:t>
            </a:r>
          </a:p>
          <a:p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 err="1"/>
              <a:t>Android</a:t>
            </a:r>
            <a:r>
              <a:rPr lang="de-AT" dirty="0"/>
              <a:t> API Levels</a:t>
            </a:r>
          </a:p>
        </p:txBody>
      </p:sp>
      <p:graphicFrame>
        <p:nvGraphicFramePr>
          <p:cNvPr id="9" name="Inhaltsplatzhalt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793404"/>
              </p:ext>
            </p:extLst>
          </p:nvPr>
        </p:nvGraphicFramePr>
        <p:xfrm>
          <a:off x="4510337" y="1199456"/>
          <a:ext cx="410026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732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/>
                        <a:t>API LEVEL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/>
                        <a:t>Bezeichnung</a:t>
                      </a:r>
                      <a:endParaRPr lang="de-AT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21, 22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Lollipop (5.0 – 5.1)</a:t>
                      </a:r>
                      <a:endParaRPr lang="de-AT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19, 20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200" dirty="0" err="1" smtClean="0"/>
                        <a:t>KitKat</a:t>
                      </a:r>
                      <a:r>
                        <a:rPr lang="de-AT" sz="1200" dirty="0" smtClean="0"/>
                        <a:t> (4.4)</a:t>
                      </a:r>
                      <a:endParaRPr lang="de-AT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16, 17, 18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200" dirty="0" err="1" smtClean="0"/>
                        <a:t>Jelly</a:t>
                      </a:r>
                      <a:r>
                        <a:rPr lang="de-AT" sz="1200" dirty="0" smtClean="0"/>
                        <a:t> Bean (4.1 –</a:t>
                      </a:r>
                      <a:r>
                        <a:rPr lang="de-AT" sz="1200" baseline="0" dirty="0" smtClean="0"/>
                        <a:t> </a:t>
                      </a:r>
                      <a:r>
                        <a:rPr lang="de-AT" sz="1200" dirty="0" smtClean="0"/>
                        <a:t>4.3)</a:t>
                      </a:r>
                      <a:endParaRPr lang="de-AT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15, 14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200" dirty="0" err="1" smtClean="0"/>
                        <a:t>Ice</a:t>
                      </a:r>
                      <a:r>
                        <a:rPr lang="de-AT" sz="1200" dirty="0" smtClean="0"/>
                        <a:t> Cream Sandwich (4.0)</a:t>
                      </a:r>
                      <a:endParaRPr lang="de-AT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13, 12, 11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200" dirty="0" err="1" smtClean="0"/>
                        <a:t>Honeycomb</a:t>
                      </a:r>
                      <a:r>
                        <a:rPr lang="de-AT" sz="1200" dirty="0" smtClean="0"/>
                        <a:t> (3.0 – 3.2)</a:t>
                      </a:r>
                      <a:endParaRPr lang="de-AT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10, 9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200" dirty="0" err="1" smtClean="0"/>
                        <a:t>Gingerbread</a:t>
                      </a:r>
                      <a:r>
                        <a:rPr lang="de-AT" sz="1200" dirty="0" smtClean="0"/>
                        <a:t> (2.3)</a:t>
                      </a:r>
                      <a:endParaRPr lang="de-AT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8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200" dirty="0" err="1" smtClean="0"/>
                        <a:t>Froyo</a:t>
                      </a:r>
                      <a:r>
                        <a:rPr lang="de-AT" sz="1200" dirty="0" smtClean="0"/>
                        <a:t> (2.2)</a:t>
                      </a:r>
                      <a:endParaRPr lang="de-AT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7,6,5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Eclair (2.0 – 2.2)</a:t>
                      </a:r>
                      <a:endParaRPr lang="de-AT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4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Donut (1.6)</a:t>
                      </a:r>
                      <a:endParaRPr lang="de-AT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3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200" dirty="0" err="1" smtClean="0"/>
                        <a:t>Cupcake</a:t>
                      </a:r>
                      <a:r>
                        <a:rPr lang="de-AT" sz="1200" dirty="0" smtClean="0"/>
                        <a:t> (1.5)</a:t>
                      </a:r>
                      <a:endParaRPr lang="de-AT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2, 1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Base (1.0 – 1.1)</a:t>
                      </a:r>
                      <a:endParaRPr lang="de-AT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495799" y="5791200"/>
            <a:ext cx="3478837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AT" sz="1100" dirty="0" smtClean="0">
                <a:latin typeface="+mn-lt"/>
              </a:rPr>
              <a:t>Für die Highlights des jeweiligen API Level sollte</a:t>
            </a:r>
            <a:br>
              <a:rPr lang="de-AT" sz="1100" dirty="0" smtClean="0">
                <a:latin typeface="+mn-lt"/>
              </a:rPr>
            </a:br>
            <a:r>
              <a:rPr lang="de-AT" sz="1100" dirty="0" smtClean="0">
                <a:latin typeface="+mn-lt"/>
              </a:rPr>
              <a:t> </a:t>
            </a:r>
            <a:r>
              <a:rPr lang="de-AT" sz="1100" dirty="0" smtClean="0">
                <a:latin typeface="+mn-lt"/>
                <a:hlinkClick r:id="rId2"/>
              </a:rPr>
              <a:t>http://developer.android.com</a:t>
            </a:r>
            <a:r>
              <a:rPr lang="de-AT" sz="1100" dirty="0" smtClean="0">
                <a:latin typeface="+mn-lt"/>
              </a:rPr>
              <a:t> konsultiert werden!</a:t>
            </a:r>
            <a:endParaRPr lang="de-AT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854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000" dirty="0" err="1"/>
              <a:t>Android</a:t>
            </a:r>
            <a:r>
              <a:rPr lang="de-DE" sz="2000" dirty="0"/>
              <a:t> Anwendungen bestehen aus einer Reihe von Komponenten, die durch ein sog. Manifest (</a:t>
            </a:r>
            <a:r>
              <a:rPr lang="de-DE" sz="2000" dirty="0" err="1"/>
              <a:t>xml</a:t>
            </a:r>
            <a:r>
              <a:rPr lang="de-DE" sz="2000" dirty="0"/>
              <a:t>-Datei) konfiguriert werden</a:t>
            </a:r>
          </a:p>
          <a:p>
            <a:r>
              <a:rPr lang="de-DE" sz="2000" dirty="0"/>
              <a:t>Zu einer </a:t>
            </a:r>
            <a:r>
              <a:rPr lang="de-DE" sz="2000" dirty="0" err="1"/>
              <a:t>Android</a:t>
            </a:r>
            <a:r>
              <a:rPr lang="de-DE" sz="2000" dirty="0"/>
              <a:t> App können folgende Komponenten gehören:</a:t>
            </a:r>
          </a:p>
          <a:p>
            <a:pPr lvl="1"/>
            <a:r>
              <a:rPr lang="de-DE" dirty="0"/>
              <a:t>Anwendungskomponenten</a:t>
            </a:r>
          </a:p>
          <a:p>
            <a:pPr lvl="2"/>
            <a:r>
              <a:rPr lang="de-DE" dirty="0" err="1"/>
              <a:t>Activities</a:t>
            </a:r>
            <a:endParaRPr lang="de-DE" dirty="0"/>
          </a:p>
          <a:p>
            <a:pPr lvl="2"/>
            <a:r>
              <a:rPr lang="de-DE" dirty="0"/>
              <a:t>Services</a:t>
            </a:r>
          </a:p>
          <a:p>
            <a:pPr lvl="2"/>
            <a:r>
              <a:rPr lang="de-DE" dirty="0"/>
              <a:t>Content Provider</a:t>
            </a:r>
          </a:p>
          <a:p>
            <a:pPr lvl="2"/>
            <a:r>
              <a:rPr lang="de-DE" dirty="0"/>
              <a:t>Broadcast Receivers</a:t>
            </a:r>
          </a:p>
          <a:p>
            <a:pPr lvl="1"/>
            <a:r>
              <a:rPr lang="de-DE" dirty="0"/>
              <a:t>Ressourcen</a:t>
            </a:r>
          </a:p>
          <a:p>
            <a:pPr lvl="2"/>
            <a:r>
              <a:rPr lang="de-DE" dirty="0"/>
              <a:t>Mediendateien (Bilder, Soundfiles, Videos, …)</a:t>
            </a:r>
          </a:p>
          <a:p>
            <a:pPr lvl="2"/>
            <a:r>
              <a:rPr lang="de-DE" dirty="0"/>
              <a:t>Vordefinierte Zeichenketten</a:t>
            </a:r>
          </a:p>
          <a:p>
            <a:pPr lvl="2"/>
            <a:r>
              <a:rPr lang="de-DE" dirty="0"/>
              <a:t>Layout Definitionen</a:t>
            </a:r>
          </a:p>
          <a:p>
            <a:pPr lvl="1"/>
            <a:r>
              <a:rPr lang="de-DE" dirty="0"/>
              <a:t>Externe Libraries</a:t>
            </a:r>
          </a:p>
          <a:p>
            <a:endParaRPr lang="de-AT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Grundstruktur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Android </a:t>
            </a:r>
            <a:r>
              <a:rPr lang="en-US" dirty="0" err="1" smtClean="0"/>
              <a:t>Anwendung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30739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sz="1800" dirty="0" err="1"/>
              <a:t>Activity</a:t>
            </a:r>
            <a:endParaRPr lang="de-AT" sz="1800" dirty="0"/>
          </a:p>
          <a:p>
            <a:pPr lvl="1"/>
            <a:r>
              <a:rPr lang="de-AT" sz="1600" dirty="0"/>
              <a:t>Eine </a:t>
            </a:r>
            <a:r>
              <a:rPr lang="de-AT" sz="1600" dirty="0" err="1"/>
              <a:t>Activity</a:t>
            </a:r>
            <a:r>
              <a:rPr lang="de-AT" sz="1600" dirty="0"/>
              <a:t> ist Verantwortliche für die Darstellung des User Interfaces und für die Verarbeitung von Benutzerinteraktionen.</a:t>
            </a:r>
          </a:p>
          <a:p>
            <a:pPr lvl="1"/>
            <a:r>
              <a:rPr lang="de-AT" sz="1600" dirty="0" err="1"/>
              <a:t>Bsp</a:t>
            </a:r>
            <a:r>
              <a:rPr lang="de-AT" sz="1600" dirty="0"/>
              <a:t>: In einer Email Anwendung gibt es eine </a:t>
            </a:r>
            <a:r>
              <a:rPr lang="de-AT" sz="1600" dirty="0" err="1"/>
              <a:t>Activity</a:t>
            </a:r>
            <a:r>
              <a:rPr lang="de-AT" sz="1600" dirty="0"/>
              <a:t> für das Verfassen einer Email, dafür werden Views (Textfelder, Buttons, etc.) bereitgestellt und Interaktionen (Klick auf Button) verarbeitet.</a:t>
            </a:r>
          </a:p>
          <a:p>
            <a:r>
              <a:rPr lang="de-AT" sz="1800" dirty="0"/>
              <a:t>Service</a:t>
            </a:r>
          </a:p>
          <a:p>
            <a:pPr lvl="1"/>
            <a:r>
              <a:rPr lang="de-AT" sz="1600" dirty="0"/>
              <a:t>Services verarbeiten Operationen im Hintergrund einer App.</a:t>
            </a:r>
          </a:p>
          <a:p>
            <a:pPr lvl="1"/>
            <a:r>
              <a:rPr lang="de-AT" sz="1600" dirty="0" err="1"/>
              <a:t>Bsp</a:t>
            </a:r>
            <a:r>
              <a:rPr lang="de-AT" sz="1600" dirty="0"/>
              <a:t>: Mediaplayer (Service) spielt Musik im Hintergrund einer App.</a:t>
            </a:r>
          </a:p>
          <a:p>
            <a:r>
              <a:rPr lang="de-AT" sz="1800" dirty="0"/>
              <a:t>Content Provider</a:t>
            </a:r>
          </a:p>
          <a:p>
            <a:pPr lvl="1"/>
            <a:r>
              <a:rPr lang="de-AT" sz="1600" dirty="0"/>
              <a:t>Content Provider verwalten Anwendungsdaten, auf welche über Content </a:t>
            </a:r>
            <a:r>
              <a:rPr lang="de-AT" sz="1600" dirty="0" err="1"/>
              <a:t>Resolver</a:t>
            </a:r>
            <a:r>
              <a:rPr lang="de-AT" sz="1600" dirty="0"/>
              <a:t> zugegriffen werden kann.</a:t>
            </a:r>
          </a:p>
          <a:p>
            <a:pPr lvl="1"/>
            <a:r>
              <a:rPr lang="de-AT" sz="1600" dirty="0" err="1"/>
              <a:t>Bsp</a:t>
            </a:r>
            <a:r>
              <a:rPr lang="de-AT" sz="1600" dirty="0"/>
              <a:t>: </a:t>
            </a:r>
            <a:r>
              <a:rPr lang="de-AT" sz="1600" dirty="0" err="1"/>
              <a:t>SQLite</a:t>
            </a:r>
            <a:r>
              <a:rPr lang="de-AT" sz="1600" dirty="0"/>
              <a:t> Datenbank ermöglicht das Abspeichern Strukturierter Daten.</a:t>
            </a:r>
          </a:p>
          <a:p>
            <a:r>
              <a:rPr lang="de-AT" sz="1800" dirty="0"/>
              <a:t>Broadcast Receiver</a:t>
            </a:r>
          </a:p>
          <a:p>
            <a:pPr lvl="1"/>
            <a:r>
              <a:rPr lang="de-AT" sz="1600" dirty="0"/>
              <a:t>Broadcast Receiver reagieren auf einen systemweiten Broadcast.</a:t>
            </a:r>
          </a:p>
          <a:p>
            <a:pPr lvl="1"/>
            <a:r>
              <a:rPr lang="de-AT" sz="1600" dirty="0" err="1"/>
              <a:t>Bsp</a:t>
            </a:r>
            <a:r>
              <a:rPr lang="de-AT" sz="1600" dirty="0"/>
              <a:t>: Anwendungen können auf einen „Low </a:t>
            </a:r>
            <a:r>
              <a:rPr lang="de-AT" sz="1600" dirty="0" err="1"/>
              <a:t>Battery</a:t>
            </a:r>
            <a:r>
              <a:rPr lang="de-AT" sz="1600" dirty="0"/>
              <a:t>“ Broadcast reagieren.</a:t>
            </a:r>
            <a:r>
              <a:rPr lang="de-AT" dirty="0"/>
              <a:t> 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Komponenten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085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/>
              <a:t>Android</a:t>
            </a:r>
            <a:r>
              <a:rPr lang="de-DE" sz="2000" dirty="0"/>
              <a:t> Anwendungen bestehen aus einer Reihe von Komponenten, die durch ein sog. Manifest (</a:t>
            </a:r>
            <a:r>
              <a:rPr lang="de-DE" sz="2000" dirty="0" err="1"/>
              <a:t>xml</a:t>
            </a:r>
            <a:r>
              <a:rPr lang="de-DE" sz="2000" dirty="0"/>
              <a:t>-Datei) konfiguriert werden</a:t>
            </a:r>
          </a:p>
          <a:p>
            <a:endParaRPr lang="de-DE" sz="2000" dirty="0"/>
          </a:p>
          <a:p>
            <a:r>
              <a:rPr lang="de-DE" sz="2000" dirty="0"/>
              <a:t>Im AndroidManifest.xml stehen:</a:t>
            </a:r>
          </a:p>
          <a:p>
            <a:pPr lvl="1"/>
            <a:r>
              <a:rPr lang="de-DE" sz="1800" dirty="0"/>
              <a:t>Alle Komponenten, die zur App gehören (siehe vorherige Folie)</a:t>
            </a:r>
          </a:p>
          <a:p>
            <a:pPr lvl="1"/>
            <a:r>
              <a:rPr lang="de-DE" sz="1800" dirty="0"/>
              <a:t>Beschreibt alle Möglichkeiten der Interaktion dieser Komponenten untereinander und zu anderen Apps</a:t>
            </a:r>
          </a:p>
          <a:p>
            <a:pPr lvl="1"/>
            <a:r>
              <a:rPr lang="de-DE" sz="1800" dirty="0"/>
              <a:t>Enthält Metadaten (z.B. Versionsinformationen) und beschreibt den Link zu anderen </a:t>
            </a:r>
            <a:r>
              <a:rPr lang="de-DE" sz="1800" dirty="0" err="1"/>
              <a:t>Resourcen</a:t>
            </a:r>
            <a:r>
              <a:rPr lang="de-DE" sz="1800" dirty="0"/>
              <a:t> (z.B. zu Icons)</a:t>
            </a:r>
          </a:p>
          <a:p>
            <a:pPr lvl="1"/>
            <a:r>
              <a:rPr lang="de-DE" sz="1800" dirty="0"/>
              <a:t>Definiert, welche (Hardware)Ressourcen von der App benötigt werden (z.B. Berechtigungen für Internetzugriff oder Zugriff auf die Kamera)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Grundstruktur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Android </a:t>
            </a:r>
            <a:r>
              <a:rPr lang="en-US" dirty="0" err="1"/>
              <a:t>Anwendung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390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Grundstruktur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Android </a:t>
            </a:r>
            <a:r>
              <a:rPr lang="en-US" dirty="0" err="1"/>
              <a:t>Anwendung</a:t>
            </a:r>
            <a:endParaRPr lang="de-AT" dirty="0"/>
          </a:p>
          <a:p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628904" y="1534909"/>
            <a:ext cx="10668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</a:p>
          <a:p>
            <a:pPr algn="ctr"/>
            <a:r>
              <a:rPr lang="en-US" dirty="0" smtClean="0"/>
              <a:t>Code</a:t>
            </a:r>
            <a:endParaRPr lang="de-AT" dirty="0"/>
          </a:p>
        </p:txBody>
      </p:sp>
      <p:sp>
        <p:nvSpPr>
          <p:cNvPr id="9" name="Rechteck 8"/>
          <p:cNvSpPr/>
          <p:nvPr/>
        </p:nvSpPr>
        <p:spPr>
          <a:xfrm>
            <a:off x="2305305" y="1534909"/>
            <a:ext cx="10668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Java Byte</a:t>
            </a:r>
          </a:p>
          <a:p>
            <a:pPr algn="ctr"/>
            <a:r>
              <a:rPr lang="en-US" sz="1600" dirty="0" smtClean="0"/>
              <a:t>Code</a:t>
            </a:r>
            <a:endParaRPr lang="de-AT" sz="1600" dirty="0"/>
          </a:p>
        </p:txBody>
      </p:sp>
      <p:sp>
        <p:nvSpPr>
          <p:cNvPr id="10" name="Rechteck 9"/>
          <p:cNvSpPr/>
          <p:nvPr/>
        </p:nvSpPr>
        <p:spPr>
          <a:xfrm>
            <a:off x="3981705" y="1534909"/>
            <a:ext cx="10668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Dex</a:t>
            </a:r>
            <a:r>
              <a:rPr lang="en-US" sz="1600" dirty="0" smtClean="0"/>
              <a:t> Byte</a:t>
            </a:r>
          </a:p>
          <a:p>
            <a:pPr algn="ctr"/>
            <a:r>
              <a:rPr lang="en-US" sz="1600" dirty="0" smtClean="0"/>
              <a:t>Code</a:t>
            </a:r>
            <a:endParaRPr lang="de-AT" sz="1600" dirty="0"/>
          </a:p>
        </p:txBody>
      </p:sp>
      <p:cxnSp>
        <p:nvCxnSpPr>
          <p:cNvPr id="11" name="Gerade Verbindung mit Pfeil 10"/>
          <p:cNvCxnSpPr>
            <a:stCxn id="6" idx="3"/>
            <a:endCxn id="9" idx="1"/>
          </p:cNvCxnSpPr>
          <p:nvPr/>
        </p:nvCxnSpPr>
        <p:spPr>
          <a:xfrm>
            <a:off x="1695704" y="1915909"/>
            <a:ext cx="6096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3"/>
            <a:endCxn id="10" idx="1"/>
          </p:cNvCxnSpPr>
          <p:nvPr/>
        </p:nvCxnSpPr>
        <p:spPr>
          <a:xfrm>
            <a:off x="3372105" y="1915909"/>
            <a:ext cx="609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750933" y="1628277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+mn-lt"/>
              </a:rPr>
              <a:t>javac</a:t>
            </a:r>
            <a:endParaRPr lang="de-AT" sz="1200" dirty="0">
              <a:latin typeface="+mn-lt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500732" y="1611775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dx</a:t>
            </a:r>
            <a:endParaRPr lang="de-AT" sz="1200" dirty="0">
              <a:latin typeface="+mn-lt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870941" y="1260235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.java</a:t>
            </a:r>
            <a:endParaRPr lang="de-AT" sz="1200" dirty="0">
              <a:latin typeface="+mn-lt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555170" y="126023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.class</a:t>
            </a:r>
            <a:endParaRPr lang="de-AT" sz="1200" dirty="0">
              <a:latin typeface="+mn-lt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272859" y="1257910"/>
            <a:ext cx="484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.</a:t>
            </a:r>
            <a:r>
              <a:rPr lang="en-US" sz="1200" dirty="0" err="1" smtClean="0">
                <a:latin typeface="+mn-lt"/>
              </a:rPr>
              <a:t>dex</a:t>
            </a:r>
            <a:endParaRPr lang="de-AT" sz="1200" dirty="0">
              <a:latin typeface="+mn-lt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5581904" y="1534909"/>
            <a:ext cx="2419095" cy="2351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Package (.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apk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en-US" sz="1600" dirty="0" smtClean="0"/>
              <a:t>  </a:t>
            </a:r>
            <a:endParaRPr lang="de-AT" sz="1600" dirty="0"/>
          </a:p>
        </p:txBody>
      </p:sp>
      <p:sp>
        <p:nvSpPr>
          <p:cNvPr id="22" name="Textfeld 21"/>
          <p:cNvSpPr txBox="1"/>
          <p:nvPr/>
        </p:nvSpPr>
        <p:spPr>
          <a:xfrm>
            <a:off x="6542851" y="1257909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.</a:t>
            </a:r>
            <a:r>
              <a:rPr lang="en-US" sz="1200" dirty="0" err="1" smtClean="0">
                <a:latin typeface="+mn-lt"/>
              </a:rPr>
              <a:t>apk</a:t>
            </a:r>
            <a:endParaRPr lang="de-AT" sz="1200" dirty="0">
              <a:latin typeface="+mn-lt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672519" y="1935402"/>
            <a:ext cx="2226695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.</a:t>
            </a:r>
            <a:r>
              <a:rPr lang="en-US" sz="1600" dirty="0" err="1" smtClean="0"/>
              <a:t>dex</a:t>
            </a:r>
            <a:r>
              <a:rPr lang="en-US" sz="1600" dirty="0" smtClean="0"/>
              <a:t> </a:t>
            </a:r>
            <a:r>
              <a:rPr lang="en-US" sz="1600" dirty="0" err="1" smtClean="0"/>
              <a:t>Dateien</a:t>
            </a:r>
            <a:endParaRPr lang="de-AT" sz="1600" dirty="0"/>
          </a:p>
        </p:txBody>
      </p:sp>
      <p:sp>
        <p:nvSpPr>
          <p:cNvPr id="26" name="Rechteck 25"/>
          <p:cNvSpPr/>
          <p:nvPr/>
        </p:nvSpPr>
        <p:spPr>
          <a:xfrm>
            <a:off x="5672520" y="2586951"/>
            <a:ext cx="2226694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Ressourcen</a:t>
            </a:r>
            <a:r>
              <a:rPr lang="en-US" sz="1600" dirty="0" smtClean="0"/>
              <a:t> (.</a:t>
            </a:r>
            <a:r>
              <a:rPr lang="en-US" sz="1600" dirty="0" err="1" smtClean="0"/>
              <a:t>arsc</a:t>
            </a:r>
            <a:r>
              <a:rPr lang="en-US" sz="1600" dirty="0" smtClean="0"/>
              <a:t>)</a:t>
            </a:r>
            <a:endParaRPr lang="de-AT" sz="1600" dirty="0"/>
          </a:p>
        </p:txBody>
      </p:sp>
      <p:sp>
        <p:nvSpPr>
          <p:cNvPr id="27" name="Rechteck 26"/>
          <p:cNvSpPr/>
          <p:nvPr/>
        </p:nvSpPr>
        <p:spPr>
          <a:xfrm>
            <a:off x="5686696" y="3238500"/>
            <a:ext cx="2212518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AndroidManifest.xml</a:t>
            </a:r>
            <a:endParaRPr lang="de-AT" sz="1600" dirty="0"/>
          </a:p>
        </p:txBody>
      </p:sp>
      <p:cxnSp>
        <p:nvCxnSpPr>
          <p:cNvPr id="28" name="Gerade Verbindung mit Pfeil 27"/>
          <p:cNvCxnSpPr>
            <a:stCxn id="32" idx="3"/>
            <a:endCxn id="26" idx="1"/>
          </p:cNvCxnSpPr>
          <p:nvPr/>
        </p:nvCxnSpPr>
        <p:spPr>
          <a:xfrm flipV="1">
            <a:off x="4438905" y="2856951"/>
            <a:ext cx="1233615" cy="3402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2305305" y="2816192"/>
            <a:ext cx="2133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Resourcen</a:t>
            </a:r>
            <a:r>
              <a:rPr lang="en-US" sz="1600" dirty="0" smtClean="0"/>
              <a:t> (</a:t>
            </a:r>
            <a:r>
              <a:rPr lang="en-US" sz="1600" dirty="0" err="1" smtClean="0"/>
              <a:t>Bilder</a:t>
            </a:r>
            <a:r>
              <a:rPr lang="en-US" sz="1600" dirty="0" smtClean="0"/>
              <a:t>, </a:t>
            </a:r>
            <a:r>
              <a:rPr lang="en-US" sz="1600" dirty="0" err="1" smtClean="0"/>
              <a:t>Texte</a:t>
            </a:r>
            <a:r>
              <a:rPr lang="en-US" sz="1600" dirty="0" smtClean="0"/>
              <a:t>, Videos, …) </a:t>
            </a:r>
            <a:endParaRPr lang="de-AT" sz="1600" dirty="0"/>
          </a:p>
        </p:txBody>
      </p:sp>
      <p:cxnSp>
        <p:nvCxnSpPr>
          <p:cNvPr id="35" name="Gerade Verbindung mit Pfeil 34"/>
          <p:cNvCxnSpPr>
            <a:stCxn id="10" idx="3"/>
          </p:cNvCxnSpPr>
          <p:nvPr/>
        </p:nvCxnSpPr>
        <p:spPr>
          <a:xfrm>
            <a:off x="5048505" y="1915909"/>
            <a:ext cx="624014" cy="2894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 rot="20682012">
            <a:off x="4752021" y="2785658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+mn-lt"/>
              </a:rPr>
              <a:t>aapt</a:t>
            </a:r>
            <a:endParaRPr lang="de-AT" sz="1200" dirty="0">
              <a:latin typeface="+mn-lt"/>
            </a:endParaRPr>
          </a:p>
        </p:txBody>
      </p:sp>
      <p:sp>
        <p:nvSpPr>
          <p:cNvPr id="39" name="Textfeld 38"/>
          <p:cNvSpPr txBox="1"/>
          <p:nvPr/>
        </p:nvSpPr>
        <p:spPr>
          <a:xfrm rot="560113">
            <a:off x="4611649" y="239855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+mn-lt"/>
              </a:rPr>
              <a:t>apkbuilder</a:t>
            </a:r>
            <a:endParaRPr lang="de-AT" sz="1200" dirty="0">
              <a:latin typeface="+mn-lt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2492135" y="2572055"/>
            <a:ext cx="1869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.xml, .jpg, .</a:t>
            </a:r>
            <a:r>
              <a:rPr lang="en-US" sz="1200" dirty="0" err="1" smtClean="0">
                <a:latin typeface="+mn-lt"/>
              </a:rPr>
              <a:t>png</a:t>
            </a:r>
            <a:r>
              <a:rPr lang="en-US" sz="1200" dirty="0" smtClean="0">
                <a:latin typeface="+mn-lt"/>
              </a:rPr>
              <a:t>, .mp3, …</a:t>
            </a:r>
            <a:endParaRPr lang="de-AT" sz="1200" dirty="0">
              <a:latin typeface="+mn-lt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2644119" y="4343400"/>
            <a:ext cx="1565454" cy="1143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Gerät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Emulator</a:t>
            </a:r>
            <a:endParaRPr lang="de-AT" dirty="0"/>
          </a:p>
        </p:txBody>
      </p:sp>
      <p:cxnSp>
        <p:nvCxnSpPr>
          <p:cNvPr id="46" name="Gerade Verbindung mit Pfeil 45"/>
          <p:cNvCxnSpPr>
            <a:stCxn id="21" idx="2"/>
            <a:endCxn id="41" idx="3"/>
          </p:cNvCxnSpPr>
          <p:nvPr/>
        </p:nvCxnSpPr>
        <p:spPr>
          <a:xfrm rot="5400000">
            <a:off x="4986164" y="3109611"/>
            <a:ext cx="1028699" cy="258187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 rot="21355251">
            <a:off x="4561453" y="455822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+mn-lt"/>
              </a:rPr>
              <a:t>adb</a:t>
            </a:r>
            <a:endParaRPr lang="de-AT" sz="1200" dirty="0">
              <a:latin typeface="+mn-lt"/>
            </a:endParaRPr>
          </a:p>
        </p:txBody>
      </p:sp>
      <p:sp>
        <p:nvSpPr>
          <p:cNvPr id="54" name="Textfeld 53"/>
          <p:cNvSpPr txBox="1"/>
          <p:nvPr/>
        </p:nvSpPr>
        <p:spPr>
          <a:xfrm rot="20222059">
            <a:off x="5522396" y="4300074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+mn-lt"/>
              </a:rPr>
              <a:t>jarsigner</a:t>
            </a:r>
            <a:endParaRPr lang="de-AT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107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Einführung</a:t>
            </a:r>
            <a:r>
              <a:rPr lang="en-US" dirty="0" smtClean="0"/>
              <a:t> in die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mobiler</a:t>
            </a:r>
            <a:r>
              <a:rPr lang="en-US" dirty="0" smtClean="0"/>
              <a:t> </a:t>
            </a:r>
            <a:r>
              <a:rPr lang="en-US" dirty="0" err="1" smtClean="0"/>
              <a:t>Anwendungen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/>
              <a:t>grafische</a:t>
            </a:r>
            <a:r>
              <a:rPr lang="en-US" dirty="0"/>
              <a:t> </a:t>
            </a:r>
            <a:r>
              <a:rPr lang="en-US" dirty="0" err="1"/>
              <a:t>Oberflächen</a:t>
            </a:r>
            <a:r>
              <a:rPr lang="en-US" dirty="0"/>
              <a:t> und </a:t>
            </a:r>
            <a:r>
              <a:rPr lang="en-US" dirty="0" err="1"/>
              <a:t>Benutzerinteraktionen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Standorbezogene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Vorstellung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Spezialthemas</a:t>
            </a:r>
            <a:endParaRPr lang="en-US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Inhaltsübersicht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0168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Multiuser Linux </a:t>
            </a:r>
            <a:r>
              <a:rPr lang="en-US" dirty="0" err="1" smtClean="0"/>
              <a:t>Betriebssystem</a:t>
            </a:r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 err="1" smtClean="0"/>
              <a:t>Anwendungen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“Sandbox” </a:t>
            </a:r>
            <a:r>
              <a:rPr lang="en-US" dirty="0" err="1" smtClean="0"/>
              <a:t>ausgeführt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Eigener</a:t>
            </a:r>
            <a:r>
              <a:rPr lang="en-US" dirty="0" smtClean="0"/>
              <a:t> </a:t>
            </a:r>
            <a:r>
              <a:rPr lang="en-US" dirty="0" smtClean="0"/>
              <a:t>User (Linux User ID) </a:t>
            </a:r>
            <a:r>
              <a:rPr lang="en-US" dirty="0" smtClean="0"/>
              <a:t>je </a:t>
            </a:r>
            <a:r>
              <a:rPr lang="en-US" dirty="0" err="1" smtClean="0"/>
              <a:t>Anwendung</a:t>
            </a:r>
            <a:endParaRPr lang="en-US" dirty="0" smtClean="0"/>
          </a:p>
          <a:p>
            <a:pPr lvl="1"/>
            <a:r>
              <a:rPr lang="en-US" dirty="0" err="1" smtClean="0"/>
              <a:t>Ausführung</a:t>
            </a:r>
            <a:r>
              <a:rPr lang="en-US" dirty="0" smtClean="0"/>
              <a:t> in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Prozess</a:t>
            </a:r>
            <a:endParaRPr lang="en-US" dirty="0" smtClean="0"/>
          </a:p>
          <a:p>
            <a:pPr lvl="1"/>
            <a:r>
              <a:rPr lang="en-US" dirty="0" err="1" smtClean="0"/>
              <a:t>Eigene</a:t>
            </a:r>
            <a:r>
              <a:rPr lang="en-US" dirty="0" smtClean="0"/>
              <a:t> </a:t>
            </a:r>
            <a:r>
              <a:rPr lang="en-US" dirty="0" smtClean="0"/>
              <a:t>Virtual </a:t>
            </a:r>
            <a:r>
              <a:rPr lang="en-US" dirty="0" smtClean="0"/>
              <a:t>Machine</a:t>
            </a:r>
          </a:p>
          <a:p>
            <a:pPr lvl="1"/>
            <a:r>
              <a:rPr lang="en-US" dirty="0" err="1" smtClean="0"/>
              <a:t>Eigener</a:t>
            </a:r>
            <a:r>
              <a:rPr lang="en-US" dirty="0" smtClean="0"/>
              <a:t> </a:t>
            </a:r>
            <a:r>
              <a:rPr lang="en-US" dirty="0" err="1" smtClean="0"/>
              <a:t>Bereich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Dateisystem</a:t>
            </a:r>
            <a:endParaRPr lang="en-US" dirty="0" smtClean="0"/>
          </a:p>
          <a:p>
            <a:pPr lvl="1"/>
            <a:r>
              <a:rPr lang="en-US" dirty="0" err="1" smtClean="0"/>
              <a:t>Eigener</a:t>
            </a:r>
            <a:r>
              <a:rPr lang="en-US" dirty="0" smtClean="0"/>
              <a:t> </a:t>
            </a:r>
            <a:r>
              <a:rPr lang="en-US" dirty="0" err="1" smtClean="0"/>
              <a:t>Bereich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Hauptspeicher</a:t>
            </a:r>
            <a:r>
              <a:rPr lang="en-US" dirty="0" smtClean="0"/>
              <a:t> (Heap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Android </a:t>
            </a:r>
            <a:r>
              <a:rPr lang="en-US" dirty="0" err="1" smtClean="0"/>
              <a:t>Anwendung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Installationszeitpunkt</a:t>
            </a:r>
            <a:r>
              <a:rPr lang="en-US" dirty="0" smtClean="0"/>
              <a:t> </a:t>
            </a:r>
            <a:r>
              <a:rPr lang="en-US" dirty="0" err="1" smtClean="0"/>
              <a:t>Berechtigungen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Nutzung</a:t>
            </a:r>
            <a:r>
              <a:rPr lang="en-US" dirty="0" smtClean="0"/>
              <a:t> von </a:t>
            </a:r>
            <a:r>
              <a:rPr lang="en-US" dirty="0" err="1" smtClean="0"/>
              <a:t>Systemdiensten</a:t>
            </a:r>
            <a:r>
              <a:rPr lang="en-US" dirty="0" smtClean="0"/>
              <a:t> </a:t>
            </a:r>
            <a:r>
              <a:rPr lang="en-US" dirty="0" err="1" smtClean="0"/>
              <a:t>anfordern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de-AT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Ausführung</a:t>
            </a:r>
            <a:r>
              <a:rPr lang="en-US" dirty="0" smtClean="0"/>
              <a:t> von Android </a:t>
            </a:r>
            <a:r>
              <a:rPr lang="en-US" dirty="0" err="1" smtClean="0"/>
              <a:t>Anwendungen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9213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unter</a:t>
            </a:r>
            <a:r>
              <a:rPr lang="en-US" dirty="0" smtClean="0"/>
              <a:t> Android </a:t>
            </a:r>
            <a:r>
              <a:rPr lang="en-US" dirty="0" err="1" smtClean="0"/>
              <a:t>setzt</a:t>
            </a:r>
            <a:r>
              <a:rPr lang="en-US" dirty="0" smtClean="0"/>
              <a:t> </a:t>
            </a:r>
            <a:r>
              <a:rPr lang="en-US" dirty="0" err="1" smtClean="0"/>
              <a:t>mehrere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vorraus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Das Android SDK (Software Development Kit), das </a:t>
            </a:r>
            <a:r>
              <a:rPr lang="en-US" dirty="0" err="1" smtClean="0"/>
              <a:t>über</a:t>
            </a:r>
            <a:r>
              <a:rPr lang="en-US" dirty="0" smtClean="0"/>
              <a:t> den SDK Manager </a:t>
            </a:r>
            <a:r>
              <a:rPr lang="en-US" dirty="0" err="1" smtClean="0"/>
              <a:t>verwaltet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</a:t>
            </a:r>
          </a:p>
          <a:p>
            <a:pPr lvl="1"/>
            <a:r>
              <a:rPr lang="de-AT" dirty="0"/>
              <a:t>Eine Verbindung zu den (virtuellen) </a:t>
            </a:r>
            <a:r>
              <a:rPr lang="de-AT" dirty="0" err="1"/>
              <a:t>Android</a:t>
            </a:r>
            <a:r>
              <a:rPr lang="de-AT" dirty="0"/>
              <a:t> Geräten, auf </a:t>
            </a:r>
            <a:r>
              <a:rPr lang="de-AT" dirty="0" smtClean="0"/>
              <a:t>denen die </a:t>
            </a:r>
            <a:r>
              <a:rPr lang="de-AT" dirty="0"/>
              <a:t>programmierte Anwendung laufen soll. Diese Geräte </a:t>
            </a:r>
            <a:r>
              <a:rPr lang="de-AT" dirty="0" smtClean="0"/>
              <a:t>werden über </a:t>
            </a:r>
            <a:r>
              <a:rPr lang="de-AT" dirty="0"/>
              <a:t>den </a:t>
            </a:r>
            <a:r>
              <a:rPr lang="de-AT" dirty="0" err="1"/>
              <a:t>Android</a:t>
            </a:r>
            <a:r>
              <a:rPr lang="de-AT" dirty="0"/>
              <a:t> Virtual Device Manager (</a:t>
            </a:r>
            <a:r>
              <a:rPr lang="de-AT" dirty="0" err="1"/>
              <a:t>AVD</a:t>
            </a:r>
            <a:r>
              <a:rPr lang="de-AT" dirty="0"/>
              <a:t>-Manager</a:t>
            </a:r>
            <a:r>
              <a:rPr lang="de-AT" dirty="0" smtClean="0"/>
              <a:t>) verwaltet.</a:t>
            </a:r>
          </a:p>
          <a:p>
            <a:pPr lvl="1"/>
            <a:r>
              <a:rPr lang="de-AT" dirty="0" smtClean="0"/>
              <a:t>Eine </a:t>
            </a:r>
            <a:r>
              <a:rPr lang="de-AT" dirty="0"/>
              <a:t>Entwicklungsumgebung die den </a:t>
            </a:r>
            <a:r>
              <a:rPr lang="de-AT" dirty="0" smtClean="0"/>
              <a:t>spezifischen Entwicklungsprozess </a:t>
            </a:r>
            <a:r>
              <a:rPr lang="de-AT" dirty="0"/>
              <a:t>und die </a:t>
            </a:r>
            <a:r>
              <a:rPr lang="de-AT" dirty="0" smtClean="0"/>
              <a:t>vorgenannten Komponenten integriert. Mögliche </a:t>
            </a:r>
            <a:r>
              <a:rPr lang="de-AT" dirty="0" err="1" smtClean="0"/>
              <a:t>IDEs</a:t>
            </a:r>
            <a:r>
              <a:rPr lang="de-AT" dirty="0" smtClean="0"/>
              <a:t>:</a:t>
            </a:r>
          </a:p>
          <a:p>
            <a:pPr lvl="2"/>
            <a:r>
              <a:rPr lang="en-US" dirty="0" err="1" smtClean="0"/>
              <a:t>Netbeans</a:t>
            </a:r>
            <a:r>
              <a:rPr lang="en-US" dirty="0" smtClean="0"/>
              <a:t>, </a:t>
            </a:r>
            <a:r>
              <a:rPr lang="en-US" dirty="0" err="1" smtClean="0"/>
              <a:t>mit</a:t>
            </a:r>
            <a:r>
              <a:rPr lang="en-US" dirty="0" smtClean="0"/>
              <a:t> Android Plugin</a:t>
            </a:r>
          </a:p>
          <a:p>
            <a:pPr lvl="2"/>
            <a:r>
              <a:rPr lang="en-US" dirty="0" smtClean="0"/>
              <a:t>Eclipse</a:t>
            </a:r>
          </a:p>
          <a:p>
            <a:pPr lvl="2"/>
            <a:r>
              <a:rPr lang="en-US" b="1" dirty="0" smtClean="0"/>
              <a:t>Android Studio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Android</a:t>
            </a:r>
            <a:r>
              <a:rPr lang="de-AT" dirty="0" smtClean="0"/>
              <a:t> Entwicklungsumgebung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8100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Entwicklungstools</a:t>
            </a:r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386751" cy="398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479775" y="1219200"/>
            <a:ext cx="173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Android Studio</a:t>
            </a:r>
            <a:endParaRPr lang="de-AT" dirty="0"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33400" y="5600555"/>
            <a:ext cx="6400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200" dirty="0" smtClean="0"/>
              <a:t>Download unter </a:t>
            </a:r>
            <a:r>
              <a:rPr lang="de-AT" sz="1200" u="sng" dirty="0" smtClean="0"/>
              <a:t>https://developer.android.com/sdk/installing/studio.html</a:t>
            </a:r>
            <a:endParaRPr lang="de-AT" sz="1200" u="sng" dirty="0"/>
          </a:p>
        </p:txBody>
      </p:sp>
    </p:spTree>
    <p:extLst>
      <p:ext uri="{BB962C8B-B14F-4D97-AF65-F5344CB8AC3E}">
        <p14:creationId xmlns:p14="http://schemas.microsoft.com/office/powerpoint/2010/main" val="2356007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 smtClean="0"/>
              <a:t>Entwicklungstools</a:t>
            </a:r>
            <a:endParaRPr lang="de-AT" dirty="0"/>
          </a:p>
          <a:p>
            <a:endParaRPr lang="de-A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5900"/>
            <a:ext cx="6400800" cy="499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79775" y="12192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DDMS</a:t>
            </a:r>
            <a:endParaRPr lang="de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5164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Entwicklungstools</a:t>
            </a:r>
            <a:endParaRPr lang="de-A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6191250" cy="443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85725" y="1307068"/>
            <a:ext cx="24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Android SDK Manager</a:t>
            </a:r>
            <a:endParaRPr lang="de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95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Entwicklungstools</a:t>
            </a:r>
            <a:endParaRPr lang="de-A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66675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47625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85725" y="1459468"/>
            <a:ext cx="208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AVD</a:t>
            </a:r>
            <a:r>
              <a:rPr lang="en-US" dirty="0" smtClean="0">
                <a:latin typeface="+mj-lt"/>
              </a:rPr>
              <a:t> und Emulator</a:t>
            </a:r>
            <a:endParaRPr lang="de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511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Zumindest</a:t>
            </a:r>
            <a:r>
              <a:rPr lang="en-US" dirty="0" smtClean="0"/>
              <a:t> das USB-Debugging muss </a:t>
            </a:r>
            <a:r>
              <a:rPr lang="en-US" dirty="0" err="1" smtClean="0"/>
              <a:t>aktiviert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Einführung in die Entwicklung mobiler Anwendungen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Vorbereitung des Gerätes</a:t>
            </a:r>
            <a:endParaRPr lang="de-AT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6402049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020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267200" y="1219200"/>
            <a:ext cx="3962400" cy="4800600"/>
          </a:xfrm>
        </p:spPr>
        <p:txBody>
          <a:bodyPr/>
          <a:lstStyle/>
          <a:p>
            <a:r>
              <a:rPr lang="en-US" dirty="0" err="1" smtClean="0"/>
              <a:t>Unterschiedliche</a:t>
            </a:r>
            <a:r>
              <a:rPr lang="en-US" dirty="0" smtClean="0"/>
              <a:t> mobile </a:t>
            </a:r>
            <a:r>
              <a:rPr lang="en-US" dirty="0" err="1" smtClean="0"/>
              <a:t>Entwicklungsansätze</a:t>
            </a:r>
            <a:endParaRPr lang="en-US" dirty="0" smtClean="0"/>
          </a:p>
          <a:p>
            <a:r>
              <a:rPr lang="en-US" dirty="0" err="1" smtClean="0"/>
              <a:t>Aufbau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Android </a:t>
            </a:r>
            <a:r>
              <a:rPr lang="en-US" dirty="0" err="1" smtClean="0"/>
              <a:t>Anwendung</a:t>
            </a:r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 err="1" smtClean="0"/>
              <a:t>Komponenten</a:t>
            </a:r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 err="1" smtClean="0"/>
              <a:t>Entwicklungswerkzeuge</a:t>
            </a:r>
            <a:endParaRPr lang="de-AT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„Take-</a:t>
            </a:r>
            <a:r>
              <a:rPr lang="de-DE" dirty="0" err="1"/>
              <a:t>Away</a:t>
            </a:r>
            <a:r>
              <a:rPr lang="de-DE" dirty="0"/>
              <a:t>“ für diese Einheit</a:t>
            </a:r>
            <a:endParaRPr lang="de-AT" dirty="0"/>
          </a:p>
        </p:txBody>
      </p:sp>
      <p:pic>
        <p:nvPicPr>
          <p:cNvPr id="6" name="Picture 3" descr="MPj03826740000[1]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15906" t="17941" r="7480" b="16086"/>
          <a:stretch>
            <a:fillRect/>
          </a:stretch>
        </p:blipFill>
        <p:spPr bwMode="auto">
          <a:xfrm>
            <a:off x="528638" y="1219200"/>
            <a:ext cx="3613150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549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Eingeschränkte</a:t>
            </a:r>
            <a:r>
              <a:rPr lang="en-US" dirty="0"/>
              <a:t> </a:t>
            </a:r>
            <a:r>
              <a:rPr lang="en-US" dirty="0" err="1"/>
              <a:t>Konnektivität</a:t>
            </a:r>
            <a:endParaRPr lang="en-US" dirty="0"/>
          </a:p>
          <a:p>
            <a:pPr lvl="1"/>
            <a:r>
              <a:rPr lang="en-US" dirty="0" err="1"/>
              <a:t>geringere</a:t>
            </a:r>
            <a:r>
              <a:rPr lang="en-US" dirty="0"/>
              <a:t> </a:t>
            </a:r>
            <a:r>
              <a:rPr lang="en-US" dirty="0" err="1"/>
              <a:t>Bandbreite</a:t>
            </a:r>
            <a:endParaRPr lang="en-US" dirty="0"/>
          </a:p>
          <a:p>
            <a:pPr lvl="1"/>
            <a:r>
              <a:rPr lang="en-US" dirty="0" err="1"/>
              <a:t>Interferenzen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Datentransfer</a:t>
            </a:r>
            <a:endParaRPr lang="en-US" dirty="0"/>
          </a:p>
          <a:p>
            <a:pPr lvl="2"/>
            <a:r>
              <a:rPr lang="en-US" dirty="0"/>
              <a:t>Wetter, Tunnels, </a:t>
            </a:r>
            <a:r>
              <a:rPr lang="en-US" dirty="0" err="1"/>
              <a:t>Umgebung</a:t>
            </a:r>
            <a:r>
              <a:rPr lang="en-US" dirty="0"/>
              <a:t>, …</a:t>
            </a:r>
          </a:p>
          <a:p>
            <a:r>
              <a:rPr lang="en-US" dirty="0" err="1"/>
              <a:t>Endliche</a:t>
            </a:r>
            <a:r>
              <a:rPr lang="en-US" dirty="0"/>
              <a:t> </a:t>
            </a:r>
            <a:r>
              <a:rPr lang="en-US" dirty="0" err="1"/>
              <a:t>Energiequelle</a:t>
            </a:r>
            <a:r>
              <a:rPr lang="en-US" dirty="0"/>
              <a:t> (</a:t>
            </a:r>
            <a:r>
              <a:rPr lang="en-US" dirty="0" err="1"/>
              <a:t>Akkulaufzeit</a:t>
            </a:r>
            <a:r>
              <a:rPr lang="en-US" dirty="0"/>
              <a:t>)</a:t>
            </a:r>
          </a:p>
          <a:p>
            <a:r>
              <a:rPr lang="en-US" dirty="0" err="1"/>
              <a:t>Leistungsschranken</a:t>
            </a:r>
            <a:r>
              <a:rPr lang="en-US" dirty="0"/>
              <a:t> (</a:t>
            </a:r>
            <a:r>
              <a:rPr lang="en-US" dirty="0" err="1"/>
              <a:t>zB</a:t>
            </a:r>
            <a:r>
              <a:rPr lang="en-US" dirty="0"/>
              <a:t> 3D </a:t>
            </a:r>
            <a:r>
              <a:rPr lang="en-US" dirty="0" err="1"/>
              <a:t>Animationen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Rechenleistung</a:t>
            </a:r>
            <a:endParaRPr lang="en-US" dirty="0"/>
          </a:p>
          <a:p>
            <a:pPr lvl="1"/>
            <a:r>
              <a:rPr lang="en-US" dirty="0" err="1"/>
              <a:t>Arbeitsspeicher</a:t>
            </a:r>
            <a:endParaRPr lang="en-US" dirty="0"/>
          </a:p>
          <a:p>
            <a:r>
              <a:rPr lang="en-US" dirty="0" err="1"/>
              <a:t>Formfaktor</a:t>
            </a:r>
            <a:r>
              <a:rPr lang="en-US" dirty="0"/>
              <a:t> (</a:t>
            </a:r>
            <a:r>
              <a:rPr lang="en-US" dirty="0" err="1"/>
              <a:t>HCI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Displaygröße</a:t>
            </a:r>
            <a:r>
              <a:rPr lang="en-US" dirty="0"/>
              <a:t> (</a:t>
            </a:r>
            <a:r>
              <a:rPr lang="en-US" dirty="0" err="1"/>
              <a:t>zB</a:t>
            </a:r>
            <a:r>
              <a:rPr lang="en-US" dirty="0"/>
              <a:t> </a:t>
            </a:r>
            <a:r>
              <a:rPr lang="en-US" dirty="0" err="1"/>
              <a:t>Smarwatch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Touch und </a:t>
            </a:r>
            <a:r>
              <a:rPr lang="en-US" dirty="0" err="1"/>
              <a:t>Gestensteuerung</a:t>
            </a:r>
            <a:endParaRPr lang="en-US" dirty="0"/>
          </a:p>
          <a:p>
            <a:pPr lvl="1"/>
            <a:r>
              <a:rPr lang="en-US" dirty="0" err="1"/>
              <a:t>Erweiterte</a:t>
            </a:r>
            <a:r>
              <a:rPr lang="en-US" dirty="0"/>
              <a:t> </a:t>
            </a:r>
            <a:r>
              <a:rPr lang="en-US" dirty="0" err="1"/>
              <a:t>Eingabemöglichkeiten</a:t>
            </a:r>
            <a:r>
              <a:rPr lang="en-US" dirty="0"/>
              <a:t> (</a:t>
            </a:r>
            <a:r>
              <a:rPr lang="en-US" dirty="0" err="1"/>
              <a:t>Sensoren</a:t>
            </a:r>
            <a:r>
              <a:rPr lang="en-US" dirty="0"/>
              <a:t>, </a:t>
            </a:r>
            <a:r>
              <a:rPr lang="en-US" dirty="0" err="1"/>
              <a:t>Kamera</a:t>
            </a:r>
            <a:r>
              <a:rPr lang="en-US" dirty="0"/>
              <a:t>, …)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Herausforderungen</a:t>
            </a:r>
            <a:r>
              <a:rPr lang="en-US" dirty="0" smtClean="0"/>
              <a:t> in der </a:t>
            </a:r>
            <a:r>
              <a:rPr lang="en-US" dirty="0" err="1" smtClean="0"/>
              <a:t>mobilen</a:t>
            </a:r>
            <a:r>
              <a:rPr lang="en-US" dirty="0" smtClean="0"/>
              <a:t> </a:t>
            </a:r>
            <a:r>
              <a:rPr lang="en-US" dirty="0" err="1" smtClean="0"/>
              <a:t>Entwicklung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2224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Smartphone Verkaufstrends </a:t>
            </a:r>
            <a:r>
              <a:rPr lang="en-US" dirty="0" smtClean="0"/>
              <a:t>2007 - 2012</a:t>
            </a:r>
            <a:endParaRPr lang="de-AT" dirty="0"/>
          </a:p>
        </p:txBody>
      </p:sp>
      <p:pic>
        <p:nvPicPr>
          <p:cNvPr id="5" name="Picture 2" descr="File:World Wide Smartphone Sa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93966"/>
            <a:ext cx="4480510" cy="30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ile:World Wide Smartphone Sales Sh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30" y="1693966"/>
            <a:ext cx="4411970" cy="30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75777" y="6002179"/>
            <a:ext cx="3791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Quelle: Gartner Smartphone Market Share 2007 Q1 – 2012 Q2</a:t>
            </a:r>
            <a:endParaRPr lang="de-AT" sz="1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81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AT" dirty="0"/>
              <a:t>Smartphone Verkaufstrends 2011 </a:t>
            </a:r>
            <a:r>
              <a:rPr lang="de-AT" dirty="0" smtClean="0"/>
              <a:t>– 2013</a:t>
            </a:r>
            <a:br>
              <a:rPr lang="de-AT" dirty="0" smtClean="0"/>
            </a:br>
            <a:r>
              <a:rPr lang="de-AT" dirty="0" smtClean="0"/>
              <a:t>Unterschied Europa und USA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2" y="1824693"/>
            <a:ext cx="4412906" cy="279514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4693"/>
            <a:ext cx="4357825" cy="282350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57200" y="5994484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Quelle: Tech-</a:t>
            </a:r>
            <a:r>
              <a:rPr lang="de-AT" sz="10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Thoughts</a:t>
            </a:r>
            <a:r>
              <a:rPr lang="de-AT" sz="1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Daten Gartner</a:t>
            </a:r>
            <a:endParaRPr lang="de-AT" sz="1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5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Entwicklungsmöglichkeiten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mobile </a:t>
            </a:r>
            <a:r>
              <a:rPr lang="en-US" dirty="0" err="1" smtClean="0"/>
              <a:t>Anwendungen</a:t>
            </a:r>
            <a:endParaRPr lang="de-AT" dirty="0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1077433" y="1828800"/>
            <a:ext cx="0" cy="304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066800" y="4876800"/>
            <a:ext cx="563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224836" y="4953000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eine</a:t>
            </a:r>
            <a:r>
              <a:rPr lang="en-US" sz="1400" dirty="0" smtClean="0"/>
              <a:t> </a:t>
            </a:r>
            <a:r>
              <a:rPr lang="en-US" sz="1400" dirty="0" err="1" smtClean="0"/>
              <a:t>Plattform</a:t>
            </a:r>
            <a:endParaRPr lang="de-AT" sz="1400" dirty="0"/>
          </a:p>
        </p:txBody>
      </p:sp>
      <p:sp>
        <p:nvSpPr>
          <p:cNvPr id="15" name="Textfeld 14"/>
          <p:cNvSpPr txBox="1"/>
          <p:nvPr/>
        </p:nvSpPr>
        <p:spPr>
          <a:xfrm>
            <a:off x="4882436" y="4953000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viele</a:t>
            </a:r>
            <a:r>
              <a:rPr lang="en-US" sz="1400" dirty="0" smtClean="0"/>
              <a:t> </a:t>
            </a:r>
            <a:r>
              <a:rPr lang="en-US" sz="1400" dirty="0" err="1" smtClean="0"/>
              <a:t>Plattformen</a:t>
            </a:r>
            <a:endParaRPr lang="de-AT" sz="1400" dirty="0"/>
          </a:p>
        </p:txBody>
      </p:sp>
      <p:sp>
        <p:nvSpPr>
          <p:cNvPr id="16" name="Textfeld 15"/>
          <p:cNvSpPr txBox="1"/>
          <p:nvPr/>
        </p:nvSpPr>
        <p:spPr>
          <a:xfrm>
            <a:off x="590490" y="2195015"/>
            <a:ext cx="400110" cy="231557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Zugriff</a:t>
            </a:r>
            <a:r>
              <a:rPr lang="en-US" sz="1400" dirty="0" smtClean="0"/>
              <a:t> auf </a:t>
            </a:r>
            <a:r>
              <a:rPr lang="en-US" sz="1400" dirty="0" err="1" smtClean="0"/>
              <a:t>Gerätefunktionen</a:t>
            </a:r>
            <a:endParaRPr lang="de-AT" sz="1400" dirty="0"/>
          </a:p>
        </p:txBody>
      </p:sp>
      <p:sp>
        <p:nvSpPr>
          <p:cNvPr id="17" name="Ellipse 16"/>
          <p:cNvSpPr/>
          <p:nvPr/>
        </p:nvSpPr>
        <p:spPr>
          <a:xfrm>
            <a:off x="1295400" y="1600200"/>
            <a:ext cx="1864397" cy="142198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Native </a:t>
            </a:r>
            <a:r>
              <a:rPr lang="en-US" sz="1600" dirty="0" err="1" smtClean="0"/>
              <a:t>Entwicklung</a:t>
            </a:r>
            <a:endParaRPr lang="de-AT" sz="1600" dirty="0"/>
          </a:p>
        </p:txBody>
      </p:sp>
      <p:sp>
        <p:nvSpPr>
          <p:cNvPr id="18" name="Ellipse 17"/>
          <p:cNvSpPr/>
          <p:nvPr/>
        </p:nvSpPr>
        <p:spPr>
          <a:xfrm>
            <a:off x="3012403" y="2286000"/>
            <a:ext cx="1864397" cy="142198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Hybride</a:t>
            </a:r>
            <a:r>
              <a:rPr lang="en-US" sz="1600" dirty="0" smtClean="0"/>
              <a:t> </a:t>
            </a:r>
            <a:r>
              <a:rPr lang="en-US" sz="1600" dirty="0" err="1" smtClean="0"/>
              <a:t>Entwicklung</a:t>
            </a:r>
            <a:endParaRPr lang="de-AT" sz="1600" dirty="0"/>
          </a:p>
        </p:txBody>
      </p:sp>
      <p:sp>
        <p:nvSpPr>
          <p:cNvPr id="19" name="Ellipse 18"/>
          <p:cNvSpPr/>
          <p:nvPr/>
        </p:nvSpPr>
        <p:spPr>
          <a:xfrm>
            <a:off x="4800600" y="2921418"/>
            <a:ext cx="1864397" cy="142198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Mobile-Web </a:t>
            </a:r>
            <a:r>
              <a:rPr lang="en-US" sz="1600" dirty="0" err="1" smtClean="0"/>
              <a:t>Entwicklung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47626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Möglichkeiten</a:t>
            </a:r>
            <a:endParaRPr lang="de-DE" sz="1600" dirty="0"/>
          </a:p>
          <a:p>
            <a:pPr lvl="1"/>
            <a:r>
              <a:rPr lang="de-DE" sz="1600" dirty="0"/>
              <a:t>Kapseln die Komplexität des darunterliegenden Betriebssystems und der Spezifika der Hardware (z.B. unterschiedliche </a:t>
            </a:r>
            <a:r>
              <a:rPr lang="de-DE" sz="1600" dirty="0" smtClean="0"/>
              <a:t>Prozessorarchitekturen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Gute Dokumentation, viele Ressourcen und Hilfen (</a:t>
            </a:r>
            <a:r>
              <a:rPr lang="de-DE" sz="1600" dirty="0" err="1"/>
              <a:t>zB</a:t>
            </a:r>
            <a:r>
              <a:rPr lang="de-DE" sz="1600" dirty="0"/>
              <a:t> </a:t>
            </a:r>
            <a:r>
              <a:rPr lang="de-DE" sz="1600" dirty="0" err="1"/>
              <a:t>MOOCs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Bieten spezielle Entwicklungsumgebungen (</a:t>
            </a:r>
            <a:r>
              <a:rPr lang="de-DE" sz="1600" dirty="0" err="1"/>
              <a:t>zB</a:t>
            </a:r>
            <a:r>
              <a:rPr lang="de-DE" sz="1600" dirty="0"/>
              <a:t> </a:t>
            </a:r>
            <a:r>
              <a:rPr lang="de-DE" sz="1600" dirty="0" err="1"/>
              <a:t>Android</a:t>
            </a:r>
            <a:r>
              <a:rPr lang="de-DE" sz="1600" dirty="0"/>
              <a:t> Studio)</a:t>
            </a:r>
          </a:p>
          <a:p>
            <a:r>
              <a:rPr lang="de-DE" sz="1800" dirty="0"/>
              <a:t>Grenzen</a:t>
            </a:r>
          </a:p>
          <a:p>
            <a:pPr lvl="1"/>
            <a:r>
              <a:rPr lang="de-DE" sz="1600" dirty="0"/>
              <a:t>Direkter Zugriff auf die Hardware ist beschränkt durch die Möglichkeiten, die das Framework bietet.</a:t>
            </a:r>
          </a:p>
          <a:p>
            <a:pPr lvl="1"/>
            <a:r>
              <a:rPr lang="de-DE" sz="1600" dirty="0"/>
              <a:t>Einfache Veröffentlichung der App in diversen Stores mit hoher </a:t>
            </a:r>
            <a:r>
              <a:rPr lang="de-DE" sz="1600" dirty="0" smtClean="0"/>
              <a:t>Gewinnaussicht.</a:t>
            </a:r>
            <a:endParaRPr lang="de-DE" sz="1600" dirty="0"/>
          </a:p>
          <a:p>
            <a:pPr lvl="1"/>
            <a:r>
              <a:rPr lang="de-DE" sz="1600" dirty="0"/>
              <a:t>Verbreitung der Anwendung hängt direkt von der Verbreitung des Frameworks und darauf aufbauender Geräte ab.</a:t>
            </a:r>
          </a:p>
          <a:p>
            <a:r>
              <a:rPr lang="de-DE" sz="1800" dirty="0"/>
              <a:t>Typische Vertreter:</a:t>
            </a:r>
          </a:p>
          <a:p>
            <a:pPr lvl="1"/>
            <a:r>
              <a:rPr lang="de-DE" sz="1600" dirty="0" err="1"/>
              <a:t>Android</a:t>
            </a:r>
            <a:r>
              <a:rPr lang="de-DE" sz="1600" dirty="0"/>
              <a:t> SDK, Apple </a:t>
            </a:r>
            <a:r>
              <a:rPr lang="de-DE" sz="1600" dirty="0" err="1"/>
              <a:t>iOS</a:t>
            </a:r>
            <a:r>
              <a:rPr lang="de-DE" sz="1600" dirty="0"/>
              <a:t>, </a:t>
            </a:r>
            <a:r>
              <a:rPr lang="de-DE" sz="1600" dirty="0" err="1"/>
              <a:t>Tizen</a:t>
            </a:r>
            <a:r>
              <a:rPr lang="de-DE" sz="1600" dirty="0"/>
              <a:t>, </a:t>
            </a:r>
            <a:r>
              <a:rPr lang="de-DE" sz="1600" dirty="0" smtClean="0"/>
              <a:t>…</a:t>
            </a:r>
            <a:endParaRPr lang="de-DE" sz="1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Native </a:t>
            </a:r>
            <a:r>
              <a:rPr lang="en-US" dirty="0" err="1" smtClean="0"/>
              <a:t>Entwicklung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3659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Möglichkeiten</a:t>
            </a:r>
          </a:p>
          <a:p>
            <a:pPr lvl="1"/>
            <a:r>
              <a:rPr lang="de-DE" sz="1600" dirty="0"/>
              <a:t>Basieren meist auf bereits bekannte Webstandards (</a:t>
            </a:r>
            <a:r>
              <a:rPr lang="de-DE" sz="1600" dirty="0" err="1"/>
              <a:t>html</a:t>
            </a:r>
            <a:r>
              <a:rPr lang="de-DE" sz="1600" dirty="0"/>
              <a:t>, </a:t>
            </a:r>
            <a:r>
              <a:rPr lang="de-DE" sz="1600" dirty="0" err="1"/>
              <a:t>css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Schneller </a:t>
            </a:r>
            <a:r>
              <a:rPr lang="de-DE" sz="1600" dirty="0" err="1"/>
              <a:t>Know-How</a:t>
            </a:r>
            <a:r>
              <a:rPr lang="de-DE" sz="1600" dirty="0"/>
              <a:t> Aufbau für Web-Entwickler</a:t>
            </a:r>
          </a:p>
          <a:p>
            <a:pPr lvl="1"/>
            <a:r>
              <a:rPr lang="de-DE" sz="1600" dirty="0"/>
              <a:t>Gut geeignet um </a:t>
            </a:r>
            <a:r>
              <a:rPr lang="de-DE" sz="1600" dirty="0" smtClean="0"/>
              <a:t>inhaltszentrierte Applikationen </a:t>
            </a:r>
            <a:r>
              <a:rPr lang="de-DE" sz="1600" dirty="0"/>
              <a:t>zu realisieren, die trotzdem die Interaktionen mobiler Geräte nutzen sollen</a:t>
            </a:r>
          </a:p>
          <a:p>
            <a:r>
              <a:rPr lang="de-DE" sz="1800" dirty="0"/>
              <a:t>Grenzen</a:t>
            </a:r>
          </a:p>
          <a:p>
            <a:pPr lvl="1"/>
            <a:r>
              <a:rPr lang="de-DE" sz="1600" dirty="0"/>
              <a:t>Direkter Zugriff auf die Hardware </a:t>
            </a:r>
            <a:r>
              <a:rPr lang="de-DE" sz="1600" dirty="0" smtClean="0"/>
              <a:t>eingeschränkt</a:t>
            </a:r>
            <a:endParaRPr lang="de-DE" sz="1600" dirty="0"/>
          </a:p>
          <a:p>
            <a:pPr lvl="1"/>
            <a:r>
              <a:rPr lang="de-DE" sz="1600" dirty="0"/>
              <a:t>Geräteoptimierungen sind nicht möglich.</a:t>
            </a:r>
          </a:p>
          <a:p>
            <a:pPr lvl="1"/>
            <a:r>
              <a:rPr lang="de-DE" sz="1600" dirty="0"/>
              <a:t>Entwicklungsprozess besteht oft in der Generierung des fertigen Pakets über eine proprietären </a:t>
            </a:r>
            <a:r>
              <a:rPr lang="de-DE" sz="1600" dirty="0" err="1"/>
              <a:t>Build</a:t>
            </a:r>
            <a:r>
              <a:rPr lang="de-DE" sz="1600" dirty="0"/>
              <a:t>-Prozess (</a:t>
            </a:r>
            <a:r>
              <a:rPr lang="de-DE" sz="1600" dirty="0" err="1"/>
              <a:t>zB</a:t>
            </a:r>
            <a:r>
              <a:rPr lang="de-DE" sz="1600" dirty="0"/>
              <a:t> </a:t>
            </a:r>
            <a:r>
              <a:rPr lang="de-DE" sz="1600" dirty="0" err="1"/>
              <a:t>iOS</a:t>
            </a:r>
            <a:r>
              <a:rPr lang="de-DE" sz="1600" dirty="0"/>
              <a:t> </a:t>
            </a:r>
            <a:r>
              <a:rPr lang="de-DE" sz="1600" dirty="0" err="1"/>
              <a:t>Cordova</a:t>
            </a:r>
            <a:r>
              <a:rPr lang="de-DE" sz="1600" dirty="0"/>
              <a:t> App muss auf MAC kompiliert werden)</a:t>
            </a:r>
          </a:p>
          <a:p>
            <a:pPr lvl="1"/>
            <a:r>
              <a:rPr lang="de-DE" sz="1600" dirty="0" err="1"/>
              <a:t>Performanznachteile</a:t>
            </a:r>
            <a:r>
              <a:rPr lang="de-DE" sz="1600" dirty="0"/>
              <a:t> gegenüber nativen Frameworks</a:t>
            </a:r>
          </a:p>
          <a:p>
            <a:r>
              <a:rPr lang="de-DE" sz="1800" dirty="0"/>
              <a:t>Typische Vertreter:</a:t>
            </a:r>
          </a:p>
          <a:p>
            <a:pPr lvl="1"/>
            <a:r>
              <a:rPr lang="de-DE" sz="1600" dirty="0"/>
              <a:t>Apache </a:t>
            </a:r>
            <a:r>
              <a:rPr lang="de-DE" sz="1600" dirty="0" err="1"/>
              <a:t>Cordova</a:t>
            </a:r>
            <a:r>
              <a:rPr lang="de-DE" sz="1600" dirty="0"/>
              <a:t> (</a:t>
            </a:r>
            <a:r>
              <a:rPr lang="de-DE" sz="1600" dirty="0" err="1"/>
              <a:t>Phonegap</a:t>
            </a:r>
            <a:r>
              <a:rPr lang="de-DE" sz="1600" dirty="0" smtClean="0"/>
              <a:t>), </a:t>
            </a:r>
            <a:r>
              <a:rPr lang="de-DE" sz="1600" dirty="0" err="1" smtClean="0"/>
              <a:t>Ionic</a:t>
            </a:r>
            <a:r>
              <a:rPr lang="de-DE" sz="1600" dirty="0" smtClean="0"/>
              <a:t>,</a:t>
            </a:r>
            <a:br>
              <a:rPr lang="de-DE" sz="1600" dirty="0" smtClean="0"/>
            </a:br>
            <a:r>
              <a:rPr lang="de-DE" sz="1600" dirty="0" err="1" smtClean="0"/>
              <a:t>Appcelerator</a:t>
            </a:r>
            <a:r>
              <a:rPr lang="de-DE" sz="1600" dirty="0" smtClean="0"/>
              <a:t> </a:t>
            </a:r>
            <a:r>
              <a:rPr lang="de-DE" sz="1600" dirty="0" err="1"/>
              <a:t>Titanium</a:t>
            </a:r>
            <a:r>
              <a:rPr lang="de-DE" sz="1600" dirty="0"/>
              <a:t>, </a:t>
            </a:r>
            <a:r>
              <a:rPr lang="de-DE" sz="1600" dirty="0" err="1"/>
              <a:t>Xamarin</a:t>
            </a:r>
            <a:endParaRPr lang="de-DE" sz="1600" dirty="0"/>
          </a:p>
          <a:p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Hybride</a:t>
            </a:r>
            <a:r>
              <a:rPr lang="en-US" dirty="0" smtClean="0"/>
              <a:t> </a:t>
            </a:r>
            <a:r>
              <a:rPr lang="en-US" dirty="0" err="1" smtClean="0"/>
              <a:t>Entwicklung</a:t>
            </a:r>
            <a:endParaRPr lang="en-US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328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Möglichkeiten</a:t>
            </a:r>
          </a:p>
          <a:p>
            <a:pPr lvl="1"/>
            <a:r>
              <a:rPr lang="de-DE" sz="1600" dirty="0"/>
              <a:t>Entwicklung von klassischen Webanwendungen, die auf die Eigenheiten mobiler Geräte (Browser) Rücksicht nehmen</a:t>
            </a:r>
          </a:p>
          <a:p>
            <a:pPr lvl="1"/>
            <a:r>
              <a:rPr lang="de-DE" sz="1600" dirty="0"/>
              <a:t>Keine spezifische Entwicklung einer Anwendung für eine oder mehrere mobilen Plattformen mehr nötig</a:t>
            </a:r>
          </a:p>
          <a:p>
            <a:pPr lvl="1"/>
            <a:r>
              <a:rPr lang="de-DE" sz="1600" dirty="0"/>
              <a:t>Am besten für die variable Präsentation von Inhalten geeignet</a:t>
            </a:r>
          </a:p>
          <a:p>
            <a:pPr lvl="1"/>
            <a:r>
              <a:rPr lang="de-DE" sz="1600" dirty="0"/>
              <a:t>Kein spezifisches </a:t>
            </a:r>
            <a:r>
              <a:rPr lang="de-DE" sz="1600" dirty="0" err="1"/>
              <a:t>Know-How</a:t>
            </a:r>
            <a:r>
              <a:rPr lang="de-DE" sz="1600" dirty="0"/>
              <a:t> für mobile </a:t>
            </a:r>
            <a:r>
              <a:rPr lang="de-DE" sz="1600" dirty="0" err="1"/>
              <a:t>Platformen</a:t>
            </a:r>
            <a:r>
              <a:rPr lang="de-DE" sz="1600" dirty="0"/>
              <a:t> nötig</a:t>
            </a:r>
          </a:p>
          <a:p>
            <a:r>
              <a:rPr lang="de-DE" sz="1800" dirty="0"/>
              <a:t>Grenzen</a:t>
            </a:r>
          </a:p>
          <a:p>
            <a:pPr lvl="1"/>
            <a:r>
              <a:rPr lang="de-DE" sz="1600" dirty="0"/>
              <a:t>Viele Einschränkungen in Bezug auf die Nutzung der Hardware (</a:t>
            </a:r>
            <a:r>
              <a:rPr lang="de-DE" sz="1600" dirty="0" err="1" smtClean="0"/>
              <a:t>zB</a:t>
            </a:r>
            <a:r>
              <a:rPr lang="de-DE" sz="1600" dirty="0" smtClean="0"/>
              <a:t> eine mobile Website kann nicht auf die Telefonkontakte zugreifen)</a:t>
            </a:r>
            <a:endParaRPr lang="de-DE" sz="1600" dirty="0"/>
          </a:p>
          <a:p>
            <a:r>
              <a:rPr lang="de-DE" sz="1800" dirty="0"/>
              <a:t>Typische Vertreter:</a:t>
            </a:r>
          </a:p>
          <a:p>
            <a:pPr lvl="1"/>
            <a:r>
              <a:rPr lang="de-DE" sz="1600" dirty="0" err="1"/>
              <a:t>Responsive</a:t>
            </a:r>
            <a:r>
              <a:rPr lang="de-DE" sz="1600" dirty="0"/>
              <a:t> Webdesign mit Media </a:t>
            </a:r>
            <a:r>
              <a:rPr lang="de-DE" sz="1600" dirty="0" err="1"/>
              <a:t>Queries</a:t>
            </a:r>
            <a:r>
              <a:rPr lang="de-DE" sz="1600" dirty="0"/>
              <a:t>, </a:t>
            </a:r>
            <a:r>
              <a:rPr lang="de-DE" sz="1600" dirty="0" err="1"/>
              <a:t>zB</a:t>
            </a:r>
            <a:r>
              <a:rPr lang="de-DE" sz="1600" dirty="0"/>
              <a:t> </a:t>
            </a:r>
            <a:r>
              <a:rPr lang="de-DE" sz="1600" dirty="0" err="1"/>
              <a:t>Twitter</a:t>
            </a:r>
            <a:r>
              <a:rPr lang="de-DE" sz="1600" dirty="0"/>
              <a:t> </a:t>
            </a:r>
            <a:r>
              <a:rPr lang="de-DE" sz="1600" dirty="0" smtClean="0"/>
              <a:t>Bootstrap</a:t>
            </a:r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Mobile-Web </a:t>
            </a:r>
            <a:r>
              <a:rPr lang="en-US" dirty="0" err="1" smtClean="0"/>
              <a:t>Entwicklung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7784086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 FH Kufstein">
  <a:themeElements>
    <a:clrScheme name="SE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CA39"/>
      </a:accent1>
      <a:accent2>
        <a:srgbClr val="C0504D"/>
      </a:accent2>
      <a:accent3>
        <a:srgbClr val="7F7F7F"/>
      </a:accent3>
      <a:accent4>
        <a:srgbClr val="7F7F7F"/>
      </a:accent4>
      <a:accent5>
        <a:srgbClr val="7F7F7F"/>
      </a:accent5>
      <a:accent6>
        <a:srgbClr val="F79646"/>
      </a:accent6>
      <a:hlink>
        <a:srgbClr val="0000FF"/>
      </a:hlink>
      <a:folHlink>
        <a:srgbClr val="800080"/>
      </a:folHlink>
    </a:clrScheme>
    <a:fontScheme name="SEM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1385</Words>
  <Application>Microsoft Office PowerPoint</Application>
  <PresentationFormat>Bildschirmpräsentation (4:3)</PresentationFormat>
  <Paragraphs>251</Paragraphs>
  <Slides>27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Android FH Kufstein</vt:lpstr>
      <vt:lpstr>Einführung in die Entwicklung mobiler Anwendungen 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- Einführung</dc:title>
  <dc:subject/>
  <dc:creator>Stefan Huber</dc:creator>
  <cp:keywords>Mobile Entwicklung</cp:keywords>
  <dc:description/>
  <cp:lastModifiedBy>stefan</cp:lastModifiedBy>
  <cp:revision>216</cp:revision>
  <dcterms:created xsi:type="dcterms:W3CDTF">2014-06-30T16:52:05Z</dcterms:created>
  <dcterms:modified xsi:type="dcterms:W3CDTF">2015-09-29T21:47:24Z</dcterms:modified>
  <cp:category/>
</cp:coreProperties>
</file>