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71" r:id="rId3"/>
    <p:sldId id="296" r:id="rId4"/>
    <p:sldId id="298" r:id="rId5"/>
    <p:sldId id="299" r:id="rId6"/>
    <p:sldId id="300" r:id="rId7"/>
    <p:sldId id="273" r:id="rId8"/>
    <p:sldId id="272" r:id="rId9"/>
    <p:sldId id="274" r:id="rId10"/>
    <p:sldId id="275" r:id="rId11"/>
    <p:sldId id="287" r:id="rId12"/>
    <p:sldId id="289" r:id="rId13"/>
    <p:sldId id="288" r:id="rId14"/>
    <p:sldId id="301" r:id="rId15"/>
    <p:sldId id="276" r:id="rId16"/>
    <p:sldId id="277" r:id="rId17"/>
    <p:sldId id="279" r:id="rId18"/>
    <p:sldId id="293" r:id="rId19"/>
    <p:sldId id="294" r:id="rId20"/>
    <p:sldId id="292" r:id="rId21"/>
    <p:sldId id="290" r:id="rId22"/>
    <p:sldId id="291" r:id="rId23"/>
    <p:sldId id="280" r:id="rId24"/>
    <p:sldId id="281" r:id="rId25"/>
    <p:sldId id="284" r:id="rId26"/>
    <p:sldId id="282" r:id="rId27"/>
    <p:sldId id="283" r:id="rId28"/>
    <p:sldId id="285" r:id="rId29"/>
    <p:sldId id="286" r:id="rId30"/>
    <p:sldId id="295"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0000"/>
    <a:srgbClr val="FF0000"/>
    <a:srgbClr val="3F3278"/>
    <a:srgbClr val="FE41E8"/>
    <a:srgbClr val="960000"/>
    <a:srgbClr val="FFA200"/>
    <a:srgbClr val="027FD2"/>
    <a:srgbClr val="0A5C8B"/>
    <a:srgbClr val="00214C"/>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60"/>
  </p:normalViewPr>
  <p:slideViewPr>
    <p:cSldViewPr>
      <p:cViewPr>
        <p:scale>
          <a:sx n="70" d="100"/>
          <a:sy n="70" d="100"/>
        </p:scale>
        <p:origin x="-1860" y="-4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F369E-974D-49A4-AF42-0B67B785ADDA}" type="datetimeFigureOut">
              <a:rPr lang="en-US" smtClean="0"/>
              <a:pPr/>
              <a:t>4/12/2015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135983-DB16-4F97-A0A5-7F04C444B1D6}" type="slidenum">
              <a:rPr lang="en-US" smtClean="0"/>
              <a:pPr/>
              <a:t>‹Nr.›</a:t>
            </a:fld>
            <a:endParaRPr lang="en-US"/>
          </a:p>
        </p:txBody>
      </p:sp>
    </p:spTree>
    <p:extLst>
      <p:ext uri="{BB962C8B-B14F-4D97-AF65-F5344CB8AC3E}">
        <p14:creationId xmlns:p14="http://schemas.microsoft.com/office/powerpoint/2010/main" val="2851104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837974-E838-4106-B7D1-17F3718687EC}" type="datetimeFigureOut">
              <a:rPr lang="en-US" smtClean="0"/>
              <a:pPr/>
              <a:t>4/12/2015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091ED-72C6-42C0-96CB-72EF15154A4A}" type="slidenum">
              <a:rPr lang="en-US" smtClean="0"/>
              <a:pPr/>
              <a:t>‹Nr.›</a:t>
            </a:fld>
            <a:endParaRPr lang="en-US"/>
          </a:p>
        </p:txBody>
      </p:sp>
    </p:spTree>
    <p:extLst>
      <p:ext uri="{BB962C8B-B14F-4D97-AF65-F5344CB8AC3E}">
        <p14:creationId xmlns:p14="http://schemas.microsoft.com/office/powerpoint/2010/main" val="2037952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056091ED-72C6-42C0-96CB-72EF15154A4A}" type="slidenum">
              <a:rPr lang="en-US" smtClean="0"/>
              <a:pPr/>
              <a:t>1</a:t>
            </a:fld>
            <a:endParaRPr lang="en-US"/>
          </a:p>
        </p:txBody>
      </p:sp>
    </p:spTree>
    <p:extLst>
      <p:ext uri="{BB962C8B-B14F-4D97-AF65-F5344CB8AC3E}">
        <p14:creationId xmlns:p14="http://schemas.microsoft.com/office/powerpoint/2010/main" val="226408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folie">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533400" y="2312313"/>
            <a:ext cx="5562600" cy="492443"/>
          </a:xfrm>
          <a:prstGeom prst="rect">
            <a:avLst/>
          </a:prstGeom>
        </p:spPr>
        <p:txBody>
          <a:bodyPr lIns="0" tIns="0" rIns="0" bIns="0">
            <a:spAutoFit/>
          </a:bodyPr>
          <a:lstStyle>
            <a:lvl1pPr marL="0" indent="0">
              <a:buFontTx/>
              <a:buNone/>
              <a:defRPr>
                <a:latin typeface="Open Sans Light" pitchFamily="34" charset="0"/>
                <a:ea typeface="Open Sans Light" pitchFamily="34" charset="0"/>
                <a:cs typeface="Open Sans Light" pitchFamily="34" charset="0"/>
              </a:defRPr>
            </a:lvl1pPr>
            <a:lvl2pPr marL="457200" indent="0" algn="l">
              <a:buNone/>
              <a:defRPr>
                <a:latin typeface="Open Sans Light" pitchFamily="34" charset="0"/>
                <a:ea typeface="Open Sans Light" pitchFamily="34" charset="0"/>
                <a:cs typeface="Open Sans Light" pitchFamily="34" charset="0"/>
              </a:defRPr>
            </a:lvl2pPr>
          </a:lstStyle>
          <a:p>
            <a:pPr lvl="0"/>
            <a:endParaRPr lang="de-AT" dirty="0"/>
          </a:p>
        </p:txBody>
      </p:sp>
      <p:sp>
        <p:nvSpPr>
          <p:cNvPr id="6" name="Titel 5"/>
          <p:cNvSpPr>
            <a:spLocks noGrp="1"/>
          </p:cNvSpPr>
          <p:nvPr>
            <p:ph type="title"/>
          </p:nvPr>
        </p:nvSpPr>
        <p:spPr/>
        <p:txBody>
          <a:bodyPr/>
          <a:lstStyle/>
          <a:p>
            <a:r>
              <a:rPr lang="de-DE" dirty="0" smtClean="0"/>
              <a:t>Titelmasterformat durch Klicken bearbeiten</a:t>
            </a:r>
            <a:endParaRPr lang="de-A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nhalt (einspalti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620000" cy="4800600"/>
          </a:xfrm>
          <a:prstGeom prst="rect">
            <a:avLst/>
          </a:prstGeom>
        </p:spPr>
        <p:txBody>
          <a:bodyPr>
            <a:normAutofit/>
          </a:bodyPr>
          <a:lstStyle>
            <a:lvl1pPr>
              <a:defRPr sz="2400" b="0" i="0">
                <a:solidFill>
                  <a:schemeClr val="tx1">
                    <a:lumMod val="75000"/>
                    <a:lumOff val="25000"/>
                  </a:schemeClr>
                </a:solidFill>
                <a:latin typeface="Open Sans" pitchFamily="34" charset="0"/>
                <a:ea typeface="Open Sans" pitchFamily="34" charset="0"/>
                <a:cs typeface="Open Sans" pitchFamily="34" charset="0"/>
              </a:defRPr>
            </a:lvl1pPr>
            <a:lvl2pPr>
              <a:defRPr sz="2200" b="0" i="0">
                <a:solidFill>
                  <a:schemeClr val="tx1">
                    <a:lumMod val="75000"/>
                    <a:lumOff val="25000"/>
                  </a:schemeClr>
                </a:solidFill>
                <a:latin typeface="Open Sans" pitchFamily="34" charset="0"/>
                <a:ea typeface="Open Sans" pitchFamily="34" charset="0"/>
                <a:cs typeface="Open Sans" pitchFamily="34" charset="0"/>
              </a:defRPr>
            </a:lvl2pPr>
            <a:lvl3pPr>
              <a:defRPr sz="2000" b="0" i="0">
                <a:solidFill>
                  <a:schemeClr val="tx1">
                    <a:lumMod val="75000"/>
                    <a:lumOff val="25000"/>
                  </a:schemeClr>
                </a:solidFill>
                <a:latin typeface="Open Sans" pitchFamily="34" charset="0"/>
                <a:ea typeface="Open Sans" pitchFamily="34" charset="0"/>
                <a:cs typeface="Open Sans" pitchFamily="34" charset="0"/>
              </a:defRPr>
            </a:lvl3pPr>
            <a:lvl4pPr>
              <a:defRPr sz="1600" b="0" i="0">
                <a:solidFill>
                  <a:schemeClr val="tx1">
                    <a:lumMod val="75000"/>
                    <a:lumOff val="25000"/>
                  </a:schemeClr>
                </a:solidFill>
                <a:latin typeface="Open Sans" pitchFamily="34" charset="0"/>
                <a:ea typeface="Open Sans" pitchFamily="34" charset="0"/>
                <a:cs typeface="Open Sans" pitchFamily="34" charset="0"/>
              </a:defRPr>
            </a:lvl4pPr>
            <a:lvl5pPr>
              <a:defRPr sz="1400" b="0" i="0">
                <a:solidFill>
                  <a:schemeClr val="tx1">
                    <a:lumMod val="75000"/>
                    <a:lumOff val="25000"/>
                  </a:schemeClr>
                </a:solidFill>
                <a:latin typeface="Open Sans" pitchFamily="34" charset="0"/>
                <a:ea typeface="Open Sans" pitchFamily="34" charset="0"/>
                <a:cs typeface="Open San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el 5"/>
          <p:cNvSpPr>
            <a:spLocks noGrp="1"/>
          </p:cNvSpPr>
          <p:nvPr>
            <p:ph type="title"/>
          </p:nvPr>
        </p:nvSpPr>
        <p:spPr/>
        <p:txBody>
          <a:bodyPr/>
          <a:lstStyle/>
          <a:p>
            <a:r>
              <a:rPr lang="de-DE" smtClean="0"/>
              <a:t>Titelmasterformat durch Klicken bearbeiten</a:t>
            </a:r>
            <a:endParaRPr lang="de-AT"/>
          </a:p>
        </p:txBody>
      </p:sp>
      <p:sp>
        <p:nvSpPr>
          <p:cNvPr id="8" name="Textplatzhalter 7"/>
          <p:cNvSpPr>
            <a:spLocks noGrp="1"/>
          </p:cNvSpPr>
          <p:nvPr>
            <p:ph type="body" sz="quarter" idx="10"/>
          </p:nvPr>
        </p:nvSpPr>
        <p:spPr>
          <a:xfrm>
            <a:off x="609600" y="304800"/>
            <a:ext cx="7620000" cy="533400"/>
          </a:xfrm>
          <a:prstGeom prst="rect">
            <a:avLst/>
          </a:prstGeom>
        </p:spPr>
        <p:txBody>
          <a:bodyPr lIns="0" tIns="0" rIns="0" bIns="0">
            <a:normAutofit/>
          </a:bodyPr>
          <a:lstStyle>
            <a:lvl1pPr marL="0" indent="0">
              <a:buFontTx/>
              <a:buNone/>
              <a:defRPr>
                <a:latin typeface="Open Sans Light" pitchFamily="34" charset="0"/>
                <a:ea typeface="Open Sans Light" pitchFamily="34" charset="0"/>
                <a:cs typeface="Open Sans Light" pitchFamily="34" charset="0"/>
              </a:defRPr>
            </a:lvl1pPr>
            <a:lvl2pPr marL="457200" indent="0">
              <a:buFontTx/>
              <a:buNone/>
              <a:defRPr>
                <a:latin typeface="+mj-lt"/>
              </a:defRPr>
            </a:lvl2pPr>
            <a:lvl3pPr marL="914400" indent="0">
              <a:buFontTx/>
              <a:buNone/>
              <a:defRPr>
                <a:latin typeface="+mj-lt"/>
              </a:defRPr>
            </a:lvl3pPr>
            <a:lvl4pPr marL="1371600" indent="0">
              <a:buFontTx/>
              <a:buNone/>
              <a:defRPr>
                <a:latin typeface="+mj-lt"/>
              </a:defRPr>
            </a:lvl4pPr>
            <a:lvl5pPr marL="1828800" indent="0">
              <a:buFontTx/>
              <a:buNone/>
              <a:defRPr>
                <a:latin typeface="+mj-lt"/>
              </a:defRPr>
            </a:lvl5pPr>
          </a:lstStyle>
          <a:p>
            <a:pPr lvl="0"/>
            <a:endParaRPr lang="de-A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3657600" cy="4800600"/>
          </a:xfrm>
          <a:prstGeom prst="rect">
            <a:avLst/>
          </a:prstGeom>
        </p:spPr>
        <p:txBody>
          <a:bodyPr>
            <a:normAutofit/>
          </a:bodyPr>
          <a:lstStyle>
            <a:lvl1pPr>
              <a:defRPr sz="2400" b="0" i="0">
                <a:solidFill>
                  <a:schemeClr val="tx1">
                    <a:lumMod val="75000"/>
                    <a:lumOff val="25000"/>
                  </a:schemeClr>
                </a:solidFill>
                <a:latin typeface="Open Sans" pitchFamily="34" charset="0"/>
                <a:ea typeface="Open Sans" pitchFamily="34" charset="0"/>
                <a:cs typeface="Open Sans" pitchFamily="34" charset="0"/>
              </a:defRPr>
            </a:lvl1pPr>
            <a:lvl2pPr>
              <a:defRPr sz="2200" b="0" i="0">
                <a:solidFill>
                  <a:schemeClr val="tx1">
                    <a:lumMod val="75000"/>
                    <a:lumOff val="25000"/>
                  </a:schemeClr>
                </a:solidFill>
                <a:latin typeface="Open Sans" pitchFamily="34" charset="0"/>
                <a:ea typeface="Open Sans" pitchFamily="34" charset="0"/>
                <a:cs typeface="Open Sans" pitchFamily="34" charset="0"/>
              </a:defRPr>
            </a:lvl2pPr>
            <a:lvl3pPr>
              <a:defRPr sz="2000" b="0" i="0">
                <a:solidFill>
                  <a:schemeClr val="tx1">
                    <a:lumMod val="75000"/>
                    <a:lumOff val="25000"/>
                  </a:schemeClr>
                </a:solidFill>
                <a:latin typeface="Open Sans" pitchFamily="34" charset="0"/>
                <a:ea typeface="Open Sans" pitchFamily="34" charset="0"/>
                <a:cs typeface="Open Sans" pitchFamily="34" charset="0"/>
              </a:defRPr>
            </a:lvl3pPr>
            <a:lvl4pPr>
              <a:defRPr sz="1600" b="0" i="0">
                <a:solidFill>
                  <a:schemeClr val="tx1">
                    <a:lumMod val="75000"/>
                    <a:lumOff val="25000"/>
                  </a:schemeClr>
                </a:solidFill>
                <a:latin typeface="Open Sans" pitchFamily="34" charset="0"/>
                <a:ea typeface="Open Sans" pitchFamily="34" charset="0"/>
                <a:cs typeface="Open Sans" pitchFamily="34" charset="0"/>
              </a:defRPr>
            </a:lvl4pPr>
            <a:lvl5pPr>
              <a:defRPr sz="1400" b="0" i="0">
                <a:solidFill>
                  <a:schemeClr val="tx1">
                    <a:lumMod val="75000"/>
                    <a:lumOff val="25000"/>
                  </a:schemeClr>
                </a:solidFill>
                <a:latin typeface="Open Sans" pitchFamily="34" charset="0"/>
                <a:ea typeface="Open Sans" pitchFamily="34" charset="0"/>
                <a:cs typeface="Open San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4419600" y="1219200"/>
            <a:ext cx="3657600" cy="4798828"/>
          </a:xfrm>
          <a:prstGeom prst="rect">
            <a:avLst/>
          </a:prstGeom>
        </p:spPr>
        <p:txBody>
          <a:bodyPr>
            <a:normAutofit/>
          </a:bodyPr>
          <a:lstStyle>
            <a:lvl1pPr>
              <a:defRPr sz="2400" b="0" i="0">
                <a:solidFill>
                  <a:schemeClr val="tx1">
                    <a:lumMod val="75000"/>
                    <a:lumOff val="25000"/>
                  </a:schemeClr>
                </a:solidFill>
                <a:latin typeface="Open Sans" pitchFamily="34" charset="0"/>
                <a:ea typeface="Open Sans" pitchFamily="34" charset="0"/>
                <a:cs typeface="Open Sans" pitchFamily="34" charset="0"/>
              </a:defRPr>
            </a:lvl1pPr>
            <a:lvl2pPr>
              <a:defRPr sz="2200" b="0" i="0">
                <a:solidFill>
                  <a:schemeClr val="tx1">
                    <a:lumMod val="75000"/>
                    <a:lumOff val="25000"/>
                  </a:schemeClr>
                </a:solidFill>
                <a:latin typeface="Open Sans" pitchFamily="34" charset="0"/>
                <a:ea typeface="Open Sans" pitchFamily="34" charset="0"/>
                <a:cs typeface="Open Sans" pitchFamily="34" charset="0"/>
              </a:defRPr>
            </a:lvl2pPr>
            <a:lvl3pPr>
              <a:defRPr sz="2000" b="0" i="0">
                <a:solidFill>
                  <a:schemeClr val="tx1">
                    <a:lumMod val="75000"/>
                    <a:lumOff val="25000"/>
                  </a:schemeClr>
                </a:solidFill>
                <a:latin typeface="Open Sans" pitchFamily="34" charset="0"/>
                <a:ea typeface="Open Sans" pitchFamily="34" charset="0"/>
                <a:cs typeface="Open Sans" pitchFamily="34" charset="0"/>
              </a:defRPr>
            </a:lvl3pPr>
            <a:lvl4pPr>
              <a:defRPr sz="1600" b="0" i="0">
                <a:solidFill>
                  <a:schemeClr val="tx1">
                    <a:lumMod val="75000"/>
                    <a:lumOff val="25000"/>
                  </a:schemeClr>
                </a:solidFill>
                <a:latin typeface="Open Sans" pitchFamily="34" charset="0"/>
                <a:ea typeface="Open Sans" pitchFamily="34" charset="0"/>
                <a:cs typeface="Open Sans" pitchFamily="34" charset="0"/>
              </a:defRPr>
            </a:lvl4pPr>
            <a:lvl5pPr>
              <a:defRPr sz="1400" b="0" i="0">
                <a:solidFill>
                  <a:schemeClr val="tx1">
                    <a:lumMod val="75000"/>
                    <a:lumOff val="25000"/>
                  </a:schemeClr>
                </a:solidFill>
                <a:latin typeface="Open Sans" pitchFamily="34" charset="0"/>
                <a:ea typeface="Open Sans" pitchFamily="34" charset="0"/>
                <a:cs typeface="Open San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el 4"/>
          <p:cNvSpPr>
            <a:spLocks noGrp="1"/>
          </p:cNvSpPr>
          <p:nvPr>
            <p:ph type="title"/>
          </p:nvPr>
        </p:nvSpPr>
        <p:spPr/>
        <p:txBody>
          <a:bodyPr/>
          <a:lstStyle/>
          <a:p>
            <a:r>
              <a:rPr lang="de-DE" smtClean="0"/>
              <a:t>Titelmasterformat durch Klicken bearbeiten</a:t>
            </a:r>
            <a:endParaRPr lang="de-AT"/>
          </a:p>
        </p:txBody>
      </p:sp>
      <p:sp>
        <p:nvSpPr>
          <p:cNvPr id="7" name="Textplatzhalter 7"/>
          <p:cNvSpPr>
            <a:spLocks noGrp="1"/>
          </p:cNvSpPr>
          <p:nvPr>
            <p:ph type="body" sz="quarter" idx="11"/>
          </p:nvPr>
        </p:nvSpPr>
        <p:spPr>
          <a:xfrm>
            <a:off x="609600" y="304800"/>
            <a:ext cx="7620000" cy="533400"/>
          </a:xfrm>
          <a:prstGeom prst="rect">
            <a:avLst/>
          </a:prstGeom>
        </p:spPr>
        <p:txBody>
          <a:bodyPr lIns="0" tIns="0" rIns="0" bIns="0">
            <a:normAutofit/>
          </a:bodyPr>
          <a:lstStyle>
            <a:lvl1pPr marL="0" indent="0">
              <a:buFontTx/>
              <a:buNone/>
              <a:defRPr>
                <a:latin typeface="Open Sans Light" pitchFamily="34" charset="0"/>
                <a:ea typeface="Open Sans Light" pitchFamily="34" charset="0"/>
                <a:cs typeface="Open Sans Light" pitchFamily="34" charset="0"/>
              </a:defRPr>
            </a:lvl1pPr>
            <a:lvl2pPr marL="457200" indent="0">
              <a:buFontTx/>
              <a:buNone/>
              <a:defRPr>
                <a:latin typeface="+mj-lt"/>
              </a:defRPr>
            </a:lvl2pPr>
            <a:lvl3pPr marL="914400" indent="0">
              <a:buFontTx/>
              <a:buNone/>
              <a:defRPr>
                <a:latin typeface="+mj-lt"/>
              </a:defRPr>
            </a:lvl3pPr>
            <a:lvl4pPr marL="1371600" indent="0">
              <a:buFontTx/>
              <a:buNone/>
              <a:defRPr>
                <a:latin typeface="+mj-lt"/>
              </a:defRPr>
            </a:lvl4pPr>
            <a:lvl5pPr marL="1828800" indent="0">
              <a:buFontTx/>
              <a:buNone/>
              <a:defRPr>
                <a:latin typeface="+mj-lt"/>
              </a:defRPr>
            </a:lvl5pPr>
          </a:lstStyle>
          <a:p>
            <a:pPr lvl="0"/>
            <a:endParaRPr lang="de-AT" dirty="0"/>
          </a:p>
        </p:txBody>
      </p:sp>
    </p:spTree>
    <p:extLst>
      <p:ext uri="{BB962C8B-B14F-4D97-AF65-F5344CB8AC3E}">
        <p14:creationId xmlns:p14="http://schemas.microsoft.com/office/powerpoint/2010/main" val="133953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mtClean="0"/>
              <a:t>Titelmasterformat durch Klicken bearbeiten</a:t>
            </a:r>
            <a:endParaRPr lang="de-AT"/>
          </a:p>
        </p:txBody>
      </p:sp>
      <p:sp>
        <p:nvSpPr>
          <p:cNvPr id="5" name="Textplatzhalter 7"/>
          <p:cNvSpPr>
            <a:spLocks noGrp="1"/>
          </p:cNvSpPr>
          <p:nvPr>
            <p:ph type="body" sz="quarter" idx="10"/>
          </p:nvPr>
        </p:nvSpPr>
        <p:spPr>
          <a:xfrm>
            <a:off x="609600" y="304800"/>
            <a:ext cx="7620000" cy="533400"/>
          </a:xfrm>
          <a:prstGeom prst="rect">
            <a:avLst/>
          </a:prstGeom>
        </p:spPr>
        <p:txBody>
          <a:bodyPr lIns="0" tIns="0" rIns="0" bIns="0">
            <a:normAutofit/>
          </a:bodyPr>
          <a:lstStyle>
            <a:lvl1pPr marL="0" indent="0">
              <a:buFontTx/>
              <a:buNone/>
              <a:defRPr>
                <a:latin typeface="Open Sans Light" pitchFamily="34" charset="0"/>
                <a:ea typeface="Open Sans Light" pitchFamily="34" charset="0"/>
                <a:cs typeface="Open Sans Light" pitchFamily="34" charset="0"/>
              </a:defRPr>
            </a:lvl1pPr>
            <a:lvl2pPr marL="457200" indent="0">
              <a:buFontTx/>
              <a:buNone/>
              <a:defRPr>
                <a:latin typeface="+mj-lt"/>
              </a:defRPr>
            </a:lvl2pPr>
            <a:lvl3pPr marL="914400" indent="0">
              <a:buFontTx/>
              <a:buNone/>
              <a:defRPr>
                <a:latin typeface="+mj-lt"/>
              </a:defRPr>
            </a:lvl3pPr>
            <a:lvl4pPr marL="1371600" indent="0">
              <a:buFontTx/>
              <a:buNone/>
              <a:defRPr>
                <a:latin typeface="+mj-lt"/>
              </a:defRPr>
            </a:lvl4pPr>
            <a:lvl5pPr marL="1828800" indent="0">
              <a:buFontTx/>
              <a:buNone/>
              <a:defRPr>
                <a:latin typeface="+mj-lt"/>
              </a:defRPr>
            </a:lvl5pPr>
          </a:lstStyle>
          <a:p>
            <a:pPr lvl="0"/>
            <a:endParaRPr lang="de-A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7543800" cy="563562"/>
          </a:xfrm>
          <a:prstGeom prst="rect">
            <a:avLst/>
          </a:prstGeo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609600" y="1219200"/>
            <a:ext cx="3657600" cy="3962400"/>
          </a:xfrm>
          <a:prstGeom prst="rect">
            <a:avLst/>
          </a:prstGeom>
        </p:spPr>
        <p:txBody>
          <a:bodyPr/>
          <a:lstStyle>
            <a:lvl1pPr>
              <a:defRPr sz="2400" b="0" i="0">
                <a:solidFill>
                  <a:schemeClr val="tx1">
                    <a:lumMod val="75000"/>
                    <a:lumOff val="25000"/>
                  </a:schemeClr>
                </a:solidFill>
                <a:latin typeface="Helvetica Neue Thin"/>
                <a:cs typeface="Helvetica Neue Thin"/>
              </a:defRPr>
            </a:lvl1pPr>
            <a:lvl2pPr>
              <a:defRPr sz="2200" b="0" i="0">
                <a:solidFill>
                  <a:schemeClr val="tx1">
                    <a:lumMod val="75000"/>
                    <a:lumOff val="25000"/>
                  </a:schemeClr>
                </a:solidFill>
                <a:latin typeface="Helvetica Neue Thin"/>
                <a:cs typeface="Helvetica Neue Thin"/>
              </a:defRPr>
            </a:lvl2pPr>
            <a:lvl3pPr>
              <a:defRPr sz="2000" b="0" i="0">
                <a:solidFill>
                  <a:schemeClr val="tx1">
                    <a:lumMod val="75000"/>
                    <a:lumOff val="25000"/>
                  </a:schemeClr>
                </a:solidFill>
                <a:latin typeface="Helvetica Neue Thin"/>
                <a:cs typeface="Helvetica Neue Thin"/>
              </a:defRPr>
            </a:lvl3pPr>
            <a:lvl4pPr>
              <a:defRPr sz="1600" b="0" i="0">
                <a:solidFill>
                  <a:schemeClr val="tx1">
                    <a:lumMod val="75000"/>
                    <a:lumOff val="25000"/>
                  </a:schemeClr>
                </a:solidFill>
                <a:latin typeface="Helvetica Neue Thin"/>
                <a:cs typeface="Helvetica Neue Thin"/>
              </a:defRPr>
            </a:lvl4pPr>
            <a:lvl5pPr>
              <a:defRPr sz="1400" b="0" i="0">
                <a:solidFill>
                  <a:schemeClr val="tx1">
                    <a:lumMod val="75000"/>
                    <a:lumOff val="25000"/>
                  </a:schemeClr>
                </a:solidFill>
                <a:latin typeface="Helvetica Neue Thin"/>
                <a:cs typeface="Helvetica Neue Thi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4419600" y="1219200"/>
            <a:ext cx="3657600" cy="3962400"/>
          </a:xfrm>
          <a:prstGeom prst="rect">
            <a:avLst/>
          </a:prstGeom>
        </p:spPr>
        <p:txBody>
          <a:bodyPr/>
          <a:lstStyle>
            <a:lvl1pPr>
              <a:defRPr sz="2400" b="0" i="0">
                <a:solidFill>
                  <a:schemeClr val="tx1">
                    <a:lumMod val="75000"/>
                    <a:lumOff val="25000"/>
                  </a:schemeClr>
                </a:solidFill>
                <a:latin typeface="Helvetica Neue Thin"/>
                <a:cs typeface="Helvetica Neue Thin"/>
              </a:defRPr>
            </a:lvl1pPr>
            <a:lvl2pPr>
              <a:defRPr sz="2200" b="0" i="0">
                <a:solidFill>
                  <a:schemeClr val="tx1">
                    <a:lumMod val="75000"/>
                    <a:lumOff val="25000"/>
                  </a:schemeClr>
                </a:solidFill>
                <a:latin typeface="Helvetica Neue Thin"/>
                <a:cs typeface="Helvetica Neue Thin"/>
              </a:defRPr>
            </a:lvl2pPr>
            <a:lvl3pPr>
              <a:defRPr sz="2000" b="0" i="0">
                <a:solidFill>
                  <a:schemeClr val="tx1">
                    <a:lumMod val="75000"/>
                    <a:lumOff val="25000"/>
                  </a:schemeClr>
                </a:solidFill>
                <a:latin typeface="Helvetica Neue Thin"/>
                <a:cs typeface="Helvetica Neue Thin"/>
              </a:defRPr>
            </a:lvl3pPr>
            <a:lvl4pPr>
              <a:defRPr sz="1600" b="0" i="0">
                <a:solidFill>
                  <a:schemeClr val="tx1">
                    <a:lumMod val="75000"/>
                    <a:lumOff val="25000"/>
                  </a:schemeClr>
                </a:solidFill>
                <a:latin typeface="Helvetica Neue Thin"/>
                <a:cs typeface="Helvetica Neue Thin"/>
              </a:defRPr>
            </a:lvl4pPr>
            <a:lvl5pPr>
              <a:defRPr sz="1400" b="0" i="0">
                <a:solidFill>
                  <a:schemeClr val="tx1">
                    <a:lumMod val="75000"/>
                    <a:lumOff val="25000"/>
                  </a:schemeClr>
                </a:solidFill>
                <a:latin typeface="Helvetica Neue Thin"/>
                <a:cs typeface="Helvetica Neue Thi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54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395288" y="115888"/>
            <a:ext cx="8534430" cy="604837"/>
          </a:xfrm>
        </p:spPr>
        <p:txBody>
          <a:bodyPr/>
          <a:lstStyle>
            <a:lvl1pPr>
              <a:defRPr b="1">
                <a:latin typeface="Open Sans" pitchFamily="34" charset="0"/>
                <a:ea typeface="Open Sans" pitchFamily="34" charset="0"/>
                <a:cs typeface="Open Sans" pitchFamily="34" charset="0"/>
              </a:defRPr>
            </a:lvl1pPr>
          </a:lstStyle>
          <a:p>
            <a:r>
              <a:rPr lang="en-GB" noProof="0" dirty="0" err="1" smtClean="0"/>
              <a:t>Textmasterformate</a:t>
            </a:r>
            <a:r>
              <a:rPr lang="en-GB" noProof="0" dirty="0" smtClean="0"/>
              <a:t> </a:t>
            </a:r>
            <a:r>
              <a:rPr lang="en-GB" noProof="0" dirty="0" err="1" smtClean="0"/>
              <a:t>durch</a:t>
            </a:r>
            <a:r>
              <a:rPr lang="en-GB" noProof="0" dirty="0" smtClean="0"/>
              <a:t> </a:t>
            </a:r>
            <a:r>
              <a:rPr lang="en-GB" noProof="0" dirty="0" err="1" smtClean="0"/>
              <a:t>Klicken</a:t>
            </a:r>
            <a:r>
              <a:rPr lang="en-GB" noProof="0" dirty="0" smtClean="0"/>
              <a:t> </a:t>
            </a:r>
            <a:r>
              <a:rPr lang="en-GB" noProof="0" dirty="0" err="1" smtClean="0"/>
              <a:t>bearbeiten</a:t>
            </a:r>
            <a:endParaRPr lang="en-GB" noProof="0" dirty="0"/>
          </a:p>
        </p:txBody>
      </p:sp>
      <p:sp>
        <p:nvSpPr>
          <p:cNvPr id="8" name="Inhaltsplatzhalter 2"/>
          <p:cNvSpPr>
            <a:spLocks noGrp="1"/>
          </p:cNvSpPr>
          <p:nvPr>
            <p:ph idx="1"/>
          </p:nvPr>
        </p:nvSpPr>
        <p:spPr>
          <a:xfrm>
            <a:off x="395288" y="873125"/>
            <a:ext cx="8460000" cy="5148263"/>
          </a:xfrm>
          <a:prstGeom prst="rect">
            <a:avLst/>
          </a:prstGeom>
        </p:spPr>
        <p:txBody>
          <a:bodyPr/>
          <a:lstStyle>
            <a:lvl2pPr>
              <a:buFont typeface="Wingdings" pitchFamily="2" charset="2"/>
              <a:buChar char="§"/>
              <a:defRPr/>
            </a:lvl2pPr>
            <a:lvl3pPr>
              <a:buClr>
                <a:schemeClr val="accent3"/>
              </a:buClr>
              <a:buFont typeface="Wingdings" pitchFamily="2" charset="2"/>
              <a:buChar char="§"/>
              <a:defRPr/>
            </a:lvl3pPr>
          </a:lstStyle>
          <a:p>
            <a:pPr lvl="0"/>
            <a:r>
              <a:rPr lang="de-DE" noProof="0" dirty="0" smtClean="0"/>
              <a:t>Textmasterformat bearbeiten</a:t>
            </a:r>
          </a:p>
          <a:p>
            <a:pPr lvl="1"/>
            <a:r>
              <a:rPr lang="de-DE" noProof="0" dirty="0" smtClean="0"/>
              <a:t>Zweite Ebene</a:t>
            </a:r>
          </a:p>
          <a:p>
            <a:pPr lvl="2"/>
            <a:r>
              <a:rPr lang="de-DE" noProof="0" dirty="0" smtClean="0"/>
              <a:t>Dritte Ebene</a:t>
            </a:r>
          </a:p>
        </p:txBody>
      </p:sp>
      <p:sp>
        <p:nvSpPr>
          <p:cNvPr id="12" name="Rectangle 24"/>
          <p:cNvSpPr>
            <a:spLocks noGrp="1" noChangeArrowheads="1"/>
          </p:cNvSpPr>
          <p:nvPr>
            <p:ph type="ftr" sz="quarter" idx="3"/>
          </p:nvPr>
        </p:nvSpPr>
        <p:spPr bwMode="auto">
          <a:xfrm>
            <a:off x="1979713" y="6188681"/>
            <a:ext cx="4378238" cy="383591"/>
          </a:xfrm>
          <a:prstGeom prst="rect">
            <a:avLst/>
          </a:prstGeom>
          <a:noFill/>
          <a:ln w="9525">
            <a:noFill/>
            <a:miter lim="800000"/>
            <a:headEnd/>
            <a:tailEnd/>
          </a:ln>
          <a:effectLst/>
        </p:spPr>
        <p:txBody>
          <a:bodyPr vert="horz" wrap="square" lIns="36000" tIns="0" rIns="36000" bIns="0" numCol="1" anchor="ctr" anchorCtr="0" compatLnSpc="1">
            <a:prstTxWarp prst="textNoShape">
              <a:avLst/>
            </a:prstTxWarp>
            <a:noAutofit/>
          </a:bodyPr>
          <a:lstStyle>
            <a:lvl1pPr algn="r">
              <a:defRPr sz="1100">
                <a:solidFill>
                  <a:schemeClr val="bg2"/>
                </a:solidFill>
                <a:latin typeface="+mn-lt"/>
              </a:defRPr>
            </a:lvl1pPr>
          </a:lstStyle>
          <a:p>
            <a:pPr>
              <a:defRPr/>
            </a:pPr>
            <a:r>
              <a:rPr lang="de-DE" dirty="0" smtClean="0"/>
              <a:t>WS13: Einführung in die Entwicklung mobiler Anwendungen</a:t>
            </a:r>
            <a:endParaRPr lang="de-DE" dirty="0"/>
          </a:p>
        </p:txBody>
      </p:sp>
      <p:sp>
        <p:nvSpPr>
          <p:cNvPr id="13" name="Foliennummernplatzhalter 15"/>
          <p:cNvSpPr>
            <a:spLocks noGrp="1"/>
          </p:cNvSpPr>
          <p:nvPr>
            <p:ph type="sldNum" sz="quarter" idx="4"/>
          </p:nvPr>
        </p:nvSpPr>
        <p:spPr>
          <a:xfrm>
            <a:off x="5867424" y="6617309"/>
            <a:ext cx="490526" cy="169277"/>
          </a:xfrm>
          <a:prstGeom prst="rect">
            <a:avLst/>
          </a:prstGeom>
          <a:noFill/>
          <a:ln w="9525">
            <a:noFill/>
            <a:miter lim="800000"/>
            <a:headEnd/>
            <a:tailEnd/>
          </a:ln>
          <a:effectLst/>
        </p:spPr>
        <p:txBody>
          <a:bodyPr vert="horz" wrap="square" lIns="36000" tIns="0" rIns="36000" bIns="0" numCol="1" anchor="b" anchorCtr="0" compatLnSpc="1">
            <a:prstTxWarp prst="textNoShape">
              <a:avLst/>
            </a:prstTxWarp>
            <a:spAutoFit/>
          </a:bodyPr>
          <a:lstStyle>
            <a:lvl1pPr algn="r" rtl="0" fontAlgn="base">
              <a:spcBef>
                <a:spcPct val="50000"/>
              </a:spcBef>
              <a:spcAft>
                <a:spcPct val="0"/>
              </a:spcAft>
              <a:defRPr lang="de-DE" sz="1100" kern="1200" smtClean="0">
                <a:solidFill>
                  <a:schemeClr val="bg2"/>
                </a:solidFill>
                <a:latin typeface="+mn-lt"/>
                <a:ea typeface="+mn-ea"/>
                <a:cs typeface="+mn-cs"/>
              </a:defRPr>
            </a:lvl1pPr>
          </a:lstStyle>
          <a:p>
            <a:fld id="{207BA7E3-26E3-49DB-8CC8-517BEB97A3BA}" type="slidenum">
              <a:rPr lang="de-AT" smtClean="0"/>
              <a:pPr/>
              <a:t>‹Nr.›</a:t>
            </a:fld>
            <a:endParaRPr lang="de-AT" dirty="0"/>
          </a:p>
        </p:txBody>
      </p:sp>
    </p:spTree>
    <p:extLst>
      <p:ext uri="{BB962C8B-B14F-4D97-AF65-F5344CB8AC3E}">
        <p14:creationId xmlns:p14="http://schemas.microsoft.com/office/powerpoint/2010/main" val="28760742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8">
            <a:extLst>
              <a:ext uri="{28A0092B-C50C-407E-A947-70E740481C1C}">
                <a14:useLocalDpi xmlns:a14="http://schemas.microsoft.com/office/drawing/2010/main" val="0"/>
              </a:ext>
            </a:extLst>
          </a:blip>
          <a:srcRect r="9672"/>
          <a:stretch/>
        </p:blipFill>
        <p:spPr bwMode="auto">
          <a:xfrm>
            <a:off x="6172200" y="4419600"/>
            <a:ext cx="2971800" cy="2424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3" name="Text Box 9"/>
          <p:cNvSpPr txBox="1">
            <a:spLocks noChangeArrowheads="1"/>
          </p:cNvSpPr>
          <p:nvPr userDrawn="1"/>
        </p:nvSpPr>
        <p:spPr bwMode="auto">
          <a:xfrm>
            <a:off x="8382000" y="381000"/>
            <a:ext cx="497252" cy="276999"/>
          </a:xfrm>
          <a:prstGeom prst="rect">
            <a:avLst/>
          </a:prstGeom>
          <a:noFill/>
          <a:ln w="9525">
            <a:noFill/>
            <a:miter lim="800000"/>
            <a:headEnd/>
            <a:tailEnd/>
          </a:ln>
        </p:spPr>
        <p:txBody>
          <a:bodyPr wrap="none" anchor="ctr">
            <a:spAutoFit/>
          </a:bodyPr>
          <a:lstStyle/>
          <a:p>
            <a:pPr eaLnBrk="0" hangingPunct="0"/>
            <a:fld id="{8EE5A1D1-2C50-45C9-911C-9FAF6516CDFE}" type="slidenum">
              <a:rPr lang="en-US" sz="1200" b="0" smtClean="0">
                <a:solidFill>
                  <a:schemeClr val="tx1"/>
                </a:solidFill>
                <a:latin typeface="Open Sans" pitchFamily="34" charset="0"/>
                <a:ea typeface="Open Sans" pitchFamily="34" charset="0"/>
                <a:cs typeface="Open Sans" pitchFamily="34" charset="0"/>
              </a:rPr>
              <a:pPr eaLnBrk="0" hangingPunct="0"/>
              <a:t>‹Nr.›</a:t>
            </a:fld>
            <a:endParaRPr lang="en-US" sz="1200" b="0" dirty="0">
              <a:solidFill>
                <a:schemeClr val="tx1"/>
              </a:solidFill>
              <a:latin typeface="Open Sans" pitchFamily="34" charset="0"/>
              <a:ea typeface="Open Sans" pitchFamily="34" charset="0"/>
              <a:cs typeface="Open Sans" pitchFamily="34" charset="0"/>
            </a:endParaRPr>
          </a:p>
        </p:txBody>
      </p:sp>
      <p:sp>
        <p:nvSpPr>
          <p:cNvPr id="10" name="TextBox 9"/>
          <p:cNvSpPr txBox="1"/>
          <p:nvPr userDrawn="1"/>
        </p:nvSpPr>
        <p:spPr>
          <a:xfrm>
            <a:off x="457200" y="6387644"/>
            <a:ext cx="2779928" cy="215444"/>
          </a:xfrm>
          <a:prstGeom prst="rect">
            <a:avLst/>
          </a:prstGeom>
          <a:noFill/>
        </p:spPr>
        <p:txBody>
          <a:bodyPr wrap="none" rtlCol="0">
            <a:spAutoFit/>
          </a:bodyPr>
          <a:lstStyle/>
          <a:p>
            <a:r>
              <a:rPr lang="en-US" sz="800" dirty="0" err="1" smtClean="0">
                <a:solidFill>
                  <a:schemeClr val="bg1">
                    <a:lumMod val="50000"/>
                  </a:schemeClr>
                </a:solidFill>
                <a:latin typeface="Open Sans" pitchFamily="34" charset="0"/>
                <a:ea typeface="Open Sans" pitchFamily="34" charset="0"/>
                <a:cs typeface="Open Sans" pitchFamily="34" charset="0"/>
              </a:rPr>
              <a:t>Studiengang</a:t>
            </a:r>
            <a:r>
              <a:rPr lang="en-US" sz="800" dirty="0" smtClean="0">
                <a:solidFill>
                  <a:schemeClr val="bg1">
                    <a:lumMod val="50000"/>
                  </a:schemeClr>
                </a:solidFill>
                <a:latin typeface="Open Sans" pitchFamily="34" charset="0"/>
                <a:ea typeface="Open Sans" pitchFamily="34" charset="0"/>
                <a:cs typeface="Open Sans" pitchFamily="34" charset="0"/>
              </a:rPr>
              <a:t> Web-Business</a:t>
            </a:r>
            <a:r>
              <a:rPr lang="en-US" sz="800" baseline="0" dirty="0" smtClean="0">
                <a:solidFill>
                  <a:schemeClr val="bg1">
                    <a:lumMod val="50000"/>
                  </a:schemeClr>
                </a:solidFill>
                <a:latin typeface="Open Sans" pitchFamily="34" charset="0"/>
                <a:ea typeface="Open Sans" pitchFamily="34" charset="0"/>
                <a:cs typeface="Open Sans" pitchFamily="34" charset="0"/>
              </a:rPr>
              <a:t> &amp; Technology, </a:t>
            </a:r>
            <a:r>
              <a:rPr lang="en-US" sz="800" baseline="0" dirty="0" err="1" smtClean="0">
                <a:solidFill>
                  <a:schemeClr val="bg1">
                    <a:lumMod val="50000"/>
                  </a:schemeClr>
                </a:solidFill>
                <a:latin typeface="Open Sans" pitchFamily="34" charset="0"/>
                <a:ea typeface="Open Sans" pitchFamily="34" charset="0"/>
                <a:cs typeface="Open Sans" pitchFamily="34" charset="0"/>
              </a:rPr>
              <a:t>WS</a:t>
            </a:r>
            <a:r>
              <a:rPr lang="en-US" sz="800" baseline="0" dirty="0" smtClean="0">
                <a:solidFill>
                  <a:schemeClr val="bg1">
                    <a:lumMod val="50000"/>
                  </a:schemeClr>
                </a:solidFill>
                <a:latin typeface="Open Sans" pitchFamily="34" charset="0"/>
                <a:ea typeface="Open Sans" pitchFamily="34" charset="0"/>
                <a:cs typeface="Open Sans" pitchFamily="34" charset="0"/>
              </a:rPr>
              <a:t> 2014/15</a:t>
            </a:r>
            <a:endParaRPr lang="en-US" sz="800" dirty="0" smtClean="0">
              <a:solidFill>
                <a:schemeClr val="bg1">
                  <a:lumMod val="50000"/>
                </a:schemeClr>
              </a:solidFill>
              <a:latin typeface="Open Sans" pitchFamily="34" charset="0"/>
              <a:ea typeface="Open Sans" pitchFamily="34" charset="0"/>
              <a:cs typeface="Open Sans" pitchFamily="34" charset="0"/>
            </a:endParaRPr>
          </a:p>
        </p:txBody>
      </p:sp>
      <p:sp>
        <p:nvSpPr>
          <p:cNvPr id="2" name="Textfeld 1"/>
          <p:cNvSpPr txBox="1"/>
          <p:nvPr userDrawn="1"/>
        </p:nvSpPr>
        <p:spPr>
          <a:xfrm rot="20680114">
            <a:off x="7029690" y="6208140"/>
            <a:ext cx="2117290" cy="423193"/>
          </a:xfrm>
          <a:prstGeom prst="rect">
            <a:avLst/>
          </a:prstGeom>
          <a:noFill/>
        </p:spPr>
        <p:txBody>
          <a:bodyPr wrap="square" rtlCol="0">
            <a:spAutoFit/>
          </a:bodyPr>
          <a:lstStyle/>
          <a:p>
            <a:pPr algn="r"/>
            <a:r>
              <a:rPr lang="en-US" sz="1050" b="1" dirty="0" err="1" smtClean="0">
                <a:solidFill>
                  <a:schemeClr val="bg1"/>
                </a:solidFill>
                <a:latin typeface="Open Sans" pitchFamily="34" charset="0"/>
                <a:ea typeface="Open Sans" pitchFamily="34" charset="0"/>
                <a:cs typeface="Open Sans" pitchFamily="34" charset="0"/>
              </a:rPr>
              <a:t>Softwareentwicklung</a:t>
            </a:r>
            <a:r>
              <a:rPr lang="en-US" sz="1050" b="1" baseline="0" dirty="0" smtClean="0">
                <a:solidFill>
                  <a:schemeClr val="bg1"/>
                </a:solidFill>
                <a:latin typeface="Open Sans" pitchFamily="34" charset="0"/>
                <a:ea typeface="Open Sans" pitchFamily="34" charset="0"/>
                <a:cs typeface="Open Sans" pitchFamily="34" charset="0"/>
              </a:rPr>
              <a:t> Mobile</a:t>
            </a:r>
            <a:endParaRPr lang="en-US" sz="1100" b="1" dirty="0" smtClean="0">
              <a:solidFill>
                <a:schemeClr val="bg1"/>
              </a:solidFill>
              <a:latin typeface="Open Sans" pitchFamily="34" charset="0"/>
              <a:ea typeface="Open Sans" pitchFamily="34" charset="0"/>
              <a:cs typeface="Open Sans" pitchFamily="34" charset="0"/>
            </a:endParaRPr>
          </a:p>
          <a:p>
            <a:pPr algn="r"/>
            <a:r>
              <a:rPr lang="en-US" sz="1100" dirty="0" smtClean="0">
                <a:solidFill>
                  <a:schemeClr val="bg1"/>
                </a:solidFill>
                <a:latin typeface="Open Sans" pitchFamily="34" charset="0"/>
                <a:ea typeface="Open Sans" pitchFamily="34" charset="0"/>
                <a:cs typeface="Open Sans" pitchFamily="34" charset="0"/>
              </a:rPr>
              <a:t>Stefan Huber</a:t>
            </a:r>
            <a:endParaRPr lang="de-AT" sz="1100" dirty="0">
              <a:solidFill>
                <a:schemeClr val="bg1"/>
              </a:solidFill>
              <a:latin typeface="Open Sans" pitchFamily="34" charset="0"/>
              <a:ea typeface="Open Sans" pitchFamily="34" charset="0"/>
              <a:cs typeface="Open Sans" pitchFamily="34" charset="0"/>
            </a:endParaRPr>
          </a:p>
        </p:txBody>
      </p:sp>
      <p:sp>
        <p:nvSpPr>
          <p:cNvPr id="3" name="Titelplatzhalter 2"/>
          <p:cNvSpPr>
            <a:spLocks noGrp="1"/>
          </p:cNvSpPr>
          <p:nvPr>
            <p:ph type="title"/>
          </p:nvPr>
        </p:nvSpPr>
        <p:spPr>
          <a:xfrm>
            <a:off x="560867" y="6248400"/>
            <a:ext cx="6286500" cy="247536"/>
          </a:xfrm>
          <a:prstGeom prst="rect">
            <a:avLst/>
          </a:prstGeom>
        </p:spPr>
        <p:txBody>
          <a:bodyPr vert="horz" lIns="0" tIns="0" rIns="0" bIns="0" rtlCol="0" anchor="ctr">
            <a:normAutofit/>
          </a:bodyPr>
          <a:lstStyle/>
          <a:p>
            <a:r>
              <a:rPr lang="de-DE" dirty="0" smtClean="0"/>
              <a:t>Titelmasterformat durch Klicken bearbeiten</a:t>
            </a:r>
            <a:endParaRPr lang="de-A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 id="2147483654" r:id="rId6"/>
  </p:sldLayoutIdLst>
  <p:txStyles>
    <p:titleStyle>
      <a:lvl1pPr algn="l" rtl="0" fontAlgn="base">
        <a:spcBef>
          <a:spcPct val="0"/>
        </a:spcBef>
        <a:spcAft>
          <a:spcPct val="0"/>
        </a:spcAft>
        <a:defRPr sz="800" b="0"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a:bodyPr>
          <a:lstStyle/>
          <a:p>
            <a:r>
              <a:rPr lang="en-US" dirty="0" err="1" smtClean="0"/>
              <a:t>Erste</a:t>
            </a:r>
            <a:r>
              <a:rPr lang="en-US" dirty="0" smtClean="0"/>
              <a:t> </a:t>
            </a:r>
            <a:r>
              <a:rPr lang="en-US" dirty="0" err="1"/>
              <a:t>grafische</a:t>
            </a:r>
            <a:r>
              <a:rPr lang="en-US" dirty="0"/>
              <a:t> </a:t>
            </a:r>
            <a:r>
              <a:rPr lang="en-US" dirty="0" err="1"/>
              <a:t>Oberflächen</a:t>
            </a:r>
            <a:r>
              <a:rPr lang="en-US" dirty="0"/>
              <a:t> und </a:t>
            </a:r>
            <a:r>
              <a:rPr lang="en-US" dirty="0" err="1" smtClean="0"/>
              <a:t>Benutzerinteraktionen</a:t>
            </a:r>
            <a:endParaRPr lang="de-AT" dirty="0"/>
          </a:p>
        </p:txBody>
      </p:sp>
      <p:sp>
        <p:nvSpPr>
          <p:cNvPr id="4" name="Textplatzhalter 3"/>
          <p:cNvSpPr>
            <a:spLocks noGrp="1"/>
          </p:cNvSpPr>
          <p:nvPr>
            <p:ph type="body" sz="quarter" idx="10"/>
          </p:nvPr>
        </p:nvSpPr>
        <p:spPr>
          <a:xfrm>
            <a:off x="533400" y="2312313"/>
            <a:ext cx="5562600" cy="1575816"/>
          </a:xfrm>
        </p:spPr>
        <p:txBody>
          <a:bodyPr/>
          <a:lstStyle/>
          <a:p>
            <a:pPr marL="57150"/>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en-US" dirty="0"/>
          </a:p>
          <a:p>
            <a:endParaRPr lang="de-A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err="1" smtClean="0"/>
              <a:t>Lebenszyklus</a:t>
            </a:r>
            <a:r>
              <a:rPr lang="en-US" dirty="0" smtClean="0"/>
              <a:t> </a:t>
            </a:r>
            <a:r>
              <a:rPr lang="en-US" dirty="0" err="1" smtClean="0"/>
              <a:t>einer</a:t>
            </a:r>
            <a:r>
              <a:rPr lang="en-US" dirty="0" smtClean="0"/>
              <a:t> Activity II</a:t>
            </a:r>
            <a:endParaRPr lang="de-AT" dirty="0"/>
          </a:p>
        </p:txBody>
      </p:sp>
      <p:pic>
        <p:nvPicPr>
          <p:cNvPr id="5" name="Picture 2" descr="http://developer.android.com/images/activity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853" y="843613"/>
            <a:ext cx="4001547" cy="5171591"/>
          </a:xfrm>
          <a:prstGeom prst="rect">
            <a:avLst/>
          </a:prstGeom>
          <a:noFill/>
          <a:extLst>
            <a:ext uri="{909E8E84-426E-40DD-AFC4-6F175D3DCCD1}">
              <a14:hiddenFill xmlns:a14="http://schemas.microsoft.com/office/drawing/2010/main">
                <a:solidFill>
                  <a:srgbClr val="FFFFFF"/>
                </a:solidFill>
              </a14:hiddenFill>
            </a:ext>
          </a:extLst>
        </p:spPr>
      </p:pic>
      <p:sp>
        <p:nvSpPr>
          <p:cNvPr id="6" name="Geschweifte Klammer rechts 5"/>
          <p:cNvSpPr/>
          <p:nvPr/>
        </p:nvSpPr>
        <p:spPr>
          <a:xfrm flipH="1">
            <a:off x="1143490" y="1412776"/>
            <a:ext cx="288032" cy="403326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7" name="Textfeld 6"/>
          <p:cNvSpPr txBox="1"/>
          <p:nvPr/>
        </p:nvSpPr>
        <p:spPr>
          <a:xfrm>
            <a:off x="466963" y="2387205"/>
            <a:ext cx="400110" cy="2084405"/>
          </a:xfrm>
          <a:prstGeom prst="rect">
            <a:avLst/>
          </a:prstGeom>
        </p:spPr>
        <p:style>
          <a:lnRef idx="1">
            <a:schemeClr val="accent5"/>
          </a:lnRef>
          <a:fillRef idx="2">
            <a:schemeClr val="accent5"/>
          </a:fillRef>
          <a:effectRef idx="1">
            <a:schemeClr val="accent5"/>
          </a:effectRef>
          <a:fontRef idx="minor">
            <a:schemeClr val="dk1"/>
          </a:fontRef>
        </p:style>
        <p:txBody>
          <a:bodyPr vert="vert270" wrap="square" rtlCol="0">
            <a:spAutoFit/>
          </a:bodyPr>
          <a:lstStyle/>
          <a:p>
            <a:pPr algn="ctr"/>
            <a:r>
              <a:rPr lang="de-DE" sz="1400" dirty="0" smtClean="0">
                <a:latin typeface="+mj-lt"/>
              </a:rPr>
              <a:t>Gesamte Lebensphase</a:t>
            </a:r>
            <a:endParaRPr lang="de-DE" sz="1400" dirty="0">
              <a:latin typeface="+mj-lt"/>
            </a:endParaRPr>
          </a:p>
        </p:txBody>
      </p:sp>
      <p:sp>
        <p:nvSpPr>
          <p:cNvPr id="8" name="Geschweifte Klammer rechts 7"/>
          <p:cNvSpPr/>
          <p:nvPr/>
        </p:nvSpPr>
        <p:spPr>
          <a:xfrm flipH="1">
            <a:off x="2353689" y="1844824"/>
            <a:ext cx="288032" cy="28803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9" name="Textfeld 8"/>
          <p:cNvSpPr txBox="1"/>
          <p:nvPr/>
        </p:nvSpPr>
        <p:spPr>
          <a:xfrm>
            <a:off x="1677162" y="2387205"/>
            <a:ext cx="400110" cy="2084405"/>
          </a:xfrm>
          <a:prstGeom prst="rect">
            <a:avLst/>
          </a:prstGeom>
        </p:spPr>
        <p:style>
          <a:lnRef idx="1">
            <a:schemeClr val="accent5"/>
          </a:lnRef>
          <a:fillRef idx="2">
            <a:schemeClr val="accent5"/>
          </a:fillRef>
          <a:effectRef idx="1">
            <a:schemeClr val="accent5"/>
          </a:effectRef>
          <a:fontRef idx="minor">
            <a:schemeClr val="dk1"/>
          </a:fontRef>
        </p:style>
        <p:txBody>
          <a:bodyPr vert="vert270" wrap="square" rtlCol="0">
            <a:spAutoFit/>
          </a:bodyPr>
          <a:lstStyle/>
          <a:p>
            <a:pPr algn="ctr"/>
            <a:r>
              <a:rPr lang="de-DE" sz="1400" dirty="0" smtClean="0">
                <a:latin typeface="+mj-lt"/>
              </a:rPr>
              <a:t>Sichtbare Lebensphase</a:t>
            </a:r>
            <a:endParaRPr lang="de-DE" sz="1400" dirty="0">
              <a:latin typeface="+mj-lt"/>
            </a:endParaRPr>
          </a:p>
        </p:txBody>
      </p:sp>
      <p:sp>
        <p:nvSpPr>
          <p:cNvPr id="10" name="Geschweifte Klammer rechts 9"/>
          <p:cNvSpPr/>
          <p:nvPr/>
        </p:nvSpPr>
        <p:spPr>
          <a:xfrm flipH="1">
            <a:off x="3563888" y="2459212"/>
            <a:ext cx="288032" cy="147384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1" name="Textfeld 10"/>
          <p:cNvSpPr txBox="1"/>
          <p:nvPr/>
        </p:nvSpPr>
        <p:spPr>
          <a:xfrm>
            <a:off x="2887361" y="2387204"/>
            <a:ext cx="430887" cy="2084405"/>
          </a:xfrm>
          <a:prstGeom prst="rect">
            <a:avLst/>
          </a:prstGeom>
        </p:spPr>
        <p:style>
          <a:lnRef idx="1">
            <a:schemeClr val="accent5"/>
          </a:lnRef>
          <a:fillRef idx="2">
            <a:schemeClr val="accent5"/>
          </a:fillRef>
          <a:effectRef idx="1">
            <a:schemeClr val="accent5"/>
          </a:effectRef>
          <a:fontRef idx="minor">
            <a:schemeClr val="dk1"/>
          </a:fontRef>
        </p:style>
        <p:txBody>
          <a:bodyPr vert="vert270" wrap="square" rtlCol="0">
            <a:spAutoFit/>
          </a:bodyPr>
          <a:lstStyle/>
          <a:p>
            <a:pPr algn="ctr"/>
            <a:r>
              <a:rPr lang="de-DE" sz="1600" dirty="0" smtClean="0">
                <a:latin typeface="+mj-lt"/>
              </a:rPr>
              <a:t>Aktive Lebensphase</a:t>
            </a:r>
            <a:endParaRPr lang="de-DE" sz="1600" dirty="0">
              <a:latin typeface="+mj-lt"/>
            </a:endParaRPr>
          </a:p>
        </p:txBody>
      </p:sp>
      <p:sp>
        <p:nvSpPr>
          <p:cNvPr id="12" name="Rechteckige Legende 11"/>
          <p:cNvSpPr/>
          <p:nvPr/>
        </p:nvSpPr>
        <p:spPr>
          <a:xfrm>
            <a:off x="6918648" y="389702"/>
            <a:ext cx="1973832" cy="1081240"/>
          </a:xfrm>
          <a:prstGeom prst="wedgeRectCallout">
            <a:avLst>
              <a:gd name="adj1" fmla="val -63329"/>
              <a:gd name="adj2" fmla="val 8628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400" dirty="0" smtClean="0"/>
              <a:t>Lebensphasen werden über spezielle Methoden eingeleitet </a:t>
            </a:r>
            <a:endParaRPr lang="de-AT" sz="1400" dirty="0"/>
          </a:p>
        </p:txBody>
      </p:sp>
      <p:sp>
        <p:nvSpPr>
          <p:cNvPr id="13" name="Rechteckige Legende 12"/>
          <p:cNvSpPr/>
          <p:nvPr/>
        </p:nvSpPr>
        <p:spPr>
          <a:xfrm>
            <a:off x="3077280" y="4725144"/>
            <a:ext cx="1973832" cy="1081240"/>
          </a:xfrm>
          <a:prstGeom prst="wedgeRectCallout">
            <a:avLst>
              <a:gd name="adj1" fmla="val 67446"/>
              <a:gd name="adj2" fmla="val -9078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400" dirty="0" smtClean="0"/>
              <a:t>Lebensphasen werden ebenfalls über spezielle Methoden beendet</a:t>
            </a:r>
            <a:endParaRPr lang="de-AT" sz="1400" dirty="0"/>
          </a:p>
        </p:txBody>
      </p:sp>
    </p:spTree>
    <p:extLst>
      <p:ext uri="{BB962C8B-B14F-4D97-AF65-F5344CB8AC3E}">
        <p14:creationId xmlns:p14="http://schemas.microsoft.com/office/powerpoint/2010/main" val="338611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115888"/>
            <a:ext cx="7834312" cy="604837"/>
          </a:xfrm>
        </p:spPr>
        <p:txBody>
          <a:bodyPr>
            <a:normAutofit/>
          </a:bodyPr>
          <a:lstStyle/>
          <a:p>
            <a:r>
              <a:rPr lang="de-AT" sz="3200" b="0" dirty="0" smtClean="0">
                <a:solidFill>
                  <a:schemeClr val="tx1"/>
                </a:solidFill>
                <a:latin typeface="+mj-lt"/>
              </a:rPr>
              <a:t>Beispiel </a:t>
            </a:r>
            <a:r>
              <a:rPr lang="de-AT" sz="3200" b="0" dirty="0" err="1" smtClean="0">
                <a:solidFill>
                  <a:schemeClr val="tx1"/>
                </a:solidFill>
                <a:latin typeface="+mj-lt"/>
              </a:rPr>
              <a:t>Activity</a:t>
            </a:r>
            <a:r>
              <a:rPr lang="de-AT" sz="3200" b="0" dirty="0" smtClean="0">
                <a:solidFill>
                  <a:schemeClr val="tx1"/>
                </a:solidFill>
                <a:latin typeface="+mj-lt"/>
              </a:rPr>
              <a:t> Lebenszyklus</a:t>
            </a:r>
            <a:endParaRPr lang="de-AT" sz="3200" b="0" dirty="0">
              <a:solidFill>
                <a:schemeClr val="tx1"/>
              </a:solidFill>
              <a:latin typeface="+mj-lt"/>
            </a:endParaRPr>
          </a:p>
        </p:txBody>
      </p:sp>
      <p:sp>
        <p:nvSpPr>
          <p:cNvPr id="4" name="Fußzeilenplatzhalter 3"/>
          <p:cNvSpPr>
            <a:spLocks noGrp="1"/>
          </p:cNvSpPr>
          <p:nvPr>
            <p:ph type="ftr" sz="quarter" idx="3"/>
          </p:nvPr>
        </p:nvSpPr>
        <p:spPr>
          <a:xfrm>
            <a:off x="2703511" y="6188681"/>
            <a:ext cx="3654439" cy="383591"/>
          </a:xfrm>
        </p:spPr>
        <p:txBody>
          <a:bodyPr/>
          <a:lstStyle/>
          <a:p>
            <a:pPr>
              <a:defRPr/>
            </a:pPr>
            <a:r>
              <a:rPr lang="de-DE" dirty="0" smtClean="0"/>
              <a:t>WS 2012/13: SEM - Grafische Benutzeroberflächen und Interaktionen</a:t>
            </a:r>
            <a:endParaRPr lang="de-DE" dirty="0"/>
          </a:p>
        </p:txBody>
      </p:sp>
      <p:sp>
        <p:nvSpPr>
          <p:cNvPr id="5" name="Foliennummernplatzhalter 4"/>
          <p:cNvSpPr>
            <a:spLocks noGrp="1"/>
          </p:cNvSpPr>
          <p:nvPr>
            <p:ph type="sldNum" sz="quarter" idx="4"/>
          </p:nvPr>
        </p:nvSpPr>
        <p:spPr>
          <a:xfrm>
            <a:off x="5867424" y="6617309"/>
            <a:ext cx="490526" cy="169277"/>
          </a:xfrm>
        </p:spPr>
        <p:txBody>
          <a:bodyPr/>
          <a:lstStyle/>
          <a:p>
            <a:fld id="{207BA7E3-26E3-49DB-8CC8-517BEB97A3BA}" type="slidenum">
              <a:rPr lang="de-DE" smtClean="0"/>
              <a:pPr/>
              <a:t>11</a:t>
            </a:fld>
            <a:endParaRPr lang="de-DE" dirty="0"/>
          </a:p>
        </p:txBody>
      </p:sp>
      <p:sp>
        <p:nvSpPr>
          <p:cNvPr id="6"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658" y="1556793"/>
            <a:ext cx="6657561" cy="344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hteckige Legende 12"/>
          <p:cNvSpPr/>
          <p:nvPr/>
        </p:nvSpPr>
        <p:spPr>
          <a:xfrm>
            <a:off x="228600" y="2743200"/>
            <a:ext cx="1973832" cy="1386040"/>
          </a:xfrm>
          <a:prstGeom prst="wedgeRectCallout">
            <a:avLst>
              <a:gd name="adj1" fmla="val 64506"/>
              <a:gd name="adj2" fmla="val 893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err="1" smtClean="0"/>
              <a:t>Activities</a:t>
            </a:r>
            <a:r>
              <a:rPr lang="de-AT" sz="1600" dirty="0" smtClean="0"/>
              <a:t> müssen deklariert sein, damit sie verwendet werden können</a:t>
            </a:r>
            <a:endParaRPr lang="de-AT" sz="1600" dirty="0"/>
          </a:p>
        </p:txBody>
      </p:sp>
      <p:sp>
        <p:nvSpPr>
          <p:cNvPr id="14" name="Rechteckige Legende 13"/>
          <p:cNvSpPr/>
          <p:nvPr/>
        </p:nvSpPr>
        <p:spPr>
          <a:xfrm>
            <a:off x="6629400" y="1786182"/>
            <a:ext cx="2376264" cy="1261818"/>
          </a:xfrm>
          <a:prstGeom prst="wedgeRectCallout">
            <a:avLst>
              <a:gd name="adj1" fmla="val -70695"/>
              <a:gd name="adj2" fmla="val 1800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Über @</a:t>
            </a:r>
            <a:r>
              <a:rPr lang="de-AT" sz="1600" dirty="0" err="1" smtClean="0"/>
              <a:t>string</a:t>
            </a:r>
            <a:r>
              <a:rPr lang="de-AT" sz="1600" dirty="0" smtClean="0"/>
              <a:t> kann auf definierte String </a:t>
            </a:r>
            <a:r>
              <a:rPr lang="de-AT" sz="1600" dirty="0" err="1" smtClean="0"/>
              <a:t>Resourcen</a:t>
            </a:r>
            <a:r>
              <a:rPr lang="de-AT" sz="1600" dirty="0" smtClean="0"/>
              <a:t> zugegriffen werden</a:t>
            </a:r>
            <a:endParaRPr lang="de-AT" sz="1600" dirty="0"/>
          </a:p>
        </p:txBody>
      </p:sp>
      <p:sp>
        <p:nvSpPr>
          <p:cNvPr id="15" name="Rechteckige Legende 14"/>
          <p:cNvSpPr/>
          <p:nvPr/>
        </p:nvSpPr>
        <p:spPr>
          <a:xfrm>
            <a:off x="3618421" y="4800600"/>
            <a:ext cx="2376264" cy="1081240"/>
          </a:xfrm>
          <a:prstGeom prst="wedgeRectCallout">
            <a:avLst>
              <a:gd name="adj1" fmla="val -10039"/>
              <a:gd name="adj2" fmla="val -8567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Der Klassenname der </a:t>
            </a:r>
            <a:r>
              <a:rPr lang="de-AT" sz="1600" dirty="0" err="1" smtClean="0"/>
              <a:t>Activity</a:t>
            </a:r>
            <a:r>
              <a:rPr lang="de-AT" sz="1600" dirty="0" smtClean="0"/>
              <a:t> muss explizit angegeben werden</a:t>
            </a:r>
            <a:endParaRPr lang="de-AT" sz="1600" dirty="0"/>
          </a:p>
        </p:txBody>
      </p:sp>
    </p:spTree>
    <p:extLst>
      <p:ext uri="{BB962C8B-B14F-4D97-AF65-F5344CB8AC3E}">
        <p14:creationId xmlns:p14="http://schemas.microsoft.com/office/powerpoint/2010/main" val="306056857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115888"/>
            <a:ext cx="7834312" cy="604837"/>
          </a:xfrm>
        </p:spPr>
        <p:txBody>
          <a:bodyPr>
            <a:normAutofit/>
          </a:bodyPr>
          <a:lstStyle/>
          <a:p>
            <a:r>
              <a:rPr lang="de-AT" sz="3200" b="0" dirty="0">
                <a:solidFill>
                  <a:schemeClr val="tx1"/>
                </a:solidFill>
                <a:latin typeface="+mj-lt"/>
              </a:rPr>
              <a:t>Beispiel </a:t>
            </a:r>
            <a:r>
              <a:rPr lang="de-AT" sz="3200" b="0" dirty="0" err="1">
                <a:solidFill>
                  <a:schemeClr val="tx1"/>
                </a:solidFill>
                <a:latin typeface="+mj-lt"/>
              </a:rPr>
              <a:t>Activity</a:t>
            </a:r>
            <a:r>
              <a:rPr lang="de-AT" sz="3200" b="0" dirty="0">
                <a:solidFill>
                  <a:schemeClr val="tx1"/>
                </a:solidFill>
                <a:latin typeface="+mj-lt"/>
              </a:rPr>
              <a:t> Lebenszyklus</a:t>
            </a:r>
          </a:p>
        </p:txBody>
      </p:sp>
      <p:sp>
        <p:nvSpPr>
          <p:cNvPr id="4" name="Fußzeilenplatzhalter 3"/>
          <p:cNvSpPr>
            <a:spLocks noGrp="1"/>
          </p:cNvSpPr>
          <p:nvPr>
            <p:ph type="ftr" sz="quarter" idx="3"/>
          </p:nvPr>
        </p:nvSpPr>
        <p:spPr>
          <a:xfrm>
            <a:off x="2703511" y="6188681"/>
            <a:ext cx="3654439" cy="383591"/>
          </a:xfrm>
        </p:spPr>
        <p:txBody>
          <a:bodyPr/>
          <a:lstStyle/>
          <a:p>
            <a:pPr>
              <a:defRPr/>
            </a:pPr>
            <a:r>
              <a:rPr lang="de-DE" dirty="0" smtClean="0"/>
              <a:t>WS 2012/13: SEM - Grafische Benutzeroberflächen und Interaktionen</a:t>
            </a:r>
            <a:endParaRPr lang="de-DE" dirty="0"/>
          </a:p>
        </p:txBody>
      </p:sp>
      <p:sp>
        <p:nvSpPr>
          <p:cNvPr id="5" name="Foliennummernplatzhalter 4"/>
          <p:cNvSpPr>
            <a:spLocks noGrp="1"/>
          </p:cNvSpPr>
          <p:nvPr>
            <p:ph type="sldNum" sz="quarter" idx="4"/>
          </p:nvPr>
        </p:nvSpPr>
        <p:spPr>
          <a:xfrm>
            <a:off x="5867424" y="6617309"/>
            <a:ext cx="490526" cy="169277"/>
          </a:xfrm>
        </p:spPr>
        <p:txBody>
          <a:bodyPr/>
          <a:lstStyle/>
          <a:p>
            <a:fld id="{207BA7E3-26E3-49DB-8CC8-517BEB97A3BA}" type="slidenum">
              <a:rPr lang="de-DE" smtClean="0"/>
              <a:pPr/>
              <a:t>12</a:t>
            </a:fld>
            <a:endParaRPr lang="de-DE" dirty="0"/>
          </a:p>
        </p:txBody>
      </p:sp>
      <p:sp>
        <p:nvSpPr>
          <p:cNvPr id="6"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21768"/>
            <a:ext cx="4418853" cy="509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hteckige Legende 8"/>
          <p:cNvSpPr/>
          <p:nvPr/>
        </p:nvSpPr>
        <p:spPr>
          <a:xfrm>
            <a:off x="107504" y="1700808"/>
            <a:ext cx="1973832" cy="1081240"/>
          </a:xfrm>
          <a:prstGeom prst="wedgeRectCallout">
            <a:avLst>
              <a:gd name="adj1" fmla="val 87095"/>
              <a:gd name="adj2" fmla="val 6141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Jedem </a:t>
            </a:r>
            <a:r>
              <a:rPr lang="de-AT" sz="1600" dirty="0" err="1" smtClean="0"/>
              <a:t>Lifecycle</a:t>
            </a:r>
            <a:r>
              <a:rPr lang="de-AT" sz="1600" dirty="0" smtClean="0"/>
              <a:t> </a:t>
            </a:r>
            <a:r>
              <a:rPr lang="de-AT" sz="1600" dirty="0" smtClean="0"/>
              <a:t>wird ein Logstatement hinzugefügt</a:t>
            </a:r>
            <a:endParaRPr lang="de-AT" sz="1600" dirty="0"/>
          </a:p>
        </p:txBody>
      </p:sp>
      <p:sp>
        <p:nvSpPr>
          <p:cNvPr id="10" name="Rechteckige Legende 9"/>
          <p:cNvSpPr/>
          <p:nvPr/>
        </p:nvSpPr>
        <p:spPr>
          <a:xfrm>
            <a:off x="5794136" y="2782048"/>
            <a:ext cx="2206863" cy="1801320"/>
          </a:xfrm>
          <a:prstGeom prst="wedgeRectCallout">
            <a:avLst>
              <a:gd name="adj1" fmla="val -48060"/>
              <a:gd name="adj2" fmla="val 6099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Über </a:t>
            </a:r>
            <a:r>
              <a:rPr lang="de-AT" sz="1600" dirty="0" err="1" smtClean="0"/>
              <a:t>Intents</a:t>
            </a:r>
            <a:r>
              <a:rPr lang="de-AT" sz="1600" dirty="0" smtClean="0"/>
              <a:t> wird die </a:t>
            </a:r>
            <a:r>
              <a:rPr lang="de-AT" sz="1600" dirty="0" err="1" smtClean="0"/>
              <a:t>SubActivity</a:t>
            </a:r>
            <a:r>
              <a:rPr lang="de-AT" sz="1600" dirty="0" smtClean="0"/>
              <a:t> explizit gestartet. Diese </a:t>
            </a:r>
            <a:r>
              <a:rPr lang="de-AT" sz="1600" dirty="0" err="1" smtClean="0"/>
              <a:t>Activity</a:t>
            </a:r>
            <a:r>
              <a:rPr lang="de-AT" sz="1600" dirty="0" smtClean="0"/>
              <a:t> muss ebenfalls im Manifest deklariert werden</a:t>
            </a:r>
            <a:endParaRPr lang="de-AT" sz="1600" dirty="0"/>
          </a:p>
        </p:txBody>
      </p:sp>
      <p:sp>
        <p:nvSpPr>
          <p:cNvPr id="11" name="Rechteckige Legende 10"/>
          <p:cNvSpPr/>
          <p:nvPr/>
        </p:nvSpPr>
        <p:spPr>
          <a:xfrm>
            <a:off x="228600" y="4293096"/>
            <a:ext cx="1973832" cy="1081240"/>
          </a:xfrm>
          <a:prstGeom prst="wedgeRectCallout">
            <a:avLst>
              <a:gd name="adj1" fmla="val 67433"/>
              <a:gd name="adj2" fmla="val 588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Über die Methode finish() kann die </a:t>
            </a:r>
            <a:r>
              <a:rPr lang="de-AT" sz="1600" dirty="0" err="1" smtClean="0"/>
              <a:t>Activity</a:t>
            </a:r>
            <a:r>
              <a:rPr lang="de-AT" sz="1600" dirty="0" smtClean="0"/>
              <a:t> explizit beendet werden</a:t>
            </a:r>
            <a:endParaRPr lang="de-AT" sz="1600" dirty="0"/>
          </a:p>
        </p:txBody>
      </p:sp>
    </p:spTree>
    <p:extLst>
      <p:ext uri="{BB962C8B-B14F-4D97-AF65-F5344CB8AC3E}">
        <p14:creationId xmlns:p14="http://schemas.microsoft.com/office/powerpoint/2010/main" val="188285990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prstGeom prst="rect">
            <a:avLst/>
          </a:prstGeom>
        </p:spPr>
        <p:txBody>
          <a:bodyPr/>
          <a:lstStyle/>
          <a:p>
            <a:r>
              <a:rPr lang="de-AT" sz="2000" dirty="0"/>
              <a:t>Das Verhalten der Elternklasse kann durch das Überschreiben von Methoden durch die </a:t>
            </a:r>
            <a:r>
              <a:rPr lang="de-AT" sz="2000" dirty="0" err="1"/>
              <a:t>Kindklasse</a:t>
            </a:r>
            <a:r>
              <a:rPr lang="de-AT" sz="2000" dirty="0"/>
              <a:t> verändert werden</a:t>
            </a:r>
          </a:p>
          <a:p>
            <a:r>
              <a:rPr lang="de-AT" sz="2000" dirty="0"/>
              <a:t>Die überschreibende Methode hat die selbe Signatur als die überschriebene Methode</a:t>
            </a:r>
          </a:p>
          <a:p>
            <a:pPr lvl="1"/>
            <a:r>
              <a:rPr lang="de-AT" sz="1600" dirty="0"/>
              <a:t>Rückgabewert, Methodenname, Anzahl und Typ der Parameter stimmen überein</a:t>
            </a:r>
          </a:p>
          <a:p>
            <a:r>
              <a:rPr lang="de-AT" sz="2000" dirty="0"/>
              <a:t>Mittels des Schlüsselwortes super kann die überschriebene Methode jedoch noch ausgeführt werden</a:t>
            </a:r>
          </a:p>
          <a:p>
            <a:endParaRPr lang="de-AT" sz="2000" dirty="0"/>
          </a:p>
          <a:p>
            <a:r>
              <a:rPr lang="de-AT" sz="2000" dirty="0"/>
              <a:t>Methoden können auch </a:t>
            </a:r>
            <a:r>
              <a:rPr lang="de-AT" sz="2000" i="1" dirty="0"/>
              <a:t>überladen</a:t>
            </a:r>
            <a:r>
              <a:rPr lang="de-AT" sz="2000" dirty="0"/>
              <a:t> werden</a:t>
            </a:r>
          </a:p>
          <a:p>
            <a:pPr lvl="1"/>
            <a:r>
              <a:rPr lang="de-AT" sz="1600" dirty="0"/>
              <a:t>Rückgabewert und Methodenname bleiben unverändert</a:t>
            </a:r>
          </a:p>
          <a:p>
            <a:pPr lvl="1"/>
            <a:r>
              <a:rPr lang="de-AT" sz="1600" dirty="0"/>
              <a:t>Typen und Anzahl der Parameter können jedoch verändert werden</a:t>
            </a:r>
          </a:p>
          <a:p>
            <a:pPr marL="457200" lvl="1" indent="0">
              <a:buNone/>
            </a:pPr>
            <a:endParaRPr lang="en-US" sz="1800" dirty="0" smtClean="0"/>
          </a:p>
          <a:p>
            <a:endParaRPr lang="de-AT" sz="2000" dirty="0" smtClean="0"/>
          </a:p>
          <a:p>
            <a:endParaRPr lang="de-AT" sz="2000" dirty="0" smtClean="0"/>
          </a:p>
          <a:p>
            <a:endParaRPr lang="de-AT" sz="2000" dirty="0" smtClean="0"/>
          </a:p>
        </p:txBody>
      </p:sp>
      <p:sp>
        <p:nvSpPr>
          <p:cNvPr id="7" name="Textplatzhalter 6"/>
          <p:cNvSpPr>
            <a:spLocks noGrp="1"/>
          </p:cNvSpPr>
          <p:nvPr>
            <p:ph type="body" sz="quarter" idx="10"/>
          </p:nvPr>
        </p:nvSpPr>
        <p:spPr/>
        <p:txBody>
          <a:bodyPr/>
          <a:lstStyle/>
          <a:p>
            <a:r>
              <a:rPr lang="de-AT" dirty="0"/>
              <a:t>Überschreiben von Methoden</a:t>
            </a:r>
          </a:p>
        </p:txBody>
      </p:sp>
      <p:sp>
        <p:nvSpPr>
          <p:cNvPr id="5" name="Foliennummernplatzhalter 4"/>
          <p:cNvSpPr>
            <a:spLocks noGrp="1"/>
          </p:cNvSpPr>
          <p:nvPr>
            <p:ph type="sldNum" sz="quarter" idx="4294967295"/>
          </p:nvPr>
        </p:nvSpPr>
        <p:spPr>
          <a:xfrm>
            <a:off x="8653463" y="6616700"/>
            <a:ext cx="490537" cy="169863"/>
          </a:xfrm>
          <a:prstGeom prst="rect">
            <a:avLst/>
          </a:prstGeom>
        </p:spPr>
        <p:txBody>
          <a:bodyPr/>
          <a:lstStyle/>
          <a:p>
            <a:fld id="{207BA7E3-26E3-49DB-8CC8-517BEB97A3BA}" type="slidenum">
              <a:rPr lang="de-DE" smtClean="0"/>
              <a:pPr/>
              <a:t>13</a:t>
            </a:fld>
            <a:endParaRPr lang="de-DE" dirty="0"/>
          </a:p>
        </p:txBody>
      </p:sp>
      <p:sp>
        <p:nvSpPr>
          <p:cNvPr id="8"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spTree>
    <p:extLst>
      <p:ext uri="{BB962C8B-B14F-4D97-AF65-F5344CB8AC3E}">
        <p14:creationId xmlns:p14="http://schemas.microsoft.com/office/powerpoint/2010/main" val="1286345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0"/>
          </p:nvPr>
        </p:nvSpPr>
        <p:spPr/>
        <p:txBody>
          <a:bodyPr>
            <a:normAutofit fontScale="70000" lnSpcReduction="20000"/>
          </a:bodyPr>
          <a:lstStyle/>
          <a:p>
            <a:r>
              <a:rPr lang="de-AT" dirty="0"/>
              <a:t>Überschreiben von </a:t>
            </a:r>
            <a:r>
              <a:rPr lang="de-AT" dirty="0" smtClean="0"/>
              <a:t>Lebenszyklusmethoden einer </a:t>
            </a:r>
            <a:r>
              <a:rPr lang="de-AT" dirty="0" err="1" smtClean="0"/>
              <a:t>Activity</a:t>
            </a:r>
            <a:endParaRPr lang="de-AT" dirty="0"/>
          </a:p>
        </p:txBody>
      </p:sp>
      <p:sp>
        <p:nvSpPr>
          <p:cNvPr id="5" name="Foliennummernplatzhalter 4"/>
          <p:cNvSpPr>
            <a:spLocks noGrp="1"/>
          </p:cNvSpPr>
          <p:nvPr>
            <p:ph type="sldNum" sz="quarter" idx="4294967295"/>
          </p:nvPr>
        </p:nvSpPr>
        <p:spPr>
          <a:xfrm>
            <a:off x="8653463" y="6616700"/>
            <a:ext cx="490537" cy="169863"/>
          </a:xfrm>
          <a:prstGeom prst="rect">
            <a:avLst/>
          </a:prstGeom>
        </p:spPr>
        <p:txBody>
          <a:bodyPr/>
          <a:lstStyle/>
          <a:p>
            <a:fld id="{207BA7E3-26E3-49DB-8CC8-517BEB97A3BA}" type="slidenum">
              <a:rPr lang="de-DE" smtClean="0"/>
              <a:pPr/>
              <a:t>14</a:t>
            </a:fld>
            <a:endParaRPr lang="de-DE" dirty="0"/>
          </a:p>
        </p:txBody>
      </p:sp>
      <p:sp>
        <p:nvSpPr>
          <p:cNvPr id="2" name="Inhaltsplatzhalter 1"/>
          <p:cNvSpPr>
            <a:spLocks noGrp="1"/>
          </p:cNvSpPr>
          <p:nvPr>
            <p:ph idx="1"/>
          </p:nvPr>
        </p:nvSpPr>
        <p:spPr/>
        <p:txBody>
          <a:bodyPr/>
          <a:lstStyle/>
          <a:p>
            <a:endParaRPr lang="de-AT"/>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281286"/>
            <a:ext cx="5441119" cy="3600400"/>
          </a:xfrm>
          <a:prstGeom prst="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hteckige Legende 7"/>
          <p:cNvSpPr/>
          <p:nvPr/>
        </p:nvSpPr>
        <p:spPr>
          <a:xfrm>
            <a:off x="307579" y="3264346"/>
            <a:ext cx="2232248" cy="1296144"/>
          </a:xfrm>
          <a:prstGeom prst="wedgeRectCallout">
            <a:avLst>
              <a:gd name="adj1" fmla="val 101750"/>
              <a:gd name="adj2" fmla="val -4588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400" dirty="0" smtClean="0"/>
              <a:t>Mittels </a:t>
            </a:r>
            <a:r>
              <a:rPr lang="de-AT" sz="1400" b="1" dirty="0" smtClean="0"/>
              <a:t>super</a:t>
            </a:r>
            <a:r>
              <a:rPr lang="de-AT" sz="1400" dirty="0" smtClean="0"/>
              <a:t> kann auf die überschriebene Methode der Elternklasse zugreifen</a:t>
            </a:r>
            <a:endParaRPr lang="de-AT" sz="1400" dirty="0"/>
          </a:p>
        </p:txBody>
      </p:sp>
      <p:sp>
        <p:nvSpPr>
          <p:cNvPr id="9" name="Rechteckige Legende 8"/>
          <p:cNvSpPr/>
          <p:nvPr/>
        </p:nvSpPr>
        <p:spPr>
          <a:xfrm>
            <a:off x="6516216" y="762000"/>
            <a:ext cx="2232248" cy="1296144"/>
          </a:xfrm>
          <a:prstGeom prst="wedgeRectCallout">
            <a:avLst>
              <a:gd name="adj1" fmla="val -89411"/>
              <a:gd name="adj2" fmla="val 6949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Die Klasse </a:t>
            </a:r>
            <a:r>
              <a:rPr lang="de-AT" sz="1600" dirty="0" err="1" smtClean="0"/>
              <a:t>MyActivity</a:t>
            </a:r>
            <a:r>
              <a:rPr lang="de-AT" sz="1600" dirty="0" smtClean="0"/>
              <a:t> erbt alle Methoden von der Elternklasse </a:t>
            </a:r>
            <a:r>
              <a:rPr lang="de-AT" sz="1600" dirty="0" err="1" smtClean="0"/>
              <a:t>Activity</a:t>
            </a:r>
            <a:endParaRPr lang="de-AT" sz="1600" dirty="0"/>
          </a:p>
        </p:txBody>
      </p:sp>
      <p:sp>
        <p:nvSpPr>
          <p:cNvPr id="10" name="Rechteckige Legende 9"/>
          <p:cNvSpPr/>
          <p:nvPr/>
        </p:nvSpPr>
        <p:spPr>
          <a:xfrm>
            <a:off x="307579" y="1280516"/>
            <a:ext cx="2232248" cy="1641724"/>
          </a:xfrm>
          <a:prstGeom prst="wedgeRectCallout">
            <a:avLst>
              <a:gd name="adj1" fmla="val 86816"/>
              <a:gd name="adj2" fmla="val 4539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400" dirty="0" smtClean="0"/>
              <a:t>Als Best-Practice </a:t>
            </a:r>
            <a:r>
              <a:rPr lang="de-AT" sz="1400" b="1" dirty="0" smtClean="0"/>
              <a:t>kann</a:t>
            </a:r>
            <a:r>
              <a:rPr lang="de-AT" sz="1400" dirty="0" smtClean="0"/>
              <a:t> das Überschreiben von Methoden mittels der @</a:t>
            </a:r>
            <a:r>
              <a:rPr lang="de-AT" sz="1400" dirty="0" err="1" smtClean="0"/>
              <a:t>Override</a:t>
            </a:r>
            <a:r>
              <a:rPr lang="de-AT" sz="1400" dirty="0" smtClean="0"/>
              <a:t> Annotation markiert werden</a:t>
            </a:r>
            <a:endParaRPr lang="de-AT" sz="1400" dirty="0"/>
          </a:p>
        </p:txBody>
      </p:sp>
      <p:sp>
        <p:nvSpPr>
          <p:cNvPr id="11" name="Rechteck 10"/>
          <p:cNvSpPr/>
          <p:nvPr/>
        </p:nvSpPr>
        <p:spPr>
          <a:xfrm>
            <a:off x="395536" y="5082480"/>
            <a:ext cx="8424936" cy="7920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de-AT" sz="1400" dirty="0" smtClean="0"/>
              <a:t>Hinweis: Die @</a:t>
            </a:r>
            <a:r>
              <a:rPr lang="de-AT" sz="1400" dirty="0" err="1" smtClean="0"/>
              <a:t>Override</a:t>
            </a:r>
            <a:r>
              <a:rPr lang="de-AT" sz="1400" dirty="0" smtClean="0"/>
              <a:t> Annotation beeinflusst in keiner Weise das Verhalten des Programms. Sie gilt lediglich als Hinweis für den Compiler bzw. die IDE. Dadurch können z.B. Tippfehler vermieden werden. (Annotationen werden im nächsten Semester ausführlicher behandelt)</a:t>
            </a:r>
            <a:endParaRPr lang="de-AT" sz="1400" dirty="0"/>
          </a:p>
        </p:txBody>
      </p:sp>
      <p:sp>
        <p:nvSpPr>
          <p:cNvPr id="12"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spTree>
    <p:extLst>
      <p:ext uri="{BB962C8B-B14F-4D97-AF65-F5344CB8AC3E}">
        <p14:creationId xmlns:p14="http://schemas.microsoft.com/office/powerpoint/2010/main" val="976906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Eine (grafische) Benutzerschnittstelle besteht </a:t>
            </a:r>
            <a:r>
              <a:rPr lang="de-DE" dirty="0" smtClean="0"/>
              <a:t>aus: </a:t>
            </a:r>
            <a:endParaRPr lang="de-DE" dirty="0"/>
          </a:p>
          <a:p>
            <a:pPr marL="914400" lvl="1" indent="-457200">
              <a:buFont typeface="+mj-lt"/>
              <a:buAutoNum type="arabicPeriod"/>
            </a:pPr>
            <a:r>
              <a:rPr lang="de-DE" dirty="0"/>
              <a:t>(grafischen) Interaktionselementen die der Nutzer sieht und mit denen er interagieren </a:t>
            </a:r>
            <a:r>
              <a:rPr lang="de-DE" dirty="0" smtClean="0"/>
              <a:t>kann</a:t>
            </a:r>
            <a:br>
              <a:rPr lang="de-DE" dirty="0" smtClean="0"/>
            </a:br>
            <a:r>
              <a:rPr lang="de-DE" u="sng" dirty="0" err="1" smtClean="0">
                <a:sym typeface="Wingdings"/>
              </a:rPr>
              <a:t>Android</a:t>
            </a:r>
            <a:r>
              <a:rPr lang="de-DE" u="sng" dirty="0" smtClean="0">
                <a:sym typeface="Wingdings"/>
              </a:rPr>
              <a:t>: Verwendung von Views (</a:t>
            </a:r>
            <a:r>
              <a:rPr lang="de-DE" u="sng" dirty="0" err="1" smtClean="0">
                <a:sym typeface="Wingdings"/>
              </a:rPr>
              <a:t>zB</a:t>
            </a:r>
            <a:r>
              <a:rPr lang="de-DE" u="sng" dirty="0" smtClean="0">
                <a:sym typeface="Wingdings"/>
              </a:rPr>
              <a:t> Button)</a:t>
            </a:r>
            <a:endParaRPr lang="de-DE" u="sng" dirty="0" smtClean="0"/>
          </a:p>
          <a:p>
            <a:pPr marL="914400" lvl="1" indent="-457200">
              <a:buFont typeface="+mj-lt"/>
              <a:buAutoNum type="arabicPeriod"/>
            </a:pPr>
            <a:r>
              <a:rPr lang="de-DE" dirty="0" smtClean="0"/>
              <a:t>Einer Anordnung (Layout) dieser Elemente auf der jeweils verfügbaren Bildschirmfläche</a:t>
            </a:r>
            <a:br>
              <a:rPr lang="de-DE" dirty="0" smtClean="0"/>
            </a:br>
            <a:r>
              <a:rPr lang="de-DE" u="sng" dirty="0" err="1" smtClean="0">
                <a:sym typeface="Wingdings"/>
              </a:rPr>
              <a:t>Android</a:t>
            </a:r>
            <a:r>
              <a:rPr lang="de-DE" u="sng" dirty="0" smtClean="0">
                <a:sym typeface="Wingdings"/>
              </a:rPr>
              <a:t>: Verwendung von </a:t>
            </a:r>
            <a:r>
              <a:rPr lang="de-DE" u="sng" dirty="0" err="1" smtClean="0">
                <a:sym typeface="Wingdings"/>
              </a:rPr>
              <a:t>LayoutManagern</a:t>
            </a:r>
            <a:r>
              <a:rPr lang="de-DE" u="sng" dirty="0" smtClean="0">
                <a:sym typeface="Wingdings"/>
              </a:rPr>
              <a:t> (</a:t>
            </a:r>
            <a:r>
              <a:rPr lang="de-DE" u="sng" dirty="0" err="1" smtClean="0">
                <a:sym typeface="Wingdings"/>
              </a:rPr>
              <a:t>zB</a:t>
            </a:r>
            <a:r>
              <a:rPr lang="de-DE" u="sng" dirty="0" smtClean="0">
                <a:sym typeface="Wingdings"/>
              </a:rPr>
              <a:t> </a:t>
            </a:r>
            <a:r>
              <a:rPr lang="de-DE" u="sng" dirty="0" err="1" smtClean="0">
                <a:sym typeface="Wingdings"/>
              </a:rPr>
              <a:t>RelativeLayout</a:t>
            </a:r>
            <a:r>
              <a:rPr lang="de-DE" u="sng" dirty="0" smtClean="0">
                <a:sym typeface="Wingdings"/>
              </a:rPr>
              <a:t>)</a:t>
            </a:r>
            <a:endParaRPr lang="de-DE" u="sng" dirty="0" smtClean="0"/>
          </a:p>
          <a:p>
            <a:pPr marL="914400" lvl="1" indent="-457200">
              <a:buFont typeface="+mj-lt"/>
              <a:buAutoNum type="arabicPeriod"/>
            </a:pPr>
            <a:r>
              <a:rPr lang="de-DE" dirty="0" smtClean="0"/>
              <a:t>Eine </a:t>
            </a:r>
            <a:r>
              <a:rPr lang="de-DE" dirty="0"/>
              <a:t>Möglichkeit  Interaktionen des Nutzers zu erkennen und darauf zu reagieren</a:t>
            </a:r>
            <a:br>
              <a:rPr lang="de-DE" dirty="0"/>
            </a:br>
            <a:r>
              <a:rPr lang="de-DE" u="sng" dirty="0" err="1" smtClean="0">
                <a:sym typeface="Wingdings"/>
              </a:rPr>
              <a:t>Android</a:t>
            </a:r>
            <a:r>
              <a:rPr lang="de-DE" u="sng" dirty="0">
                <a:sym typeface="Wingdings"/>
              </a:rPr>
              <a:t>: realisiert mittels Events und </a:t>
            </a:r>
            <a:r>
              <a:rPr lang="de-DE" u="sng" dirty="0" smtClean="0">
                <a:sym typeface="Wingdings"/>
              </a:rPr>
              <a:t>Eventbehandlung (</a:t>
            </a:r>
            <a:r>
              <a:rPr lang="de-DE" u="sng" dirty="0" err="1" smtClean="0">
                <a:sym typeface="Wingdings"/>
              </a:rPr>
              <a:t>zB</a:t>
            </a:r>
            <a:r>
              <a:rPr lang="de-DE" u="sng" dirty="0" smtClean="0">
                <a:sym typeface="Wingdings"/>
              </a:rPr>
              <a:t> </a:t>
            </a:r>
            <a:r>
              <a:rPr lang="de-DE" u="sng" dirty="0" err="1" smtClean="0">
                <a:sym typeface="Wingdings"/>
              </a:rPr>
              <a:t>OnClickEvent</a:t>
            </a:r>
            <a:r>
              <a:rPr lang="de-DE" u="sng" dirty="0" smtClean="0">
                <a:sym typeface="Wingdings"/>
              </a:rPr>
              <a:t>)</a:t>
            </a:r>
            <a:endParaRPr lang="de-DE" u="sng" dirty="0"/>
          </a:p>
          <a:p>
            <a:endParaRPr lang="de-AT"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normAutofit fontScale="92500"/>
          </a:bodyPr>
          <a:lstStyle/>
          <a:p>
            <a:r>
              <a:rPr lang="en-US" dirty="0" err="1" smtClean="0"/>
              <a:t>Grafische</a:t>
            </a:r>
            <a:r>
              <a:rPr lang="en-US" dirty="0" smtClean="0"/>
              <a:t> </a:t>
            </a:r>
            <a:r>
              <a:rPr lang="en-US" dirty="0" err="1" smtClean="0"/>
              <a:t>Benutzerschnittstellen</a:t>
            </a:r>
            <a:r>
              <a:rPr lang="en-US" dirty="0" smtClean="0"/>
              <a:t> in Android</a:t>
            </a:r>
            <a:endParaRPr lang="de-AT" dirty="0"/>
          </a:p>
        </p:txBody>
      </p:sp>
    </p:spTree>
    <p:extLst>
      <p:ext uri="{BB962C8B-B14F-4D97-AF65-F5344CB8AC3E}">
        <p14:creationId xmlns:p14="http://schemas.microsoft.com/office/powerpoint/2010/main" val="196070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115888"/>
            <a:ext cx="8534430" cy="604837"/>
          </a:xfrm>
        </p:spPr>
        <p:txBody>
          <a:bodyPr>
            <a:normAutofit/>
          </a:bodyPr>
          <a:lstStyle/>
          <a:p>
            <a:r>
              <a:rPr lang="de-AT" sz="3200" b="0" dirty="0" smtClean="0">
                <a:solidFill>
                  <a:schemeClr val="tx1"/>
                </a:solidFill>
                <a:latin typeface="+mj-lt"/>
              </a:rPr>
              <a:t>Views und </a:t>
            </a:r>
            <a:r>
              <a:rPr lang="de-AT" sz="3200" b="0" dirty="0" err="1" smtClean="0">
                <a:solidFill>
                  <a:schemeClr val="tx1"/>
                </a:solidFill>
                <a:latin typeface="+mj-lt"/>
              </a:rPr>
              <a:t>ViewGroups</a:t>
            </a:r>
            <a:endParaRPr lang="de-AT" sz="3200" b="0" dirty="0">
              <a:solidFill>
                <a:schemeClr val="tx1"/>
              </a:solidFill>
              <a:latin typeface="+mj-lt"/>
            </a:endParaRPr>
          </a:p>
        </p:txBody>
      </p:sp>
      <p:sp>
        <p:nvSpPr>
          <p:cNvPr id="3" name="Inhaltsplatzhalter 2"/>
          <p:cNvSpPr>
            <a:spLocks noGrp="1"/>
          </p:cNvSpPr>
          <p:nvPr>
            <p:ph idx="4294967295"/>
          </p:nvPr>
        </p:nvSpPr>
        <p:spPr>
          <a:xfrm>
            <a:off x="395288" y="873125"/>
            <a:ext cx="8460000" cy="5148263"/>
          </a:xfrm>
          <a:prstGeom prst="rect">
            <a:avLst/>
          </a:prstGeom>
        </p:spPr>
        <p:txBody>
          <a:bodyPr/>
          <a:lstStyle/>
          <a:p>
            <a:r>
              <a:rPr lang="en-US" sz="2400" dirty="0" smtClean="0"/>
              <a:t>Views </a:t>
            </a:r>
            <a:r>
              <a:rPr lang="en-US" sz="2400" dirty="0" err="1" smtClean="0"/>
              <a:t>sind</a:t>
            </a:r>
            <a:r>
              <a:rPr lang="en-US" sz="2400" dirty="0" smtClean="0"/>
              <a:t> die </a:t>
            </a:r>
            <a:r>
              <a:rPr lang="en-US" sz="2400" dirty="0" err="1" smtClean="0"/>
              <a:t>Basiselemente</a:t>
            </a:r>
            <a:r>
              <a:rPr lang="en-US" sz="2400" dirty="0" smtClean="0"/>
              <a:t> </a:t>
            </a:r>
            <a:r>
              <a:rPr lang="en-US" sz="2400" dirty="0" err="1" smtClean="0"/>
              <a:t>einer</a:t>
            </a:r>
            <a:r>
              <a:rPr lang="en-US" sz="2400" dirty="0" smtClean="0"/>
              <a:t> </a:t>
            </a:r>
            <a:r>
              <a:rPr lang="en-US" sz="2400" dirty="0" err="1" smtClean="0"/>
              <a:t>Benutzerschnittstelle</a:t>
            </a:r>
            <a:endParaRPr lang="en-US" sz="2400" dirty="0" smtClean="0"/>
          </a:p>
          <a:p>
            <a:pPr lvl="1"/>
            <a:r>
              <a:rPr lang="en-US" sz="2000" dirty="0" err="1" smtClean="0"/>
              <a:t>Sie</a:t>
            </a:r>
            <a:r>
              <a:rPr lang="en-US" sz="2000" dirty="0" smtClean="0"/>
              <a:t> </a:t>
            </a:r>
            <a:r>
              <a:rPr lang="en-US" sz="2000" dirty="0" err="1" smtClean="0"/>
              <a:t>nehmen</a:t>
            </a:r>
            <a:r>
              <a:rPr lang="en-US" sz="2000" dirty="0" smtClean="0"/>
              <a:t> </a:t>
            </a:r>
            <a:r>
              <a:rPr lang="en-US" sz="2000" dirty="0" err="1" smtClean="0"/>
              <a:t>einen</a:t>
            </a:r>
            <a:r>
              <a:rPr lang="en-US" sz="2000" dirty="0" smtClean="0"/>
              <a:t> </a:t>
            </a:r>
            <a:r>
              <a:rPr lang="en-US" sz="2000" dirty="0" err="1" smtClean="0"/>
              <a:t>rechteckigen</a:t>
            </a:r>
            <a:r>
              <a:rPr lang="en-US" sz="2000" dirty="0" smtClean="0"/>
              <a:t> </a:t>
            </a:r>
            <a:r>
              <a:rPr lang="en-US" sz="2000" dirty="0" err="1" smtClean="0"/>
              <a:t>Bereich</a:t>
            </a:r>
            <a:r>
              <a:rPr lang="en-US" sz="2000" dirty="0" smtClean="0"/>
              <a:t> auf </a:t>
            </a:r>
            <a:r>
              <a:rPr lang="en-US" sz="2000" dirty="0" err="1" smtClean="0"/>
              <a:t>dem</a:t>
            </a:r>
            <a:r>
              <a:rPr lang="en-US" sz="2000" dirty="0" smtClean="0"/>
              <a:t> Screen </a:t>
            </a:r>
            <a:r>
              <a:rPr lang="en-US" sz="2000" dirty="0" err="1" smtClean="0"/>
              <a:t>ein</a:t>
            </a:r>
            <a:endParaRPr lang="en-US" sz="2000" dirty="0" smtClean="0"/>
          </a:p>
          <a:p>
            <a:r>
              <a:rPr lang="en-US" sz="2400" dirty="0" err="1" smtClean="0"/>
              <a:t>Alle</a:t>
            </a:r>
            <a:r>
              <a:rPr lang="en-US" sz="2400" dirty="0" smtClean="0"/>
              <a:t> Views </a:t>
            </a:r>
            <a:r>
              <a:rPr lang="en-US" sz="2400" dirty="0" err="1" smtClean="0"/>
              <a:t>erben</a:t>
            </a:r>
            <a:r>
              <a:rPr lang="en-US" sz="2400" dirty="0" smtClean="0"/>
              <a:t> von der </a:t>
            </a:r>
            <a:r>
              <a:rPr lang="en-US" sz="2400" dirty="0" err="1" smtClean="0"/>
              <a:t>Basisklasse</a:t>
            </a:r>
            <a:r>
              <a:rPr lang="en-US" sz="2400" dirty="0" smtClean="0"/>
              <a:t> </a:t>
            </a:r>
            <a:r>
              <a:rPr lang="en-US" sz="2400" i="1" dirty="0" err="1" smtClean="0"/>
              <a:t>android.view.View</a:t>
            </a:r>
            <a:endParaRPr lang="en-US" sz="2400" i="1" dirty="0" smtClean="0"/>
          </a:p>
          <a:p>
            <a:r>
              <a:rPr lang="en-US" sz="2400" dirty="0" smtClean="0"/>
              <a:t>Views </a:t>
            </a:r>
            <a:r>
              <a:rPr lang="en-US" sz="2400" dirty="0" err="1" smtClean="0"/>
              <a:t>werden</a:t>
            </a:r>
            <a:r>
              <a:rPr lang="en-US" sz="2400" dirty="0" smtClean="0"/>
              <a:t> in </a:t>
            </a:r>
            <a:r>
              <a:rPr lang="en-US" sz="2400" dirty="0" err="1" smtClean="0"/>
              <a:t>Gruppen</a:t>
            </a:r>
            <a:r>
              <a:rPr lang="en-US" sz="2400" dirty="0" smtClean="0"/>
              <a:t> </a:t>
            </a:r>
            <a:r>
              <a:rPr lang="en-US" sz="2400" dirty="0" err="1" smtClean="0"/>
              <a:t>zusammengefasst</a:t>
            </a:r>
            <a:r>
              <a:rPr lang="en-US" sz="2400" dirty="0" smtClean="0"/>
              <a:t> um </a:t>
            </a:r>
            <a:r>
              <a:rPr lang="en-US" sz="2400" dirty="0" err="1" smtClean="0"/>
              <a:t>komplexe</a:t>
            </a:r>
            <a:r>
              <a:rPr lang="en-US" sz="2400" dirty="0" smtClean="0"/>
              <a:t> </a:t>
            </a:r>
            <a:r>
              <a:rPr lang="en-US" sz="2400" dirty="0" err="1" smtClean="0"/>
              <a:t>Anordnungen</a:t>
            </a:r>
            <a:r>
              <a:rPr lang="en-US" sz="2400" dirty="0" smtClean="0"/>
              <a:t> (Layouts) </a:t>
            </a:r>
            <a:r>
              <a:rPr lang="en-US" sz="2400" dirty="0" err="1" smtClean="0"/>
              <a:t>zu</a:t>
            </a:r>
            <a:r>
              <a:rPr lang="en-US" sz="2400" dirty="0" smtClean="0"/>
              <a:t> </a:t>
            </a:r>
            <a:r>
              <a:rPr lang="en-US" sz="2400" dirty="0" err="1" smtClean="0"/>
              <a:t>realisieren</a:t>
            </a:r>
            <a:endParaRPr lang="en-US" sz="2400" dirty="0" smtClean="0"/>
          </a:p>
          <a:p>
            <a:pPr lvl="1"/>
            <a:r>
              <a:rPr lang="en-US" sz="2000" i="1" dirty="0" err="1" smtClean="0"/>
              <a:t>android.view.ViewGroup</a:t>
            </a:r>
            <a:r>
              <a:rPr lang="en-US" sz="2000" dirty="0" smtClean="0"/>
              <a:t> </a:t>
            </a:r>
            <a:r>
              <a:rPr lang="en-US" sz="2000" dirty="0" err="1" smtClean="0"/>
              <a:t>ist</a:t>
            </a:r>
            <a:r>
              <a:rPr lang="en-US" sz="2000" dirty="0" smtClean="0"/>
              <a:t> die </a:t>
            </a:r>
            <a:r>
              <a:rPr lang="en-US" sz="2000" dirty="0" err="1" smtClean="0"/>
              <a:t>Basisklasse</a:t>
            </a:r>
            <a:r>
              <a:rPr lang="en-US" sz="2000" dirty="0" smtClean="0"/>
              <a:t> </a:t>
            </a:r>
            <a:r>
              <a:rPr lang="en-US" sz="2000" dirty="0" err="1" smtClean="0"/>
              <a:t>aller</a:t>
            </a:r>
            <a:r>
              <a:rPr lang="en-US" sz="2000" dirty="0" smtClean="0"/>
              <a:t> Layouts</a:t>
            </a:r>
          </a:p>
          <a:p>
            <a:r>
              <a:rPr lang="en-US" sz="2400" dirty="0" smtClean="0"/>
              <a:t>Android </a:t>
            </a:r>
            <a:r>
              <a:rPr lang="en-US" sz="2400" dirty="0" err="1" smtClean="0"/>
              <a:t>stellt</a:t>
            </a:r>
            <a:r>
              <a:rPr lang="en-US" sz="2400" dirty="0" smtClean="0"/>
              <a:t> </a:t>
            </a:r>
            <a:r>
              <a:rPr lang="en-US" sz="2400" dirty="0" err="1" smtClean="0"/>
              <a:t>eine</a:t>
            </a:r>
            <a:r>
              <a:rPr lang="en-US" sz="2400" dirty="0" smtClean="0"/>
              <a:t> </a:t>
            </a:r>
            <a:r>
              <a:rPr lang="en-US" sz="2400" dirty="0" err="1" smtClean="0"/>
              <a:t>Vielzahl</a:t>
            </a:r>
            <a:r>
              <a:rPr lang="en-US" sz="2400" dirty="0" smtClean="0"/>
              <a:t> von Standard-Views </a:t>
            </a:r>
            <a:r>
              <a:rPr lang="en-US" sz="2400" dirty="0" err="1" smtClean="0"/>
              <a:t>bereit</a:t>
            </a:r>
            <a:endParaRPr lang="en-US" sz="2400" dirty="0" smtClean="0"/>
          </a:p>
          <a:p>
            <a:r>
              <a:rPr lang="en-US" sz="2400" dirty="0" smtClean="0"/>
              <a:t>Views </a:t>
            </a:r>
            <a:r>
              <a:rPr lang="en-US" sz="2400" dirty="0" err="1" smtClean="0"/>
              <a:t>können</a:t>
            </a:r>
            <a:r>
              <a:rPr lang="en-US" sz="2400" dirty="0" smtClean="0"/>
              <a:t> </a:t>
            </a:r>
            <a:r>
              <a:rPr lang="en-US" sz="2400" dirty="0" err="1" smtClean="0"/>
              <a:t>prozedural</a:t>
            </a:r>
            <a:r>
              <a:rPr lang="en-US" sz="2400" dirty="0" smtClean="0"/>
              <a:t> (</a:t>
            </a:r>
            <a:r>
              <a:rPr lang="en-US" sz="2400" dirty="0" err="1" smtClean="0"/>
              <a:t>innerhalb</a:t>
            </a:r>
            <a:r>
              <a:rPr lang="en-US" sz="2400" dirty="0" smtClean="0"/>
              <a:t> der Activity) </a:t>
            </a:r>
            <a:r>
              <a:rPr lang="en-US" sz="2400" dirty="0" err="1" smtClean="0"/>
              <a:t>oder</a:t>
            </a:r>
            <a:r>
              <a:rPr lang="en-US" sz="2400" dirty="0" smtClean="0"/>
              <a:t> </a:t>
            </a:r>
            <a:r>
              <a:rPr lang="en-US" sz="2400" dirty="0" err="1" smtClean="0"/>
              <a:t>deklarativ</a:t>
            </a:r>
            <a:r>
              <a:rPr lang="en-US" sz="2400" dirty="0" smtClean="0"/>
              <a:t> (</a:t>
            </a:r>
            <a:r>
              <a:rPr lang="en-US" sz="2400" dirty="0" err="1" smtClean="0"/>
              <a:t>innerhalb</a:t>
            </a:r>
            <a:r>
              <a:rPr lang="en-US" sz="2400" dirty="0" smtClean="0"/>
              <a:t> </a:t>
            </a:r>
            <a:r>
              <a:rPr lang="en-US" sz="2400" dirty="0" err="1" smtClean="0"/>
              <a:t>eines</a:t>
            </a:r>
            <a:r>
              <a:rPr lang="en-US" sz="2400" dirty="0" smtClean="0"/>
              <a:t> Layout XML) </a:t>
            </a:r>
            <a:r>
              <a:rPr lang="en-US" sz="2400" dirty="0" err="1" smtClean="0"/>
              <a:t>erstellt</a:t>
            </a:r>
            <a:r>
              <a:rPr lang="en-US" sz="2400" dirty="0" smtClean="0"/>
              <a:t> </a:t>
            </a:r>
            <a:r>
              <a:rPr lang="en-US" sz="2400" dirty="0" err="1" smtClean="0"/>
              <a:t>werden</a:t>
            </a:r>
            <a:endParaRPr lang="en-US" sz="2400" dirty="0" smtClean="0"/>
          </a:p>
          <a:p>
            <a:endParaRPr lang="en-US" sz="1800" dirty="0" smtClean="0"/>
          </a:p>
          <a:p>
            <a:endParaRPr lang="en-US" sz="1800" dirty="0" smtClean="0"/>
          </a:p>
        </p:txBody>
      </p:sp>
      <p:sp>
        <p:nvSpPr>
          <p:cNvPr id="4" name="Fußzeilenplatzhalter 3"/>
          <p:cNvSpPr>
            <a:spLocks noGrp="1"/>
          </p:cNvSpPr>
          <p:nvPr>
            <p:ph type="ftr" sz="quarter" idx="3"/>
          </p:nvPr>
        </p:nvSpPr>
        <p:spPr>
          <a:xfrm>
            <a:off x="2703511" y="6188681"/>
            <a:ext cx="3654439" cy="383591"/>
          </a:xfrm>
        </p:spPr>
        <p:txBody>
          <a:bodyPr/>
          <a:lstStyle/>
          <a:p>
            <a:pPr>
              <a:defRPr/>
            </a:pPr>
            <a:r>
              <a:rPr lang="de-DE" dirty="0" smtClean="0"/>
              <a:t>WS 2012/13: SEM - Grafische Benutzeroberflächen und Interaktionen</a:t>
            </a:r>
            <a:endParaRPr lang="de-DE" dirty="0"/>
          </a:p>
        </p:txBody>
      </p:sp>
      <p:sp>
        <p:nvSpPr>
          <p:cNvPr id="5" name="Foliennummernplatzhalter 4"/>
          <p:cNvSpPr>
            <a:spLocks noGrp="1"/>
          </p:cNvSpPr>
          <p:nvPr>
            <p:ph type="sldNum" sz="quarter" idx="4"/>
          </p:nvPr>
        </p:nvSpPr>
        <p:spPr>
          <a:xfrm>
            <a:off x="5867424" y="6617309"/>
            <a:ext cx="490526" cy="169277"/>
          </a:xfrm>
        </p:spPr>
        <p:txBody>
          <a:bodyPr/>
          <a:lstStyle/>
          <a:p>
            <a:fld id="{207BA7E3-26E3-49DB-8CC8-517BEB97A3BA}" type="slidenum">
              <a:rPr lang="de-DE" smtClean="0"/>
              <a:pPr/>
              <a:t>16</a:t>
            </a:fld>
            <a:endParaRPr lang="de-DE" dirty="0"/>
          </a:p>
        </p:txBody>
      </p:sp>
      <p:sp>
        <p:nvSpPr>
          <p:cNvPr id="6"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sp>
        <p:nvSpPr>
          <p:cNvPr id="8" name="Abgerundete rechteckige Legende 7"/>
          <p:cNvSpPr/>
          <p:nvPr/>
        </p:nvSpPr>
        <p:spPr>
          <a:xfrm>
            <a:off x="6096000" y="764704"/>
            <a:ext cx="2819400" cy="835496"/>
          </a:xfrm>
          <a:prstGeom prst="wedgeRoundRectCallout">
            <a:avLst>
              <a:gd name="adj1" fmla="val -54031"/>
              <a:gd name="adj2" fmla="val 77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600" dirty="0" smtClean="0"/>
              <a:t>Views nutzen das Konzept der Vererbung sehr häufig und umfangreich</a:t>
            </a:r>
            <a:endParaRPr lang="de-DE" sz="1600" dirty="0"/>
          </a:p>
        </p:txBody>
      </p:sp>
    </p:spTree>
    <p:extLst>
      <p:ext uri="{BB962C8B-B14F-4D97-AF65-F5344CB8AC3E}">
        <p14:creationId xmlns:p14="http://schemas.microsoft.com/office/powerpoint/2010/main" val="238487411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b="0" dirty="0" smtClean="0">
                <a:solidFill>
                  <a:schemeClr val="tx1"/>
                </a:solidFill>
                <a:latin typeface="+mj-lt"/>
              </a:rPr>
              <a:t>Standard Android Views</a:t>
            </a:r>
            <a:endParaRPr lang="de-AT" sz="3200" b="0" dirty="0">
              <a:solidFill>
                <a:schemeClr val="tx1"/>
              </a:solidFill>
              <a:latin typeface="+mj-lt"/>
            </a:endParaRPr>
          </a:p>
        </p:txBody>
      </p:sp>
      <p:sp>
        <p:nvSpPr>
          <p:cNvPr id="3" name="Inhaltsplatzhalter 2"/>
          <p:cNvSpPr>
            <a:spLocks noGrp="1"/>
          </p:cNvSpPr>
          <p:nvPr>
            <p:ph idx="1"/>
          </p:nvPr>
        </p:nvSpPr>
        <p:spPr/>
        <p:txBody>
          <a:bodyPr/>
          <a:lstStyle/>
          <a:p>
            <a:r>
              <a:rPr lang="en-US" sz="2400" dirty="0" smtClean="0"/>
              <a:t>Android </a:t>
            </a:r>
            <a:r>
              <a:rPr lang="en-US" sz="2400" dirty="0" err="1" smtClean="0"/>
              <a:t>stellte</a:t>
            </a:r>
            <a:r>
              <a:rPr lang="en-US" sz="2400" dirty="0" smtClean="0"/>
              <a:t> </a:t>
            </a:r>
            <a:r>
              <a:rPr lang="en-US" sz="2400" dirty="0" err="1" smtClean="0"/>
              <a:t>eine</a:t>
            </a:r>
            <a:r>
              <a:rPr lang="en-US" sz="2400" dirty="0" smtClean="0"/>
              <a:t> </a:t>
            </a:r>
            <a:r>
              <a:rPr lang="en-US" sz="2400" dirty="0" err="1" smtClean="0"/>
              <a:t>Vielzahl</a:t>
            </a:r>
            <a:r>
              <a:rPr lang="en-US" sz="2400" dirty="0" smtClean="0"/>
              <a:t> von Standard-Views </a:t>
            </a:r>
            <a:r>
              <a:rPr lang="en-US" sz="2400" dirty="0" err="1" smtClean="0"/>
              <a:t>bereit</a:t>
            </a:r>
            <a:endParaRPr lang="en-US" sz="2400" dirty="0" smtClean="0"/>
          </a:p>
          <a:p>
            <a:pPr lvl="1"/>
            <a:r>
              <a:rPr lang="de-AT" sz="2000" u="sng" dirty="0"/>
              <a:t>http://developer.android.com/guide/topics/ui/index.html</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373"/>
          <a:stretch/>
        </p:blipFill>
        <p:spPr bwMode="auto">
          <a:xfrm>
            <a:off x="381000" y="2133600"/>
            <a:ext cx="7762225" cy="388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el 3"/>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dirty="0" err="1" smtClean="0"/>
              <a:t>Erste</a:t>
            </a:r>
            <a:r>
              <a:rPr lang="en-US" dirty="0" smtClean="0"/>
              <a:t> </a:t>
            </a:r>
            <a:r>
              <a:rPr lang="en-US" dirty="0" err="1" smtClean="0"/>
              <a:t>grafische</a:t>
            </a:r>
            <a:r>
              <a:rPr lang="en-US" dirty="0" smtClean="0"/>
              <a:t> </a:t>
            </a:r>
            <a:r>
              <a:rPr lang="en-US" dirty="0" err="1" smtClean="0"/>
              <a:t>Oberflächen</a:t>
            </a:r>
            <a:r>
              <a:rPr lang="en-US" dirty="0" smtClean="0"/>
              <a:t> und </a:t>
            </a:r>
            <a:r>
              <a:rPr lang="en-US" dirty="0" err="1" smtClean="0"/>
              <a:t>Benutzerinteraktionen</a:t>
            </a:r>
            <a:endParaRPr lang="de-AT" dirty="0"/>
          </a:p>
        </p:txBody>
      </p:sp>
    </p:spTree>
    <p:extLst>
      <p:ext uri="{BB962C8B-B14F-4D97-AF65-F5344CB8AC3E}">
        <p14:creationId xmlns:p14="http://schemas.microsoft.com/office/powerpoint/2010/main" val="314531009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en-US" dirty="0" err="1" smtClean="0"/>
              <a:t>Beispiel</a:t>
            </a:r>
            <a:r>
              <a:rPr lang="en-US" dirty="0" smtClean="0"/>
              <a:t> der </a:t>
            </a:r>
            <a:r>
              <a:rPr lang="en-US" dirty="0" err="1" smtClean="0"/>
              <a:t>Erzeugung</a:t>
            </a:r>
            <a:r>
              <a:rPr lang="en-US" dirty="0" smtClean="0"/>
              <a:t> </a:t>
            </a:r>
            <a:r>
              <a:rPr lang="en-US" dirty="0" err="1" smtClean="0"/>
              <a:t>eines</a:t>
            </a:r>
            <a:r>
              <a:rPr lang="en-US" dirty="0" smtClean="0"/>
              <a:t> Buttons </a:t>
            </a:r>
            <a:r>
              <a:rPr lang="en-US" dirty="0" err="1" smtClean="0"/>
              <a:t>im</a:t>
            </a:r>
            <a:r>
              <a:rPr lang="en-US" dirty="0" smtClean="0"/>
              <a:t> Code und </a:t>
            </a:r>
            <a:r>
              <a:rPr lang="en-US" dirty="0" err="1" smtClean="0"/>
              <a:t>Zuweisung</a:t>
            </a:r>
            <a:r>
              <a:rPr lang="en-US" dirty="0" smtClean="0"/>
              <a:t> </a:t>
            </a:r>
            <a:r>
              <a:rPr lang="en-US" dirty="0" err="1" smtClean="0"/>
              <a:t>zu</a:t>
            </a:r>
            <a:r>
              <a:rPr lang="en-US" dirty="0" smtClean="0"/>
              <a:t> </a:t>
            </a:r>
            <a:r>
              <a:rPr lang="en-US" dirty="0" err="1" smtClean="0"/>
              <a:t>einem</a:t>
            </a:r>
            <a:r>
              <a:rPr lang="en-US" dirty="0" smtClean="0"/>
              <a:t> Layout</a:t>
            </a:r>
            <a:endParaRPr lang="de-AT" dirty="0"/>
          </a:p>
        </p:txBody>
      </p:sp>
      <p:sp>
        <p:nvSpPr>
          <p:cNvPr id="4" name="Titel 3"/>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6" name="Textplatzhalter 5"/>
          <p:cNvSpPr>
            <a:spLocks noGrp="1"/>
          </p:cNvSpPr>
          <p:nvPr>
            <p:ph type="body" sz="quarter" idx="10"/>
          </p:nvPr>
        </p:nvSpPr>
        <p:spPr/>
        <p:txBody>
          <a:bodyPr>
            <a:normAutofit fontScale="85000" lnSpcReduction="10000"/>
          </a:bodyPr>
          <a:lstStyle/>
          <a:p>
            <a:r>
              <a:rPr lang="en-US" dirty="0" err="1" smtClean="0"/>
              <a:t>Erzeugen</a:t>
            </a:r>
            <a:r>
              <a:rPr lang="en-US" dirty="0" smtClean="0"/>
              <a:t> von Views </a:t>
            </a:r>
            <a:r>
              <a:rPr lang="en-US" dirty="0" err="1" smtClean="0"/>
              <a:t>im</a:t>
            </a:r>
            <a:r>
              <a:rPr lang="en-US" dirty="0" smtClean="0"/>
              <a:t> Code (</a:t>
            </a:r>
            <a:r>
              <a:rPr lang="en-US" dirty="0" err="1" smtClean="0"/>
              <a:t>programmatisch</a:t>
            </a:r>
            <a:r>
              <a:rPr lang="en-US" dirty="0" smtClean="0"/>
              <a:t>)</a:t>
            </a:r>
            <a:endParaRPr lang="de-AT"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67872"/>
            <a:ext cx="5760641" cy="4180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26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err="1" smtClean="0"/>
              <a:t>Beispiel</a:t>
            </a:r>
            <a:r>
              <a:rPr lang="en-US" dirty="0" smtClean="0"/>
              <a:t> der </a:t>
            </a:r>
            <a:r>
              <a:rPr lang="en-US" dirty="0" err="1" smtClean="0"/>
              <a:t>Erzeugung</a:t>
            </a:r>
            <a:r>
              <a:rPr lang="en-US" dirty="0" smtClean="0"/>
              <a:t> </a:t>
            </a:r>
            <a:r>
              <a:rPr lang="en-US" dirty="0" err="1" smtClean="0"/>
              <a:t>eines</a:t>
            </a:r>
            <a:r>
              <a:rPr lang="en-US" dirty="0" smtClean="0"/>
              <a:t> Buttons </a:t>
            </a:r>
            <a:r>
              <a:rPr lang="en-US" dirty="0" err="1" smtClean="0"/>
              <a:t>innerhalb</a:t>
            </a:r>
            <a:r>
              <a:rPr lang="en-US" dirty="0" smtClean="0"/>
              <a:t> </a:t>
            </a:r>
            <a:r>
              <a:rPr lang="en-US" dirty="0" err="1" smtClean="0"/>
              <a:t>eines</a:t>
            </a:r>
            <a:r>
              <a:rPr lang="en-US" dirty="0" smtClean="0"/>
              <a:t> Layouts</a:t>
            </a:r>
            <a:endParaRPr lang="de-AT"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err="1" smtClean="0"/>
              <a:t>Erzeugung</a:t>
            </a:r>
            <a:r>
              <a:rPr lang="en-US" dirty="0" smtClean="0"/>
              <a:t> von Views in XML (</a:t>
            </a:r>
            <a:r>
              <a:rPr lang="en-US" dirty="0" err="1" smtClean="0"/>
              <a:t>deklarativ</a:t>
            </a:r>
            <a:r>
              <a:rPr lang="en-US" dirty="0" smtClean="0"/>
              <a:t>)</a:t>
            </a:r>
            <a:endParaRPr lang="de-AT"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44455"/>
            <a:ext cx="6522301" cy="243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941168"/>
            <a:ext cx="8017430" cy="8351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ige Legende 6"/>
          <p:cNvSpPr/>
          <p:nvPr/>
        </p:nvSpPr>
        <p:spPr>
          <a:xfrm>
            <a:off x="6353648" y="3427880"/>
            <a:ext cx="2220283" cy="1297264"/>
          </a:xfrm>
          <a:prstGeom prst="wedgeRectCallout">
            <a:avLst>
              <a:gd name="adj1" fmla="val -38704"/>
              <a:gd name="adj2" fmla="val 7320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Auf deklarative Elemente kann über den vergeben Namen zugegriffen werden </a:t>
            </a:r>
            <a:endParaRPr lang="de-AT" sz="1600" dirty="0"/>
          </a:p>
        </p:txBody>
      </p:sp>
    </p:spTree>
    <p:extLst>
      <p:ext uri="{BB962C8B-B14F-4D97-AF65-F5344CB8AC3E}">
        <p14:creationId xmlns:p14="http://schemas.microsoft.com/office/powerpoint/2010/main" val="4055033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514350" indent="-457200">
              <a:buFont typeface="+mj-lt"/>
              <a:buAutoNum type="arabicPeriod"/>
            </a:pPr>
            <a:r>
              <a:rPr lang="en-US" dirty="0" err="1" smtClean="0"/>
              <a:t>Einführung</a:t>
            </a:r>
            <a:r>
              <a:rPr lang="en-US" dirty="0" smtClean="0"/>
              <a:t> in die </a:t>
            </a:r>
            <a:r>
              <a:rPr lang="en-US" dirty="0" err="1" smtClean="0"/>
              <a:t>Entwicklung</a:t>
            </a:r>
            <a:r>
              <a:rPr lang="en-US" dirty="0" smtClean="0"/>
              <a:t> </a:t>
            </a:r>
            <a:r>
              <a:rPr lang="en-US" dirty="0" err="1" smtClean="0"/>
              <a:t>mobiler</a:t>
            </a:r>
            <a:r>
              <a:rPr lang="en-US" dirty="0" smtClean="0"/>
              <a:t> </a:t>
            </a:r>
            <a:r>
              <a:rPr lang="en-US" dirty="0" err="1" smtClean="0"/>
              <a:t>Anwendungen</a:t>
            </a:r>
            <a:endParaRPr lang="en-US" dirty="0" smtClean="0"/>
          </a:p>
          <a:p>
            <a:pPr marL="514350" indent="-457200">
              <a:buFont typeface="+mj-lt"/>
              <a:buAutoNum type="arabicPeriod"/>
            </a:pPr>
            <a:r>
              <a:rPr lang="en-US" dirty="0" err="1" smtClean="0"/>
              <a:t>Erste</a:t>
            </a:r>
            <a:r>
              <a:rPr lang="en-US" dirty="0" smtClean="0"/>
              <a:t> </a:t>
            </a:r>
            <a:r>
              <a:rPr lang="en-US" dirty="0" err="1" smtClean="0"/>
              <a:t>grafische</a:t>
            </a:r>
            <a:r>
              <a:rPr lang="en-US" dirty="0" smtClean="0"/>
              <a:t> </a:t>
            </a:r>
            <a:r>
              <a:rPr lang="en-US" dirty="0" err="1" smtClean="0"/>
              <a:t>Oberflächen</a:t>
            </a:r>
            <a:r>
              <a:rPr lang="en-US" dirty="0" smtClean="0"/>
              <a:t> und </a:t>
            </a:r>
            <a:r>
              <a:rPr lang="en-US" dirty="0" err="1" smtClean="0"/>
              <a:t>Benutzerinteraktionen</a:t>
            </a:r>
            <a:endParaRPr lang="en-US" dirty="0" smtClean="0"/>
          </a:p>
          <a:p>
            <a:pPr marL="514350" indent="-457200">
              <a:buFont typeface="+mj-lt"/>
              <a:buAutoNum type="arabicPeriod"/>
            </a:pPr>
            <a:r>
              <a:rPr lang="en-US" dirty="0" err="1" smtClean="0"/>
              <a:t>Weiterführende</a:t>
            </a:r>
            <a:r>
              <a:rPr lang="en-US" dirty="0" smtClean="0"/>
              <a:t> </a:t>
            </a:r>
            <a:r>
              <a:rPr lang="en-US" dirty="0" err="1"/>
              <a:t>Konzepte</a:t>
            </a:r>
            <a:r>
              <a:rPr lang="en-US" dirty="0"/>
              <a:t> </a:t>
            </a:r>
            <a:r>
              <a:rPr lang="en-US" dirty="0" err="1"/>
              <a:t>mobiler</a:t>
            </a:r>
            <a:r>
              <a:rPr lang="en-US" dirty="0"/>
              <a:t> </a:t>
            </a:r>
            <a:r>
              <a:rPr lang="en-US" dirty="0" err="1"/>
              <a:t>Plattformen</a:t>
            </a:r>
            <a:endParaRPr lang="en-US" dirty="0"/>
          </a:p>
          <a:p>
            <a:pPr marL="514350" indent="-457200">
              <a:buFont typeface="+mj-lt"/>
              <a:buAutoNum type="arabicPeriod"/>
            </a:pPr>
            <a:r>
              <a:rPr lang="en-US" dirty="0" err="1"/>
              <a:t>Standorbezogene</a:t>
            </a:r>
            <a:r>
              <a:rPr lang="en-US" dirty="0"/>
              <a:t> </a:t>
            </a:r>
            <a:r>
              <a:rPr lang="en-US" dirty="0" err="1"/>
              <a:t>Dienste</a:t>
            </a:r>
            <a:r>
              <a:rPr lang="en-US" dirty="0"/>
              <a:t>, </a:t>
            </a:r>
            <a:r>
              <a:rPr lang="en-US" dirty="0" err="1"/>
              <a:t>Sensoren</a:t>
            </a:r>
            <a:r>
              <a:rPr lang="en-US" dirty="0"/>
              <a:t> und </a:t>
            </a:r>
            <a:r>
              <a:rPr lang="en-US" dirty="0" err="1"/>
              <a:t>Kamera</a:t>
            </a:r>
            <a:endParaRPr lang="en-US" dirty="0"/>
          </a:p>
          <a:p>
            <a:pPr marL="514350" indent="-457200">
              <a:buFont typeface="+mj-lt"/>
              <a:buAutoNum type="arabicPeriod"/>
            </a:pPr>
            <a:r>
              <a:rPr lang="en-US" dirty="0" err="1"/>
              <a:t>Dauerhaftes</a:t>
            </a:r>
            <a:r>
              <a:rPr lang="en-US" dirty="0"/>
              <a:t> </a:t>
            </a:r>
            <a:r>
              <a:rPr lang="en-US" dirty="0" err="1"/>
              <a:t>Speichern</a:t>
            </a:r>
            <a:r>
              <a:rPr lang="en-US" dirty="0"/>
              <a:t> von </a:t>
            </a:r>
            <a:r>
              <a:rPr lang="en-US" dirty="0" err="1"/>
              <a:t>Daten</a:t>
            </a:r>
            <a:r>
              <a:rPr lang="en-US" dirty="0"/>
              <a:t> (</a:t>
            </a:r>
            <a:r>
              <a:rPr lang="en-US" dirty="0" err="1"/>
              <a:t>Persistenz</a:t>
            </a:r>
            <a:r>
              <a:rPr lang="en-US" dirty="0"/>
              <a:t>)</a:t>
            </a:r>
          </a:p>
          <a:p>
            <a:pPr marL="514350" indent="-457200">
              <a:buFont typeface="+mj-lt"/>
              <a:buAutoNum type="arabicPeriod"/>
            </a:pPr>
            <a:r>
              <a:rPr lang="en-US" dirty="0"/>
              <a:t>Responsive Design, </a:t>
            </a:r>
            <a:r>
              <a:rPr lang="en-US" dirty="0" err="1"/>
              <a:t>Weiterführende</a:t>
            </a:r>
            <a:r>
              <a:rPr lang="en-US" dirty="0"/>
              <a:t> </a:t>
            </a:r>
            <a:r>
              <a:rPr lang="en-US" dirty="0" err="1"/>
              <a:t>Interaktionsmuster</a:t>
            </a:r>
            <a:endParaRPr lang="en-US" dirty="0"/>
          </a:p>
          <a:p>
            <a:pPr marL="514350" indent="-457200">
              <a:buFont typeface="+mj-lt"/>
              <a:buAutoNum type="arabicPeriod"/>
            </a:pPr>
            <a:r>
              <a:rPr lang="en-US" dirty="0" err="1" smtClean="0"/>
              <a:t>Asynchrone</a:t>
            </a:r>
            <a:r>
              <a:rPr lang="en-US" dirty="0" smtClean="0"/>
              <a:t> </a:t>
            </a:r>
            <a:r>
              <a:rPr lang="en-US" dirty="0" err="1" smtClean="0"/>
              <a:t>Verarbeitung</a:t>
            </a:r>
            <a:endParaRPr lang="en-US" dirty="0"/>
          </a:p>
          <a:p>
            <a:endParaRPr lang="de-AT"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err="1" smtClean="0"/>
              <a:t>Inhaltsübersicht</a:t>
            </a:r>
            <a:endParaRPr lang="de-AT" dirty="0"/>
          </a:p>
        </p:txBody>
      </p:sp>
    </p:spTree>
    <p:extLst>
      <p:ext uri="{BB962C8B-B14F-4D97-AF65-F5344CB8AC3E}">
        <p14:creationId xmlns:p14="http://schemas.microsoft.com/office/powerpoint/2010/main" val="2901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800" dirty="0"/>
              <a:t>Die verschiedenen Elemente einer grafischen Oberfläche müssen auf der zur Verfügung stehenden Bildschirmfläche dargestellt </a:t>
            </a:r>
            <a:r>
              <a:rPr lang="de-DE" sz="1800" dirty="0" smtClean="0"/>
              <a:t>und entsprechend angeordnet werden </a:t>
            </a:r>
          </a:p>
          <a:p>
            <a:r>
              <a:rPr lang="de-DE" sz="1800" dirty="0" smtClean="0">
                <a:sym typeface="Wingdings"/>
              </a:rPr>
              <a:t>„</a:t>
            </a:r>
            <a:r>
              <a:rPr lang="de-DE" sz="1800" dirty="0">
                <a:sym typeface="Wingdings"/>
              </a:rPr>
              <a:t>Klingt einfach, ist schwierig“:</a:t>
            </a:r>
          </a:p>
          <a:p>
            <a:pPr lvl="1"/>
            <a:r>
              <a:rPr lang="de-DE" sz="1600" dirty="0">
                <a:sym typeface="Wingdings"/>
              </a:rPr>
              <a:t>Soll „schön aussehen“ Platz soll optimal ausgenutzt werden, es soll weder leere noch zu volle Oberflächen ergeben, allg. Stilvorschriften sollen berücksichtigt werden</a:t>
            </a:r>
          </a:p>
          <a:p>
            <a:pPr lvl="1"/>
            <a:r>
              <a:rPr lang="de-DE" sz="1600" dirty="0">
                <a:sym typeface="Wingdings"/>
              </a:rPr>
              <a:t>Varianz unterschiedlicher Geräte (Bildschirmauflösung, Drehung der Geräte) ist zu berücksichtigen, möglichst automatisch</a:t>
            </a:r>
          </a:p>
          <a:p>
            <a:pPr lvl="1"/>
            <a:r>
              <a:rPr lang="de-DE" sz="1600" dirty="0">
                <a:sym typeface="Wingdings"/>
              </a:rPr>
              <a:t>Dynamik der Anwendung soll die Darstellung auch dann </a:t>
            </a:r>
            <a:br>
              <a:rPr lang="de-DE" sz="1600" dirty="0">
                <a:sym typeface="Wingdings"/>
              </a:rPr>
            </a:br>
            <a:r>
              <a:rPr lang="de-DE" sz="1600" dirty="0">
                <a:sym typeface="Wingdings"/>
              </a:rPr>
              <a:t>noch attraktiv gestalten, wenn Elemente ausgeblendet </a:t>
            </a:r>
            <a:br>
              <a:rPr lang="de-DE" sz="1600" dirty="0">
                <a:sym typeface="Wingdings"/>
              </a:rPr>
            </a:br>
            <a:r>
              <a:rPr lang="de-DE" sz="1600" dirty="0">
                <a:sym typeface="Wingdings"/>
              </a:rPr>
              <a:t>werden oder neue hinzukommen</a:t>
            </a:r>
          </a:p>
          <a:p>
            <a:pPr lvl="1"/>
            <a:endParaRPr lang="de-DE" sz="1600" dirty="0">
              <a:sym typeface="Wingdings"/>
            </a:endParaRPr>
          </a:p>
          <a:p>
            <a:r>
              <a:rPr lang="de-DE" sz="1800" dirty="0" smtClean="0">
                <a:sym typeface="Wingdings"/>
              </a:rPr>
              <a:t>Dies ist Aufgabe der</a:t>
            </a:r>
            <a:br>
              <a:rPr lang="de-DE" sz="1800" dirty="0" smtClean="0">
                <a:sym typeface="Wingdings"/>
              </a:rPr>
            </a:br>
            <a:r>
              <a:rPr lang="de-DE" sz="1800" dirty="0" smtClean="0">
                <a:sym typeface="Wingdings"/>
              </a:rPr>
              <a:t>Layout Manager (kurz Layouts)</a:t>
            </a:r>
            <a:endParaRPr lang="de-DE" sz="1800" dirty="0">
              <a:sym typeface="Wingdings"/>
            </a:endParaRPr>
          </a:p>
          <a:p>
            <a:endParaRPr lang="de-AT" sz="2000"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smtClean="0"/>
              <a:t>Layouts in Android</a:t>
            </a:r>
            <a:endParaRPr lang="de-AT" dirty="0"/>
          </a:p>
        </p:txBody>
      </p:sp>
      <p:pic>
        <p:nvPicPr>
          <p:cNvPr id="5" name="Picture 4" descr="http://developer.android.com/images/layoutpara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069" y="3657600"/>
            <a:ext cx="4284731" cy="24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079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en-US" dirty="0" smtClean="0"/>
              <a:t>Android </a:t>
            </a:r>
            <a:r>
              <a:rPr lang="en-US" dirty="0" err="1" smtClean="0"/>
              <a:t>stellt</a:t>
            </a:r>
            <a:r>
              <a:rPr lang="en-US" dirty="0" smtClean="0"/>
              <a:t> </a:t>
            </a:r>
            <a:r>
              <a:rPr lang="en-US" dirty="0" err="1" smtClean="0"/>
              <a:t>eine</a:t>
            </a:r>
            <a:r>
              <a:rPr lang="en-US" dirty="0" smtClean="0"/>
              <a:t> </a:t>
            </a:r>
            <a:r>
              <a:rPr lang="en-US" dirty="0" err="1" smtClean="0"/>
              <a:t>Vielzahl</a:t>
            </a:r>
            <a:r>
              <a:rPr lang="en-US" dirty="0" smtClean="0"/>
              <a:t> </a:t>
            </a:r>
            <a:r>
              <a:rPr lang="en-US" dirty="0" err="1" smtClean="0"/>
              <a:t>unterschiedlicher</a:t>
            </a:r>
            <a:r>
              <a:rPr lang="en-US" dirty="0" smtClean="0"/>
              <a:t> Layouts </a:t>
            </a:r>
            <a:r>
              <a:rPr lang="en-US" dirty="0" err="1" smtClean="0"/>
              <a:t>bereit</a:t>
            </a:r>
            <a:endParaRPr lang="en-US" dirty="0" smtClean="0"/>
          </a:p>
          <a:p>
            <a:r>
              <a:rPr lang="en-US" dirty="0" smtClean="0"/>
              <a:t>Layouts </a:t>
            </a:r>
            <a:r>
              <a:rPr lang="en-US" dirty="0" err="1" smtClean="0"/>
              <a:t>können</a:t>
            </a:r>
            <a:r>
              <a:rPr lang="en-US" dirty="0" smtClean="0"/>
              <a:t/>
            </a:r>
            <a:br>
              <a:rPr lang="en-US" dirty="0" smtClean="0"/>
            </a:br>
            <a:r>
              <a:rPr lang="en-US" dirty="0" err="1" smtClean="0"/>
              <a:t>programmatisch</a:t>
            </a:r>
            <a:r>
              <a:rPr lang="en-US" dirty="0" smtClean="0"/>
              <a:t/>
            </a:r>
            <a:br>
              <a:rPr lang="en-US" dirty="0" smtClean="0"/>
            </a:br>
            <a:r>
              <a:rPr lang="en-US" dirty="0" err="1" smtClean="0"/>
              <a:t>oder</a:t>
            </a:r>
            <a:r>
              <a:rPr lang="en-US" dirty="0" smtClean="0"/>
              <a:t> </a:t>
            </a:r>
            <a:r>
              <a:rPr lang="en-US" dirty="0" err="1" smtClean="0"/>
              <a:t>deklarativ</a:t>
            </a:r>
            <a:r>
              <a:rPr lang="en-US" dirty="0" smtClean="0"/>
              <a:t/>
            </a:r>
            <a:br>
              <a:rPr lang="en-US" dirty="0" smtClean="0"/>
            </a:br>
            <a:r>
              <a:rPr lang="en-US" dirty="0" err="1" smtClean="0"/>
              <a:t>erzeugt</a:t>
            </a:r>
            <a:r>
              <a:rPr lang="en-US" dirty="0" smtClean="0"/>
              <a:t> </a:t>
            </a:r>
            <a:r>
              <a:rPr lang="en-US" dirty="0" err="1" smtClean="0"/>
              <a:t>werden</a:t>
            </a:r>
            <a:endParaRPr lang="en-US" dirty="0" smtClean="0"/>
          </a:p>
          <a:p>
            <a:r>
              <a:rPr lang="en-US" dirty="0" smtClean="0"/>
              <a:t>Layouts </a:t>
            </a:r>
            <a:r>
              <a:rPr lang="en-US" dirty="0" err="1" smtClean="0"/>
              <a:t>können</a:t>
            </a:r>
            <a:r>
              <a:rPr lang="en-US" dirty="0"/>
              <a:t/>
            </a:r>
            <a:br>
              <a:rPr lang="en-US" dirty="0"/>
            </a:br>
            <a:r>
              <a:rPr lang="en-US" dirty="0" err="1" smtClean="0"/>
              <a:t>auch</a:t>
            </a:r>
            <a:r>
              <a:rPr lang="en-US" dirty="0" smtClean="0"/>
              <a:t> </a:t>
            </a:r>
            <a:r>
              <a:rPr lang="en-US" dirty="0" err="1" smtClean="0"/>
              <a:t>verschachtelt</a:t>
            </a:r>
            <a:r>
              <a:rPr lang="en-US" dirty="0" smtClean="0"/>
              <a:t/>
            </a:r>
            <a:br>
              <a:rPr lang="en-US" dirty="0" smtClean="0"/>
            </a:br>
            <a:r>
              <a:rPr lang="en-US" dirty="0" err="1" smtClean="0"/>
              <a:t>werden</a:t>
            </a:r>
            <a:endParaRPr lang="de-AT" dirty="0"/>
          </a:p>
        </p:txBody>
      </p:sp>
      <p:sp>
        <p:nvSpPr>
          <p:cNvPr id="4" name="Titel 3"/>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6" name="Textplatzhalter 5"/>
          <p:cNvSpPr>
            <a:spLocks noGrp="1"/>
          </p:cNvSpPr>
          <p:nvPr>
            <p:ph type="body" sz="quarter" idx="10"/>
          </p:nvPr>
        </p:nvSpPr>
        <p:spPr/>
        <p:txBody>
          <a:bodyPr/>
          <a:lstStyle/>
          <a:p>
            <a:r>
              <a:rPr lang="en-US" dirty="0" smtClean="0"/>
              <a:t>Layouts in Android</a:t>
            </a:r>
            <a:endParaRPr lang="de-AT"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1562"/>
          <a:stretch/>
        </p:blipFill>
        <p:spPr bwMode="auto">
          <a:xfrm>
            <a:off x="3824461" y="1857066"/>
            <a:ext cx="5167139" cy="2531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208" y="4388893"/>
            <a:ext cx="3276392" cy="1805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783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AT"/>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err="1" smtClean="0"/>
              <a:t>Deklaratives</a:t>
            </a:r>
            <a:r>
              <a:rPr lang="en-US" dirty="0" smtClean="0"/>
              <a:t> Layout </a:t>
            </a:r>
            <a:r>
              <a:rPr lang="en-US" dirty="0" err="1" smtClean="0"/>
              <a:t>Beispiel</a:t>
            </a:r>
            <a:endParaRPr lang="de-AT"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67437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62400"/>
            <a:ext cx="67246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ige Legende 6"/>
          <p:cNvSpPr/>
          <p:nvPr/>
        </p:nvSpPr>
        <p:spPr>
          <a:xfrm>
            <a:off x="5966098" y="1066800"/>
            <a:ext cx="2736304" cy="1858144"/>
          </a:xfrm>
          <a:prstGeom prst="wedgeRectCallout">
            <a:avLst>
              <a:gd name="adj1" fmla="val -80733"/>
              <a:gd name="adj2" fmla="val -171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1. Definition der GUI bestehend aus dem Layout, den Layout-Einstellungen und den eingebundenen Elementen (Button, </a:t>
            </a:r>
            <a:r>
              <a:rPr lang="de-AT" sz="1600" dirty="0" err="1" smtClean="0"/>
              <a:t>Textview</a:t>
            </a:r>
            <a:r>
              <a:rPr lang="de-AT" sz="1600" dirty="0" smtClean="0"/>
              <a:t>) </a:t>
            </a:r>
            <a:endParaRPr lang="de-AT" sz="1600" dirty="0"/>
          </a:p>
        </p:txBody>
      </p:sp>
      <p:sp>
        <p:nvSpPr>
          <p:cNvPr id="8" name="Rechteckige Legende 7"/>
          <p:cNvSpPr/>
          <p:nvPr/>
        </p:nvSpPr>
        <p:spPr>
          <a:xfrm>
            <a:off x="5516792" y="4010595"/>
            <a:ext cx="2736304" cy="1584176"/>
          </a:xfrm>
          <a:prstGeom prst="wedgeRectCallout">
            <a:avLst>
              <a:gd name="adj1" fmla="val -75818"/>
              <a:gd name="adj2" fmla="val -1668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a:t>2</a:t>
            </a:r>
            <a:r>
              <a:rPr lang="de-AT" sz="1600" dirty="0" smtClean="0"/>
              <a:t>. Verbindung der GUI-Definitionen (und damit des Layouts) mit der </a:t>
            </a:r>
            <a:r>
              <a:rPr lang="de-AT" sz="1600" dirty="0" err="1" smtClean="0"/>
              <a:t>Activity</a:t>
            </a:r>
            <a:r>
              <a:rPr lang="de-AT" sz="1600" dirty="0" smtClean="0"/>
              <a:t>. (</a:t>
            </a:r>
            <a:r>
              <a:rPr lang="de-AT" sz="1600" dirty="0" err="1" smtClean="0"/>
              <a:t>setContentView</a:t>
            </a:r>
            <a:r>
              <a:rPr lang="de-AT" sz="1600" dirty="0" smtClean="0"/>
              <a:t>)</a:t>
            </a:r>
            <a:endParaRPr lang="de-AT" sz="1600" dirty="0"/>
          </a:p>
        </p:txBody>
      </p:sp>
      <p:sp>
        <p:nvSpPr>
          <p:cNvPr id="9" name="Rechteckige Legende 8"/>
          <p:cNvSpPr/>
          <p:nvPr/>
        </p:nvSpPr>
        <p:spPr>
          <a:xfrm>
            <a:off x="609600" y="5181600"/>
            <a:ext cx="4648200" cy="990600"/>
          </a:xfrm>
          <a:prstGeom prst="wedgeRectCallout">
            <a:avLst>
              <a:gd name="adj1" fmla="val -22825"/>
              <a:gd name="adj2" fmla="val -87325"/>
            </a:avLst>
          </a:prstGeom>
        </p:spPr>
        <p:style>
          <a:lnRef idx="1">
            <a:schemeClr val="accent1"/>
          </a:lnRef>
          <a:fillRef idx="2">
            <a:schemeClr val="accent1"/>
          </a:fillRef>
          <a:effectRef idx="1">
            <a:schemeClr val="accent1"/>
          </a:effectRef>
          <a:fontRef idx="minor">
            <a:schemeClr val="dk1"/>
          </a:fontRef>
        </p:style>
        <p:txBody>
          <a:bodyPr rtlCol="0" anchor="ctr"/>
          <a:lstStyle/>
          <a:p>
            <a:r>
              <a:rPr lang="de-AT" sz="1600" dirty="0" smtClean="0"/>
              <a:t>Die Content View stellt den rechteckigen Bereich dar, welcher einer </a:t>
            </a:r>
            <a:r>
              <a:rPr lang="de-AT" sz="1600" dirty="0" err="1" smtClean="0"/>
              <a:t>Activity</a:t>
            </a:r>
            <a:r>
              <a:rPr lang="de-AT" sz="1600" dirty="0" smtClean="0"/>
              <a:t> zur </a:t>
            </a:r>
            <a:r>
              <a:rPr lang="de-AT" sz="1600" dirty="0" err="1" smtClean="0"/>
              <a:t>verfügung</a:t>
            </a:r>
            <a:r>
              <a:rPr lang="de-AT" sz="1600" dirty="0" smtClean="0"/>
              <a:t> steht!</a:t>
            </a:r>
            <a:endParaRPr lang="de-AT" sz="1600" dirty="0"/>
          </a:p>
        </p:txBody>
      </p:sp>
    </p:spTree>
    <p:extLst>
      <p:ext uri="{BB962C8B-B14F-4D97-AF65-F5344CB8AC3E}">
        <p14:creationId xmlns:p14="http://schemas.microsoft.com/office/powerpoint/2010/main" val="590055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fontScale="92500" lnSpcReduction="10000"/>
          </a:bodyPr>
          <a:lstStyle/>
          <a:p>
            <a:r>
              <a:rPr lang="de-DE" dirty="0"/>
              <a:t>Wenn eine Benutzerinteraktion auf </a:t>
            </a:r>
            <a:r>
              <a:rPr lang="de-DE" dirty="0" smtClean="0"/>
              <a:t>einer </a:t>
            </a:r>
            <a:r>
              <a:rPr lang="de-DE" dirty="0"/>
              <a:t>View erfolgt kann </a:t>
            </a:r>
            <a:r>
              <a:rPr lang="de-DE" dirty="0" smtClean="0"/>
              <a:t>innerhalb einer </a:t>
            </a:r>
            <a:r>
              <a:rPr lang="de-DE" dirty="0" err="1" smtClean="0"/>
              <a:t>Activity</a:t>
            </a:r>
            <a:r>
              <a:rPr lang="de-DE" dirty="0" smtClean="0"/>
              <a:t> darauf reagiert werden</a:t>
            </a:r>
          </a:p>
          <a:p>
            <a:pPr lvl="1"/>
            <a:r>
              <a:rPr lang="de-DE" dirty="0" smtClean="0"/>
              <a:t>Dabei </a:t>
            </a:r>
            <a:r>
              <a:rPr lang="de-DE" dirty="0"/>
              <a:t>wird durch das </a:t>
            </a:r>
            <a:r>
              <a:rPr lang="de-DE" dirty="0" err="1"/>
              <a:t>Android</a:t>
            </a:r>
            <a:r>
              <a:rPr lang="de-DE" dirty="0"/>
              <a:t>-System ein Ereignis </a:t>
            </a:r>
            <a:r>
              <a:rPr lang="de-DE" dirty="0" smtClean="0"/>
              <a:t> generiert</a:t>
            </a:r>
          </a:p>
          <a:p>
            <a:pPr lvl="1"/>
            <a:r>
              <a:rPr lang="de-DE" dirty="0" smtClean="0"/>
              <a:t>Unterschiedliche </a:t>
            </a:r>
            <a:r>
              <a:rPr lang="de-DE" dirty="0"/>
              <a:t>Benutzerinteraktionen erzeugen unterschiedliche Ereignisse auf die unterschiedliche reagiert werden muss</a:t>
            </a:r>
          </a:p>
          <a:p>
            <a:endParaRPr lang="de-DE" dirty="0"/>
          </a:p>
          <a:p>
            <a:r>
              <a:rPr lang="de-DE" dirty="0"/>
              <a:t>Die reagierende </a:t>
            </a:r>
            <a:r>
              <a:rPr lang="de-DE" dirty="0" err="1"/>
              <a:t>Activity</a:t>
            </a:r>
            <a:r>
              <a:rPr lang="de-DE" dirty="0"/>
              <a:t> muss </a:t>
            </a:r>
          </a:p>
          <a:p>
            <a:pPr marL="914400" lvl="1" indent="-457200">
              <a:buFont typeface="+mj-lt"/>
              <a:buAutoNum type="arabicPeriod"/>
            </a:pPr>
            <a:r>
              <a:rPr lang="de-DE" dirty="0" smtClean="0"/>
              <a:t>Bei </a:t>
            </a:r>
            <a:r>
              <a:rPr lang="de-DE" dirty="0"/>
              <a:t>der entsprechenden Komponente, auf die sie reagieren </a:t>
            </a:r>
            <a:r>
              <a:rPr lang="de-DE" dirty="0" smtClean="0"/>
              <a:t>soll einen Nachrichtenempfänger </a:t>
            </a:r>
            <a:r>
              <a:rPr lang="de-DE" dirty="0"/>
              <a:t>(Event </a:t>
            </a:r>
            <a:r>
              <a:rPr lang="de-DE" dirty="0" err="1"/>
              <a:t>Listener</a:t>
            </a:r>
            <a:r>
              <a:rPr lang="de-DE" dirty="0"/>
              <a:t>) </a:t>
            </a:r>
            <a:r>
              <a:rPr lang="de-DE" dirty="0" smtClean="0"/>
              <a:t>registrieren</a:t>
            </a:r>
          </a:p>
          <a:p>
            <a:pPr marL="914400" lvl="1" indent="-457200">
              <a:buFont typeface="+mj-lt"/>
              <a:buAutoNum type="arabicPeriod"/>
            </a:pPr>
            <a:r>
              <a:rPr lang="de-DE" dirty="0" smtClean="0"/>
              <a:t>Der Nachrichtenempfänger kann auch die </a:t>
            </a:r>
            <a:r>
              <a:rPr lang="de-DE" dirty="0" err="1" smtClean="0"/>
              <a:t>Activity</a:t>
            </a:r>
            <a:r>
              <a:rPr lang="de-DE" dirty="0" smtClean="0"/>
              <a:t> selbst sein, dazu muss das entsprechende Interface implementiert werden</a:t>
            </a:r>
            <a:endParaRPr lang="de-DE" dirty="0"/>
          </a:p>
          <a:p>
            <a:endParaRPr lang="de-AT" dirty="0"/>
          </a:p>
        </p:txBody>
      </p:sp>
      <p:sp>
        <p:nvSpPr>
          <p:cNvPr id="4" name="Titel 3"/>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6" name="Textplatzhalter 5"/>
          <p:cNvSpPr>
            <a:spLocks noGrp="1"/>
          </p:cNvSpPr>
          <p:nvPr>
            <p:ph type="body" sz="quarter" idx="10"/>
          </p:nvPr>
        </p:nvSpPr>
        <p:spPr/>
        <p:txBody>
          <a:bodyPr>
            <a:normAutofit fontScale="85000" lnSpcReduction="10000"/>
          </a:bodyPr>
          <a:lstStyle/>
          <a:p>
            <a:r>
              <a:rPr lang="en-US" dirty="0" err="1" smtClean="0"/>
              <a:t>Reagieren</a:t>
            </a:r>
            <a:r>
              <a:rPr lang="en-US" dirty="0" smtClean="0"/>
              <a:t> auf </a:t>
            </a:r>
            <a:r>
              <a:rPr lang="en-US" dirty="0" err="1" smtClean="0"/>
              <a:t>Benutzerinteraktionen</a:t>
            </a:r>
            <a:r>
              <a:rPr lang="en-US" dirty="0" smtClean="0"/>
              <a:t> - Events</a:t>
            </a:r>
            <a:endParaRPr lang="de-AT" dirty="0"/>
          </a:p>
        </p:txBody>
      </p:sp>
    </p:spTree>
    <p:extLst>
      <p:ext uri="{BB962C8B-B14F-4D97-AF65-F5344CB8AC3E}">
        <p14:creationId xmlns:p14="http://schemas.microsoft.com/office/powerpoint/2010/main" val="235202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15" name="Textplatzhalter 14"/>
          <p:cNvSpPr>
            <a:spLocks noGrp="1"/>
          </p:cNvSpPr>
          <p:nvPr>
            <p:ph type="body" sz="quarter" idx="10"/>
          </p:nvPr>
        </p:nvSpPr>
        <p:spPr/>
        <p:txBody>
          <a:bodyPr/>
          <a:lstStyle/>
          <a:p>
            <a:r>
              <a:rPr lang="en-US" dirty="0" err="1" smtClean="0"/>
              <a:t>Ereignisbehandlung</a:t>
            </a:r>
            <a:endParaRPr lang="de-AT" dirty="0"/>
          </a:p>
        </p:txBody>
      </p:sp>
      <p:grpSp>
        <p:nvGrpSpPr>
          <p:cNvPr id="6" name="Group 14"/>
          <p:cNvGrpSpPr>
            <a:grpSpLocks/>
          </p:cNvGrpSpPr>
          <p:nvPr/>
        </p:nvGrpSpPr>
        <p:grpSpPr bwMode="auto">
          <a:xfrm>
            <a:off x="500064" y="1344613"/>
            <a:ext cx="8215316" cy="4027488"/>
            <a:chOff x="315" y="847"/>
            <a:chExt cx="5175" cy="2537"/>
          </a:xfrm>
        </p:grpSpPr>
        <p:sp>
          <p:nvSpPr>
            <p:cNvPr id="7" name="Rectangle 5"/>
            <p:cNvSpPr>
              <a:spLocks noChangeArrowheads="1"/>
            </p:cNvSpPr>
            <p:nvPr/>
          </p:nvSpPr>
          <p:spPr bwMode="auto">
            <a:xfrm>
              <a:off x="1935" y="847"/>
              <a:ext cx="1935" cy="1222"/>
            </a:xfrm>
            <a:prstGeom prst="rect">
              <a:avLst/>
            </a:prstGeom>
            <a:gradFill rotWithShape="1">
              <a:gsLst>
                <a:gs pos="0">
                  <a:srgbClr val="808F9C">
                    <a:shade val="51000"/>
                    <a:satMod val="130000"/>
                  </a:srgbClr>
                </a:gs>
                <a:gs pos="80000">
                  <a:srgbClr val="808F9C">
                    <a:shade val="93000"/>
                    <a:satMod val="130000"/>
                  </a:srgbClr>
                </a:gs>
                <a:gs pos="100000">
                  <a:srgbClr val="808F9C">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600" b="1" i="0" u="none" strike="noStrike" kern="0" cap="none" spc="0" normalizeH="0" baseline="0" noProof="0" dirty="0" smtClean="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600" b="1" i="0" u="none" strike="noStrike" kern="0" cap="none" spc="0" normalizeH="0" baseline="0" noProof="0" dirty="0" smtClean="0">
                  <a:ln>
                    <a:noFill/>
                  </a:ln>
                  <a:solidFill>
                    <a:srgbClr val="FFFFFF"/>
                  </a:solidFill>
                  <a:effectLst/>
                  <a:uLnTx/>
                  <a:uFillTx/>
                  <a:latin typeface="+mn-lt"/>
                  <a:ea typeface="+mn-ea"/>
                  <a:cs typeface="+mn-cs"/>
                </a:rPr>
                <a:t>2. Ereignishandler:</a:t>
              </a:r>
              <a:endParaRPr kumimoji="0" lang="de-AT" sz="1600" b="1" i="0" u="none" strike="noStrike" kern="0" cap="none" spc="0" normalizeH="0" baseline="0" noProof="0" dirty="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600" b="0" i="0" u="none" strike="noStrike" kern="0" cap="none" spc="0" normalizeH="0" baseline="0" noProof="0" dirty="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0" i="0" u="none" strike="noStrike" kern="0" cap="none" spc="0" normalizeH="0" baseline="0" noProof="0" dirty="0" smtClean="0">
                  <a:ln>
                    <a:noFill/>
                  </a:ln>
                  <a:solidFill>
                    <a:srgbClr val="FFFFFF"/>
                  </a:solidFill>
                  <a:effectLst/>
                  <a:uLnTx/>
                  <a:uFillTx/>
                  <a:latin typeface="+mn-lt"/>
                  <a:ea typeface="+mn-ea"/>
                  <a:cs typeface="+mn-cs"/>
                </a:rPr>
                <a:t>Registrierte Ereignisbehandlungs-</a:t>
              </a:r>
              <a:br>
                <a:rPr kumimoji="0" lang="de-AT" sz="1400" b="0" i="0" u="none" strike="noStrike" kern="0" cap="none" spc="0" normalizeH="0" baseline="0" noProof="0" dirty="0" smtClean="0">
                  <a:ln>
                    <a:noFill/>
                  </a:ln>
                  <a:solidFill>
                    <a:srgbClr val="FFFFFF"/>
                  </a:solidFill>
                  <a:effectLst/>
                  <a:uLnTx/>
                  <a:uFillTx/>
                  <a:latin typeface="+mn-lt"/>
                  <a:ea typeface="+mn-ea"/>
                  <a:cs typeface="+mn-cs"/>
                </a:rPr>
              </a:b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methode</a:t>
              </a:r>
              <a:r>
                <a:rPr kumimoji="0" lang="de-AT" sz="1400" b="0" i="0" u="none" strike="noStrike" kern="0" cap="none" spc="0" normalizeH="0" baseline="0" noProof="0" dirty="0" smtClean="0">
                  <a:ln>
                    <a:noFill/>
                  </a:ln>
                  <a:solidFill>
                    <a:srgbClr val="FFFFFF"/>
                  </a:solidFill>
                  <a:effectLst/>
                  <a:uLnTx/>
                  <a:uFillTx/>
                  <a:latin typeface="+mn-lt"/>
                  <a:ea typeface="+mn-ea"/>
                  <a:cs typeface="+mn-cs"/>
                </a:rPr>
                <a:t> (</a:t>
              </a: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Listener</a:t>
              </a:r>
              <a:r>
                <a:rPr kumimoji="0" lang="de-AT" sz="1400" b="0" i="0" u="none" strike="noStrike" kern="0" cap="none" spc="0" normalizeH="0" baseline="0" noProof="0" dirty="0" smtClean="0">
                  <a:ln>
                    <a:noFill/>
                  </a:ln>
                  <a:solidFill>
                    <a:srgbClr val="FFFFFF"/>
                  </a:solidFill>
                  <a:effectLst/>
                  <a:uLnTx/>
                  <a:uFillTx/>
                  <a:latin typeface="+mn-lt"/>
                  <a:ea typeface="+mn-ea"/>
                  <a:cs typeface="+mn-cs"/>
                </a:rPr>
                <a:t>) aufrufen,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0" i="0" u="none" strike="noStrike" kern="0" cap="none" spc="0" normalizeH="0" baseline="0" noProof="0" dirty="0" smtClean="0">
                  <a:ln>
                    <a:noFill/>
                  </a:ln>
                  <a:solidFill>
                    <a:srgbClr val="FFFFFF"/>
                  </a:solidFill>
                  <a:effectLst/>
                  <a:uLnTx/>
                  <a:uFillTx/>
                  <a:latin typeface="+mn-lt"/>
                  <a:ea typeface="+mn-ea"/>
                  <a:cs typeface="+mn-cs"/>
                </a:rPr>
                <a:t>Ereignisdaten weitergeben</a:t>
              </a:r>
              <a:br>
                <a:rPr kumimoji="0" lang="de-AT" sz="1400" b="0" i="0" u="none" strike="noStrike" kern="0" cap="none" spc="0" normalizeH="0" baseline="0" noProof="0" dirty="0" smtClean="0">
                  <a:ln>
                    <a:noFill/>
                  </a:ln>
                  <a:solidFill>
                    <a:srgbClr val="FFFFFF"/>
                  </a:solidFill>
                  <a:effectLst/>
                  <a:uLnTx/>
                  <a:uFillTx/>
                  <a:latin typeface="+mn-lt"/>
                  <a:ea typeface="+mn-ea"/>
                  <a:cs typeface="+mn-cs"/>
                </a:rPr>
              </a:br>
              <a:r>
                <a:rPr kumimoji="0" lang="de-AT" sz="1400" b="0" i="0" u="none" strike="noStrike" kern="0" cap="none" spc="0" normalizeH="0" baseline="0" noProof="0" dirty="0" smtClean="0">
                  <a:ln>
                    <a:noFill/>
                  </a:ln>
                  <a:solidFill>
                    <a:srgbClr val="FFFFFF"/>
                  </a:solidFill>
                  <a:effectLst/>
                  <a:uLnTx/>
                  <a:uFillTx/>
                  <a:latin typeface="+mn-lt"/>
                  <a:ea typeface="+mn-ea"/>
                  <a:cs typeface="+mn-cs"/>
                </a:rPr>
                <a:t>(</a:t>
              </a: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zB</a:t>
              </a:r>
              <a:r>
                <a:rPr kumimoji="0" lang="de-AT" sz="1400" b="0" i="0" u="none" strike="noStrike" kern="0" cap="none" spc="0" normalizeH="0" baseline="0" noProof="0" dirty="0" smtClean="0">
                  <a:ln>
                    <a:noFill/>
                  </a:ln>
                  <a:solidFill>
                    <a:srgbClr val="FFFFFF"/>
                  </a:solidFill>
                  <a:effectLst/>
                  <a:uLnTx/>
                  <a:uFillTx/>
                  <a:latin typeface="+mn-lt"/>
                  <a:ea typeface="+mn-ea"/>
                  <a:cs typeface="+mn-cs"/>
                </a:rPr>
                <a:t> </a:t>
              </a: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setOnTouchListener</a:t>
              </a:r>
              <a:r>
                <a:rPr kumimoji="0" lang="de-AT" sz="1400" b="0" i="0" u="none" strike="noStrike" kern="0" cap="none" spc="0" normalizeH="0" baseline="0" noProof="0" dirty="0" smtClean="0">
                  <a:ln>
                    <a:noFill/>
                  </a:ln>
                  <a:solidFill>
                    <a:srgbClr val="FFFFFF"/>
                  </a:solidFill>
                  <a:effectLst/>
                  <a:uLnTx/>
                  <a:uFillTx/>
                  <a:latin typeface="+mn-lt"/>
                  <a:ea typeface="+mn-ea"/>
                  <a:cs typeface="+mn-cs"/>
                </a:rPr>
                <a:t>(…))</a:t>
              </a:r>
              <a:endParaRPr kumimoji="0" lang="en-US" sz="1400" b="0" i="0" u="none" strike="noStrike" kern="0" cap="none" spc="0" normalizeH="0" baseline="0" noProof="0" dirty="0">
                <a:ln>
                  <a:noFill/>
                </a:ln>
                <a:solidFill>
                  <a:srgbClr val="FFFFFF"/>
                </a:solidFill>
                <a:effectLst/>
                <a:uLnTx/>
                <a:uFillTx/>
                <a:latin typeface="+mn-lt"/>
                <a:ea typeface="+mn-ea"/>
                <a:cs typeface="+mn-cs"/>
              </a:endParaRPr>
            </a:p>
          </p:txBody>
        </p:sp>
        <p:sp>
          <p:nvSpPr>
            <p:cNvPr id="8" name="Rectangle 6"/>
            <p:cNvSpPr>
              <a:spLocks noChangeArrowheads="1"/>
            </p:cNvSpPr>
            <p:nvPr/>
          </p:nvSpPr>
          <p:spPr bwMode="auto">
            <a:xfrm>
              <a:off x="315" y="2296"/>
              <a:ext cx="1814" cy="1088"/>
            </a:xfrm>
            <a:prstGeom prst="rect">
              <a:avLst/>
            </a:prstGeom>
            <a:gradFill rotWithShape="1">
              <a:gsLst>
                <a:gs pos="0">
                  <a:srgbClr val="808F9C">
                    <a:shade val="51000"/>
                    <a:satMod val="130000"/>
                  </a:srgbClr>
                </a:gs>
                <a:gs pos="80000">
                  <a:srgbClr val="808F9C">
                    <a:shade val="93000"/>
                    <a:satMod val="130000"/>
                  </a:srgbClr>
                </a:gs>
                <a:gs pos="100000">
                  <a:srgbClr val="808F9C">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400" b="1" i="0" u="none" strike="noStrike" kern="0" cap="none" spc="0" normalizeH="0" baseline="0" noProof="0" dirty="0" smtClean="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1" i="0" u="none" strike="noStrike" kern="0" cap="none" spc="0" normalizeH="0" baseline="0" noProof="0" dirty="0" smtClean="0">
                  <a:ln>
                    <a:noFill/>
                  </a:ln>
                  <a:solidFill>
                    <a:srgbClr val="FFFFFF"/>
                  </a:solidFill>
                  <a:effectLst/>
                  <a:uLnTx/>
                  <a:uFillTx/>
                  <a:latin typeface="+mn-lt"/>
                  <a:ea typeface="+mn-ea"/>
                  <a:cs typeface="+mn-cs"/>
                </a:rPr>
                <a:t>1. Ereignissender</a:t>
              </a:r>
              <a:r>
                <a:rPr kumimoji="0" lang="de-AT" sz="1400" b="1" i="0" u="none" strike="noStrike" kern="0" cap="none" spc="0" normalizeH="0" baseline="0" noProof="0" dirty="0">
                  <a:ln>
                    <a:noFill/>
                  </a:ln>
                  <a:solidFill>
                    <a:srgbClr val="FFFFFF"/>
                  </a:solidFill>
                  <a:effectLst/>
                  <a:uLnTx/>
                  <a:uFillTx/>
                  <a:latin typeface="+mn-lt"/>
                  <a:ea typeface="+mn-ea"/>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400" b="0" i="0" u="none" strike="noStrike" kern="0" cap="none" spc="0" normalizeH="0" baseline="0" noProof="0" dirty="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0" i="0" u="none" strike="noStrike" kern="0" cap="none" spc="0" normalizeH="0" baseline="0" noProof="0" dirty="0">
                  <a:ln>
                    <a:noFill/>
                  </a:ln>
                  <a:solidFill>
                    <a:srgbClr val="FFFFFF"/>
                  </a:solidFill>
                  <a:effectLst/>
                  <a:uLnTx/>
                  <a:uFillTx/>
                  <a:latin typeface="+mn-lt"/>
                  <a:ea typeface="+mn-ea"/>
                  <a:cs typeface="+mn-cs"/>
                </a:rPr>
                <a:t>Ereignis auslösen,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0" i="0" u="none" strike="noStrike" kern="0" cap="none" spc="0" normalizeH="0" baseline="0" noProof="0" dirty="0">
                  <a:ln>
                    <a:noFill/>
                  </a:ln>
                  <a:solidFill>
                    <a:srgbClr val="FFFFFF"/>
                  </a:solidFill>
                  <a:effectLst/>
                  <a:uLnTx/>
                  <a:uFillTx/>
                  <a:latin typeface="+mn-lt"/>
                  <a:ea typeface="+mn-ea"/>
                  <a:cs typeface="+mn-cs"/>
                </a:rPr>
                <a:t>Ereignisdaten </a:t>
              </a:r>
              <a:r>
                <a:rPr kumimoji="0" lang="de-AT" sz="1400" b="0" i="0" u="none" strike="noStrike" kern="0" cap="none" spc="0" normalizeH="0" baseline="0" noProof="0" dirty="0" smtClean="0">
                  <a:ln>
                    <a:noFill/>
                  </a:ln>
                  <a:solidFill>
                    <a:srgbClr val="FFFFFF"/>
                  </a:solidFill>
                  <a:effectLst/>
                  <a:uLnTx/>
                  <a:uFillTx/>
                  <a:latin typeface="+mn-lt"/>
                  <a:ea typeface="+mn-ea"/>
                  <a:cs typeface="+mn-cs"/>
                </a:rPr>
                <a:t>erzeugen</a:t>
              </a:r>
              <a:br>
                <a:rPr kumimoji="0" lang="de-AT" sz="1400" b="0" i="0" u="none" strike="noStrike" kern="0" cap="none" spc="0" normalizeH="0" baseline="0" noProof="0" dirty="0" smtClean="0">
                  <a:ln>
                    <a:noFill/>
                  </a:ln>
                  <a:solidFill>
                    <a:srgbClr val="FFFFFF"/>
                  </a:solidFill>
                  <a:effectLst/>
                  <a:uLnTx/>
                  <a:uFillTx/>
                  <a:latin typeface="+mn-lt"/>
                  <a:ea typeface="+mn-ea"/>
                  <a:cs typeface="+mn-cs"/>
                </a:rPr>
              </a:br>
              <a:r>
                <a:rPr kumimoji="0" lang="de-AT" sz="1400" b="0" i="0" u="none" strike="noStrike" kern="0" cap="none" spc="0" normalizeH="0" baseline="0" noProof="0" dirty="0" smtClean="0">
                  <a:ln>
                    <a:noFill/>
                  </a:ln>
                  <a:solidFill>
                    <a:srgbClr val="FFFFFF"/>
                  </a:solidFill>
                  <a:effectLst/>
                  <a:uLnTx/>
                  <a:uFillTx/>
                  <a:latin typeface="+mn-lt"/>
                  <a:ea typeface="+mn-ea"/>
                  <a:cs typeface="+mn-cs"/>
                </a:rPr>
                <a:t>(</a:t>
              </a: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zB</a:t>
              </a:r>
              <a:r>
                <a:rPr kumimoji="0" lang="de-AT" sz="1400" b="0" i="0" u="none" strike="noStrike" kern="0" cap="none" spc="0" normalizeH="0" baseline="0" noProof="0" dirty="0" smtClean="0">
                  <a:ln>
                    <a:noFill/>
                  </a:ln>
                  <a:solidFill>
                    <a:srgbClr val="FFFFFF"/>
                  </a:solidFill>
                  <a:effectLst/>
                  <a:uLnTx/>
                  <a:uFillTx/>
                  <a:latin typeface="+mn-lt"/>
                  <a:ea typeface="+mn-ea"/>
                  <a:cs typeface="+mn-cs"/>
                </a:rPr>
                <a:t> Touch auf View)</a:t>
              </a:r>
              <a:endParaRPr kumimoji="0" lang="en-US" sz="1400" b="0" i="0" u="none" strike="noStrike" kern="0" cap="none" spc="0" normalizeH="0" baseline="0" noProof="0" dirty="0">
                <a:ln>
                  <a:noFill/>
                </a:ln>
                <a:solidFill>
                  <a:srgbClr val="FFFFFF"/>
                </a:solidFill>
                <a:effectLst/>
                <a:uLnTx/>
                <a:uFillTx/>
                <a:latin typeface="+mn-lt"/>
                <a:ea typeface="+mn-ea"/>
                <a:cs typeface="+mn-cs"/>
              </a:endParaRPr>
            </a:p>
          </p:txBody>
        </p:sp>
        <p:sp>
          <p:nvSpPr>
            <p:cNvPr id="9" name="Rectangle 7"/>
            <p:cNvSpPr>
              <a:spLocks noChangeArrowheads="1"/>
            </p:cNvSpPr>
            <p:nvPr/>
          </p:nvSpPr>
          <p:spPr bwMode="auto">
            <a:xfrm>
              <a:off x="3676" y="2296"/>
              <a:ext cx="1814" cy="1088"/>
            </a:xfrm>
            <a:prstGeom prst="rect">
              <a:avLst/>
            </a:prstGeom>
            <a:gradFill rotWithShape="1">
              <a:gsLst>
                <a:gs pos="0">
                  <a:srgbClr val="808F9C">
                    <a:shade val="51000"/>
                    <a:satMod val="130000"/>
                  </a:srgbClr>
                </a:gs>
                <a:gs pos="80000">
                  <a:srgbClr val="808F9C">
                    <a:shade val="93000"/>
                    <a:satMod val="130000"/>
                  </a:srgbClr>
                </a:gs>
                <a:gs pos="100000">
                  <a:srgbClr val="808F9C">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400" b="1" i="0" u="none" strike="noStrike" kern="0" cap="none" spc="0" normalizeH="0" baseline="0" noProof="0" dirty="0" smtClean="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1" i="0" u="none" strike="noStrike" kern="0" cap="none" spc="0" normalizeH="0" baseline="0" noProof="0" dirty="0" smtClean="0">
                  <a:ln>
                    <a:noFill/>
                  </a:ln>
                  <a:solidFill>
                    <a:srgbClr val="FFFFFF"/>
                  </a:solidFill>
                  <a:effectLst/>
                  <a:uLnTx/>
                  <a:uFillTx/>
                  <a:latin typeface="+mn-lt"/>
                  <a:ea typeface="+mn-ea"/>
                  <a:cs typeface="+mn-cs"/>
                </a:rPr>
                <a:t>Ereignisempfänger</a:t>
              </a:r>
              <a:r>
                <a:rPr kumimoji="0" lang="de-AT" sz="1400" b="1" i="0" u="none" strike="noStrike" kern="0" cap="none" spc="0" normalizeH="0" baseline="0" noProof="0" dirty="0">
                  <a:ln>
                    <a:noFill/>
                  </a:ln>
                  <a:solidFill>
                    <a:srgbClr val="FFFFFF"/>
                  </a:solidFill>
                  <a:effectLst/>
                  <a:uLnTx/>
                  <a:uFillTx/>
                  <a:latin typeface="+mn-lt"/>
                  <a:ea typeface="+mn-ea"/>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de-AT" sz="1400" b="0" i="0" u="none" strike="noStrike" kern="0" cap="none" spc="0" normalizeH="0" baseline="0" noProof="0" dirty="0">
                <a:ln>
                  <a:noFill/>
                </a:ln>
                <a:solidFill>
                  <a:srgbClr val="FFFFFF"/>
                </a:solidFill>
                <a:effectLst/>
                <a:uLnTx/>
                <a:uFillTx/>
                <a:latin typeface="+mn-l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AT" sz="1400" b="0" i="0" u="none" strike="noStrike" kern="0" cap="none" spc="0" normalizeH="0" baseline="0" noProof="0" dirty="0">
                  <a:ln>
                    <a:noFill/>
                  </a:ln>
                  <a:solidFill>
                    <a:srgbClr val="FFFFFF"/>
                  </a:solidFill>
                  <a:effectLst/>
                  <a:uLnTx/>
                  <a:uFillTx/>
                  <a:latin typeface="+mn-lt"/>
                  <a:ea typeface="+mn-ea"/>
                  <a:cs typeface="+mn-cs"/>
                </a:rPr>
                <a:t>Ereignisdaten </a:t>
              </a:r>
              <a:r>
                <a:rPr kumimoji="0" lang="de-AT" sz="1400" b="0" i="0" u="none" strike="noStrike" kern="0" cap="none" spc="0" normalizeH="0" baseline="0" noProof="0" dirty="0" smtClean="0">
                  <a:ln>
                    <a:noFill/>
                  </a:ln>
                  <a:solidFill>
                    <a:srgbClr val="FFFFFF"/>
                  </a:solidFill>
                  <a:effectLst/>
                  <a:uLnTx/>
                  <a:uFillTx/>
                  <a:latin typeface="+mn-lt"/>
                  <a:ea typeface="+mn-ea"/>
                  <a:cs typeface="+mn-cs"/>
                </a:rPr>
                <a:t>verarbeiten</a:t>
              </a:r>
              <a:br>
                <a:rPr kumimoji="0" lang="de-AT" sz="1400" b="0" i="0" u="none" strike="noStrike" kern="0" cap="none" spc="0" normalizeH="0" baseline="0" noProof="0" dirty="0" smtClean="0">
                  <a:ln>
                    <a:noFill/>
                  </a:ln>
                  <a:solidFill>
                    <a:srgbClr val="FFFFFF"/>
                  </a:solidFill>
                  <a:effectLst/>
                  <a:uLnTx/>
                  <a:uFillTx/>
                  <a:latin typeface="+mn-lt"/>
                  <a:ea typeface="+mn-ea"/>
                  <a:cs typeface="+mn-cs"/>
                </a:rPr>
              </a:br>
              <a:r>
                <a:rPr kumimoji="0" lang="de-AT" sz="1400" b="0" i="0" u="none" strike="noStrike" kern="0" cap="none" spc="0" normalizeH="0" baseline="0" noProof="0" dirty="0" smtClean="0">
                  <a:ln>
                    <a:noFill/>
                  </a:ln>
                  <a:solidFill>
                    <a:srgbClr val="FFFFFF"/>
                  </a:solidFill>
                  <a:effectLst/>
                  <a:uLnTx/>
                  <a:uFillTx/>
                  <a:latin typeface="+mn-lt"/>
                  <a:ea typeface="+mn-ea"/>
                  <a:cs typeface="+mn-cs"/>
                </a:rPr>
                <a:t>(z.B. Implementierung der</a:t>
              </a:r>
              <a:br>
                <a:rPr kumimoji="0" lang="de-AT" sz="1400" b="0" i="0" u="none" strike="noStrike" kern="0" cap="none" spc="0" normalizeH="0" baseline="0" noProof="0" dirty="0" smtClean="0">
                  <a:ln>
                    <a:noFill/>
                  </a:ln>
                  <a:solidFill>
                    <a:srgbClr val="FFFFFF"/>
                  </a:solidFill>
                  <a:effectLst/>
                  <a:uLnTx/>
                  <a:uFillTx/>
                  <a:latin typeface="+mn-lt"/>
                  <a:ea typeface="+mn-ea"/>
                  <a:cs typeface="+mn-cs"/>
                </a:rPr>
              </a:br>
              <a:r>
                <a:rPr kumimoji="0" lang="de-AT" sz="1400" b="0" i="0" u="none" strike="noStrike" kern="0" cap="none" spc="0" normalizeH="0" baseline="0" noProof="0" dirty="0" smtClean="0">
                  <a:ln>
                    <a:noFill/>
                  </a:ln>
                  <a:solidFill>
                    <a:srgbClr val="FFFFFF"/>
                  </a:solidFill>
                  <a:effectLst/>
                  <a:uLnTx/>
                  <a:uFillTx/>
                  <a:latin typeface="+mn-lt"/>
                  <a:ea typeface="+mn-ea"/>
                  <a:cs typeface="+mn-cs"/>
                </a:rPr>
                <a:t>Methode </a:t>
              </a:r>
              <a:r>
                <a:rPr kumimoji="0" lang="de-AT" sz="1400" b="0" i="0" u="none" strike="noStrike" kern="0" cap="none" spc="0" normalizeH="0" baseline="0" noProof="0" dirty="0" err="1" smtClean="0">
                  <a:ln>
                    <a:noFill/>
                  </a:ln>
                  <a:solidFill>
                    <a:srgbClr val="FFFFFF"/>
                  </a:solidFill>
                  <a:effectLst/>
                  <a:uLnTx/>
                  <a:uFillTx/>
                  <a:latin typeface="+mn-lt"/>
                  <a:ea typeface="+mn-ea"/>
                  <a:cs typeface="+mn-cs"/>
                </a:rPr>
                <a:t>OnTouch</a:t>
              </a:r>
              <a:r>
                <a:rPr kumimoji="0" lang="de-AT" sz="1400" b="0" i="0" u="none" strike="noStrike" kern="0" cap="none" spc="0" normalizeH="0" baseline="0" noProof="0" dirty="0" smtClean="0">
                  <a:ln>
                    <a:noFill/>
                  </a:ln>
                  <a:solidFill>
                    <a:srgbClr val="FFFFFF"/>
                  </a:solidFill>
                  <a:effectLst/>
                  <a:uLnTx/>
                  <a:uFillTx/>
                  <a:latin typeface="+mn-lt"/>
                  <a:ea typeface="+mn-ea"/>
                  <a:cs typeface="+mn-cs"/>
                </a:rPr>
                <a:t>(…))</a:t>
              </a:r>
              <a:endParaRPr kumimoji="0" lang="en-US" sz="1400" b="0" i="0" u="none" strike="noStrike" kern="0" cap="none" spc="0" normalizeH="0" baseline="0" noProof="0" dirty="0">
                <a:ln>
                  <a:noFill/>
                </a:ln>
                <a:solidFill>
                  <a:srgbClr val="FFFFFF"/>
                </a:solidFill>
                <a:effectLst/>
                <a:uLnTx/>
                <a:uFillTx/>
                <a:latin typeface="+mn-lt"/>
                <a:ea typeface="+mn-ea"/>
                <a:cs typeface="+mn-cs"/>
              </a:endParaRPr>
            </a:p>
          </p:txBody>
        </p:sp>
      </p:grpSp>
      <p:sp>
        <p:nvSpPr>
          <p:cNvPr id="10" name="Nach oben gebogener Pfeil 9"/>
          <p:cNvSpPr/>
          <p:nvPr/>
        </p:nvSpPr>
        <p:spPr>
          <a:xfrm rot="5400000" flipH="1">
            <a:off x="1456765" y="1972202"/>
            <a:ext cx="1643074" cy="1413397"/>
          </a:xfrm>
          <a:prstGeom prst="bentUpArrow">
            <a:avLst/>
          </a:prstGeom>
          <a:solidFill>
            <a:srgbClr val="97C022"/>
          </a:solidFill>
          <a:ln w="25400" cap="flat" cmpd="sng" algn="ctr">
            <a:solidFill>
              <a:srgbClr val="97C02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mn-lt"/>
              <a:ea typeface="+mn-ea"/>
              <a:cs typeface="+mn-cs"/>
            </a:endParaRPr>
          </a:p>
        </p:txBody>
      </p:sp>
      <p:sp>
        <p:nvSpPr>
          <p:cNvPr id="11" name="Nach oben gebogener Pfeil 10"/>
          <p:cNvSpPr/>
          <p:nvPr/>
        </p:nvSpPr>
        <p:spPr>
          <a:xfrm rot="10800000" flipH="1">
            <a:off x="6215074" y="2000240"/>
            <a:ext cx="1643074" cy="1413397"/>
          </a:xfrm>
          <a:prstGeom prst="bentUpArrow">
            <a:avLst/>
          </a:prstGeom>
          <a:solidFill>
            <a:srgbClr val="97C022"/>
          </a:solidFill>
          <a:ln w="25400" cap="flat" cmpd="sng" algn="ctr">
            <a:solidFill>
              <a:srgbClr val="97C02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mn-lt"/>
              <a:ea typeface="+mn-ea"/>
              <a:cs typeface="+mn-cs"/>
            </a:endParaRPr>
          </a:p>
        </p:txBody>
      </p:sp>
      <p:sp>
        <p:nvSpPr>
          <p:cNvPr id="12" name="Explosion 1 11"/>
          <p:cNvSpPr/>
          <p:nvPr/>
        </p:nvSpPr>
        <p:spPr>
          <a:xfrm>
            <a:off x="2699792" y="4976057"/>
            <a:ext cx="1644201" cy="792088"/>
          </a:xfrm>
          <a:prstGeom prst="irregularSeal1">
            <a:avLst/>
          </a:prstGeom>
          <a:solidFill>
            <a:srgbClr val="97C022"/>
          </a:solidFill>
          <a:ln w="25400" cap="flat" cmpd="sng" algn="ctr">
            <a:solidFill>
              <a:srgbClr val="97C02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smtClean="0">
                <a:ln>
                  <a:noFill/>
                </a:ln>
                <a:solidFill>
                  <a:srgbClr val="FFFFFF"/>
                </a:solidFill>
                <a:effectLst/>
                <a:uLnTx/>
                <a:uFillTx/>
                <a:latin typeface="+mn-lt"/>
                <a:ea typeface="+mn-ea"/>
                <a:cs typeface="+mn-cs"/>
              </a:rPr>
              <a:t>System</a:t>
            </a:r>
            <a:endParaRPr kumimoji="0" lang="de-DE" sz="1600" b="0" i="0" u="none" strike="noStrike" kern="0" cap="none" spc="0" normalizeH="0" baseline="0" noProof="0" dirty="0">
              <a:ln>
                <a:noFill/>
              </a:ln>
              <a:solidFill>
                <a:srgbClr val="FFFFFF"/>
              </a:solidFill>
              <a:effectLst/>
              <a:uLnTx/>
              <a:uFillTx/>
              <a:latin typeface="+mn-lt"/>
              <a:ea typeface="+mn-ea"/>
              <a:cs typeface="+mn-cs"/>
            </a:endParaRPr>
          </a:p>
        </p:txBody>
      </p:sp>
      <p:sp>
        <p:nvSpPr>
          <p:cNvPr id="13" name="Explosion 1 12"/>
          <p:cNvSpPr/>
          <p:nvPr/>
        </p:nvSpPr>
        <p:spPr>
          <a:xfrm>
            <a:off x="2267744" y="692696"/>
            <a:ext cx="1644201" cy="936104"/>
          </a:xfrm>
          <a:prstGeom prst="irregularSeal1">
            <a:avLst/>
          </a:prstGeom>
          <a:solidFill>
            <a:srgbClr val="97C022"/>
          </a:solidFill>
          <a:ln w="25400" cap="flat" cmpd="sng" algn="ctr">
            <a:solidFill>
              <a:srgbClr val="97C02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rgbClr val="FFFFFF"/>
                </a:solidFill>
                <a:effectLst/>
                <a:uLnTx/>
                <a:uFillTx/>
                <a:latin typeface="+mn-lt"/>
                <a:ea typeface="+mn-ea"/>
                <a:cs typeface="+mn-cs"/>
              </a:rPr>
              <a:t>Eigener Code</a:t>
            </a:r>
            <a:endParaRPr kumimoji="0" lang="de-DE" sz="1400" b="0" i="0" u="none" strike="noStrike" kern="0" cap="none" spc="0" normalizeH="0" baseline="0" noProof="0" dirty="0">
              <a:ln>
                <a:noFill/>
              </a:ln>
              <a:solidFill>
                <a:srgbClr val="FFFFFF"/>
              </a:solidFill>
              <a:effectLst/>
              <a:uLnTx/>
              <a:uFillTx/>
              <a:latin typeface="+mn-lt"/>
              <a:ea typeface="+mn-ea"/>
              <a:cs typeface="+mn-cs"/>
            </a:endParaRPr>
          </a:p>
        </p:txBody>
      </p:sp>
      <p:sp>
        <p:nvSpPr>
          <p:cNvPr id="14" name="Explosion 1 13"/>
          <p:cNvSpPr/>
          <p:nvPr/>
        </p:nvSpPr>
        <p:spPr>
          <a:xfrm>
            <a:off x="7499799" y="4942569"/>
            <a:ext cx="1644201" cy="936104"/>
          </a:xfrm>
          <a:prstGeom prst="irregularSeal1">
            <a:avLst/>
          </a:prstGeom>
          <a:solidFill>
            <a:srgbClr val="97C022"/>
          </a:solidFill>
          <a:ln w="25400" cap="flat" cmpd="sng" algn="ctr">
            <a:solidFill>
              <a:srgbClr val="97C02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smtClean="0">
                <a:ln>
                  <a:noFill/>
                </a:ln>
                <a:solidFill>
                  <a:srgbClr val="FFFFFF"/>
                </a:solidFill>
                <a:effectLst/>
                <a:uLnTx/>
                <a:uFillTx/>
                <a:latin typeface="+mn-lt"/>
                <a:ea typeface="+mn-ea"/>
                <a:cs typeface="+mn-cs"/>
              </a:rPr>
              <a:t>Eigener Code</a:t>
            </a:r>
            <a:endParaRPr kumimoji="0" lang="de-DE" sz="1400" b="0" i="0" u="none" strike="noStrike" kern="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2453657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en-US" dirty="0" err="1" smtClean="0"/>
              <a:t>Deklarativ</a:t>
            </a:r>
            <a:endParaRPr lang="en-US" dirty="0" smtClean="0"/>
          </a:p>
          <a:p>
            <a:pPr lvl="1"/>
            <a:r>
              <a:rPr lang="en-US" dirty="0" err="1" smtClean="0"/>
              <a:t>Innerhalb</a:t>
            </a:r>
            <a:r>
              <a:rPr lang="en-US" dirty="0" smtClean="0"/>
              <a:t> </a:t>
            </a:r>
            <a:r>
              <a:rPr lang="en-US" dirty="0" err="1" smtClean="0"/>
              <a:t>eines</a:t>
            </a:r>
            <a:r>
              <a:rPr lang="en-US" dirty="0" smtClean="0"/>
              <a:t> Layout XML </a:t>
            </a:r>
            <a:r>
              <a:rPr lang="en-US" dirty="0" err="1" smtClean="0"/>
              <a:t>wird</a:t>
            </a:r>
            <a:r>
              <a:rPr lang="en-US" dirty="0" smtClean="0"/>
              <a:t> </a:t>
            </a:r>
            <a:r>
              <a:rPr lang="en-US" dirty="0" err="1" smtClean="0"/>
              <a:t>eine</a:t>
            </a:r>
            <a:r>
              <a:rPr lang="en-US" dirty="0" smtClean="0"/>
              <a:t> </a:t>
            </a:r>
            <a:r>
              <a:rPr lang="en-US" dirty="0" err="1" smtClean="0"/>
              <a:t>Referenz</a:t>
            </a:r>
            <a:r>
              <a:rPr lang="en-US" dirty="0" smtClean="0"/>
              <a:t> auf </a:t>
            </a:r>
            <a:r>
              <a:rPr lang="en-US" dirty="0" err="1" smtClean="0"/>
              <a:t>eine</a:t>
            </a:r>
            <a:r>
              <a:rPr lang="en-US" dirty="0" smtClean="0"/>
              <a:t> </a:t>
            </a:r>
            <a:r>
              <a:rPr lang="en-US" dirty="0" err="1" smtClean="0"/>
              <a:t>Methode</a:t>
            </a:r>
            <a:r>
              <a:rPr lang="en-US" dirty="0"/>
              <a:t> </a:t>
            </a:r>
            <a:r>
              <a:rPr lang="en-US" dirty="0" smtClean="0"/>
              <a:t>der Activity </a:t>
            </a:r>
            <a:r>
              <a:rPr lang="en-US" dirty="0" err="1" smtClean="0"/>
              <a:t>gemacht</a:t>
            </a:r>
            <a:r>
              <a:rPr lang="en-US" dirty="0" smtClean="0"/>
              <a:t>, </a:t>
            </a:r>
            <a:r>
              <a:rPr lang="en-US" dirty="0" err="1" smtClean="0"/>
              <a:t>welche</a:t>
            </a:r>
            <a:r>
              <a:rPr lang="en-US" dirty="0" smtClean="0"/>
              <a:t> das </a:t>
            </a:r>
            <a:r>
              <a:rPr lang="en-US" dirty="0" err="1" smtClean="0"/>
              <a:t>entsprechende</a:t>
            </a:r>
            <a:r>
              <a:rPr lang="en-US" dirty="0" smtClean="0"/>
              <a:t> </a:t>
            </a:r>
            <a:r>
              <a:rPr lang="en-US" dirty="0" err="1" smtClean="0"/>
              <a:t>Ereignis</a:t>
            </a:r>
            <a:r>
              <a:rPr lang="en-US" dirty="0" smtClean="0"/>
              <a:t> </a:t>
            </a:r>
            <a:r>
              <a:rPr lang="en-US" dirty="0" err="1" smtClean="0"/>
              <a:t>behandeln</a:t>
            </a:r>
            <a:r>
              <a:rPr lang="en-US" dirty="0" smtClean="0"/>
              <a:t> </a:t>
            </a:r>
            <a:r>
              <a:rPr lang="en-US" dirty="0" err="1" smtClean="0"/>
              <a:t>soll</a:t>
            </a:r>
            <a:r>
              <a:rPr lang="en-US" dirty="0" smtClean="0"/>
              <a:t>.</a:t>
            </a:r>
          </a:p>
          <a:p>
            <a:r>
              <a:rPr lang="en-US" dirty="0" err="1" smtClean="0"/>
              <a:t>Programmatisch</a:t>
            </a:r>
            <a:endParaRPr lang="en-US" dirty="0" smtClean="0"/>
          </a:p>
          <a:p>
            <a:pPr lvl="1"/>
            <a:r>
              <a:rPr lang="en-US" dirty="0" err="1" smtClean="0"/>
              <a:t>Innerhalb</a:t>
            </a:r>
            <a:r>
              <a:rPr lang="en-US" dirty="0" smtClean="0"/>
              <a:t> der Activity </a:t>
            </a:r>
            <a:r>
              <a:rPr lang="en-US" dirty="0" err="1" smtClean="0"/>
              <a:t>wird</a:t>
            </a:r>
            <a:r>
              <a:rPr lang="en-US" dirty="0" smtClean="0"/>
              <a:t> </a:t>
            </a:r>
            <a:r>
              <a:rPr lang="en-US" dirty="0" err="1" smtClean="0"/>
              <a:t>im</a:t>
            </a:r>
            <a:r>
              <a:rPr lang="en-US" dirty="0" smtClean="0"/>
              <a:t> </a:t>
            </a:r>
            <a:r>
              <a:rPr lang="en-US" dirty="0" err="1" smtClean="0"/>
              <a:t>Quellcode</a:t>
            </a:r>
            <a:r>
              <a:rPr lang="en-US" dirty="0" smtClean="0"/>
              <a:t> </a:t>
            </a:r>
            <a:r>
              <a:rPr lang="en-US" dirty="0" err="1" smtClean="0"/>
              <a:t>ein</a:t>
            </a:r>
            <a:r>
              <a:rPr lang="en-US" dirty="0" smtClean="0"/>
              <a:t> Listener </a:t>
            </a:r>
            <a:r>
              <a:rPr lang="en-US" dirty="0" err="1" smtClean="0"/>
              <a:t>für</a:t>
            </a:r>
            <a:r>
              <a:rPr lang="en-US" dirty="0" smtClean="0"/>
              <a:t> </a:t>
            </a:r>
            <a:r>
              <a:rPr lang="en-US" dirty="0" err="1" smtClean="0"/>
              <a:t>ein</a:t>
            </a:r>
            <a:r>
              <a:rPr lang="en-US" dirty="0" smtClean="0"/>
              <a:t> </a:t>
            </a:r>
            <a:r>
              <a:rPr lang="en-US" dirty="0" err="1" smtClean="0"/>
              <a:t>Entsprechendes</a:t>
            </a:r>
            <a:r>
              <a:rPr lang="en-US" dirty="0" smtClean="0"/>
              <a:t> Event </a:t>
            </a:r>
            <a:r>
              <a:rPr lang="en-US" dirty="0" err="1" smtClean="0"/>
              <a:t>gesetzt</a:t>
            </a:r>
            <a:endParaRPr lang="en-US" dirty="0" smtClean="0"/>
          </a:p>
          <a:p>
            <a:pPr marL="1371600" lvl="2" indent="-457200">
              <a:buFont typeface="+mj-lt"/>
              <a:buAutoNum type="arabicPeriod"/>
            </a:pPr>
            <a:r>
              <a:rPr lang="en-US" dirty="0" smtClean="0"/>
              <a:t>Die </a:t>
            </a:r>
            <a:r>
              <a:rPr lang="en-US" dirty="0" err="1" smtClean="0"/>
              <a:t>Activty</a:t>
            </a:r>
            <a:r>
              <a:rPr lang="en-US" dirty="0" smtClean="0"/>
              <a:t> </a:t>
            </a:r>
            <a:r>
              <a:rPr lang="en-US" dirty="0" err="1" smtClean="0"/>
              <a:t>implementiert</a:t>
            </a:r>
            <a:r>
              <a:rPr lang="en-US" dirty="0" smtClean="0"/>
              <a:t> </a:t>
            </a:r>
            <a:r>
              <a:rPr lang="en-US" dirty="0" err="1" smtClean="0"/>
              <a:t>ein</a:t>
            </a:r>
            <a:r>
              <a:rPr lang="en-US" dirty="0" smtClean="0"/>
              <a:t> </a:t>
            </a:r>
            <a:r>
              <a:rPr lang="en-US" dirty="0" err="1" smtClean="0"/>
              <a:t>entsprechendes</a:t>
            </a:r>
            <a:r>
              <a:rPr lang="en-US" dirty="0" smtClean="0"/>
              <a:t> Interface und </a:t>
            </a:r>
            <a:r>
              <a:rPr lang="en-US" dirty="0" err="1" smtClean="0"/>
              <a:t>wird</a:t>
            </a:r>
            <a:r>
              <a:rPr lang="en-US" dirty="0" smtClean="0"/>
              <a:t> </a:t>
            </a:r>
            <a:r>
              <a:rPr lang="en-US" dirty="0" err="1" smtClean="0"/>
              <a:t>als</a:t>
            </a:r>
            <a:r>
              <a:rPr lang="en-US" dirty="0" smtClean="0"/>
              <a:t> Listener </a:t>
            </a:r>
            <a:r>
              <a:rPr lang="en-US" dirty="0" err="1" smtClean="0"/>
              <a:t>verwendet</a:t>
            </a:r>
            <a:endParaRPr lang="en-US" dirty="0" smtClean="0"/>
          </a:p>
          <a:p>
            <a:pPr marL="1371600" lvl="2" indent="-457200">
              <a:buFont typeface="+mj-lt"/>
              <a:buAutoNum type="arabicPeriod"/>
            </a:pPr>
            <a:r>
              <a:rPr lang="en-US" dirty="0" err="1" smtClean="0"/>
              <a:t>Eine</a:t>
            </a:r>
            <a:r>
              <a:rPr lang="en-US" dirty="0" smtClean="0"/>
              <a:t> </a:t>
            </a:r>
            <a:r>
              <a:rPr lang="en-US" dirty="0" err="1" smtClean="0"/>
              <a:t>eigene</a:t>
            </a:r>
            <a:r>
              <a:rPr lang="en-US" dirty="0" smtClean="0"/>
              <a:t> Listener </a:t>
            </a:r>
            <a:r>
              <a:rPr lang="en-US" dirty="0" err="1" smtClean="0"/>
              <a:t>Klasse</a:t>
            </a:r>
            <a:r>
              <a:rPr lang="en-US" dirty="0" smtClean="0"/>
              <a:t> </a:t>
            </a:r>
            <a:r>
              <a:rPr lang="en-US" dirty="0" err="1" smtClean="0"/>
              <a:t>wird</a:t>
            </a:r>
            <a:r>
              <a:rPr lang="en-US" dirty="0" smtClean="0"/>
              <a:t> </a:t>
            </a:r>
            <a:r>
              <a:rPr lang="en-US" dirty="0" err="1" smtClean="0"/>
              <a:t>erstellt</a:t>
            </a:r>
            <a:endParaRPr lang="en-US" dirty="0" smtClean="0"/>
          </a:p>
          <a:p>
            <a:pPr lvl="3"/>
            <a:r>
              <a:rPr lang="en-US" dirty="0" err="1" smtClean="0"/>
              <a:t>als</a:t>
            </a:r>
            <a:r>
              <a:rPr lang="en-US" dirty="0" smtClean="0"/>
              <a:t> </a:t>
            </a:r>
            <a:r>
              <a:rPr lang="en-US" dirty="0" err="1" smtClean="0"/>
              <a:t>eigene</a:t>
            </a:r>
            <a:r>
              <a:rPr lang="en-US" dirty="0" smtClean="0"/>
              <a:t> </a:t>
            </a:r>
            <a:r>
              <a:rPr lang="en-US" dirty="0" err="1" smtClean="0"/>
              <a:t>Klasse</a:t>
            </a:r>
            <a:r>
              <a:rPr lang="en-US" dirty="0" smtClean="0"/>
              <a:t> (in </a:t>
            </a:r>
            <a:r>
              <a:rPr lang="en-US" dirty="0" err="1" smtClean="0"/>
              <a:t>eigener</a:t>
            </a:r>
            <a:r>
              <a:rPr lang="en-US" dirty="0" smtClean="0"/>
              <a:t> </a:t>
            </a:r>
            <a:r>
              <a:rPr lang="en-US" dirty="0" err="1" smtClean="0"/>
              <a:t>Datei</a:t>
            </a:r>
            <a:r>
              <a:rPr lang="en-US" dirty="0" smtClean="0"/>
              <a:t>)</a:t>
            </a:r>
          </a:p>
          <a:p>
            <a:pPr lvl="3"/>
            <a:r>
              <a:rPr lang="en-US" dirty="0" err="1" smtClean="0"/>
              <a:t>als</a:t>
            </a:r>
            <a:r>
              <a:rPr lang="en-US" dirty="0" smtClean="0"/>
              <a:t> </a:t>
            </a:r>
            <a:r>
              <a:rPr lang="en-US" dirty="0" err="1" smtClean="0"/>
              <a:t>innere</a:t>
            </a:r>
            <a:r>
              <a:rPr lang="en-US" dirty="0" smtClean="0"/>
              <a:t> </a:t>
            </a:r>
            <a:r>
              <a:rPr lang="en-US" dirty="0" err="1" smtClean="0"/>
              <a:t>Klasse</a:t>
            </a:r>
            <a:r>
              <a:rPr lang="en-US" dirty="0" smtClean="0"/>
              <a:t> </a:t>
            </a:r>
          </a:p>
          <a:p>
            <a:pPr marL="1371600" lvl="2" indent="-457200">
              <a:buFont typeface="+mj-lt"/>
              <a:buAutoNum type="arabicPeriod"/>
            </a:pPr>
            <a:r>
              <a:rPr lang="en-US" dirty="0" err="1" smtClean="0"/>
              <a:t>Eine</a:t>
            </a:r>
            <a:r>
              <a:rPr lang="en-US" dirty="0" smtClean="0"/>
              <a:t> </a:t>
            </a:r>
            <a:r>
              <a:rPr lang="en-US" dirty="0" err="1" smtClean="0"/>
              <a:t>anonyme</a:t>
            </a:r>
            <a:r>
              <a:rPr lang="en-US" dirty="0" smtClean="0"/>
              <a:t> </a:t>
            </a:r>
            <a:r>
              <a:rPr lang="en-US" dirty="0" err="1" smtClean="0"/>
              <a:t>Klasse</a:t>
            </a:r>
            <a:r>
              <a:rPr lang="en-US" dirty="0" smtClean="0"/>
              <a:t> </a:t>
            </a:r>
            <a:r>
              <a:rPr lang="en-US" dirty="0" err="1" smtClean="0"/>
              <a:t>wird</a:t>
            </a:r>
            <a:r>
              <a:rPr lang="en-US" dirty="0" smtClean="0"/>
              <a:t> </a:t>
            </a:r>
            <a:r>
              <a:rPr lang="en-US" dirty="0" err="1" smtClean="0"/>
              <a:t>einmal</a:t>
            </a:r>
            <a:r>
              <a:rPr lang="en-US" dirty="0" smtClean="0"/>
              <a:t> </a:t>
            </a:r>
            <a:r>
              <a:rPr lang="en-US" dirty="0" err="1" smtClean="0"/>
              <a:t>definiert</a:t>
            </a:r>
            <a:endParaRPr lang="de-AT" dirty="0"/>
          </a:p>
        </p:txBody>
      </p:sp>
      <p:sp>
        <p:nvSpPr>
          <p:cNvPr id="4" name="Titel 3"/>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3" name="Textplatzhalter 2"/>
          <p:cNvSpPr>
            <a:spLocks noGrp="1"/>
          </p:cNvSpPr>
          <p:nvPr>
            <p:ph type="body" sz="quarter" idx="10"/>
          </p:nvPr>
        </p:nvSpPr>
        <p:spPr/>
        <p:txBody>
          <a:bodyPr>
            <a:normAutofit fontScale="55000" lnSpcReduction="20000"/>
          </a:bodyPr>
          <a:lstStyle/>
          <a:p>
            <a:r>
              <a:rPr lang="en-US" dirty="0" err="1" smtClean="0"/>
              <a:t>Möglichkeiten</a:t>
            </a:r>
            <a:r>
              <a:rPr lang="en-US" dirty="0" smtClean="0"/>
              <a:t> des Event-Handlings</a:t>
            </a:r>
          </a:p>
          <a:p>
            <a:r>
              <a:rPr lang="en-US" dirty="0" err="1" smtClean="0"/>
              <a:t>innerhalb</a:t>
            </a:r>
            <a:r>
              <a:rPr lang="en-US" dirty="0" smtClean="0"/>
              <a:t> von Activities</a:t>
            </a:r>
            <a:endParaRPr lang="de-AT" dirty="0"/>
          </a:p>
        </p:txBody>
      </p:sp>
    </p:spTree>
    <p:extLst>
      <p:ext uri="{BB962C8B-B14F-4D97-AF65-F5344CB8AC3E}">
        <p14:creationId xmlns:p14="http://schemas.microsoft.com/office/powerpoint/2010/main" val="320260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3" name="Textplatzhalter 2"/>
          <p:cNvSpPr>
            <a:spLocks noGrp="1"/>
          </p:cNvSpPr>
          <p:nvPr>
            <p:ph type="body" sz="quarter" idx="10"/>
          </p:nvPr>
        </p:nvSpPr>
        <p:spPr/>
        <p:txBody>
          <a:bodyPr/>
          <a:lstStyle/>
          <a:p>
            <a:r>
              <a:rPr lang="en-US" dirty="0" err="1" smtClean="0"/>
              <a:t>Deklarative</a:t>
            </a:r>
            <a:r>
              <a:rPr lang="en-US" dirty="0" smtClean="0"/>
              <a:t> </a:t>
            </a:r>
            <a:r>
              <a:rPr lang="en-US" dirty="0" err="1" smtClean="0"/>
              <a:t>Zuordnung</a:t>
            </a:r>
            <a:r>
              <a:rPr lang="en-US" dirty="0" smtClean="0"/>
              <a:t> von Events</a:t>
            </a:r>
            <a:endParaRPr lang="de-AT"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94" y="1524000"/>
            <a:ext cx="67532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94" y="3505200"/>
            <a:ext cx="67437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hteckige Legende 5"/>
          <p:cNvSpPr/>
          <p:nvPr/>
        </p:nvSpPr>
        <p:spPr>
          <a:xfrm>
            <a:off x="5257800" y="3181350"/>
            <a:ext cx="2861761" cy="1506778"/>
          </a:xfrm>
          <a:prstGeom prst="wedgeRectCallout">
            <a:avLst>
              <a:gd name="adj1" fmla="val -79688"/>
              <a:gd name="adj2" fmla="val 1263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2. Implementierung der Funktionalität beim Buttonklick in der </a:t>
            </a:r>
            <a:r>
              <a:rPr lang="de-AT" sz="1600" dirty="0" err="1" smtClean="0"/>
              <a:t>Activity</a:t>
            </a:r>
            <a:endParaRPr lang="de-AT" sz="1600" dirty="0" smtClean="0"/>
          </a:p>
          <a:p>
            <a:pPr algn="ctr"/>
            <a:r>
              <a:rPr lang="de-AT" sz="1600" dirty="0" smtClean="0"/>
              <a:t>(unverändert zur letzten Folie)</a:t>
            </a:r>
            <a:endParaRPr lang="de-AT" sz="1600" dirty="0"/>
          </a:p>
        </p:txBody>
      </p:sp>
      <p:sp>
        <p:nvSpPr>
          <p:cNvPr id="7" name="Rechteckige Legende 6"/>
          <p:cNvSpPr/>
          <p:nvPr/>
        </p:nvSpPr>
        <p:spPr>
          <a:xfrm>
            <a:off x="5815938" y="1371600"/>
            <a:ext cx="3099462" cy="1506778"/>
          </a:xfrm>
          <a:prstGeom prst="wedgeRectCallout">
            <a:avLst>
              <a:gd name="adj1" fmla="val -81483"/>
              <a:gd name="adj2" fmla="val 3413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1. Verknüpfen des Elements mit der Methode in der </a:t>
            </a:r>
            <a:r>
              <a:rPr lang="de-AT" sz="1600" dirty="0" err="1" smtClean="0"/>
              <a:t>Activity</a:t>
            </a:r>
            <a:endParaRPr lang="de-AT" sz="1600" dirty="0"/>
          </a:p>
        </p:txBody>
      </p:sp>
      <p:sp>
        <p:nvSpPr>
          <p:cNvPr id="4" name="Rechteck 3"/>
          <p:cNvSpPr/>
          <p:nvPr/>
        </p:nvSpPr>
        <p:spPr>
          <a:xfrm>
            <a:off x="533400" y="4800600"/>
            <a:ext cx="6364406" cy="1371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smtClean="0"/>
              <a:t>Die </a:t>
            </a:r>
            <a:r>
              <a:rPr lang="en-US" sz="1400" dirty="0" err="1" smtClean="0"/>
              <a:t>Methode</a:t>
            </a:r>
            <a:r>
              <a:rPr lang="en-US" sz="1400" dirty="0" smtClean="0"/>
              <a:t> </a:t>
            </a:r>
            <a:r>
              <a:rPr lang="en-US" sz="1400" dirty="0" err="1" smtClean="0"/>
              <a:t>innerhalb</a:t>
            </a:r>
            <a:r>
              <a:rPr lang="en-US" sz="1400" dirty="0" smtClean="0"/>
              <a:t> der Activity muss </a:t>
            </a:r>
            <a:r>
              <a:rPr lang="en-US" sz="1400" dirty="0" err="1" smtClean="0"/>
              <a:t>folgende</a:t>
            </a:r>
            <a:r>
              <a:rPr lang="en-US" sz="1400" dirty="0"/>
              <a:t> </a:t>
            </a:r>
            <a:r>
              <a:rPr lang="en-US" sz="1400" dirty="0" err="1" smtClean="0"/>
              <a:t>Eigenschaften</a:t>
            </a:r>
            <a:r>
              <a:rPr lang="en-US" sz="1400" dirty="0" smtClean="0"/>
              <a:t> </a:t>
            </a:r>
            <a:r>
              <a:rPr lang="en-US" sz="1400" dirty="0" err="1" smtClean="0"/>
              <a:t>aufweisen</a:t>
            </a:r>
            <a:r>
              <a:rPr lang="en-US" sz="1400" dirty="0" smtClean="0"/>
              <a:t>:</a:t>
            </a:r>
          </a:p>
          <a:p>
            <a:pPr marL="285750" indent="-285750">
              <a:buFont typeface="Arial" pitchFamily="34" charset="0"/>
              <a:buChar char="•"/>
            </a:pPr>
            <a:r>
              <a:rPr lang="en-US" sz="1400" dirty="0" smtClean="0"/>
              <a:t>Muss </a:t>
            </a:r>
            <a:r>
              <a:rPr lang="en-US" sz="1400" i="1" dirty="0" smtClean="0"/>
              <a:t>public</a:t>
            </a:r>
            <a:r>
              <a:rPr lang="en-US" sz="1400" dirty="0" smtClean="0"/>
              <a:t> </a:t>
            </a:r>
            <a:r>
              <a:rPr lang="en-US" sz="1400" dirty="0" err="1" smtClean="0"/>
              <a:t>sein</a:t>
            </a:r>
            <a:endParaRPr lang="en-US" sz="1400" dirty="0" smtClean="0"/>
          </a:p>
          <a:p>
            <a:pPr marL="285750" indent="-285750">
              <a:buFont typeface="Arial" pitchFamily="34" charset="0"/>
              <a:buChar char="•"/>
            </a:pPr>
            <a:r>
              <a:rPr lang="en-US" sz="1400" dirty="0" smtClean="0"/>
              <a:t>Muss </a:t>
            </a:r>
            <a:r>
              <a:rPr lang="en-US" sz="1400" i="1" dirty="0" smtClean="0"/>
              <a:t>void</a:t>
            </a:r>
            <a:r>
              <a:rPr lang="en-US" sz="1400" dirty="0" smtClean="0"/>
              <a:t> </a:t>
            </a:r>
            <a:r>
              <a:rPr lang="en-US" sz="1400" dirty="0" err="1" smtClean="0"/>
              <a:t>als</a:t>
            </a:r>
            <a:r>
              <a:rPr lang="en-US" sz="1400" dirty="0" smtClean="0"/>
              <a:t> </a:t>
            </a:r>
            <a:r>
              <a:rPr lang="en-US" sz="1400" dirty="0" err="1" smtClean="0"/>
              <a:t>Rückgabeparameter</a:t>
            </a:r>
            <a:r>
              <a:rPr lang="en-US" sz="1400" dirty="0" smtClean="0"/>
              <a:t> </a:t>
            </a:r>
            <a:r>
              <a:rPr lang="en-US" sz="1400" dirty="0" err="1" smtClean="0"/>
              <a:t>haben</a:t>
            </a:r>
            <a:endParaRPr lang="en-US" sz="1400" dirty="0" smtClean="0"/>
          </a:p>
          <a:p>
            <a:pPr marL="285750" indent="-285750">
              <a:buFont typeface="Arial" pitchFamily="34" charset="0"/>
              <a:buChar char="•"/>
            </a:pPr>
            <a:r>
              <a:rPr lang="en-US" sz="1400" dirty="0" smtClean="0"/>
              <a:t>Muss </a:t>
            </a:r>
            <a:r>
              <a:rPr lang="en-US" sz="1400" dirty="0" err="1" smtClean="0"/>
              <a:t>eine</a:t>
            </a:r>
            <a:r>
              <a:rPr lang="en-US" sz="1400" dirty="0" smtClean="0"/>
              <a:t> </a:t>
            </a:r>
            <a:r>
              <a:rPr lang="en-US" sz="1400" i="1" dirty="0" smtClean="0"/>
              <a:t>View</a:t>
            </a:r>
            <a:r>
              <a:rPr lang="en-US" sz="1400" dirty="0" smtClean="0"/>
              <a:t> </a:t>
            </a:r>
            <a:r>
              <a:rPr lang="en-US" sz="1400" dirty="0" err="1" smtClean="0"/>
              <a:t>als</a:t>
            </a:r>
            <a:r>
              <a:rPr lang="en-US" sz="1400" dirty="0" smtClean="0"/>
              <a:t> Parameter </a:t>
            </a:r>
            <a:r>
              <a:rPr lang="en-US" sz="1400" dirty="0" err="1" smtClean="0"/>
              <a:t>haben</a:t>
            </a:r>
            <a:r>
              <a:rPr lang="en-US" sz="1400" dirty="0" smtClean="0"/>
              <a:t> (</a:t>
            </a:r>
            <a:r>
              <a:rPr lang="en-US" sz="1400" dirty="0" err="1" smtClean="0"/>
              <a:t>diese</a:t>
            </a:r>
            <a:r>
              <a:rPr lang="en-US" sz="1400" dirty="0" smtClean="0"/>
              <a:t> View </a:t>
            </a:r>
            <a:r>
              <a:rPr lang="en-US" sz="1400" dirty="0" err="1" smtClean="0"/>
              <a:t>wurde</a:t>
            </a:r>
            <a:r>
              <a:rPr lang="en-US" sz="1400" dirty="0" smtClean="0"/>
              <a:t> </a:t>
            </a:r>
            <a:r>
              <a:rPr lang="en-US" sz="1400" dirty="0" err="1" smtClean="0"/>
              <a:t>geklickt</a:t>
            </a:r>
            <a:r>
              <a:rPr lang="en-US" sz="1400" dirty="0" smtClean="0"/>
              <a:t>)</a:t>
            </a:r>
            <a:endParaRPr lang="de-AT" sz="1400" dirty="0"/>
          </a:p>
        </p:txBody>
      </p:sp>
    </p:spTree>
    <p:extLst>
      <p:ext uri="{BB962C8B-B14F-4D97-AF65-F5344CB8AC3E}">
        <p14:creationId xmlns:p14="http://schemas.microsoft.com/office/powerpoint/2010/main" val="3870920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3905250"/>
            <a:ext cx="7620000" cy="2114550"/>
          </a:xfrm>
        </p:spPr>
        <p:txBody>
          <a:bodyPr/>
          <a:lstStyle/>
          <a:p>
            <a:r>
              <a:rPr lang="en-US" dirty="0" err="1" smtClean="0"/>
              <a:t>Eine</a:t>
            </a:r>
            <a:r>
              <a:rPr lang="en-US" dirty="0" smtClean="0"/>
              <a:t> Activity </a:t>
            </a:r>
            <a:r>
              <a:rPr lang="en-US" dirty="0" err="1" smtClean="0"/>
              <a:t>kann</a:t>
            </a:r>
            <a:r>
              <a:rPr lang="en-US" dirty="0" smtClean="0"/>
              <a:t> </a:t>
            </a:r>
            <a:r>
              <a:rPr lang="en-US" dirty="0" err="1" smtClean="0"/>
              <a:t>nur</a:t>
            </a:r>
            <a:r>
              <a:rPr lang="en-US" dirty="0" smtClean="0"/>
              <a:t> </a:t>
            </a:r>
            <a:r>
              <a:rPr lang="en-US" dirty="0" err="1" smtClean="0"/>
              <a:t>einen</a:t>
            </a:r>
            <a:r>
              <a:rPr lang="en-US" dirty="0" smtClean="0"/>
              <a:t> Listener </a:t>
            </a:r>
            <a:r>
              <a:rPr lang="en-US" dirty="0" err="1" smtClean="0"/>
              <a:t>eines</a:t>
            </a:r>
            <a:r>
              <a:rPr lang="en-US" dirty="0" smtClean="0"/>
              <a:t> </a:t>
            </a:r>
            <a:r>
              <a:rPr lang="en-US" dirty="0" err="1" smtClean="0"/>
              <a:t>speziellen</a:t>
            </a:r>
            <a:r>
              <a:rPr lang="en-US" dirty="0" smtClean="0"/>
              <a:t> </a:t>
            </a:r>
            <a:r>
              <a:rPr lang="en-US" dirty="0" err="1" smtClean="0"/>
              <a:t>Typs</a:t>
            </a:r>
            <a:r>
              <a:rPr lang="en-US" dirty="0" smtClean="0"/>
              <a:t> (</a:t>
            </a:r>
            <a:r>
              <a:rPr lang="en-US" dirty="0" err="1" smtClean="0"/>
              <a:t>zB</a:t>
            </a:r>
            <a:r>
              <a:rPr lang="en-US" dirty="0" smtClean="0"/>
              <a:t> </a:t>
            </a:r>
            <a:r>
              <a:rPr lang="en-US" dirty="0" err="1" smtClean="0"/>
              <a:t>OnClickListener</a:t>
            </a:r>
            <a:r>
              <a:rPr lang="en-US" dirty="0" smtClean="0"/>
              <a:t>) </a:t>
            </a:r>
            <a:r>
              <a:rPr lang="en-US" dirty="0" err="1" smtClean="0"/>
              <a:t>implementieren</a:t>
            </a:r>
            <a:endParaRPr lang="en-US" dirty="0" smtClean="0"/>
          </a:p>
          <a:p>
            <a:r>
              <a:rPr lang="en-US" dirty="0" err="1" smtClean="0"/>
              <a:t>Nur</a:t>
            </a:r>
            <a:r>
              <a:rPr lang="en-US" dirty="0" smtClean="0"/>
              <a:t> </a:t>
            </a:r>
            <a:r>
              <a:rPr lang="en-US" dirty="0" err="1" smtClean="0"/>
              <a:t>sinnvoll</a:t>
            </a:r>
            <a:r>
              <a:rPr lang="en-US" dirty="0" smtClean="0"/>
              <a:t>, </a:t>
            </a:r>
            <a:r>
              <a:rPr lang="en-US" dirty="0" err="1" smtClean="0"/>
              <a:t>wenn</a:t>
            </a:r>
            <a:r>
              <a:rPr lang="en-US" dirty="0" smtClean="0"/>
              <a:t> </a:t>
            </a:r>
            <a:r>
              <a:rPr lang="en-US" dirty="0" err="1" smtClean="0"/>
              <a:t>nicht</a:t>
            </a:r>
            <a:r>
              <a:rPr lang="en-US" dirty="0" smtClean="0"/>
              <a:t> </a:t>
            </a:r>
            <a:r>
              <a:rPr lang="en-US" dirty="0" err="1" smtClean="0"/>
              <a:t>mehrere</a:t>
            </a:r>
            <a:r>
              <a:rPr lang="en-US" dirty="0" smtClean="0"/>
              <a:t> Listener </a:t>
            </a:r>
            <a:r>
              <a:rPr lang="en-US" dirty="0" err="1" smtClean="0"/>
              <a:t>Implementierungen</a:t>
            </a:r>
            <a:r>
              <a:rPr lang="en-US" dirty="0" smtClean="0"/>
              <a:t> </a:t>
            </a:r>
            <a:r>
              <a:rPr lang="en-US" dirty="0" err="1" smtClean="0"/>
              <a:t>eines</a:t>
            </a:r>
            <a:r>
              <a:rPr lang="en-US" dirty="0" smtClean="0"/>
              <a:t> </a:t>
            </a:r>
            <a:r>
              <a:rPr lang="en-US" dirty="0" err="1" smtClean="0"/>
              <a:t>Typs</a:t>
            </a:r>
            <a:r>
              <a:rPr lang="en-US" dirty="0" smtClean="0"/>
              <a:t> </a:t>
            </a:r>
            <a:r>
              <a:rPr lang="en-US" dirty="0" err="1" smtClean="0"/>
              <a:t>benötigt</a:t>
            </a:r>
            <a:r>
              <a:rPr lang="en-US" dirty="0" smtClean="0"/>
              <a:t> </a:t>
            </a:r>
            <a:r>
              <a:rPr lang="en-US" dirty="0" err="1" smtClean="0"/>
              <a:t>werden</a:t>
            </a:r>
            <a:endParaRPr lang="de-AT" dirty="0"/>
          </a:p>
        </p:txBody>
      </p:sp>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5" name="Textplatzhalter 4"/>
          <p:cNvSpPr>
            <a:spLocks noGrp="1"/>
          </p:cNvSpPr>
          <p:nvPr>
            <p:ph type="body" sz="quarter" idx="10"/>
          </p:nvPr>
        </p:nvSpPr>
        <p:spPr/>
        <p:txBody>
          <a:bodyPr>
            <a:normAutofit fontScale="92500"/>
          </a:bodyPr>
          <a:lstStyle/>
          <a:p>
            <a:r>
              <a:rPr lang="en-US" dirty="0" err="1" smtClean="0"/>
              <a:t>Programmatische</a:t>
            </a:r>
            <a:r>
              <a:rPr lang="en-US" dirty="0" smtClean="0"/>
              <a:t> </a:t>
            </a:r>
            <a:r>
              <a:rPr lang="en-US" dirty="0" err="1" smtClean="0"/>
              <a:t>Zuordnung</a:t>
            </a:r>
            <a:r>
              <a:rPr lang="en-US" dirty="0" smtClean="0"/>
              <a:t> von Events I</a:t>
            </a:r>
            <a:endParaRPr lang="de-AT"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143000"/>
            <a:ext cx="673417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hteckige Legende 5"/>
          <p:cNvSpPr/>
          <p:nvPr/>
        </p:nvSpPr>
        <p:spPr>
          <a:xfrm>
            <a:off x="5943600" y="1561643"/>
            <a:ext cx="2794662" cy="1143914"/>
          </a:xfrm>
          <a:prstGeom prst="wedgeRectCallout">
            <a:avLst>
              <a:gd name="adj1" fmla="val -61420"/>
              <a:gd name="adj2" fmla="val -490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Implementierung des entsprechenden </a:t>
            </a:r>
            <a:r>
              <a:rPr lang="de-AT" sz="1600" dirty="0" err="1" smtClean="0"/>
              <a:t>Listener</a:t>
            </a:r>
            <a:r>
              <a:rPr lang="de-AT" sz="1600" dirty="0" smtClean="0"/>
              <a:t> Interfaces</a:t>
            </a:r>
            <a:endParaRPr lang="de-AT" sz="1600" dirty="0"/>
          </a:p>
        </p:txBody>
      </p:sp>
      <p:sp>
        <p:nvSpPr>
          <p:cNvPr id="7" name="Rechteckige Legende 6"/>
          <p:cNvSpPr/>
          <p:nvPr/>
        </p:nvSpPr>
        <p:spPr>
          <a:xfrm>
            <a:off x="4648200" y="2761336"/>
            <a:ext cx="2794662" cy="1143914"/>
          </a:xfrm>
          <a:prstGeom prst="wedgeRectCallout">
            <a:avLst>
              <a:gd name="adj1" fmla="val -64838"/>
              <a:gd name="adj2" fmla="val -466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Implementierung der entsprechenden Interface Methoden</a:t>
            </a:r>
            <a:endParaRPr lang="de-AT" sz="1600" dirty="0"/>
          </a:p>
        </p:txBody>
      </p:sp>
    </p:spTree>
    <p:extLst>
      <p:ext uri="{BB962C8B-B14F-4D97-AF65-F5344CB8AC3E}">
        <p14:creationId xmlns:p14="http://schemas.microsoft.com/office/powerpoint/2010/main" val="3022611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4343400"/>
            <a:ext cx="7620000" cy="1676400"/>
          </a:xfrm>
        </p:spPr>
        <p:txBody>
          <a:bodyPr>
            <a:normAutofit fontScale="77500" lnSpcReduction="20000"/>
          </a:bodyPr>
          <a:lstStyle/>
          <a:p>
            <a:r>
              <a:rPr lang="en-US" dirty="0" err="1" smtClean="0"/>
              <a:t>Mit</a:t>
            </a:r>
            <a:r>
              <a:rPr lang="en-US" dirty="0" smtClean="0"/>
              <a:t> </a:t>
            </a:r>
            <a:r>
              <a:rPr lang="en-US" dirty="0" err="1" smtClean="0"/>
              <a:t>eigenen</a:t>
            </a:r>
            <a:r>
              <a:rPr lang="en-US" dirty="0" smtClean="0"/>
              <a:t> Listener </a:t>
            </a:r>
            <a:r>
              <a:rPr lang="en-US" dirty="0" err="1" smtClean="0"/>
              <a:t>Klassen</a:t>
            </a:r>
            <a:r>
              <a:rPr lang="en-US" dirty="0" smtClean="0"/>
              <a:t> </a:t>
            </a:r>
            <a:r>
              <a:rPr lang="en-US" dirty="0" err="1" smtClean="0"/>
              <a:t>können</a:t>
            </a:r>
            <a:r>
              <a:rPr lang="en-US" dirty="0"/>
              <a:t> </a:t>
            </a:r>
            <a:r>
              <a:rPr lang="en-US" dirty="0" err="1" smtClean="0"/>
              <a:t>beliebig</a:t>
            </a:r>
            <a:r>
              <a:rPr lang="en-US" dirty="0" smtClean="0"/>
              <a:t> </a:t>
            </a:r>
            <a:r>
              <a:rPr lang="en-US" dirty="0" err="1" smtClean="0"/>
              <a:t>neue</a:t>
            </a:r>
            <a:r>
              <a:rPr lang="en-US" dirty="0" smtClean="0"/>
              <a:t> </a:t>
            </a:r>
            <a:r>
              <a:rPr lang="en-US" dirty="0" err="1" smtClean="0"/>
              <a:t>Instanzen</a:t>
            </a:r>
            <a:r>
              <a:rPr lang="en-US" dirty="0" smtClean="0"/>
              <a:t> </a:t>
            </a:r>
            <a:r>
              <a:rPr lang="en-US" dirty="0" err="1" smtClean="0"/>
              <a:t>erzeugt</a:t>
            </a:r>
            <a:r>
              <a:rPr lang="en-US" dirty="0" smtClean="0"/>
              <a:t> </a:t>
            </a:r>
            <a:r>
              <a:rPr lang="en-US" dirty="0" err="1" smtClean="0"/>
              <a:t>werden</a:t>
            </a:r>
            <a:endParaRPr lang="en-US" dirty="0" smtClean="0"/>
          </a:p>
          <a:p>
            <a:r>
              <a:rPr lang="en-US" dirty="0" smtClean="0"/>
              <a:t>Listener </a:t>
            </a:r>
            <a:r>
              <a:rPr lang="en-US" dirty="0" err="1" smtClean="0"/>
              <a:t>Klassen</a:t>
            </a:r>
            <a:r>
              <a:rPr lang="en-US" dirty="0" smtClean="0"/>
              <a:t> </a:t>
            </a:r>
            <a:r>
              <a:rPr lang="en-US" dirty="0" err="1" smtClean="0"/>
              <a:t>können</a:t>
            </a:r>
            <a:r>
              <a:rPr lang="en-US" dirty="0" smtClean="0"/>
              <a:t> in </a:t>
            </a:r>
            <a:r>
              <a:rPr lang="en-US" dirty="0" err="1" smtClean="0"/>
              <a:t>anderen</a:t>
            </a:r>
            <a:r>
              <a:rPr lang="en-US" dirty="0" smtClean="0"/>
              <a:t> Activities </a:t>
            </a:r>
            <a:r>
              <a:rPr lang="en-US" dirty="0" err="1" smtClean="0"/>
              <a:t>verwendet</a:t>
            </a:r>
            <a:r>
              <a:rPr lang="en-US" dirty="0" smtClean="0"/>
              <a:t> </a:t>
            </a:r>
            <a:r>
              <a:rPr lang="en-US" dirty="0" err="1" smtClean="0"/>
              <a:t>werden</a:t>
            </a:r>
            <a:endParaRPr lang="en-US" dirty="0" smtClean="0"/>
          </a:p>
          <a:p>
            <a:r>
              <a:rPr lang="en-US" dirty="0" err="1" smtClean="0"/>
              <a:t>Nur</a:t>
            </a:r>
            <a:r>
              <a:rPr lang="en-US" dirty="0" smtClean="0"/>
              <a:t> </a:t>
            </a:r>
            <a:r>
              <a:rPr lang="en-US" dirty="0" err="1" smtClean="0"/>
              <a:t>sinnvoll</a:t>
            </a:r>
            <a:r>
              <a:rPr lang="en-US" dirty="0" smtClean="0"/>
              <a:t>, </a:t>
            </a:r>
            <a:r>
              <a:rPr lang="en-US" dirty="0" err="1" smtClean="0"/>
              <a:t>wenn</a:t>
            </a:r>
            <a:r>
              <a:rPr lang="en-US" dirty="0" smtClean="0"/>
              <a:t> </a:t>
            </a:r>
            <a:r>
              <a:rPr lang="en-US" dirty="0" err="1" smtClean="0"/>
              <a:t>mehrere</a:t>
            </a:r>
            <a:r>
              <a:rPr lang="en-US" dirty="0" smtClean="0"/>
              <a:t> </a:t>
            </a:r>
            <a:r>
              <a:rPr lang="en-US" dirty="0" err="1" smtClean="0"/>
              <a:t>Instanzen</a:t>
            </a:r>
            <a:r>
              <a:rPr lang="en-US" dirty="0" smtClean="0"/>
              <a:t> </a:t>
            </a:r>
            <a:r>
              <a:rPr lang="en-US" dirty="0" err="1" smtClean="0"/>
              <a:t>benötigt</a:t>
            </a:r>
            <a:r>
              <a:rPr lang="en-US" dirty="0" smtClean="0"/>
              <a:t> </a:t>
            </a:r>
            <a:r>
              <a:rPr lang="en-US" dirty="0" err="1" smtClean="0"/>
              <a:t>werden</a:t>
            </a:r>
            <a:r>
              <a:rPr lang="en-US" dirty="0" smtClean="0"/>
              <a:t>, </a:t>
            </a:r>
            <a:r>
              <a:rPr lang="en-US" dirty="0" err="1" smtClean="0"/>
              <a:t>bzw</a:t>
            </a:r>
            <a:r>
              <a:rPr lang="en-US" dirty="0" smtClean="0"/>
              <a:t>. </a:t>
            </a:r>
            <a:r>
              <a:rPr lang="en-US" dirty="0" err="1" smtClean="0"/>
              <a:t>eine</a:t>
            </a:r>
            <a:r>
              <a:rPr lang="en-US" dirty="0" smtClean="0"/>
              <a:t> </a:t>
            </a:r>
            <a:r>
              <a:rPr lang="en-US" dirty="0" err="1" smtClean="0"/>
              <a:t>Wiederverwendung</a:t>
            </a:r>
            <a:r>
              <a:rPr lang="en-US" dirty="0" smtClean="0"/>
              <a:t> in </a:t>
            </a:r>
            <a:r>
              <a:rPr lang="en-US" dirty="0" err="1" smtClean="0"/>
              <a:t>anderen</a:t>
            </a:r>
            <a:r>
              <a:rPr lang="en-US" dirty="0" smtClean="0"/>
              <a:t> Activities </a:t>
            </a:r>
            <a:r>
              <a:rPr lang="en-US" dirty="0" err="1" smtClean="0"/>
              <a:t>notwendig</a:t>
            </a:r>
            <a:r>
              <a:rPr lang="en-US" dirty="0" smtClean="0"/>
              <a:t> </a:t>
            </a:r>
            <a:r>
              <a:rPr lang="en-US" dirty="0" err="1" smtClean="0"/>
              <a:t>ist</a:t>
            </a:r>
            <a:endParaRPr lang="de-AT" dirty="0"/>
          </a:p>
        </p:txBody>
      </p:sp>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5" name="Textplatzhalter 4"/>
          <p:cNvSpPr>
            <a:spLocks noGrp="1"/>
          </p:cNvSpPr>
          <p:nvPr>
            <p:ph type="body" sz="quarter" idx="10"/>
          </p:nvPr>
        </p:nvSpPr>
        <p:spPr/>
        <p:txBody>
          <a:bodyPr>
            <a:normAutofit fontScale="92500"/>
          </a:bodyPr>
          <a:lstStyle/>
          <a:p>
            <a:r>
              <a:rPr lang="en-US" dirty="0" err="1" smtClean="0"/>
              <a:t>Programmatische</a:t>
            </a:r>
            <a:r>
              <a:rPr lang="en-US" dirty="0" smtClean="0"/>
              <a:t> </a:t>
            </a:r>
            <a:r>
              <a:rPr lang="en-US" dirty="0" err="1" smtClean="0"/>
              <a:t>Zuordnung</a:t>
            </a:r>
            <a:r>
              <a:rPr lang="en-US" dirty="0" smtClean="0"/>
              <a:t> von Events II</a:t>
            </a:r>
            <a:endParaRPr lang="de-AT"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914400"/>
            <a:ext cx="4930307" cy="32766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hteckige Legende 5"/>
          <p:cNvSpPr/>
          <p:nvPr/>
        </p:nvSpPr>
        <p:spPr>
          <a:xfrm>
            <a:off x="5257800" y="1524000"/>
            <a:ext cx="2794662" cy="1143914"/>
          </a:xfrm>
          <a:prstGeom prst="wedgeRectCallout">
            <a:avLst>
              <a:gd name="adj1" fmla="val -61420"/>
              <a:gd name="adj2" fmla="val -490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Implementierung einer eigenen (inneren) </a:t>
            </a:r>
            <a:r>
              <a:rPr lang="de-AT" sz="1600" dirty="0" err="1" smtClean="0"/>
              <a:t>Listener</a:t>
            </a:r>
            <a:r>
              <a:rPr lang="de-AT" sz="1600" dirty="0" smtClean="0"/>
              <a:t> Klasse</a:t>
            </a:r>
            <a:endParaRPr lang="de-AT" sz="1600" dirty="0"/>
          </a:p>
        </p:txBody>
      </p:sp>
      <p:sp>
        <p:nvSpPr>
          <p:cNvPr id="7" name="Rechteckige Legende 6"/>
          <p:cNvSpPr/>
          <p:nvPr/>
        </p:nvSpPr>
        <p:spPr>
          <a:xfrm>
            <a:off x="5105400" y="2895600"/>
            <a:ext cx="2794662" cy="1143914"/>
          </a:xfrm>
          <a:prstGeom prst="wedgeRectCallout">
            <a:avLst>
              <a:gd name="adj1" fmla="val -74605"/>
              <a:gd name="adj2" fmla="val -120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smtClean="0"/>
              <a:t>Zuweisung einer </a:t>
            </a:r>
            <a:r>
              <a:rPr lang="de-AT" sz="1600" dirty="0" err="1" smtClean="0"/>
              <a:t>Listener</a:t>
            </a:r>
            <a:r>
              <a:rPr lang="de-AT" sz="1600" dirty="0" smtClean="0"/>
              <a:t> Instanz an eine View</a:t>
            </a:r>
            <a:endParaRPr lang="de-AT" sz="1600" dirty="0"/>
          </a:p>
        </p:txBody>
      </p:sp>
    </p:spTree>
    <p:extLst>
      <p:ext uri="{BB962C8B-B14F-4D97-AF65-F5344CB8AC3E}">
        <p14:creationId xmlns:p14="http://schemas.microsoft.com/office/powerpoint/2010/main" val="4134054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3352800"/>
            <a:ext cx="7620000" cy="2667000"/>
          </a:xfrm>
        </p:spPr>
        <p:txBody>
          <a:bodyPr/>
          <a:lstStyle/>
          <a:p>
            <a:r>
              <a:rPr lang="en-US" dirty="0" err="1" smtClean="0"/>
              <a:t>Anonyme</a:t>
            </a:r>
            <a:r>
              <a:rPr lang="en-US" dirty="0" smtClean="0"/>
              <a:t> </a:t>
            </a:r>
            <a:r>
              <a:rPr lang="en-US" dirty="0" err="1" smtClean="0"/>
              <a:t>Klassen</a:t>
            </a:r>
            <a:r>
              <a:rPr lang="en-US" dirty="0" smtClean="0"/>
              <a:t> </a:t>
            </a:r>
            <a:r>
              <a:rPr lang="en-US" dirty="0" err="1" smtClean="0"/>
              <a:t>können</a:t>
            </a:r>
            <a:r>
              <a:rPr lang="en-US" dirty="0" smtClean="0"/>
              <a:t> </a:t>
            </a:r>
            <a:r>
              <a:rPr lang="en-US" dirty="0" err="1" smtClean="0"/>
              <a:t>nur</a:t>
            </a:r>
            <a:r>
              <a:rPr lang="en-US" dirty="0" smtClean="0"/>
              <a:t> </a:t>
            </a:r>
            <a:r>
              <a:rPr lang="en-US" dirty="0" err="1" smtClean="0"/>
              <a:t>eine</a:t>
            </a:r>
            <a:r>
              <a:rPr lang="en-US" dirty="0" smtClean="0"/>
              <a:t> </a:t>
            </a:r>
            <a:r>
              <a:rPr lang="en-US" dirty="0" err="1" smtClean="0"/>
              <a:t>Instanz</a:t>
            </a:r>
            <a:r>
              <a:rPr lang="en-US" dirty="0" smtClean="0"/>
              <a:t> </a:t>
            </a:r>
            <a:r>
              <a:rPr lang="en-US" dirty="0" err="1" smtClean="0"/>
              <a:t>haben</a:t>
            </a:r>
            <a:endParaRPr lang="en-US" dirty="0" smtClean="0"/>
          </a:p>
          <a:p>
            <a:r>
              <a:rPr lang="en-US" dirty="0" err="1" smtClean="0"/>
              <a:t>Klassendefinition</a:t>
            </a:r>
            <a:r>
              <a:rPr lang="en-US" dirty="0" smtClean="0"/>
              <a:t> </a:t>
            </a:r>
            <a:r>
              <a:rPr lang="en-US" dirty="0" err="1" smtClean="0"/>
              <a:t>kann</a:t>
            </a:r>
            <a:r>
              <a:rPr lang="en-US" dirty="0" smtClean="0"/>
              <a:t> </a:t>
            </a:r>
            <a:r>
              <a:rPr lang="en-US" dirty="0" err="1" smtClean="0"/>
              <a:t>nicht</a:t>
            </a:r>
            <a:r>
              <a:rPr lang="en-US" dirty="0" smtClean="0"/>
              <a:t> </a:t>
            </a:r>
            <a:r>
              <a:rPr lang="en-US" dirty="0" err="1" smtClean="0"/>
              <a:t>wiederverwendet</a:t>
            </a:r>
            <a:r>
              <a:rPr lang="en-US" dirty="0" smtClean="0"/>
              <a:t> </a:t>
            </a:r>
            <a:r>
              <a:rPr lang="en-US" dirty="0" err="1" smtClean="0"/>
              <a:t>werden</a:t>
            </a:r>
            <a:endParaRPr lang="en-US" dirty="0" smtClean="0"/>
          </a:p>
          <a:p>
            <a:r>
              <a:rPr lang="en-US" dirty="0" err="1" smtClean="0"/>
              <a:t>Nur</a:t>
            </a:r>
            <a:r>
              <a:rPr lang="en-US" dirty="0" smtClean="0"/>
              <a:t> </a:t>
            </a:r>
            <a:r>
              <a:rPr lang="en-US" dirty="0" err="1" smtClean="0"/>
              <a:t>sinnvoll</a:t>
            </a:r>
            <a:r>
              <a:rPr lang="en-US" dirty="0" smtClean="0"/>
              <a:t>, </a:t>
            </a:r>
            <a:r>
              <a:rPr lang="en-US" dirty="0" err="1" smtClean="0"/>
              <a:t>wenn</a:t>
            </a:r>
            <a:r>
              <a:rPr lang="en-US" dirty="0"/>
              <a:t> </a:t>
            </a:r>
            <a:r>
              <a:rPr lang="en-US" dirty="0" err="1" smtClean="0"/>
              <a:t>keine</a:t>
            </a:r>
            <a:r>
              <a:rPr lang="en-US" dirty="0" smtClean="0"/>
              <a:t> </a:t>
            </a:r>
            <a:r>
              <a:rPr lang="en-US" dirty="0" err="1" smtClean="0"/>
              <a:t>weiteren</a:t>
            </a:r>
            <a:r>
              <a:rPr lang="en-US" dirty="0" smtClean="0"/>
              <a:t> </a:t>
            </a:r>
            <a:r>
              <a:rPr lang="en-US" dirty="0" err="1" smtClean="0"/>
              <a:t>Instanzen</a:t>
            </a:r>
            <a:r>
              <a:rPr lang="en-US" dirty="0" smtClean="0"/>
              <a:t> </a:t>
            </a:r>
            <a:r>
              <a:rPr lang="en-US" dirty="0" err="1" smtClean="0"/>
              <a:t>benötig</a:t>
            </a:r>
            <a:r>
              <a:rPr lang="en-US" dirty="0" smtClean="0"/>
              <a:t> </a:t>
            </a:r>
            <a:r>
              <a:rPr lang="en-US" dirty="0" err="1" smtClean="0"/>
              <a:t>werden</a:t>
            </a:r>
            <a:endParaRPr lang="en-US" dirty="0" smtClean="0"/>
          </a:p>
        </p:txBody>
      </p:sp>
      <p:sp>
        <p:nvSpPr>
          <p:cNvPr id="2" name="Titel 1"/>
          <p:cNvSpPr>
            <a:spLocks noGrp="1"/>
          </p:cNvSpPr>
          <p:nvPr>
            <p:ph type="title"/>
          </p:nvPr>
        </p:nvSpPr>
        <p:spPr/>
        <p:txBody>
          <a:bodyPr/>
          <a:lstStyle/>
          <a:p>
            <a:endParaRPr lang="de-AT"/>
          </a:p>
        </p:txBody>
      </p:sp>
      <p:sp>
        <p:nvSpPr>
          <p:cNvPr id="5" name="Textplatzhalter 4"/>
          <p:cNvSpPr>
            <a:spLocks noGrp="1"/>
          </p:cNvSpPr>
          <p:nvPr>
            <p:ph type="body" sz="quarter" idx="10"/>
          </p:nvPr>
        </p:nvSpPr>
        <p:spPr/>
        <p:txBody>
          <a:bodyPr>
            <a:normAutofit fontScale="92500"/>
          </a:bodyPr>
          <a:lstStyle/>
          <a:p>
            <a:r>
              <a:rPr lang="en-US" dirty="0" err="1" smtClean="0"/>
              <a:t>Programmatische</a:t>
            </a:r>
            <a:r>
              <a:rPr lang="en-US" dirty="0" smtClean="0"/>
              <a:t> </a:t>
            </a:r>
            <a:r>
              <a:rPr lang="en-US" dirty="0" err="1" smtClean="0"/>
              <a:t>Zuordnung</a:t>
            </a:r>
            <a:r>
              <a:rPr lang="en-US" dirty="0" smtClean="0"/>
              <a:t> von Events III</a:t>
            </a:r>
            <a:endParaRPr lang="de-AT"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21" y="1295400"/>
            <a:ext cx="67627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hteckige Legende 5"/>
          <p:cNvSpPr/>
          <p:nvPr/>
        </p:nvSpPr>
        <p:spPr>
          <a:xfrm>
            <a:off x="5022376" y="1752600"/>
            <a:ext cx="2794662" cy="1270226"/>
          </a:xfrm>
          <a:prstGeom prst="wedgeRectCallout">
            <a:avLst>
              <a:gd name="adj1" fmla="val -66304"/>
              <a:gd name="adj2" fmla="val -3718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sz="1600" dirty="0" err="1" smtClean="0"/>
              <a:t>Instanzierung</a:t>
            </a:r>
            <a:r>
              <a:rPr lang="de-AT" sz="1600" dirty="0" smtClean="0"/>
              <a:t> einer anonymen Klassen Definition</a:t>
            </a:r>
            <a:endParaRPr lang="de-AT" sz="1600" dirty="0"/>
          </a:p>
        </p:txBody>
      </p:sp>
    </p:spTree>
    <p:extLst>
      <p:ext uri="{BB962C8B-B14F-4D97-AF65-F5344CB8AC3E}">
        <p14:creationId xmlns:p14="http://schemas.microsoft.com/office/powerpoint/2010/main" val="67701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AT" dirty="0"/>
              <a:t>Jede </a:t>
            </a:r>
            <a:r>
              <a:rPr lang="de-AT" dirty="0" err="1"/>
              <a:t>Android</a:t>
            </a:r>
            <a:r>
              <a:rPr lang="de-AT" dirty="0"/>
              <a:t> Anwendung besitzt ein Manifest</a:t>
            </a:r>
          </a:p>
          <a:p>
            <a:pPr lvl="1"/>
            <a:r>
              <a:rPr lang="de-AT" sz="1800" dirty="0"/>
              <a:t>AndroidManifest.xml befindet sich im Wurzelverzeichnis der Anwendung</a:t>
            </a:r>
          </a:p>
          <a:p>
            <a:pPr lvl="1"/>
            <a:r>
              <a:rPr lang="de-AT" sz="1800" dirty="0"/>
              <a:t>Beschreibt  Kernkomponenten der Anwendung (</a:t>
            </a:r>
            <a:r>
              <a:rPr lang="de-AT" sz="1800" dirty="0" err="1"/>
              <a:t>Activities</a:t>
            </a:r>
            <a:r>
              <a:rPr lang="de-AT" sz="1800" dirty="0"/>
              <a:t>, Services, Content Providers und Broadcast Receivers)</a:t>
            </a:r>
          </a:p>
          <a:p>
            <a:pPr lvl="1"/>
            <a:r>
              <a:rPr lang="de-AT" sz="1800" dirty="0"/>
              <a:t>Des Weiteren werden Berechtigungen (</a:t>
            </a:r>
            <a:r>
              <a:rPr lang="de-AT" sz="1800" dirty="0" err="1"/>
              <a:t>Permissions</a:t>
            </a:r>
            <a:r>
              <a:rPr lang="de-AT" sz="1800" dirty="0"/>
              <a:t>), Features (Kamera, Sensoren, …) und viele weitere Metadaten (z.B. Versionsnummern, Verwendete </a:t>
            </a:r>
            <a:r>
              <a:rPr lang="de-AT" sz="1800" dirty="0" err="1"/>
              <a:t>SKD</a:t>
            </a:r>
            <a:r>
              <a:rPr lang="de-AT" sz="1800" dirty="0"/>
              <a:t> Version, Package, </a:t>
            </a:r>
            <a:r>
              <a:rPr lang="de-AT" sz="1800" dirty="0" err="1"/>
              <a:t>etc</a:t>
            </a:r>
            <a:r>
              <a:rPr lang="de-AT" sz="1800" dirty="0"/>
              <a:t>) beschrieben</a:t>
            </a:r>
          </a:p>
          <a:p>
            <a:r>
              <a:rPr lang="de-AT" dirty="0"/>
              <a:t>Das Manifest dient auch im </a:t>
            </a:r>
            <a:r>
              <a:rPr lang="de-AT" dirty="0" err="1"/>
              <a:t>Android</a:t>
            </a:r>
            <a:r>
              <a:rPr lang="de-AT" dirty="0"/>
              <a:t> Store (Google Play) zur Verwaltung von Apps</a:t>
            </a:r>
          </a:p>
          <a:p>
            <a:r>
              <a:rPr lang="de-AT" dirty="0"/>
              <a:t>Eine ausführliche Beschreibung findet man unter: </a:t>
            </a:r>
            <a:r>
              <a:rPr lang="de-AT" sz="1400" u="sng" dirty="0"/>
              <a:t>http://</a:t>
            </a:r>
            <a:r>
              <a:rPr lang="de-AT" sz="1400" u="sng" dirty="0" smtClean="0"/>
              <a:t>developer.android.com/guide/topics/manifest/manifest-intro.html</a:t>
            </a:r>
            <a:endParaRPr lang="de-AT" sz="1400" u="sng" dirty="0"/>
          </a:p>
          <a:p>
            <a:endParaRPr lang="de-AT" dirty="0"/>
          </a:p>
          <a:p>
            <a:endParaRPr lang="de-AT" dirty="0"/>
          </a:p>
        </p:txBody>
      </p:sp>
      <p:sp>
        <p:nvSpPr>
          <p:cNvPr id="5" name="Titel 4"/>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smtClean="0"/>
              <a:t>Benutzerinteraktionen</a:t>
            </a:r>
            <a:endParaRPr lang="de-AT" dirty="0"/>
          </a:p>
        </p:txBody>
      </p:sp>
      <p:sp>
        <p:nvSpPr>
          <p:cNvPr id="7" name="Textplatzhalter 6"/>
          <p:cNvSpPr>
            <a:spLocks noGrp="1"/>
          </p:cNvSpPr>
          <p:nvPr>
            <p:ph type="body" sz="quarter" idx="10"/>
          </p:nvPr>
        </p:nvSpPr>
        <p:spPr/>
        <p:txBody>
          <a:bodyPr>
            <a:normAutofit fontScale="92500"/>
          </a:bodyPr>
          <a:lstStyle/>
          <a:p>
            <a:r>
              <a:rPr lang="en-US" dirty="0" smtClean="0"/>
              <a:t>Das Android Manifest (AndroidManifest.xml)</a:t>
            </a:r>
            <a:endParaRPr lang="de-AT" dirty="0"/>
          </a:p>
        </p:txBody>
      </p:sp>
    </p:spTree>
    <p:extLst>
      <p:ext uri="{BB962C8B-B14F-4D97-AF65-F5344CB8AC3E}">
        <p14:creationId xmlns:p14="http://schemas.microsoft.com/office/powerpoint/2010/main" val="3531551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67200" y="1219200"/>
            <a:ext cx="3962400" cy="4800600"/>
          </a:xfrm>
        </p:spPr>
        <p:txBody>
          <a:bodyPr/>
          <a:lstStyle/>
          <a:p>
            <a:r>
              <a:rPr lang="en-US" dirty="0" smtClean="0"/>
              <a:t>Was </a:t>
            </a:r>
            <a:r>
              <a:rPr lang="en-US" dirty="0" err="1" smtClean="0"/>
              <a:t>ist</a:t>
            </a:r>
            <a:r>
              <a:rPr lang="en-US" dirty="0" smtClean="0"/>
              <a:t> das Android Manifest?</a:t>
            </a:r>
          </a:p>
          <a:p>
            <a:r>
              <a:rPr lang="en-US" dirty="0" smtClean="0"/>
              <a:t>Activities und </a:t>
            </a:r>
            <a:r>
              <a:rPr lang="en-US" dirty="0" err="1" smtClean="0"/>
              <a:t>ihr</a:t>
            </a:r>
            <a:r>
              <a:rPr lang="en-US" dirty="0" smtClean="0"/>
              <a:t> </a:t>
            </a:r>
            <a:r>
              <a:rPr lang="en-US" dirty="0" err="1" smtClean="0"/>
              <a:t>Lebenszyklus</a:t>
            </a:r>
            <a:endParaRPr lang="en-US" dirty="0" smtClean="0"/>
          </a:p>
          <a:p>
            <a:r>
              <a:rPr lang="en-US" dirty="0" err="1" smtClean="0"/>
              <a:t>Erstellen</a:t>
            </a:r>
            <a:r>
              <a:rPr lang="en-US" dirty="0" smtClean="0"/>
              <a:t> von </a:t>
            </a:r>
            <a:r>
              <a:rPr lang="en-US" dirty="0" err="1" smtClean="0"/>
              <a:t>Benutzeroberflächen</a:t>
            </a:r>
            <a:r>
              <a:rPr lang="en-US" dirty="0" smtClean="0"/>
              <a:t> und Layouts</a:t>
            </a:r>
          </a:p>
          <a:p>
            <a:r>
              <a:rPr lang="en-US" dirty="0" err="1" smtClean="0"/>
              <a:t>Reagieren</a:t>
            </a:r>
            <a:r>
              <a:rPr lang="en-US" dirty="0" smtClean="0"/>
              <a:t> auf </a:t>
            </a:r>
            <a:r>
              <a:rPr lang="en-US" dirty="0" err="1" smtClean="0"/>
              <a:t>Benutzerinteraktionen</a:t>
            </a:r>
            <a:endParaRPr lang="en-US" dirty="0" smtClean="0"/>
          </a:p>
          <a:p>
            <a:pPr marL="457200" lvl="1" indent="0">
              <a:buNone/>
            </a:pPr>
            <a:endParaRPr lang="en-US" dirty="0" smtClean="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smtClean="0"/>
              <a:t>“Take Away” </a:t>
            </a:r>
            <a:r>
              <a:rPr lang="en-US" dirty="0" err="1" smtClean="0"/>
              <a:t>für</a:t>
            </a:r>
            <a:r>
              <a:rPr lang="en-US" dirty="0" smtClean="0"/>
              <a:t> </a:t>
            </a:r>
            <a:r>
              <a:rPr lang="en-US" dirty="0" err="1" smtClean="0"/>
              <a:t>diese</a:t>
            </a:r>
            <a:r>
              <a:rPr lang="en-US" dirty="0" smtClean="0"/>
              <a:t> </a:t>
            </a:r>
            <a:r>
              <a:rPr lang="en-US" dirty="0" err="1" smtClean="0"/>
              <a:t>Einheit</a:t>
            </a:r>
            <a:endParaRPr lang="de-AT" dirty="0"/>
          </a:p>
        </p:txBody>
      </p:sp>
      <p:pic>
        <p:nvPicPr>
          <p:cNvPr id="5" name="Picture 3" descr="MPj03826740000[1]"/>
          <p:cNvPicPr>
            <a:picLocks noChangeAspect="1" noChangeArrowheads="1"/>
          </p:cNvPicPr>
          <p:nvPr/>
        </p:nvPicPr>
        <p:blipFill>
          <a:blip r:embed="rId2" cstate="print">
            <a:grayscl/>
          </a:blip>
          <a:srcRect l="15906" t="17941" r="7480" b="16086"/>
          <a:stretch>
            <a:fillRect/>
          </a:stretch>
        </p:blipFill>
        <p:spPr bwMode="auto">
          <a:xfrm>
            <a:off x="528638" y="1146189"/>
            <a:ext cx="3613150" cy="4354513"/>
          </a:xfrm>
          <a:prstGeom prst="rect">
            <a:avLst/>
          </a:prstGeom>
          <a:noFill/>
          <a:ln w="9525">
            <a:noFill/>
            <a:miter lim="800000"/>
            <a:headEnd/>
            <a:tailEnd/>
          </a:ln>
          <a:effectLst/>
        </p:spPr>
      </p:pic>
    </p:spTree>
    <p:extLst>
      <p:ext uri="{BB962C8B-B14F-4D97-AF65-F5344CB8AC3E}">
        <p14:creationId xmlns:p14="http://schemas.microsoft.com/office/powerpoint/2010/main" val="129005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prstGeom prst="rect">
            <a:avLst/>
          </a:prstGeom>
        </p:spPr>
        <p:txBody>
          <a:bodyPr>
            <a:normAutofit fontScale="92500" lnSpcReduction="10000"/>
          </a:bodyPr>
          <a:lstStyle/>
          <a:p>
            <a:r>
              <a:rPr lang="de-AT" sz="2400" dirty="0" smtClean="0"/>
              <a:t>XML ist ein textuelles Format zum Austausch, Strukturierung und Speicherung von Daten</a:t>
            </a:r>
          </a:p>
          <a:p>
            <a:r>
              <a:rPr lang="de-AT" sz="2400" dirty="0" smtClean="0"/>
              <a:t>XML erlaubt die Beschreibung von Daten in hierarchischer Form mittels Elementen und ihren Attributen</a:t>
            </a:r>
          </a:p>
          <a:p>
            <a:r>
              <a:rPr lang="de-AT" sz="2400" dirty="0" smtClean="0"/>
              <a:t>XML Dokumente müssen valide sein</a:t>
            </a:r>
          </a:p>
          <a:p>
            <a:pPr lvl="1"/>
            <a:r>
              <a:rPr lang="de-AT" sz="2000" dirty="0" smtClean="0"/>
              <a:t>XML Dokumente müssen ein Wurzelelement besitzen (Root)</a:t>
            </a:r>
          </a:p>
          <a:p>
            <a:pPr lvl="1"/>
            <a:r>
              <a:rPr lang="de-AT" sz="2000" dirty="0" smtClean="0"/>
              <a:t>XML Elemente müssen ein schließendes Tag haben</a:t>
            </a:r>
          </a:p>
          <a:p>
            <a:pPr lvl="1"/>
            <a:r>
              <a:rPr lang="de-AT" sz="2000" dirty="0" smtClean="0"/>
              <a:t>XML Tags sind Case Sensitiv</a:t>
            </a:r>
          </a:p>
          <a:p>
            <a:pPr lvl="1"/>
            <a:r>
              <a:rPr lang="de-AT" sz="2000" dirty="0" smtClean="0"/>
              <a:t>XML Elemente müssen richtig verschachtelt werden</a:t>
            </a:r>
          </a:p>
          <a:p>
            <a:pPr lvl="1"/>
            <a:r>
              <a:rPr lang="de-AT" sz="2000" dirty="0" smtClean="0"/>
              <a:t>XML Attributwerte müssen in Anführungszeichen stehen</a:t>
            </a:r>
          </a:p>
          <a:p>
            <a:r>
              <a:rPr lang="de-AT" sz="2400" dirty="0" smtClean="0"/>
              <a:t>XML Dokumente können durch eine Grammatik (z.B. XML Schema) beschränkt sein</a:t>
            </a:r>
          </a:p>
          <a:p>
            <a:endParaRPr lang="de-AT" sz="2400" dirty="0"/>
          </a:p>
        </p:txBody>
      </p:sp>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smtClean="0"/>
              <a:t>Benutzerinteraktionen</a:t>
            </a:r>
            <a:endParaRPr lang="de-AT" dirty="0"/>
          </a:p>
        </p:txBody>
      </p:sp>
      <p:sp>
        <p:nvSpPr>
          <p:cNvPr id="6" name="Textplatzhalter 5"/>
          <p:cNvSpPr>
            <a:spLocks noGrp="1"/>
          </p:cNvSpPr>
          <p:nvPr>
            <p:ph type="body" sz="quarter" idx="10"/>
          </p:nvPr>
        </p:nvSpPr>
        <p:spPr/>
        <p:txBody>
          <a:bodyPr>
            <a:normAutofit fontScale="77500" lnSpcReduction="20000"/>
          </a:bodyPr>
          <a:lstStyle/>
          <a:p>
            <a:r>
              <a:rPr lang="de-AT" dirty="0"/>
              <a:t>Kurzer Ausflug: Extensible Markup Language (XML)</a:t>
            </a:r>
          </a:p>
        </p:txBody>
      </p:sp>
      <p:sp>
        <p:nvSpPr>
          <p:cNvPr id="5" name="Foliennummernplatzhalter 4"/>
          <p:cNvSpPr>
            <a:spLocks noGrp="1"/>
          </p:cNvSpPr>
          <p:nvPr>
            <p:ph type="sldNum" sz="quarter" idx="4294967295"/>
          </p:nvPr>
        </p:nvSpPr>
        <p:spPr>
          <a:xfrm>
            <a:off x="8653463" y="6616700"/>
            <a:ext cx="490537" cy="169863"/>
          </a:xfrm>
          <a:prstGeom prst="rect">
            <a:avLst/>
          </a:prstGeom>
        </p:spPr>
        <p:txBody>
          <a:bodyPr/>
          <a:lstStyle/>
          <a:p>
            <a:fld id="{207BA7E3-26E3-49DB-8CC8-517BEB97A3BA}" type="slidenum">
              <a:rPr lang="de-DE" smtClean="0"/>
              <a:pPr/>
              <a:t>4</a:t>
            </a:fld>
            <a:endParaRPr lang="de-DE" dirty="0"/>
          </a:p>
        </p:txBody>
      </p:sp>
    </p:spTree>
    <p:extLst>
      <p:ext uri="{BB962C8B-B14F-4D97-AF65-F5344CB8AC3E}">
        <p14:creationId xmlns:p14="http://schemas.microsoft.com/office/powerpoint/2010/main" val="354888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smtClean="0"/>
              <a:t>Benutzerinteraktionen</a:t>
            </a:r>
            <a:endParaRPr lang="de-AT" dirty="0"/>
          </a:p>
        </p:txBody>
      </p:sp>
      <p:sp>
        <p:nvSpPr>
          <p:cNvPr id="3" name="Textplatzhalter 2"/>
          <p:cNvSpPr>
            <a:spLocks noGrp="1"/>
          </p:cNvSpPr>
          <p:nvPr>
            <p:ph type="body" sz="quarter" idx="10"/>
          </p:nvPr>
        </p:nvSpPr>
        <p:spPr/>
        <p:txBody>
          <a:bodyPr/>
          <a:lstStyle/>
          <a:p>
            <a:r>
              <a:rPr lang="de-AT" dirty="0"/>
              <a:t>Kurzer Ausflug: </a:t>
            </a:r>
            <a:r>
              <a:rPr lang="de-AT" dirty="0">
                <a:solidFill>
                  <a:schemeClr val="accent1"/>
                </a:solidFill>
              </a:rPr>
              <a:t>Valide</a:t>
            </a:r>
            <a:r>
              <a:rPr lang="de-AT" dirty="0"/>
              <a:t> XML Dokumente</a:t>
            </a:r>
          </a:p>
        </p:txBody>
      </p:sp>
      <p:sp>
        <p:nvSpPr>
          <p:cNvPr id="5" name="Foliennummernplatzhalter 4"/>
          <p:cNvSpPr>
            <a:spLocks noGrp="1"/>
          </p:cNvSpPr>
          <p:nvPr>
            <p:ph type="sldNum" sz="quarter" idx="4294967295"/>
          </p:nvPr>
        </p:nvSpPr>
        <p:spPr>
          <a:xfrm>
            <a:off x="8653463" y="6616700"/>
            <a:ext cx="490537" cy="169863"/>
          </a:xfrm>
          <a:prstGeom prst="rect">
            <a:avLst/>
          </a:prstGeom>
        </p:spPr>
        <p:txBody>
          <a:bodyPr/>
          <a:lstStyle/>
          <a:p>
            <a:fld id="{207BA7E3-26E3-49DB-8CC8-517BEB97A3BA}" type="slidenum">
              <a:rPr lang="de-DE" smtClean="0"/>
              <a:pPr/>
              <a:t>5</a:t>
            </a:fld>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684743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bgerundete rechteckige Legende 7"/>
          <p:cNvSpPr/>
          <p:nvPr/>
        </p:nvSpPr>
        <p:spPr>
          <a:xfrm>
            <a:off x="1979712" y="908720"/>
            <a:ext cx="2448272" cy="737402"/>
          </a:xfrm>
          <a:prstGeom prst="wedgeRoundRectCallout">
            <a:avLst>
              <a:gd name="adj1" fmla="val -38974"/>
              <a:gd name="adj2" fmla="val 7766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dirty="0" smtClean="0"/>
              <a:t>Ein Wurzelelement</a:t>
            </a:r>
            <a:endParaRPr lang="de-AT" dirty="0"/>
          </a:p>
        </p:txBody>
      </p:sp>
      <p:sp>
        <p:nvSpPr>
          <p:cNvPr id="10" name="Abgerundete rechteckige Legende 9"/>
          <p:cNvSpPr/>
          <p:nvPr/>
        </p:nvSpPr>
        <p:spPr>
          <a:xfrm>
            <a:off x="611560" y="4205732"/>
            <a:ext cx="2016224" cy="584725"/>
          </a:xfrm>
          <a:prstGeom prst="wedgeRoundRectCallout">
            <a:avLst>
              <a:gd name="adj1" fmla="val 41250"/>
              <a:gd name="adj2" fmla="val -11242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dirty="0" smtClean="0"/>
              <a:t>Tags sind Case Sensitive</a:t>
            </a:r>
            <a:endParaRPr lang="de-AT" dirty="0"/>
          </a:p>
        </p:txBody>
      </p:sp>
      <p:sp>
        <p:nvSpPr>
          <p:cNvPr id="11" name="Abgerundete rechteckige Legende 10"/>
          <p:cNvSpPr/>
          <p:nvPr/>
        </p:nvSpPr>
        <p:spPr>
          <a:xfrm>
            <a:off x="6156176" y="4941168"/>
            <a:ext cx="2448272" cy="953426"/>
          </a:xfrm>
          <a:prstGeom prst="wedgeRoundRectCallout">
            <a:avLst>
              <a:gd name="adj1" fmla="val 35724"/>
              <a:gd name="adj2" fmla="val -8093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dirty="0" smtClean="0"/>
              <a:t>Elements haben öffnende und schließende Tags</a:t>
            </a:r>
            <a:endParaRPr lang="de-AT" dirty="0"/>
          </a:p>
        </p:txBody>
      </p:sp>
      <p:sp>
        <p:nvSpPr>
          <p:cNvPr id="12" name="Abgerundete rechteckige Legende 11"/>
          <p:cNvSpPr/>
          <p:nvPr/>
        </p:nvSpPr>
        <p:spPr>
          <a:xfrm>
            <a:off x="6588224" y="3276323"/>
            <a:ext cx="2448272" cy="953426"/>
          </a:xfrm>
          <a:prstGeom prst="wedgeRoundRectCallout">
            <a:avLst>
              <a:gd name="adj1" fmla="val -65651"/>
              <a:gd name="adj2" fmla="val 1223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dirty="0" smtClean="0"/>
              <a:t>Elemente werden verschachtelt</a:t>
            </a:r>
            <a:endParaRPr lang="de-AT" dirty="0"/>
          </a:p>
        </p:txBody>
      </p:sp>
      <p:sp>
        <p:nvSpPr>
          <p:cNvPr id="13" name="Abgerundete rechteckige Legende 12"/>
          <p:cNvSpPr/>
          <p:nvPr/>
        </p:nvSpPr>
        <p:spPr>
          <a:xfrm>
            <a:off x="6147982" y="2060848"/>
            <a:ext cx="2528474" cy="711114"/>
          </a:xfrm>
          <a:prstGeom prst="wedgeRoundRectCallout">
            <a:avLst>
              <a:gd name="adj1" fmla="val -55259"/>
              <a:gd name="adj2" fmla="val 8715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AT" dirty="0" smtClean="0"/>
              <a:t>Attributwerte in Anführungszeichen</a:t>
            </a:r>
            <a:endParaRPr lang="de-AT" dirty="0"/>
          </a:p>
        </p:txBody>
      </p:sp>
    </p:spTree>
    <p:extLst>
      <p:ext uri="{BB962C8B-B14F-4D97-AF65-F5344CB8AC3E}">
        <p14:creationId xmlns:p14="http://schemas.microsoft.com/office/powerpoint/2010/main" val="181785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smtClean="0"/>
              <a:t>Benutzerinteraktionen</a:t>
            </a:r>
            <a:endParaRPr lang="de-AT" dirty="0"/>
          </a:p>
        </p:txBody>
      </p:sp>
      <p:sp>
        <p:nvSpPr>
          <p:cNvPr id="3" name="Textplatzhalter 2"/>
          <p:cNvSpPr>
            <a:spLocks noGrp="1"/>
          </p:cNvSpPr>
          <p:nvPr>
            <p:ph type="body" sz="quarter" idx="10"/>
          </p:nvPr>
        </p:nvSpPr>
        <p:spPr/>
        <p:txBody>
          <a:bodyPr>
            <a:normAutofit fontScale="92500"/>
          </a:bodyPr>
          <a:lstStyle/>
          <a:p>
            <a:r>
              <a:rPr lang="de-AT" dirty="0"/>
              <a:t>Kurzer Ausflug: </a:t>
            </a:r>
            <a:r>
              <a:rPr lang="de-AT" dirty="0" smtClean="0">
                <a:solidFill>
                  <a:schemeClr val="accent2"/>
                </a:solidFill>
              </a:rPr>
              <a:t>Nicht valide</a:t>
            </a:r>
            <a:r>
              <a:rPr lang="de-AT" dirty="0" smtClean="0"/>
              <a:t> </a:t>
            </a:r>
            <a:r>
              <a:rPr lang="de-AT" dirty="0"/>
              <a:t>XML Dokumente</a:t>
            </a:r>
          </a:p>
        </p:txBody>
      </p:sp>
      <p:sp>
        <p:nvSpPr>
          <p:cNvPr id="5" name="Foliennummernplatzhalter 4"/>
          <p:cNvSpPr>
            <a:spLocks noGrp="1"/>
          </p:cNvSpPr>
          <p:nvPr>
            <p:ph type="sldNum" sz="quarter" idx="4294967295"/>
          </p:nvPr>
        </p:nvSpPr>
        <p:spPr>
          <a:xfrm>
            <a:off x="8653463" y="6616700"/>
            <a:ext cx="490537" cy="169863"/>
          </a:xfrm>
          <a:prstGeom prst="rect">
            <a:avLst/>
          </a:prstGeom>
        </p:spPr>
        <p:txBody>
          <a:bodyPr/>
          <a:lstStyle/>
          <a:p>
            <a:fld id="{207BA7E3-26E3-49DB-8CC8-517BEB97A3BA}" type="slidenum">
              <a:rPr lang="de-DE" smtClean="0"/>
              <a:pPr/>
              <a:t>6</a:t>
            </a:fld>
            <a:endParaRPr lang="de-D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96752"/>
            <a:ext cx="6677935" cy="443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bgerundete rechteckige Legende 6"/>
          <p:cNvSpPr/>
          <p:nvPr/>
        </p:nvSpPr>
        <p:spPr>
          <a:xfrm>
            <a:off x="2814437" y="5157192"/>
            <a:ext cx="2448272" cy="737402"/>
          </a:xfrm>
          <a:prstGeom prst="wedgeRoundRectCallout">
            <a:avLst>
              <a:gd name="adj1" fmla="val -80591"/>
              <a:gd name="adj2" fmla="val -4279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AT" dirty="0" smtClean="0"/>
              <a:t>Zweites Wurzelelement</a:t>
            </a:r>
            <a:endParaRPr lang="de-AT" dirty="0"/>
          </a:p>
        </p:txBody>
      </p:sp>
      <p:sp>
        <p:nvSpPr>
          <p:cNvPr id="8" name="Abgerundete rechteckige Legende 7"/>
          <p:cNvSpPr/>
          <p:nvPr/>
        </p:nvSpPr>
        <p:spPr>
          <a:xfrm>
            <a:off x="107504" y="3570449"/>
            <a:ext cx="2016224" cy="584725"/>
          </a:xfrm>
          <a:prstGeom prst="wedgeRoundRectCallout">
            <a:avLst>
              <a:gd name="adj1" fmla="val 34771"/>
              <a:gd name="adj2" fmla="val 9981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AT" dirty="0" smtClean="0"/>
              <a:t>Tags sind nicht Case Sensitive</a:t>
            </a:r>
            <a:endParaRPr lang="de-AT" dirty="0"/>
          </a:p>
        </p:txBody>
      </p:sp>
      <p:sp>
        <p:nvSpPr>
          <p:cNvPr id="9" name="Abgerundete rechteckige Legende 8"/>
          <p:cNvSpPr/>
          <p:nvPr/>
        </p:nvSpPr>
        <p:spPr>
          <a:xfrm>
            <a:off x="4139952" y="3987742"/>
            <a:ext cx="2448272" cy="953426"/>
          </a:xfrm>
          <a:prstGeom prst="wedgeRoundRectCallout">
            <a:avLst>
              <a:gd name="adj1" fmla="val -85927"/>
              <a:gd name="adj2" fmla="val -2476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AT" dirty="0" smtClean="0"/>
              <a:t>Elements sind nicht richtig verschachtelt</a:t>
            </a:r>
            <a:endParaRPr lang="de-AT" dirty="0"/>
          </a:p>
        </p:txBody>
      </p:sp>
      <p:sp>
        <p:nvSpPr>
          <p:cNvPr id="10" name="Abgerundete rechteckige Legende 9"/>
          <p:cNvSpPr/>
          <p:nvPr/>
        </p:nvSpPr>
        <p:spPr>
          <a:xfrm>
            <a:off x="6300192" y="1187978"/>
            <a:ext cx="2448272" cy="953426"/>
          </a:xfrm>
          <a:prstGeom prst="wedgeRoundRectCallout">
            <a:avLst>
              <a:gd name="adj1" fmla="val -35238"/>
              <a:gd name="adj2" fmla="val 7251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AT" sz="2000" dirty="0" smtClean="0"/>
              <a:t>Element hat kein schließendes Tags</a:t>
            </a:r>
            <a:endParaRPr lang="de-AT" sz="2000" dirty="0"/>
          </a:p>
        </p:txBody>
      </p:sp>
      <p:sp>
        <p:nvSpPr>
          <p:cNvPr id="11" name="Abgerundete rechteckige Legende 10"/>
          <p:cNvSpPr/>
          <p:nvPr/>
        </p:nvSpPr>
        <p:spPr>
          <a:xfrm>
            <a:off x="6012160" y="2565209"/>
            <a:ext cx="2528474" cy="711114"/>
          </a:xfrm>
          <a:prstGeom prst="wedgeRoundRectCallout">
            <a:avLst>
              <a:gd name="adj1" fmla="val -70758"/>
              <a:gd name="adj2" fmla="val 1367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AT" dirty="0" smtClean="0"/>
              <a:t>Attributwerte ohne Anführungszeichen</a:t>
            </a:r>
            <a:endParaRPr lang="de-AT" dirty="0"/>
          </a:p>
        </p:txBody>
      </p:sp>
    </p:spTree>
    <p:extLst>
      <p:ext uri="{BB962C8B-B14F-4D97-AF65-F5344CB8AC3E}">
        <p14:creationId xmlns:p14="http://schemas.microsoft.com/office/powerpoint/2010/main" val="3064399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115888"/>
            <a:ext cx="8534430" cy="604837"/>
          </a:xfrm>
        </p:spPr>
        <p:txBody>
          <a:bodyPr>
            <a:normAutofit/>
          </a:bodyPr>
          <a:lstStyle/>
          <a:p>
            <a:r>
              <a:rPr lang="de-AT" sz="3200" b="0" dirty="0">
                <a:solidFill>
                  <a:schemeClr val="tx1"/>
                </a:solidFill>
                <a:latin typeface="+mj-lt"/>
              </a:rPr>
              <a:t>Kernkomponente </a:t>
            </a:r>
            <a:r>
              <a:rPr lang="de-AT" sz="3200" b="0" dirty="0" err="1">
                <a:solidFill>
                  <a:schemeClr val="tx1"/>
                </a:solidFill>
                <a:latin typeface="+mj-lt"/>
              </a:rPr>
              <a:t>Activity</a:t>
            </a:r>
            <a:endParaRPr lang="de-AT" sz="3200" b="0" dirty="0">
              <a:solidFill>
                <a:schemeClr val="tx1"/>
              </a:solidFill>
              <a:latin typeface="+mj-lt"/>
            </a:endParaRPr>
          </a:p>
        </p:txBody>
      </p:sp>
      <p:sp>
        <p:nvSpPr>
          <p:cNvPr id="3" name="Inhaltsplatzhalter 2"/>
          <p:cNvSpPr>
            <a:spLocks noGrp="1"/>
          </p:cNvSpPr>
          <p:nvPr>
            <p:ph idx="4294967295"/>
          </p:nvPr>
        </p:nvSpPr>
        <p:spPr>
          <a:xfrm>
            <a:off x="395288" y="873125"/>
            <a:ext cx="8460000" cy="5148263"/>
          </a:xfrm>
          <a:prstGeom prst="rect">
            <a:avLst/>
          </a:prstGeom>
        </p:spPr>
        <p:txBody>
          <a:bodyPr/>
          <a:lstStyle/>
          <a:p>
            <a:r>
              <a:rPr lang="de-AT" sz="2400" dirty="0" smtClean="0"/>
              <a:t>Für jede eigenstände Oberfläche einer Anwendung wird eine </a:t>
            </a:r>
            <a:r>
              <a:rPr lang="de-AT" sz="2400" dirty="0" err="1" smtClean="0"/>
              <a:t>Activity</a:t>
            </a:r>
            <a:r>
              <a:rPr lang="de-AT" sz="2400" dirty="0" smtClean="0"/>
              <a:t> benötigt</a:t>
            </a:r>
          </a:p>
          <a:p>
            <a:r>
              <a:rPr lang="de-AT" sz="2400" dirty="0" smtClean="0"/>
              <a:t>Eine Anwendung besteht meist aus mehreren </a:t>
            </a:r>
            <a:r>
              <a:rPr lang="de-AT" sz="2400" dirty="0" err="1" smtClean="0"/>
              <a:t>Activities</a:t>
            </a:r>
            <a:endParaRPr lang="de-AT" sz="2400" dirty="0" smtClean="0"/>
          </a:p>
          <a:p>
            <a:pPr lvl="1"/>
            <a:r>
              <a:rPr lang="de-AT" sz="2000" dirty="0" smtClean="0"/>
              <a:t>Je komplexer eine Anwendung desto mehr </a:t>
            </a:r>
            <a:r>
              <a:rPr lang="de-AT" sz="2000" dirty="0" err="1" smtClean="0"/>
              <a:t>Activities</a:t>
            </a:r>
            <a:r>
              <a:rPr lang="de-AT" sz="2000" dirty="0" smtClean="0"/>
              <a:t> werden benötigt</a:t>
            </a:r>
          </a:p>
          <a:p>
            <a:pPr lvl="1"/>
            <a:r>
              <a:rPr lang="en-US" sz="2000" dirty="0" err="1" smtClean="0"/>
              <a:t>Eine</a:t>
            </a:r>
            <a:r>
              <a:rPr lang="en-US" sz="2000" dirty="0" smtClean="0"/>
              <a:t> Activity </a:t>
            </a:r>
            <a:r>
              <a:rPr lang="en-US" sz="2000" dirty="0" err="1" smtClean="0"/>
              <a:t>sollte</a:t>
            </a:r>
            <a:r>
              <a:rPr lang="en-US" sz="2000" dirty="0" smtClean="0"/>
              <a:t> </a:t>
            </a:r>
            <a:r>
              <a:rPr lang="en-US" sz="2000" dirty="0" err="1" smtClean="0"/>
              <a:t>eine</a:t>
            </a:r>
            <a:r>
              <a:rPr lang="en-US" sz="2000" dirty="0" smtClean="0"/>
              <a:t> </a:t>
            </a:r>
            <a:r>
              <a:rPr lang="en-US" sz="2000" dirty="0" err="1" smtClean="0"/>
              <a:t>Benutzeraktion</a:t>
            </a:r>
            <a:r>
              <a:rPr lang="en-US" sz="2000" dirty="0" smtClean="0"/>
              <a:t> </a:t>
            </a:r>
            <a:r>
              <a:rPr lang="en-US" sz="2000" dirty="0" err="1" smtClean="0"/>
              <a:t>abdecken</a:t>
            </a:r>
            <a:r>
              <a:rPr lang="en-US" sz="2000" dirty="0"/>
              <a:t/>
            </a:r>
            <a:br>
              <a:rPr lang="en-US" sz="2000" dirty="0"/>
            </a:br>
            <a:r>
              <a:rPr lang="en-US" sz="2000" dirty="0" smtClean="0"/>
              <a:t>(</a:t>
            </a:r>
            <a:r>
              <a:rPr lang="en-US" sz="2000" dirty="0" err="1" smtClean="0"/>
              <a:t>zB</a:t>
            </a:r>
            <a:r>
              <a:rPr lang="en-US" sz="2000" dirty="0" smtClean="0"/>
              <a:t> </a:t>
            </a:r>
            <a:r>
              <a:rPr lang="en-US" sz="2000" dirty="0" err="1" smtClean="0"/>
              <a:t>Schreiben</a:t>
            </a:r>
            <a:r>
              <a:rPr lang="en-US" sz="2000" dirty="0" smtClean="0"/>
              <a:t> </a:t>
            </a:r>
            <a:r>
              <a:rPr lang="en-US" sz="2000" dirty="0" err="1" smtClean="0"/>
              <a:t>einer</a:t>
            </a:r>
            <a:r>
              <a:rPr lang="en-US" sz="2000" dirty="0" smtClean="0"/>
              <a:t> Email)</a:t>
            </a:r>
            <a:endParaRPr lang="de-AT" sz="2000" dirty="0" smtClean="0"/>
          </a:p>
          <a:p>
            <a:r>
              <a:rPr lang="en-US" sz="2400" dirty="0" err="1" smtClean="0"/>
              <a:t>Eine</a:t>
            </a:r>
            <a:r>
              <a:rPr lang="en-US" sz="2400" dirty="0" smtClean="0"/>
              <a:t> </a:t>
            </a:r>
            <a:r>
              <a:rPr lang="en-US" sz="2400" dirty="0" err="1" smtClean="0"/>
              <a:t>Anwendung</a:t>
            </a:r>
            <a:r>
              <a:rPr lang="en-US" sz="2400" dirty="0" smtClean="0"/>
              <a:t> hat </a:t>
            </a:r>
            <a:r>
              <a:rPr lang="en-US" sz="2400" dirty="0" err="1" smtClean="0"/>
              <a:t>meist</a:t>
            </a:r>
            <a:r>
              <a:rPr lang="en-US" sz="2400" dirty="0" smtClean="0"/>
              <a:t> </a:t>
            </a:r>
            <a:r>
              <a:rPr lang="en-US" sz="2400" dirty="0" err="1" smtClean="0"/>
              <a:t>eine</a:t>
            </a:r>
            <a:r>
              <a:rPr lang="en-US" sz="2400" dirty="0" smtClean="0"/>
              <a:t> Start- </a:t>
            </a:r>
            <a:r>
              <a:rPr lang="en-US" sz="2400" dirty="0" err="1" smtClean="0"/>
              <a:t>oder</a:t>
            </a:r>
            <a:r>
              <a:rPr lang="en-US" sz="2400" dirty="0" smtClean="0"/>
              <a:t> </a:t>
            </a:r>
            <a:r>
              <a:rPr lang="en-US" sz="2400" dirty="0" err="1" smtClean="0"/>
              <a:t>Hauptactivity</a:t>
            </a:r>
            <a:r>
              <a:rPr lang="en-US" sz="2400" dirty="0" smtClean="0"/>
              <a:t> (main)</a:t>
            </a:r>
          </a:p>
          <a:p>
            <a:r>
              <a:rPr lang="en-US" sz="2400" dirty="0" smtClean="0"/>
              <a:t>Activities </a:t>
            </a:r>
            <a:r>
              <a:rPr lang="en-US" sz="2400" dirty="0" err="1" smtClean="0"/>
              <a:t>einer</a:t>
            </a:r>
            <a:r>
              <a:rPr lang="en-US" sz="2400" dirty="0" smtClean="0"/>
              <a:t> </a:t>
            </a:r>
            <a:r>
              <a:rPr lang="en-US" sz="2400" dirty="0" err="1" smtClean="0"/>
              <a:t>Anwendung</a:t>
            </a:r>
            <a:r>
              <a:rPr lang="en-US" sz="2400" dirty="0" smtClean="0"/>
              <a:t> </a:t>
            </a:r>
            <a:r>
              <a:rPr lang="en-US" sz="2400" dirty="0" err="1" smtClean="0"/>
              <a:t>organisieren</a:t>
            </a:r>
            <a:r>
              <a:rPr lang="en-US" sz="2400" dirty="0" smtClean="0"/>
              <a:t> </a:t>
            </a:r>
            <a:r>
              <a:rPr lang="en-US" sz="2400" dirty="0" err="1" smtClean="0"/>
              <a:t>sich</a:t>
            </a:r>
            <a:r>
              <a:rPr lang="en-US" sz="2400" dirty="0" smtClean="0"/>
              <a:t> in </a:t>
            </a:r>
            <a:r>
              <a:rPr lang="en-US" sz="2400" dirty="0" err="1" smtClean="0"/>
              <a:t>einem</a:t>
            </a:r>
            <a:r>
              <a:rPr lang="en-US" sz="2400" dirty="0" smtClean="0"/>
              <a:t> Stack</a:t>
            </a:r>
          </a:p>
          <a:p>
            <a:pPr marL="457200" lvl="1" indent="0">
              <a:buNone/>
            </a:pPr>
            <a:endParaRPr lang="en-US" sz="2000" dirty="0" smtClean="0"/>
          </a:p>
          <a:p>
            <a:endParaRPr lang="de-AT" sz="2400" dirty="0" smtClean="0"/>
          </a:p>
          <a:p>
            <a:endParaRPr lang="de-AT" sz="2400" dirty="0" smtClean="0"/>
          </a:p>
          <a:p>
            <a:endParaRPr lang="de-AT" sz="2400" dirty="0" smtClean="0"/>
          </a:p>
        </p:txBody>
      </p:sp>
      <p:sp>
        <p:nvSpPr>
          <p:cNvPr id="4" name="Fußzeilenplatzhalter 3"/>
          <p:cNvSpPr>
            <a:spLocks noGrp="1"/>
          </p:cNvSpPr>
          <p:nvPr>
            <p:ph type="ftr" sz="quarter" idx="3"/>
          </p:nvPr>
        </p:nvSpPr>
        <p:spPr>
          <a:xfrm>
            <a:off x="2703511" y="6188681"/>
            <a:ext cx="3654439" cy="383591"/>
          </a:xfrm>
        </p:spPr>
        <p:txBody>
          <a:bodyPr/>
          <a:lstStyle/>
          <a:p>
            <a:pPr>
              <a:defRPr/>
            </a:pPr>
            <a:r>
              <a:rPr lang="de-DE" dirty="0" smtClean="0"/>
              <a:t>WS 2012/13: SEM - Grafische Benutzeroberflächen und Interaktionen</a:t>
            </a:r>
            <a:endParaRPr lang="de-DE" dirty="0"/>
          </a:p>
        </p:txBody>
      </p:sp>
      <p:sp>
        <p:nvSpPr>
          <p:cNvPr id="5" name="Foliennummernplatzhalter 4"/>
          <p:cNvSpPr>
            <a:spLocks noGrp="1"/>
          </p:cNvSpPr>
          <p:nvPr>
            <p:ph type="sldNum" sz="quarter" idx="4"/>
          </p:nvPr>
        </p:nvSpPr>
        <p:spPr>
          <a:xfrm>
            <a:off x="5867424" y="6617309"/>
            <a:ext cx="490526" cy="169277"/>
          </a:xfrm>
        </p:spPr>
        <p:txBody>
          <a:bodyPr/>
          <a:lstStyle/>
          <a:p>
            <a:fld id="{207BA7E3-26E3-49DB-8CC8-517BEB97A3BA}" type="slidenum">
              <a:rPr lang="de-DE" smtClean="0"/>
              <a:pPr/>
              <a:t>7</a:t>
            </a:fld>
            <a:endParaRPr lang="de-DE" dirty="0"/>
          </a:p>
        </p:txBody>
      </p:sp>
      <p:sp>
        <p:nvSpPr>
          <p:cNvPr id="6" name="Titel 2"/>
          <p:cNvSpPr txBox="1">
            <a:spLocks/>
          </p:cNvSpPr>
          <p:nvPr/>
        </p:nvSpPr>
        <p:spPr>
          <a:xfrm>
            <a:off x="560867" y="6248400"/>
            <a:ext cx="6286500" cy="247536"/>
          </a:xfrm>
          <a:prstGeom prst="rect">
            <a:avLst/>
          </a:prstGeom>
        </p:spPr>
        <p:txBody>
          <a:bodyPr vert="horz" lIns="0" tIns="0" rIns="0" bIns="0" rtlCol="0" anchor="ctr">
            <a:normAutofit/>
          </a:bodyPr>
          <a:lstStyle>
            <a:lvl1pPr algn="l" rtl="0" fontAlgn="base">
              <a:spcBef>
                <a:spcPct val="0"/>
              </a:spcBef>
              <a:spcAft>
                <a:spcPct val="0"/>
              </a:spcAft>
              <a:defRPr sz="800" b="1" i="0" cap="none">
                <a:solidFill>
                  <a:schemeClr val="bg1">
                    <a:lumMod val="50000"/>
                  </a:schemeClr>
                </a:solidFill>
                <a:latin typeface="Open Sans" pitchFamily="34" charset="0"/>
                <a:ea typeface="Open Sans" pitchFamily="34" charset="0"/>
                <a:cs typeface="Open Sans" pitchFamily="34" charset="0"/>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b="0" dirty="0" err="1" smtClean="0"/>
              <a:t>Erste</a:t>
            </a:r>
            <a:r>
              <a:rPr lang="en-US" b="0" dirty="0" smtClean="0"/>
              <a:t> </a:t>
            </a:r>
            <a:r>
              <a:rPr lang="en-US" b="0" dirty="0" err="1" smtClean="0"/>
              <a:t>grafische</a:t>
            </a:r>
            <a:r>
              <a:rPr lang="en-US" b="0" dirty="0" smtClean="0"/>
              <a:t> </a:t>
            </a:r>
            <a:r>
              <a:rPr lang="en-US" b="0" dirty="0" err="1" smtClean="0"/>
              <a:t>Oberflächen</a:t>
            </a:r>
            <a:r>
              <a:rPr lang="en-US" b="0" dirty="0" smtClean="0"/>
              <a:t> und </a:t>
            </a:r>
            <a:r>
              <a:rPr lang="en-US" b="0" dirty="0" err="1" smtClean="0"/>
              <a:t>Benutzerinteraktionen</a:t>
            </a:r>
            <a:endParaRPr lang="de-AT" b="0" dirty="0"/>
          </a:p>
        </p:txBody>
      </p:sp>
    </p:spTree>
    <p:extLst>
      <p:ext uri="{BB962C8B-B14F-4D97-AF65-F5344CB8AC3E}">
        <p14:creationId xmlns:p14="http://schemas.microsoft.com/office/powerpoint/2010/main" val="74427719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AT" sz="2000" dirty="0"/>
              <a:t>Eine Anwendung ist als </a:t>
            </a:r>
            <a:r>
              <a:rPr lang="de-AT" sz="2000" dirty="0" err="1"/>
              <a:t>Stack</a:t>
            </a:r>
            <a:r>
              <a:rPr lang="de-AT" sz="2000" dirty="0"/>
              <a:t> organisiert</a:t>
            </a:r>
          </a:p>
          <a:p>
            <a:r>
              <a:rPr lang="de-AT" sz="2000" dirty="0"/>
              <a:t>Die oberste </a:t>
            </a:r>
            <a:r>
              <a:rPr lang="de-AT" sz="2000" dirty="0" err="1"/>
              <a:t>Activity</a:t>
            </a:r>
            <a:r>
              <a:rPr lang="de-AT" sz="2000" dirty="0"/>
              <a:t> im </a:t>
            </a:r>
            <a:r>
              <a:rPr lang="de-AT" sz="2000" dirty="0" err="1"/>
              <a:t>Stack</a:t>
            </a:r>
            <a:r>
              <a:rPr lang="de-AT" sz="2000" dirty="0"/>
              <a:t> befindet sich im Vordergrund und reagiert auf </a:t>
            </a:r>
            <a:r>
              <a:rPr lang="de-AT" sz="2000" dirty="0" smtClean="0"/>
              <a:t>Benutzerinteraktionen</a:t>
            </a:r>
          </a:p>
          <a:p>
            <a:r>
              <a:rPr lang="de-AT" sz="2000" dirty="0"/>
              <a:t>Beim Starten einer neuen </a:t>
            </a:r>
            <a:r>
              <a:rPr lang="de-AT" sz="2000" dirty="0" err="1"/>
              <a:t>Activity</a:t>
            </a:r>
            <a:r>
              <a:rPr lang="de-AT" sz="2000" dirty="0"/>
              <a:t> wird sie oben auf den </a:t>
            </a:r>
            <a:r>
              <a:rPr lang="de-AT" sz="2000" dirty="0" err="1"/>
              <a:t>Stack</a:t>
            </a:r>
            <a:r>
              <a:rPr lang="de-AT" sz="2000" dirty="0"/>
              <a:t> gelegt (push</a:t>
            </a:r>
            <a:r>
              <a:rPr lang="de-AT" sz="2000" dirty="0" smtClean="0"/>
              <a:t>)</a:t>
            </a:r>
            <a:endParaRPr lang="de-AT" sz="2000" dirty="0"/>
          </a:p>
          <a:p>
            <a:r>
              <a:rPr lang="de-AT" sz="2000" dirty="0"/>
              <a:t>Über den Zurück Button wird die oberste </a:t>
            </a:r>
            <a:r>
              <a:rPr lang="de-AT" sz="2000" dirty="0" err="1"/>
              <a:t>Activity</a:t>
            </a:r>
            <a:r>
              <a:rPr lang="de-AT" sz="2000" dirty="0"/>
              <a:t> vom </a:t>
            </a:r>
            <a:r>
              <a:rPr lang="de-AT" sz="2000" dirty="0" err="1"/>
              <a:t>Stack</a:t>
            </a:r>
            <a:r>
              <a:rPr lang="de-AT" sz="2000" dirty="0"/>
              <a:t> genommen (</a:t>
            </a:r>
            <a:r>
              <a:rPr lang="de-AT" sz="2000" dirty="0" err="1"/>
              <a:t>pop</a:t>
            </a:r>
            <a:r>
              <a:rPr lang="de-AT" sz="2000" dirty="0" smtClean="0"/>
              <a:t>)</a:t>
            </a:r>
          </a:p>
          <a:p>
            <a:r>
              <a:rPr lang="en-US" sz="2000" dirty="0" smtClean="0"/>
              <a:t>Die Navigation </a:t>
            </a:r>
            <a:r>
              <a:rPr lang="en-US" sz="2000" dirty="0" err="1" smtClean="0"/>
              <a:t>über</a:t>
            </a:r>
            <a:r>
              <a:rPr lang="en-US" sz="2000" dirty="0" smtClean="0"/>
              <a:t> den </a:t>
            </a:r>
            <a:r>
              <a:rPr lang="en-US" sz="2000" dirty="0" err="1" smtClean="0"/>
              <a:t>Zurück</a:t>
            </a:r>
            <a:r>
              <a:rPr lang="en-US" sz="2000" dirty="0" smtClean="0"/>
              <a:t> Button </a:t>
            </a:r>
            <a:r>
              <a:rPr lang="en-US" sz="2000" dirty="0" err="1" smtClean="0"/>
              <a:t>endet</a:t>
            </a:r>
            <a:r>
              <a:rPr lang="en-US" sz="2000" dirty="0" smtClean="0"/>
              <a:t> </a:t>
            </a:r>
            <a:r>
              <a:rPr lang="en-US" sz="2000" dirty="0" err="1" smtClean="0"/>
              <a:t>immer</a:t>
            </a:r>
            <a:r>
              <a:rPr lang="en-US" sz="2000" dirty="0" smtClean="0"/>
              <a:t> am Home Screen</a:t>
            </a:r>
            <a:endParaRPr lang="de-AT" sz="2000" dirty="0"/>
          </a:p>
          <a:p>
            <a:endParaRPr lang="de-AT" sz="2000"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normAutofit fontScale="55000" lnSpcReduction="20000"/>
          </a:bodyPr>
          <a:lstStyle/>
          <a:p>
            <a:r>
              <a:rPr lang="de-AT" dirty="0" err="1" smtClean="0"/>
              <a:t>Activities</a:t>
            </a:r>
            <a:r>
              <a:rPr lang="de-AT" dirty="0" smtClean="0"/>
              <a:t> einer Anwendung werden</a:t>
            </a:r>
          </a:p>
          <a:p>
            <a:r>
              <a:rPr lang="de-AT" dirty="0" smtClean="0"/>
              <a:t>innerhalb eines </a:t>
            </a:r>
            <a:r>
              <a:rPr lang="de-AT" dirty="0" err="1" smtClean="0"/>
              <a:t>Stack</a:t>
            </a:r>
            <a:r>
              <a:rPr lang="de-AT" dirty="0" smtClean="0"/>
              <a:t> organisiert</a:t>
            </a:r>
            <a:endParaRPr lang="de-AT" dirty="0"/>
          </a:p>
        </p:txBody>
      </p:sp>
      <p:pic>
        <p:nvPicPr>
          <p:cNvPr id="5" name="Picture 2" descr="http://developer.android.com/images/fundamentals/diagram_back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19600"/>
            <a:ext cx="5810606" cy="183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1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r>
              <a:rPr lang="de-AT" sz="1400" dirty="0"/>
              <a:t>Aktive (Vordergründige) Lebensphase</a:t>
            </a:r>
          </a:p>
          <a:p>
            <a:pPr lvl="1"/>
            <a:r>
              <a:rPr lang="de-AT" sz="1400" dirty="0" err="1"/>
              <a:t>Activity</a:t>
            </a:r>
            <a:r>
              <a:rPr lang="de-AT" sz="1400" dirty="0"/>
              <a:t> wartet auf Benutzereingaben</a:t>
            </a:r>
          </a:p>
          <a:p>
            <a:pPr lvl="1"/>
            <a:r>
              <a:rPr lang="de-AT" sz="1400" dirty="0"/>
              <a:t>Übergänge in und aus dieser Phase können häufig vorkommen</a:t>
            </a:r>
          </a:p>
          <a:p>
            <a:pPr lvl="2"/>
            <a:r>
              <a:rPr lang="de-AT" sz="1200" dirty="0"/>
              <a:t>=&gt; </a:t>
            </a:r>
            <a:r>
              <a:rPr lang="de-AT" sz="1200" i="1" dirty="0" err="1" smtClean="0"/>
              <a:t>onResume</a:t>
            </a:r>
            <a:r>
              <a:rPr lang="de-AT" sz="1200" i="1" dirty="0"/>
              <a:t>()</a:t>
            </a:r>
            <a:r>
              <a:rPr lang="de-AT" sz="1200" dirty="0"/>
              <a:t> und </a:t>
            </a:r>
            <a:r>
              <a:rPr lang="de-AT" sz="1200" b="1" dirty="0" err="1" smtClean="0"/>
              <a:t>o</a:t>
            </a:r>
            <a:r>
              <a:rPr lang="de-AT" sz="1200" b="1" i="1" dirty="0" err="1" smtClean="0"/>
              <a:t>n</a:t>
            </a:r>
            <a:r>
              <a:rPr lang="de-AT" sz="1200" i="1" dirty="0" err="1" smtClean="0"/>
              <a:t>Pause</a:t>
            </a:r>
            <a:r>
              <a:rPr lang="de-AT" sz="1200" i="1" dirty="0"/>
              <a:t>() </a:t>
            </a:r>
            <a:r>
              <a:rPr lang="de-AT" sz="1200" dirty="0"/>
              <a:t>sollten daher nur </a:t>
            </a:r>
            <a:r>
              <a:rPr lang="de-AT" sz="1200" dirty="0" err="1"/>
              <a:t>leichtgewichte</a:t>
            </a:r>
            <a:r>
              <a:rPr lang="de-AT" sz="1200" dirty="0"/>
              <a:t> Verarbeitungen durchführen</a:t>
            </a:r>
          </a:p>
          <a:p>
            <a:r>
              <a:rPr lang="de-AT" sz="1400" dirty="0"/>
              <a:t>Sichtbare </a:t>
            </a:r>
            <a:r>
              <a:rPr lang="de-AT" sz="1400" dirty="0" smtClean="0"/>
              <a:t>Lebensphase</a:t>
            </a:r>
            <a:endParaRPr lang="de-AT" sz="1400" dirty="0"/>
          </a:p>
          <a:p>
            <a:pPr lvl="1"/>
            <a:r>
              <a:rPr lang="de-AT" sz="1400" dirty="0"/>
              <a:t>Transparente oder Nicht-Vollbildaktivität ist im Vordergrund</a:t>
            </a:r>
          </a:p>
          <a:p>
            <a:pPr lvl="1"/>
            <a:r>
              <a:rPr lang="de-AT" sz="1400" dirty="0" smtClean="0"/>
              <a:t>Innerhalb von </a:t>
            </a:r>
            <a:r>
              <a:rPr lang="de-AT" sz="1400" b="1" i="1" dirty="0" err="1" smtClean="0"/>
              <a:t>onStart</a:t>
            </a:r>
            <a:r>
              <a:rPr lang="de-AT" sz="1400" b="1" i="1" dirty="0" smtClean="0"/>
              <a:t>()</a:t>
            </a:r>
            <a:r>
              <a:rPr lang="de-AT" sz="1400" b="1" dirty="0" smtClean="0"/>
              <a:t> </a:t>
            </a:r>
            <a:r>
              <a:rPr lang="de-AT" sz="1400" dirty="0" smtClean="0"/>
              <a:t>und </a:t>
            </a:r>
            <a:r>
              <a:rPr lang="de-AT" sz="1400" b="1" i="1" dirty="0" err="1" smtClean="0"/>
              <a:t>onStop</a:t>
            </a:r>
            <a:r>
              <a:rPr lang="de-AT" sz="1400" b="1" i="1" dirty="0" smtClean="0"/>
              <a:t>()</a:t>
            </a:r>
            <a:endParaRPr lang="de-AT" sz="1400" b="1" i="1" dirty="0"/>
          </a:p>
          <a:p>
            <a:r>
              <a:rPr lang="de-AT" sz="1400" dirty="0"/>
              <a:t>Gestoppte Lebensphase</a:t>
            </a:r>
          </a:p>
          <a:p>
            <a:pPr lvl="1"/>
            <a:r>
              <a:rPr lang="de-AT" sz="1400" dirty="0" err="1"/>
              <a:t>Resourcen</a:t>
            </a:r>
            <a:r>
              <a:rPr lang="de-AT" sz="1400" dirty="0"/>
              <a:t> (welche CPU, Batterie oder </a:t>
            </a:r>
            <a:r>
              <a:rPr lang="de-AT" sz="1400" dirty="0" err="1"/>
              <a:t>Netzerwerk</a:t>
            </a:r>
            <a:r>
              <a:rPr lang="de-AT" sz="1400" dirty="0"/>
              <a:t> benötigen) über </a:t>
            </a:r>
            <a:r>
              <a:rPr lang="de-AT" sz="1400" i="1" dirty="0" err="1"/>
              <a:t>OnStop</a:t>
            </a:r>
            <a:r>
              <a:rPr lang="de-AT" sz="1400" i="1" dirty="0"/>
              <a:t>() </a:t>
            </a:r>
            <a:r>
              <a:rPr lang="de-AT" sz="1400" dirty="0"/>
              <a:t>freigeben</a:t>
            </a:r>
          </a:p>
          <a:p>
            <a:pPr lvl="2"/>
            <a:r>
              <a:rPr lang="de-AT" sz="1200" dirty="0"/>
              <a:t>z.B.: Animationen pausieren/stoppen, Sensoren freigeben, </a:t>
            </a:r>
            <a:r>
              <a:rPr lang="de-AT" sz="1200" dirty="0" err="1"/>
              <a:t>GPS</a:t>
            </a:r>
            <a:r>
              <a:rPr lang="de-AT" sz="1200" dirty="0"/>
              <a:t> stoppen</a:t>
            </a:r>
          </a:p>
          <a:p>
            <a:pPr lvl="2"/>
            <a:r>
              <a:rPr lang="de-AT" sz="1200" dirty="0"/>
              <a:t>Über </a:t>
            </a:r>
            <a:r>
              <a:rPr lang="de-AT" sz="1200" i="1" dirty="0" err="1"/>
              <a:t>OnRestart</a:t>
            </a:r>
            <a:r>
              <a:rPr lang="de-AT" sz="1200" i="1" dirty="0"/>
              <a:t>() </a:t>
            </a:r>
            <a:r>
              <a:rPr lang="de-AT" sz="1200" dirty="0"/>
              <a:t>bzw. </a:t>
            </a:r>
            <a:r>
              <a:rPr lang="de-AT" sz="1200" i="1" dirty="0" err="1"/>
              <a:t>OnStart</a:t>
            </a:r>
            <a:r>
              <a:rPr lang="de-AT" sz="1200" i="1" dirty="0"/>
              <a:t>() </a:t>
            </a:r>
            <a:r>
              <a:rPr lang="de-AT" sz="1200" dirty="0"/>
              <a:t>können diese </a:t>
            </a:r>
            <a:r>
              <a:rPr lang="de-AT" sz="1200" dirty="0" err="1"/>
              <a:t>Resourcen</a:t>
            </a:r>
            <a:r>
              <a:rPr lang="de-AT" sz="1200" dirty="0"/>
              <a:t> wieder belegt werden</a:t>
            </a:r>
          </a:p>
          <a:p>
            <a:pPr lvl="1"/>
            <a:r>
              <a:rPr lang="de-AT" sz="1400" dirty="0" err="1"/>
              <a:t>Activity</a:t>
            </a:r>
            <a:r>
              <a:rPr lang="de-AT" sz="1400" dirty="0"/>
              <a:t> bleibt im </a:t>
            </a:r>
            <a:r>
              <a:rPr lang="de-AT" sz="1400" dirty="0" err="1"/>
              <a:t>Stack</a:t>
            </a:r>
            <a:endParaRPr lang="de-AT" sz="1400" dirty="0"/>
          </a:p>
          <a:p>
            <a:pPr lvl="1"/>
            <a:endParaRPr lang="de-AT" sz="1400" dirty="0"/>
          </a:p>
          <a:p>
            <a:endParaRPr lang="de-AT" sz="1400" dirty="0"/>
          </a:p>
        </p:txBody>
      </p:sp>
      <p:sp>
        <p:nvSpPr>
          <p:cNvPr id="3" name="Titel 2"/>
          <p:cNvSpPr>
            <a:spLocks noGrp="1"/>
          </p:cNvSpPr>
          <p:nvPr>
            <p:ph type="title"/>
          </p:nvPr>
        </p:nvSpPr>
        <p:spPr/>
        <p:txBody>
          <a:bodyPr/>
          <a:lstStyle/>
          <a:p>
            <a:r>
              <a:rPr lang="en-US" dirty="0" err="1"/>
              <a:t>Erste</a:t>
            </a:r>
            <a:r>
              <a:rPr lang="en-US" dirty="0"/>
              <a:t> </a:t>
            </a:r>
            <a:r>
              <a:rPr lang="en-US" dirty="0" err="1"/>
              <a:t>grafische</a:t>
            </a:r>
            <a:r>
              <a:rPr lang="en-US" dirty="0"/>
              <a:t> </a:t>
            </a:r>
            <a:r>
              <a:rPr lang="en-US" dirty="0" err="1"/>
              <a:t>Oberflächen</a:t>
            </a:r>
            <a:r>
              <a:rPr lang="en-US" dirty="0"/>
              <a:t> und </a:t>
            </a:r>
            <a:r>
              <a:rPr lang="en-US" dirty="0" err="1"/>
              <a:t>Benutzerinteraktionen</a:t>
            </a:r>
            <a:endParaRPr lang="de-AT" dirty="0"/>
          </a:p>
        </p:txBody>
      </p:sp>
      <p:sp>
        <p:nvSpPr>
          <p:cNvPr id="4" name="Textplatzhalter 3"/>
          <p:cNvSpPr>
            <a:spLocks noGrp="1"/>
          </p:cNvSpPr>
          <p:nvPr>
            <p:ph type="body" sz="quarter" idx="10"/>
          </p:nvPr>
        </p:nvSpPr>
        <p:spPr/>
        <p:txBody>
          <a:bodyPr/>
          <a:lstStyle/>
          <a:p>
            <a:r>
              <a:rPr lang="en-US" dirty="0" err="1" smtClean="0"/>
              <a:t>Lebenszyklus</a:t>
            </a:r>
            <a:r>
              <a:rPr lang="en-US" dirty="0" smtClean="0"/>
              <a:t> </a:t>
            </a:r>
            <a:r>
              <a:rPr lang="en-US" dirty="0" err="1" smtClean="0"/>
              <a:t>einer</a:t>
            </a:r>
            <a:r>
              <a:rPr lang="en-US" dirty="0" smtClean="0"/>
              <a:t> Activity I</a:t>
            </a:r>
            <a:endParaRPr lang="de-AT"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419600"/>
            <a:ext cx="3950053" cy="1760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91731"/>
      </p:ext>
    </p:extLst>
  </p:cSld>
  <p:clrMapOvr>
    <a:masterClrMapping/>
  </p:clrMapOvr>
</p:sld>
</file>

<file path=ppt/theme/theme1.xml><?xml version="1.0" encoding="utf-8"?>
<a:theme xmlns:a="http://schemas.openxmlformats.org/drawingml/2006/main" name="Android FH Kufstein">
  <a:themeElements>
    <a:clrScheme name="SEM">
      <a:dk1>
        <a:sysClr val="windowText" lastClr="000000"/>
      </a:dk1>
      <a:lt1>
        <a:sysClr val="window" lastClr="FFFFFF"/>
      </a:lt1>
      <a:dk2>
        <a:srgbClr val="000000"/>
      </a:dk2>
      <a:lt2>
        <a:srgbClr val="FFFFFF"/>
      </a:lt2>
      <a:accent1>
        <a:srgbClr val="A4CA39"/>
      </a:accent1>
      <a:accent2>
        <a:srgbClr val="C0504D"/>
      </a:accent2>
      <a:accent3>
        <a:srgbClr val="7F7F7F"/>
      </a:accent3>
      <a:accent4>
        <a:srgbClr val="7F7F7F"/>
      </a:accent4>
      <a:accent5>
        <a:srgbClr val="7F7F7F"/>
      </a:accent5>
      <a:accent6>
        <a:srgbClr val="F79646"/>
      </a:accent6>
      <a:hlink>
        <a:srgbClr val="0000FF"/>
      </a:hlink>
      <a:folHlink>
        <a:srgbClr val="800080"/>
      </a:folHlink>
    </a:clrScheme>
    <a:fontScheme name="SEM">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1603</Words>
  <Application>Microsoft Office PowerPoint</Application>
  <PresentationFormat>Bildschirmpräsentation (4:3)</PresentationFormat>
  <Paragraphs>244</Paragraphs>
  <Slides>30</Slides>
  <Notes>1</Notes>
  <HiddenSlides>0</HiddenSlides>
  <MMClips>0</MMClips>
  <ScaleCrop>false</ScaleCrop>
  <HeadingPairs>
    <vt:vector size="4" baseType="variant">
      <vt:variant>
        <vt:lpstr>Design</vt:lpstr>
      </vt:variant>
      <vt:variant>
        <vt:i4>1</vt:i4>
      </vt:variant>
      <vt:variant>
        <vt:lpstr>Folientitel</vt:lpstr>
      </vt:variant>
      <vt:variant>
        <vt:i4>30</vt:i4>
      </vt:variant>
    </vt:vector>
  </HeadingPairs>
  <TitlesOfParts>
    <vt:vector size="31" baseType="lpstr">
      <vt:lpstr>Android FH Kufstein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Kernkomponente Activity</vt:lpstr>
      <vt:lpstr>Erste grafische Oberflächen und Benutzerinteraktionen</vt:lpstr>
      <vt:lpstr>Erste grafische Oberflächen und Benutzerinteraktionen</vt:lpstr>
      <vt:lpstr>Erste grafische Oberflächen und Benutzerinteraktionen</vt:lpstr>
      <vt:lpstr>Beispiel Activity Lebenszyklus</vt:lpstr>
      <vt:lpstr>Beispiel Activity Lebenszyklus</vt:lpstr>
      <vt:lpstr>PowerPoint-Präsentation</vt:lpstr>
      <vt:lpstr>PowerPoint-Präsentation</vt:lpstr>
      <vt:lpstr>Erste grafische Oberflächen und Benutzerinteraktionen</vt:lpstr>
      <vt:lpstr>Views und ViewGroups</vt:lpstr>
      <vt:lpstr>Standard Android Views</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Erste grafische Oberflächen und Benutzerinteraktionen</vt:lpstr>
      <vt:lpstr>PowerPoint-Präsentation</vt:lpstr>
      <vt:lpstr>Erste grafische Oberflächen und Benutzerinteraktionen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 - Grafische Oberflächen</dc:title>
  <dc:subject/>
  <dc:creator>Stefan Huber</dc:creator>
  <cp:keywords>Mobile Entwicklung</cp:keywords>
  <dc:description/>
  <cp:lastModifiedBy>stefan</cp:lastModifiedBy>
  <cp:revision>230</cp:revision>
  <dcterms:created xsi:type="dcterms:W3CDTF">2014-06-30T16:52:05Z</dcterms:created>
  <dcterms:modified xsi:type="dcterms:W3CDTF">2015-04-12T16:17:48Z</dcterms:modified>
  <cp:category/>
</cp:coreProperties>
</file>