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1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299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3" r:id="rId20"/>
    <p:sldId id="312" r:id="rId21"/>
    <p:sldId id="314" r:id="rId22"/>
    <p:sldId id="315" r:id="rId23"/>
    <p:sldId id="318" r:id="rId24"/>
    <p:sldId id="317" r:id="rId25"/>
    <p:sldId id="319" r:id="rId26"/>
    <p:sldId id="323" r:id="rId27"/>
    <p:sldId id="320" r:id="rId28"/>
    <p:sldId id="321" r:id="rId29"/>
    <p:sldId id="322" r:id="rId30"/>
    <p:sldId id="29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70" d="100"/>
          <a:sy n="70" d="100"/>
        </p:scale>
        <p:origin x="-186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2014/15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1083374"/>
          </a:xfrm>
        </p:spPr>
        <p:txBody>
          <a:bodyPr/>
          <a:lstStyle/>
          <a:p>
            <a:pPr marL="57150"/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 smtClean="0"/>
              <a:t>Konzepte</a:t>
            </a:r>
            <a:endParaRPr lang="en-US" dirty="0"/>
          </a:p>
          <a:p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Plattformen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Multipurpose Internet Mail </a:t>
            </a:r>
            <a:r>
              <a:rPr lang="de-AT" dirty="0" err="1"/>
              <a:t>Extensions</a:t>
            </a:r>
            <a:r>
              <a:rPr lang="de-AT" dirty="0"/>
              <a:t> (MIME) werden verwendet um zwischen Sendern und Empfängern den Typ von übertragenen Daten festzulegen</a:t>
            </a:r>
          </a:p>
          <a:p>
            <a:pPr lvl="1"/>
            <a:r>
              <a:rPr lang="de-AT" dirty="0"/>
              <a:t>MIME werden durch mehrere Internetstandards (</a:t>
            </a:r>
            <a:r>
              <a:rPr lang="de-AT" dirty="0" err="1"/>
              <a:t>RFCs</a:t>
            </a:r>
            <a:r>
              <a:rPr lang="de-AT" dirty="0"/>
              <a:t>) beschrieben und von der </a:t>
            </a:r>
            <a:r>
              <a:rPr lang="de-AT" dirty="0" err="1"/>
              <a:t>IETF</a:t>
            </a:r>
            <a:r>
              <a:rPr lang="de-AT" dirty="0"/>
              <a:t> als Best </a:t>
            </a:r>
            <a:r>
              <a:rPr lang="de-AT" dirty="0" err="1"/>
              <a:t>Current</a:t>
            </a:r>
            <a:r>
              <a:rPr lang="de-AT" dirty="0"/>
              <a:t> Practice angesehen</a:t>
            </a:r>
          </a:p>
          <a:p>
            <a:pPr lvl="1"/>
            <a:r>
              <a:rPr lang="de-AT" dirty="0"/>
              <a:t>MIME-Typen werden als Typ/Subtyp angegeben, Beispiele:</a:t>
            </a:r>
          </a:p>
          <a:p>
            <a:pPr lvl="2"/>
            <a:r>
              <a:rPr lang="de-AT" dirty="0" err="1"/>
              <a:t>text</a:t>
            </a:r>
            <a:r>
              <a:rPr lang="de-AT" dirty="0"/>
              <a:t>/</a:t>
            </a:r>
            <a:r>
              <a:rPr lang="de-AT" dirty="0" err="1"/>
              <a:t>plain</a:t>
            </a:r>
            <a:r>
              <a:rPr lang="de-AT" dirty="0"/>
              <a:t>: Unformatierter Text (</a:t>
            </a:r>
            <a:r>
              <a:rPr lang="de-AT" dirty="0" err="1"/>
              <a:t>txt</a:t>
            </a:r>
            <a:r>
              <a:rPr lang="de-AT" dirty="0"/>
              <a:t>)</a:t>
            </a:r>
          </a:p>
          <a:p>
            <a:pPr lvl="2"/>
            <a:r>
              <a:rPr lang="de-AT" dirty="0" err="1"/>
              <a:t>image</a:t>
            </a:r>
            <a:r>
              <a:rPr lang="de-AT" dirty="0"/>
              <a:t>/</a:t>
            </a:r>
            <a:r>
              <a:rPr lang="de-AT" dirty="0" err="1"/>
              <a:t>jpeg</a:t>
            </a:r>
            <a:r>
              <a:rPr lang="de-AT" dirty="0"/>
              <a:t>: Bild, welches als </a:t>
            </a:r>
            <a:r>
              <a:rPr lang="de-AT" dirty="0" err="1"/>
              <a:t>JPEG</a:t>
            </a:r>
            <a:r>
              <a:rPr lang="de-AT" dirty="0"/>
              <a:t> kodiert ist</a:t>
            </a:r>
          </a:p>
          <a:p>
            <a:r>
              <a:rPr lang="de-AT" dirty="0"/>
              <a:t>MIME-Typen werden innerhalb der </a:t>
            </a:r>
            <a:r>
              <a:rPr lang="de-AT" dirty="0" err="1"/>
              <a:t>Android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zur Typisierung von Daten verwendet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Kurzer Ausflug: </a:t>
            </a:r>
            <a:r>
              <a:rPr lang="de-AT" dirty="0" err="1"/>
              <a:t>URIs</a:t>
            </a:r>
            <a:r>
              <a:rPr lang="de-AT" dirty="0"/>
              <a:t> und MIME-Typen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403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 </a:t>
            </a:r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von Activities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67627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5912"/>
            <a:ext cx="6772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67246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6125570" y="762000"/>
            <a:ext cx="2841848" cy="900680"/>
          </a:xfrm>
          <a:prstGeom prst="wedgeRoundRectCallout">
            <a:avLst>
              <a:gd name="adj1" fmla="val -70740"/>
              <a:gd name="adj2" fmla="val -110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Explizites Starten einer </a:t>
            </a:r>
            <a:r>
              <a:rPr lang="de-AT" sz="1600" dirty="0" err="1" smtClean="0"/>
              <a:t>Activity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125570" y="1825370"/>
            <a:ext cx="2841848" cy="900680"/>
          </a:xfrm>
          <a:prstGeom prst="wedgeRoundRectCallout">
            <a:avLst>
              <a:gd name="adj1" fmla="val -71700"/>
              <a:gd name="adj2" fmla="val -353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Implizites Starten einer </a:t>
            </a:r>
            <a:r>
              <a:rPr lang="de-AT" sz="1600" dirty="0" err="1" smtClean="0"/>
              <a:t>Activity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705600" y="2888740"/>
            <a:ext cx="2261818" cy="2064260"/>
          </a:xfrm>
          <a:prstGeom prst="wedgeRoundRectCallout">
            <a:avLst>
              <a:gd name="adj1" fmla="val -69827"/>
              <a:gd name="adj2" fmla="val -306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Implizites</a:t>
            </a:r>
            <a:r>
              <a:rPr lang="en-US" sz="1600" dirty="0" smtClean="0"/>
              <a:t> </a:t>
            </a:r>
            <a:r>
              <a:rPr lang="en-US" sz="1600" dirty="0" err="1" smtClean="0"/>
              <a:t>Starten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Activity </a:t>
            </a:r>
            <a:r>
              <a:rPr lang="en-US" sz="1600" dirty="0" err="1" smtClean="0"/>
              <a:t>mit</a:t>
            </a:r>
            <a:r>
              <a:rPr lang="en-US" sz="1600" dirty="0" smtClean="0"/>
              <a:t> </a:t>
            </a:r>
            <a:r>
              <a:rPr lang="en-US" sz="1600" dirty="0" err="1" smtClean="0"/>
              <a:t>Übernahme</a:t>
            </a:r>
            <a:r>
              <a:rPr lang="en-US" sz="1600" dirty="0" smtClean="0"/>
              <a:t> </a:t>
            </a:r>
            <a:r>
              <a:rPr lang="en-US" sz="1600" dirty="0" err="1" smtClean="0"/>
              <a:t>eines</a:t>
            </a:r>
            <a:r>
              <a:rPr lang="en-US" sz="1600" dirty="0" smtClean="0"/>
              <a:t> </a:t>
            </a:r>
            <a:r>
              <a:rPr lang="en-US" sz="1600" dirty="0" err="1" smtClean="0"/>
              <a:t>Ergebnisses</a:t>
            </a:r>
            <a:r>
              <a:rPr lang="en-US" sz="1600" dirty="0" smtClean="0"/>
              <a:t> </a:t>
            </a:r>
            <a:r>
              <a:rPr lang="en-US" sz="1600" dirty="0" err="1" smtClean="0"/>
              <a:t>aus</a:t>
            </a:r>
            <a:r>
              <a:rPr lang="en-US" sz="1600" dirty="0" smtClean="0"/>
              <a:t> der </a:t>
            </a:r>
            <a:r>
              <a:rPr lang="en-US" sz="1600" dirty="0" err="1" smtClean="0"/>
              <a:t>aufgerufenen</a:t>
            </a:r>
            <a:r>
              <a:rPr lang="en-US" sz="1600" dirty="0" smtClean="0"/>
              <a:t> Activity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81934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Die Deklaration einer Komponente im Manifest </a:t>
            </a:r>
            <a:r>
              <a:rPr lang="de-AT" u="sng" dirty="0"/>
              <a:t>kann</a:t>
            </a:r>
            <a:r>
              <a:rPr lang="de-AT" dirty="0"/>
              <a:t> einen </a:t>
            </a:r>
            <a:r>
              <a:rPr lang="de-AT" dirty="0" err="1"/>
              <a:t>Intent</a:t>
            </a:r>
            <a:r>
              <a:rPr lang="de-AT" dirty="0"/>
              <a:t> Filter enthalten</a:t>
            </a:r>
          </a:p>
          <a:p>
            <a:pPr lvl="1"/>
            <a:r>
              <a:rPr lang="de-AT" dirty="0"/>
              <a:t>Falls ein </a:t>
            </a:r>
            <a:r>
              <a:rPr lang="de-AT" dirty="0" err="1"/>
              <a:t>Intent</a:t>
            </a:r>
            <a:r>
              <a:rPr lang="de-AT" dirty="0"/>
              <a:t> Filter deklariert wurde reagiert die Komponente auf implizite </a:t>
            </a:r>
            <a:r>
              <a:rPr lang="de-AT" dirty="0" err="1"/>
              <a:t>Intents</a:t>
            </a:r>
            <a:r>
              <a:rPr lang="de-AT" dirty="0"/>
              <a:t> (andernfalls nicht)</a:t>
            </a:r>
          </a:p>
          <a:p>
            <a:r>
              <a:rPr lang="de-AT" dirty="0"/>
              <a:t>Der </a:t>
            </a:r>
            <a:r>
              <a:rPr lang="de-AT" dirty="0" err="1"/>
              <a:t>Intent</a:t>
            </a:r>
            <a:r>
              <a:rPr lang="de-AT" dirty="0"/>
              <a:t> Filter beschreibt auf welche </a:t>
            </a:r>
            <a:r>
              <a:rPr lang="de-AT" dirty="0" err="1"/>
              <a:t>Intents</a:t>
            </a:r>
            <a:r>
              <a:rPr lang="de-AT" dirty="0"/>
              <a:t> die Komponente reagieren kann</a:t>
            </a:r>
          </a:p>
          <a:p>
            <a:pPr lvl="1"/>
            <a:r>
              <a:rPr lang="de-AT" dirty="0"/>
              <a:t>Actions: Es können 0-n Actions angegeben werden</a:t>
            </a:r>
          </a:p>
          <a:p>
            <a:pPr lvl="1"/>
            <a:r>
              <a:rPr lang="de-AT" dirty="0" err="1"/>
              <a:t>Categories</a:t>
            </a:r>
            <a:r>
              <a:rPr lang="de-AT" dirty="0"/>
              <a:t>: Es können </a:t>
            </a:r>
            <a:r>
              <a:rPr lang="de-AT" dirty="0" err="1"/>
              <a:t>Categories</a:t>
            </a:r>
            <a:r>
              <a:rPr lang="de-AT" dirty="0"/>
              <a:t> angegeben werden, </a:t>
            </a:r>
            <a:r>
              <a:rPr lang="de-AT" dirty="0" err="1"/>
              <a:t>CATEGORY_DEFAULT</a:t>
            </a:r>
            <a:r>
              <a:rPr lang="de-AT" dirty="0"/>
              <a:t> muss immer angegeben werden</a:t>
            </a:r>
          </a:p>
          <a:p>
            <a:pPr lvl="1"/>
            <a:r>
              <a:rPr lang="de-AT" dirty="0"/>
              <a:t>Data: Für das Filtern von Datenspezifika können URI-Komponenten bzw. Mime-</a:t>
            </a:r>
            <a:r>
              <a:rPr lang="de-AT" dirty="0" err="1"/>
              <a:t>Types</a:t>
            </a:r>
            <a:r>
              <a:rPr lang="de-AT" dirty="0"/>
              <a:t> angegeben werden</a:t>
            </a:r>
          </a:p>
          <a:p>
            <a:r>
              <a:rPr lang="de-AT" dirty="0"/>
              <a:t>Das Ergebnis der </a:t>
            </a:r>
            <a:r>
              <a:rPr lang="de-AT" dirty="0" err="1"/>
              <a:t>Intent</a:t>
            </a:r>
            <a:r>
              <a:rPr lang="de-AT" dirty="0"/>
              <a:t> Resolution liefert 0-n </a:t>
            </a:r>
            <a:r>
              <a:rPr lang="de-AT" dirty="0" err="1"/>
              <a:t>potienzielle</a:t>
            </a:r>
            <a:r>
              <a:rPr lang="de-AT" dirty="0"/>
              <a:t> Komponenten, welche auf den </a:t>
            </a:r>
            <a:r>
              <a:rPr lang="de-AT" dirty="0" err="1"/>
              <a:t>Intent</a:t>
            </a:r>
            <a:r>
              <a:rPr lang="de-AT" dirty="0"/>
              <a:t> reagieren können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smtClean="0"/>
              <a:t>Auflösung impliziter </a:t>
            </a:r>
            <a:r>
              <a:rPr lang="de-AT" dirty="0" err="1" smtClean="0"/>
              <a:t>Intents</a:t>
            </a:r>
            <a:r>
              <a:rPr lang="de-AT" dirty="0"/>
              <a:t> </a:t>
            </a:r>
            <a:r>
              <a:rPr lang="de-AT" dirty="0" smtClean="0"/>
              <a:t>(</a:t>
            </a:r>
            <a:r>
              <a:rPr lang="de-AT" dirty="0" err="1" smtClean="0"/>
              <a:t>Intent</a:t>
            </a:r>
            <a:r>
              <a:rPr lang="de-AT" dirty="0" smtClean="0"/>
              <a:t> Resolution)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062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61975" y="4516840"/>
            <a:ext cx="7620000" cy="17145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Zwei</a:t>
            </a:r>
            <a:r>
              <a:rPr lang="en-US" dirty="0" smtClean="0"/>
              <a:t> Filter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deklariert</a:t>
            </a:r>
            <a:endParaRPr lang="en-US" dirty="0" smtClean="0"/>
          </a:p>
          <a:p>
            <a:pPr lvl="1"/>
            <a:r>
              <a:rPr lang="en-US" dirty="0" smtClean="0"/>
              <a:t>Filter 1: </a:t>
            </a:r>
            <a:r>
              <a:rPr lang="en-US" dirty="0" err="1" smtClean="0"/>
              <a:t>Versenden</a:t>
            </a:r>
            <a:r>
              <a:rPr lang="en-US" dirty="0" smtClean="0"/>
              <a:t> (Action)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Text </a:t>
            </a:r>
            <a:r>
              <a:rPr lang="en-US" dirty="0" err="1" smtClean="0"/>
              <a:t>Nachricht</a:t>
            </a:r>
            <a:r>
              <a:rPr lang="en-US" dirty="0" smtClean="0"/>
              <a:t> (MIME Type)</a:t>
            </a:r>
          </a:p>
          <a:p>
            <a:pPr lvl="1"/>
            <a:r>
              <a:rPr lang="en-US" dirty="0" smtClean="0"/>
              <a:t>Filter 2: </a:t>
            </a:r>
            <a:r>
              <a:rPr lang="en-US" dirty="0" err="1" smtClean="0"/>
              <a:t>Versenden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mehrerer</a:t>
            </a:r>
            <a:r>
              <a:rPr lang="en-US" dirty="0" smtClean="0"/>
              <a:t> (Action) Video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(MIME </a:t>
            </a:r>
            <a:r>
              <a:rPr lang="en-US" dirty="0" smtClean="0"/>
              <a:t>Type)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 </a:t>
            </a:r>
            <a:r>
              <a:rPr lang="en-US" dirty="0" smtClean="0"/>
              <a:t>Filter am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Activity</a:t>
            </a:r>
            <a:endParaRPr lang="de-AT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990600"/>
            <a:ext cx="67532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96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Falls mehrere </a:t>
            </a:r>
            <a:r>
              <a:rPr lang="de-AT" dirty="0" err="1" smtClean="0"/>
              <a:t>Activities</a:t>
            </a:r>
            <a:r>
              <a:rPr lang="de-AT" dirty="0" smtClean="0"/>
              <a:t> durch </a:t>
            </a:r>
            <a:r>
              <a:rPr lang="de-AT" dirty="0"/>
              <a:t>den Filter spezifiziert werden, wird die Entscheidung dem Benutzer </a:t>
            </a:r>
            <a:r>
              <a:rPr lang="de-AT" dirty="0" smtClean="0"/>
              <a:t>überlassen.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Intent Resolution am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Activity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2667000"/>
            <a:ext cx="19716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1764229" y="2514600"/>
            <a:ext cx="2364442" cy="2664296"/>
          </a:xfrm>
          <a:prstGeom prst="wedgeRoundRectCallout">
            <a:avLst>
              <a:gd name="adj1" fmla="val 71894"/>
              <a:gd name="adj2" fmla="val 5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Für einen </a:t>
            </a:r>
            <a:r>
              <a:rPr lang="de-AT" dirty="0" err="1" smtClean="0"/>
              <a:t>Intent</a:t>
            </a:r>
            <a:r>
              <a:rPr lang="de-AT" dirty="0" smtClean="0"/>
              <a:t> der eine </a:t>
            </a:r>
            <a:r>
              <a:rPr lang="de-AT" dirty="0" err="1" smtClean="0"/>
              <a:t>Activity</a:t>
            </a:r>
            <a:r>
              <a:rPr lang="de-AT" dirty="0" smtClean="0"/>
              <a:t> für das Teilen eines Bildes aufrufen will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59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985359" y="1219200"/>
            <a:ext cx="5244241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Descendant Navigation</a:t>
            </a:r>
          </a:p>
          <a:p>
            <a:pPr lvl="1"/>
            <a:r>
              <a:rPr lang="en-US" dirty="0" smtClean="0"/>
              <a:t>Navigation von der </a:t>
            </a:r>
            <a:r>
              <a:rPr lang="en-US" dirty="0" err="1" smtClean="0"/>
              <a:t>Elternebene</a:t>
            </a:r>
            <a:r>
              <a:rPr lang="en-US" dirty="0" smtClean="0"/>
              <a:t> in die </a:t>
            </a:r>
            <a:r>
              <a:rPr lang="en-US" dirty="0" err="1" smtClean="0"/>
              <a:t>Kindebene</a:t>
            </a:r>
            <a:endParaRPr lang="en-US" dirty="0" smtClean="0"/>
          </a:p>
          <a:p>
            <a:r>
              <a:rPr lang="en-US" dirty="0" err="1" smtClean="0"/>
              <a:t>Laterale</a:t>
            </a:r>
            <a:r>
              <a:rPr lang="en-US" dirty="0" smtClean="0"/>
              <a:t> Navigation</a:t>
            </a:r>
          </a:p>
          <a:p>
            <a:pPr lvl="1"/>
            <a:r>
              <a:rPr lang="en-US" dirty="0" smtClean="0"/>
              <a:t>Navigation </a:t>
            </a:r>
            <a:r>
              <a:rPr lang="en-US" dirty="0" err="1" smtClean="0"/>
              <a:t>innerhalb</a:t>
            </a:r>
            <a:r>
              <a:rPr lang="en-US" dirty="0" smtClean="0"/>
              <a:t> der </a:t>
            </a:r>
            <a:r>
              <a:rPr lang="en-US" dirty="0" err="1" smtClean="0"/>
              <a:t>Geschwisterebene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Arten</a:t>
            </a:r>
            <a:r>
              <a:rPr lang="en-US" dirty="0" smtClean="0"/>
              <a:t> von </a:t>
            </a:r>
            <a:r>
              <a:rPr lang="en-US" dirty="0" err="1" smtClean="0"/>
              <a:t>Geschwistern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endParaRPr lang="en-US" dirty="0" smtClean="0"/>
          </a:p>
          <a:p>
            <a:pPr lvl="1"/>
            <a:r>
              <a:rPr lang="en-US" dirty="0" smtClean="0"/>
              <a:t>Collection siblings: </a:t>
            </a:r>
            <a:r>
              <a:rPr lang="en-US" dirty="0" err="1" smtClean="0"/>
              <a:t>Geschwister</a:t>
            </a:r>
            <a:r>
              <a:rPr lang="en-US" dirty="0" smtClean="0"/>
              <a:t> des </a:t>
            </a:r>
            <a:r>
              <a:rPr lang="en-US" dirty="0" err="1" smtClean="0"/>
              <a:t>gleichen</a:t>
            </a:r>
            <a:r>
              <a:rPr lang="en-US" dirty="0" smtClean="0"/>
              <a:t> </a:t>
            </a:r>
            <a:r>
              <a:rPr lang="en-US" dirty="0" err="1" smtClean="0"/>
              <a:t>Typs</a:t>
            </a:r>
            <a:endParaRPr lang="en-US" dirty="0" smtClean="0"/>
          </a:p>
          <a:p>
            <a:pPr lvl="1"/>
            <a:r>
              <a:rPr lang="en-US" dirty="0" smtClean="0"/>
              <a:t>Section siblings: </a:t>
            </a: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Sichten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Navigationsmuster</a:t>
            </a:r>
            <a:r>
              <a:rPr lang="en-US" dirty="0" smtClean="0"/>
              <a:t> in Android I</a:t>
            </a:r>
            <a:endParaRPr lang="de-AT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2286000" cy="201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283295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80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429000" y="1219200"/>
            <a:ext cx="480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Temporal Navigation (Back)</a:t>
            </a:r>
          </a:p>
          <a:p>
            <a:pPr lvl="1"/>
            <a:r>
              <a:rPr lang="en-US" dirty="0" smtClean="0"/>
              <a:t>Navigation </a:t>
            </a:r>
            <a:r>
              <a:rPr lang="en-US" dirty="0" err="1" smtClean="0"/>
              <a:t>Zurück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des Activity Stacks</a:t>
            </a:r>
          </a:p>
          <a:p>
            <a:r>
              <a:rPr lang="en-US" dirty="0" smtClean="0"/>
              <a:t>Ancestral Navigation (Up)</a:t>
            </a:r>
          </a:p>
          <a:p>
            <a:pPr lvl="1"/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definierter</a:t>
            </a:r>
            <a:r>
              <a:rPr lang="en-US" dirty="0" smtClean="0"/>
              <a:t> </a:t>
            </a:r>
            <a:r>
              <a:rPr lang="en-US" dirty="0" err="1" smtClean="0"/>
              <a:t>Hierarchien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oben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Navigationsmuster</a:t>
            </a:r>
            <a:r>
              <a:rPr lang="en-US" dirty="0" smtClean="0"/>
              <a:t> in Android II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4" y="1143000"/>
            <a:ext cx="45206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48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Ancestral Navigation </a:t>
            </a:r>
            <a:r>
              <a:rPr lang="en-US" dirty="0" err="1" smtClean="0"/>
              <a:t>über</a:t>
            </a:r>
            <a:r>
              <a:rPr lang="en-US" dirty="0" smtClean="0"/>
              <a:t> das App Icon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Lateral Navigation </a:t>
            </a:r>
            <a:r>
              <a:rPr lang="en-US" dirty="0" err="1" smtClean="0"/>
              <a:t>über</a:t>
            </a:r>
            <a:r>
              <a:rPr lang="en-US" dirty="0" smtClean="0"/>
              <a:t> Tabs </a:t>
            </a:r>
            <a:r>
              <a:rPr lang="en-US" dirty="0" err="1" smtClean="0"/>
              <a:t>oder</a:t>
            </a:r>
            <a:r>
              <a:rPr lang="en-US" dirty="0" smtClean="0"/>
              <a:t> Spinner Menu (Dies </a:t>
            </a:r>
            <a:r>
              <a:rPr lang="en-US" dirty="0" err="1" smtClean="0"/>
              <a:t>sehen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später</a:t>
            </a:r>
            <a:r>
              <a:rPr lang="en-US" dirty="0" smtClean="0"/>
              <a:t> an)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Direkte</a:t>
            </a:r>
            <a:r>
              <a:rPr lang="en-US" dirty="0" smtClean="0"/>
              <a:t> Navigation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Menüelemente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Overflow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Menüelemente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Die </a:t>
            </a:r>
            <a:r>
              <a:rPr lang="en-US" dirty="0" err="1" smtClean="0"/>
              <a:t>Actionbar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Android 3.0 </a:t>
            </a:r>
            <a:r>
              <a:rPr lang="en-US" dirty="0" err="1" smtClean="0"/>
              <a:t>eingeführt</a:t>
            </a:r>
            <a:r>
              <a:rPr lang="en-US" dirty="0" smtClean="0"/>
              <a:t> und </a:t>
            </a:r>
            <a:r>
              <a:rPr lang="en-US" dirty="0" err="1" smtClean="0"/>
              <a:t>ist</a:t>
            </a:r>
            <a:r>
              <a:rPr lang="en-US" dirty="0" smtClean="0"/>
              <a:t> in Activities </a:t>
            </a:r>
            <a:r>
              <a:rPr lang="en-US" dirty="0" err="1" smtClean="0"/>
              <a:t>standarmäßig</a:t>
            </a:r>
            <a:r>
              <a:rPr lang="en-US" dirty="0" smtClean="0"/>
              <a:t> </a:t>
            </a:r>
            <a:r>
              <a:rPr lang="en-US" dirty="0" err="1" smtClean="0"/>
              <a:t>aktiviert</a:t>
            </a:r>
            <a:endParaRPr lang="en-US" dirty="0" smtClean="0"/>
          </a:p>
          <a:p>
            <a:r>
              <a:rPr lang="en-US" dirty="0" err="1" smtClean="0"/>
              <a:t>Innerhalb</a:t>
            </a:r>
            <a:r>
              <a:rPr lang="en-US" dirty="0" smtClean="0"/>
              <a:t> der Activity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b="1" dirty="0" err="1" smtClean="0"/>
              <a:t>getActionBar</a:t>
            </a:r>
            <a:r>
              <a:rPr lang="en-US" b="1" dirty="0" smtClean="0"/>
              <a:t>()</a:t>
            </a:r>
            <a:r>
              <a:rPr lang="en-US" dirty="0" smtClean="0"/>
              <a:t> auf die </a:t>
            </a:r>
            <a:r>
              <a:rPr lang="en-US" dirty="0" err="1" smtClean="0"/>
              <a:t>ActionBar</a:t>
            </a:r>
            <a:r>
              <a:rPr lang="en-US" dirty="0" smtClean="0"/>
              <a:t> </a:t>
            </a:r>
            <a:r>
              <a:rPr lang="en-US" dirty="0" err="1" smtClean="0"/>
              <a:t>zugegriffen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ältere</a:t>
            </a:r>
            <a:r>
              <a:rPr lang="en-US" dirty="0" smtClean="0"/>
              <a:t> Android </a:t>
            </a:r>
            <a:r>
              <a:rPr lang="en-US" dirty="0" err="1" smtClean="0"/>
              <a:t>Versionen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Support Library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</a:t>
            </a:r>
            <a:r>
              <a:rPr lang="en-US" dirty="0" err="1" smtClean="0"/>
              <a:t>gängiger</a:t>
            </a:r>
            <a:r>
              <a:rPr lang="en-US" dirty="0" smtClean="0"/>
              <a:t> </a:t>
            </a:r>
            <a:r>
              <a:rPr lang="en-US" dirty="0" err="1" smtClean="0"/>
              <a:t>Navigationsmuster</a:t>
            </a:r>
            <a:r>
              <a:rPr lang="en-US" dirty="0" smtClean="0"/>
              <a:t>: </a:t>
            </a:r>
            <a:r>
              <a:rPr lang="en-US" dirty="0" err="1" smtClean="0"/>
              <a:t>ActionBar</a:t>
            </a:r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838200"/>
            <a:ext cx="597246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41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Innerhalb</a:t>
            </a:r>
            <a:r>
              <a:rPr lang="en-US" dirty="0" smtClean="0"/>
              <a:t> des Manifests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/Kind </a:t>
            </a:r>
            <a:r>
              <a:rPr lang="en-US" dirty="0" err="1" smtClean="0"/>
              <a:t>Beziehung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Activities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Ancestral Navigation in der </a:t>
            </a:r>
            <a:r>
              <a:rPr lang="en-US" dirty="0" err="1" smtClean="0"/>
              <a:t>ActionBar</a:t>
            </a:r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62200"/>
            <a:ext cx="65913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6266895" y="2209800"/>
            <a:ext cx="2841848" cy="2667000"/>
          </a:xfrm>
          <a:prstGeom prst="wedgeRoundRectCallout">
            <a:avLst>
              <a:gd name="adj1" fmla="val -59214"/>
              <a:gd name="adj2" fmla="val 3451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err="1" smtClean="0"/>
              <a:t>DisplayMessageActivity</a:t>
            </a:r>
            <a:r>
              <a:rPr lang="de-AT" sz="1600" dirty="0" smtClean="0"/>
              <a:t> ist als Kind der </a:t>
            </a:r>
            <a:r>
              <a:rPr lang="de-AT" sz="1600" dirty="0" err="1" smtClean="0"/>
              <a:t>MainActivity</a:t>
            </a:r>
            <a:r>
              <a:rPr lang="de-AT" sz="1600" dirty="0" smtClean="0"/>
              <a:t> deklariert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Der </a:t>
            </a:r>
            <a:r>
              <a:rPr lang="en-US" sz="1600" dirty="0" err="1" smtClean="0"/>
              <a:t>Klick</a:t>
            </a:r>
            <a:r>
              <a:rPr lang="en-US" sz="1600" dirty="0" smtClean="0"/>
              <a:t> auf den “Up”-Button 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der </a:t>
            </a:r>
            <a:r>
              <a:rPr lang="en-US" sz="1600" dirty="0" err="1" smtClean="0"/>
              <a:t>DisplayMessageActivity</a:t>
            </a:r>
            <a:r>
              <a:rPr lang="en-US" sz="1600" dirty="0" smtClean="0"/>
              <a:t> </a:t>
            </a:r>
            <a:r>
              <a:rPr lang="en-US" sz="1600" dirty="0" err="1" smtClean="0"/>
              <a:t>führt</a:t>
            </a:r>
            <a:r>
              <a:rPr lang="en-US" sz="1600" dirty="0" smtClean="0"/>
              <a:t> </a:t>
            </a:r>
            <a:r>
              <a:rPr lang="en-US" sz="1600" dirty="0" err="1" smtClean="0"/>
              <a:t>zur</a:t>
            </a:r>
            <a:r>
              <a:rPr lang="en-US" sz="1600" dirty="0" smtClean="0"/>
              <a:t> </a:t>
            </a:r>
            <a:r>
              <a:rPr lang="en-US" sz="1600" dirty="0" err="1" smtClean="0"/>
              <a:t>MainActivity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6260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Menüelemente</a:t>
            </a:r>
            <a:r>
              <a:rPr lang="en-US" dirty="0" smtClean="0"/>
              <a:t> in der </a:t>
            </a:r>
            <a:r>
              <a:rPr lang="en-US" dirty="0" err="1" smtClean="0"/>
              <a:t>ActionBar</a:t>
            </a:r>
            <a:endParaRPr lang="de-A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5593307" cy="14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67357"/>
            <a:ext cx="5609085" cy="136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5585418" cy="242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6225952" y="914400"/>
            <a:ext cx="2841848" cy="900680"/>
          </a:xfrm>
          <a:prstGeom prst="wedgeRoundRectCallout">
            <a:avLst>
              <a:gd name="adj1" fmla="val -70740"/>
              <a:gd name="adj2" fmla="val -110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Definition der Menüelemente als XML Ressource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225952" y="2017016"/>
            <a:ext cx="2841848" cy="1335783"/>
          </a:xfrm>
          <a:prstGeom prst="wedgeRoundRectCallout">
            <a:avLst>
              <a:gd name="adj1" fmla="val -66898"/>
              <a:gd name="adj2" fmla="val 3286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Laden der Menüelemente aus der XML Ressource innerhalb der </a:t>
            </a:r>
            <a:r>
              <a:rPr lang="de-AT" sz="1600" dirty="0" err="1" smtClean="0"/>
              <a:t>Activity</a:t>
            </a:r>
            <a:r>
              <a:rPr lang="de-AT" sz="1600" dirty="0" smtClean="0"/>
              <a:t> Klasse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225952" y="3581400"/>
            <a:ext cx="2841848" cy="1591963"/>
          </a:xfrm>
          <a:prstGeom prst="wedgeRoundRectCallout">
            <a:avLst>
              <a:gd name="adj1" fmla="val -65505"/>
              <a:gd name="adj2" fmla="val 2257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Reagieren</a:t>
            </a:r>
            <a:r>
              <a:rPr lang="en-US" sz="1600" dirty="0" smtClean="0"/>
              <a:t> auf </a:t>
            </a:r>
            <a:r>
              <a:rPr lang="en-US" sz="1600" dirty="0" err="1" smtClean="0"/>
              <a:t>Auswahl</a:t>
            </a:r>
            <a:r>
              <a:rPr lang="en-US" sz="1600" dirty="0" smtClean="0"/>
              <a:t> </a:t>
            </a:r>
            <a:r>
              <a:rPr lang="en-US" sz="1600" dirty="0" err="1" smtClean="0"/>
              <a:t>eines</a:t>
            </a:r>
            <a:r>
              <a:rPr lang="en-US" sz="1600" dirty="0" smtClean="0"/>
              <a:t> </a:t>
            </a:r>
            <a:r>
              <a:rPr lang="en-US" sz="1600" dirty="0" err="1" smtClean="0"/>
              <a:t>Menüelements</a:t>
            </a:r>
            <a:r>
              <a:rPr lang="en-US" sz="1600" dirty="0" smtClean="0"/>
              <a:t> </a:t>
            </a:r>
            <a:r>
              <a:rPr lang="en-US" sz="1600" dirty="0" err="1" smtClean="0"/>
              <a:t>über</a:t>
            </a:r>
            <a:r>
              <a:rPr lang="en-US" sz="1600" dirty="0" smtClean="0"/>
              <a:t> </a:t>
            </a:r>
            <a:r>
              <a:rPr lang="en-US" sz="1600" dirty="0" err="1" smtClean="0"/>
              <a:t>eine</a:t>
            </a:r>
            <a:r>
              <a:rPr lang="en-US" sz="1600" dirty="0" smtClean="0"/>
              <a:t> Listener </a:t>
            </a:r>
            <a:r>
              <a:rPr lang="en-US" sz="1600" dirty="0" err="1" smtClean="0"/>
              <a:t>Methode</a:t>
            </a:r>
            <a:r>
              <a:rPr lang="en-US" sz="1600" dirty="0" smtClean="0"/>
              <a:t> 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der Activity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6044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Oberflächen</a:t>
            </a:r>
            <a:r>
              <a:rPr lang="en-US" dirty="0" smtClean="0"/>
              <a:t> und </a:t>
            </a:r>
            <a:r>
              <a:rPr lang="en-US" dirty="0" err="1" smtClean="0"/>
              <a:t>Benutzerinteraktionen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Standorbezogene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Tx/>
              <a:buChar char="•"/>
            </a:pPr>
            <a:r>
              <a:rPr lang="de-DE" dirty="0" smtClean="0"/>
              <a:t>Dialoge </a:t>
            </a:r>
            <a:r>
              <a:rPr lang="de-DE" dirty="0"/>
              <a:t>weisen auf </a:t>
            </a:r>
            <a:r>
              <a:rPr lang="de-DE" dirty="0" smtClean="0"/>
              <a:t>Probleme/Informationen</a:t>
            </a:r>
            <a:br>
              <a:rPr lang="de-DE" dirty="0" smtClean="0"/>
            </a:br>
            <a:r>
              <a:rPr lang="de-DE" dirty="0" smtClean="0"/>
              <a:t>hin und </a:t>
            </a:r>
            <a:r>
              <a:rPr lang="de-DE" dirty="0"/>
              <a:t>erfordern vom Benutzer </a:t>
            </a:r>
            <a:r>
              <a:rPr lang="de-DE" dirty="0" smtClean="0"/>
              <a:t>eine</a:t>
            </a:r>
            <a:br>
              <a:rPr lang="de-DE" dirty="0" smtClean="0"/>
            </a:br>
            <a:r>
              <a:rPr lang="de-DE" dirty="0" smtClean="0"/>
              <a:t>Bestätigung</a:t>
            </a:r>
            <a:r>
              <a:rPr lang="de-DE" dirty="0"/>
              <a:t>. </a:t>
            </a:r>
            <a:r>
              <a:rPr lang="de-DE" dirty="0" smtClean="0"/>
              <a:t>Werden </a:t>
            </a:r>
            <a:r>
              <a:rPr lang="de-DE" dirty="0"/>
              <a:t>oberhalb </a:t>
            </a:r>
            <a:r>
              <a:rPr lang="de-DE" dirty="0" smtClean="0"/>
              <a:t>der sichtbaren und aktiven </a:t>
            </a:r>
            <a:r>
              <a:rPr lang="de-DE" dirty="0" err="1" smtClean="0"/>
              <a:t>Activity</a:t>
            </a:r>
            <a:r>
              <a:rPr lang="de-DE" dirty="0" smtClean="0"/>
              <a:t> angezeigt.</a:t>
            </a:r>
            <a:endParaRPr lang="de-DE" dirty="0"/>
          </a:p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Dialoge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Standartdialoge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von der </a:t>
            </a:r>
            <a:r>
              <a:rPr lang="en-US" dirty="0" err="1" smtClean="0"/>
              <a:t>Klasse</a:t>
            </a:r>
            <a:r>
              <a:rPr lang="en-US" dirty="0" smtClean="0"/>
              <a:t> Dialog </a:t>
            </a:r>
            <a:r>
              <a:rPr lang="en-US" dirty="0" err="1" smtClean="0"/>
              <a:t>abgeleitet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en-US" dirty="0" smtClean="0"/>
          </a:p>
          <a:p>
            <a:pPr lvl="1"/>
            <a:r>
              <a:rPr lang="de-DE" dirty="0" err="1"/>
              <a:t>AlertDialog</a:t>
            </a:r>
            <a:r>
              <a:rPr lang="de-DE" dirty="0"/>
              <a:t> – Eine Nachricht mit einer Auswahl von bis zu drei Buttons</a:t>
            </a:r>
          </a:p>
          <a:p>
            <a:pPr lvl="1"/>
            <a:r>
              <a:rPr lang="de-DE" dirty="0" err="1"/>
              <a:t>DatePickerDialog</a:t>
            </a:r>
            <a:r>
              <a:rPr lang="de-DE" dirty="0"/>
              <a:t>/</a:t>
            </a:r>
            <a:r>
              <a:rPr lang="de-DE" dirty="0" err="1"/>
              <a:t>TimePickerDialog</a:t>
            </a:r>
            <a:r>
              <a:rPr lang="de-DE" dirty="0"/>
              <a:t> – sind Dialoge zur Auswahl eines Zeitpunkts oder eines </a:t>
            </a:r>
            <a:r>
              <a:rPr lang="de-DE" dirty="0" smtClean="0"/>
              <a:t>Datums</a:t>
            </a:r>
          </a:p>
          <a:p>
            <a:r>
              <a:rPr lang="de-DE" dirty="0" smtClean="0"/>
              <a:t>Zur Erstellung der Dialoge werden </a:t>
            </a:r>
            <a:r>
              <a:rPr lang="de-DE" dirty="0" err="1" smtClean="0"/>
              <a:t>Builder</a:t>
            </a:r>
            <a:r>
              <a:rPr lang="de-DE" dirty="0" smtClean="0"/>
              <a:t> verwendet (siehe </a:t>
            </a:r>
            <a:r>
              <a:rPr lang="de-DE" dirty="0" err="1" smtClean="0"/>
              <a:t>OOP</a:t>
            </a:r>
            <a:r>
              <a:rPr lang="de-DE" dirty="0" smtClean="0"/>
              <a:t> Design Pattern </a:t>
            </a:r>
            <a:r>
              <a:rPr lang="de-DE" dirty="0" err="1" smtClean="0"/>
              <a:t>Builder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Dialoge</a:t>
            </a:r>
            <a:r>
              <a:rPr lang="en-US" dirty="0" smtClean="0"/>
              <a:t> I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48" y="152400"/>
            <a:ext cx="241368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02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Dialoge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de-AT" dirty="0"/>
          </a:p>
          <a:p>
            <a:endParaRPr lang="de-AT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6781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" y="2828925"/>
            <a:ext cx="67151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6225952" y="609600"/>
            <a:ext cx="2841848" cy="1205480"/>
          </a:xfrm>
          <a:prstGeom prst="wedgeRoundRectCallout">
            <a:avLst>
              <a:gd name="adj1" fmla="val -69780"/>
              <a:gd name="adj2" fmla="val -54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Erstellung eines Dialog </a:t>
            </a:r>
            <a:r>
              <a:rPr lang="de-AT" sz="1600" dirty="0" err="1" smtClean="0"/>
              <a:t>Builder</a:t>
            </a:r>
            <a:r>
              <a:rPr lang="de-AT" sz="1600" dirty="0"/>
              <a:t> </a:t>
            </a:r>
            <a:r>
              <a:rPr lang="de-AT" sz="1600" dirty="0" smtClean="0"/>
              <a:t>für die aktuelle </a:t>
            </a:r>
            <a:r>
              <a:rPr lang="de-AT" sz="1600" dirty="0" err="1" smtClean="0"/>
              <a:t>Activity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225952" y="1905000"/>
            <a:ext cx="2841848" cy="667891"/>
          </a:xfrm>
          <a:prstGeom prst="wedgeRoundRectCallout">
            <a:avLst>
              <a:gd name="adj1" fmla="val -71700"/>
              <a:gd name="adj2" fmla="val -5500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Setzen</a:t>
            </a:r>
            <a:r>
              <a:rPr lang="en-US" sz="1600" dirty="0" smtClean="0"/>
              <a:t> </a:t>
            </a:r>
            <a:r>
              <a:rPr lang="en-US" sz="1600" dirty="0" err="1" smtClean="0"/>
              <a:t>unterschiedlicher</a:t>
            </a:r>
            <a:r>
              <a:rPr lang="en-US" sz="1600" dirty="0" smtClean="0"/>
              <a:t> Attribute (</a:t>
            </a:r>
            <a:r>
              <a:rPr lang="en-US" sz="1600" dirty="0" err="1" smtClean="0"/>
              <a:t>Titel</a:t>
            </a:r>
            <a:r>
              <a:rPr lang="en-US" sz="1600" dirty="0" smtClean="0"/>
              <a:t>, </a:t>
            </a:r>
            <a:r>
              <a:rPr lang="en-US" sz="1600" dirty="0" err="1" smtClean="0"/>
              <a:t>Nachricht</a:t>
            </a:r>
            <a:r>
              <a:rPr lang="en-US" sz="1600" dirty="0" smtClean="0"/>
              <a:t>)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225952" y="2743200"/>
            <a:ext cx="2841848" cy="762000"/>
          </a:xfrm>
          <a:prstGeom prst="wedgeRoundRectCallout">
            <a:avLst>
              <a:gd name="adj1" fmla="val -100082"/>
              <a:gd name="adj2" fmla="val -660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Zeigen</a:t>
            </a:r>
            <a:r>
              <a:rPr lang="en-US" sz="1600" dirty="0" smtClean="0"/>
              <a:t> des Dialogs </a:t>
            </a:r>
            <a:r>
              <a:rPr lang="en-US" sz="1600" dirty="0" err="1" smtClean="0"/>
              <a:t>über</a:t>
            </a:r>
            <a:r>
              <a:rPr lang="en-US" sz="1600" dirty="0" smtClean="0"/>
              <a:t> der </a:t>
            </a:r>
            <a:r>
              <a:rPr lang="en-US" sz="1600" dirty="0" err="1" smtClean="0"/>
              <a:t>aktuellen</a:t>
            </a:r>
            <a:r>
              <a:rPr lang="en-US" sz="1600" dirty="0" smtClean="0"/>
              <a:t> Activity</a:t>
            </a:r>
            <a:endParaRPr lang="de-AT" sz="1600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6225952" y="3690937"/>
            <a:ext cx="2841848" cy="1752600"/>
          </a:xfrm>
          <a:prstGeom prst="wedgeRoundRectCallout">
            <a:avLst>
              <a:gd name="adj1" fmla="val -64544"/>
              <a:gd name="adj2" fmla="val -255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 err="1" smtClean="0"/>
              <a:t>Erstellen</a:t>
            </a:r>
            <a:r>
              <a:rPr lang="en-US" sz="1600" dirty="0" smtClean="0"/>
              <a:t> von Buttons </a:t>
            </a:r>
            <a:r>
              <a:rPr lang="en-US" sz="1600" dirty="0" err="1" smtClean="0"/>
              <a:t>für</a:t>
            </a:r>
            <a:r>
              <a:rPr lang="en-US" sz="1600" dirty="0" smtClean="0"/>
              <a:t> </a:t>
            </a:r>
            <a:r>
              <a:rPr lang="en-US" sz="1600" dirty="0" err="1" smtClean="0"/>
              <a:t>einen</a:t>
            </a:r>
            <a:r>
              <a:rPr lang="en-US" sz="1600" dirty="0" smtClean="0"/>
              <a:t> </a:t>
            </a:r>
            <a:r>
              <a:rPr lang="en-US" sz="1600" dirty="0" err="1" smtClean="0"/>
              <a:t>positiven</a:t>
            </a:r>
            <a:r>
              <a:rPr lang="en-US" sz="1600" dirty="0" smtClean="0"/>
              <a:t> </a:t>
            </a:r>
            <a:r>
              <a:rPr lang="en-US" sz="1600" dirty="0" err="1" smtClean="0"/>
              <a:t>bzw</a:t>
            </a:r>
            <a:r>
              <a:rPr lang="en-US" sz="1600" dirty="0" smtClean="0"/>
              <a:t>. </a:t>
            </a:r>
            <a:r>
              <a:rPr lang="en-US" sz="1600" dirty="0" err="1" smtClean="0"/>
              <a:t>negativen</a:t>
            </a:r>
            <a:r>
              <a:rPr lang="en-US" sz="1600" dirty="0" smtClean="0"/>
              <a:t> </a:t>
            </a:r>
            <a:r>
              <a:rPr lang="en-US" sz="1600" dirty="0" err="1" smtClean="0"/>
              <a:t>Bescheid</a:t>
            </a:r>
            <a:r>
              <a:rPr lang="en-US" sz="1600" dirty="0" smtClean="0"/>
              <a:t> des </a:t>
            </a:r>
            <a:r>
              <a:rPr lang="en-US" sz="1600" dirty="0" err="1" smtClean="0"/>
              <a:t>Benutzers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37773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1600200"/>
          </a:xfrm>
        </p:spPr>
        <p:txBody>
          <a:bodyPr/>
          <a:lstStyle/>
          <a:p>
            <a:r>
              <a:rPr lang="en-US" dirty="0" smtClean="0"/>
              <a:t>Toasts </a:t>
            </a:r>
            <a:r>
              <a:rPr lang="en-US" dirty="0" err="1" smtClean="0"/>
              <a:t>geben</a:t>
            </a:r>
            <a:r>
              <a:rPr lang="en-US" dirty="0" smtClean="0"/>
              <a:t> </a:t>
            </a:r>
            <a:r>
              <a:rPr lang="en-US" dirty="0" err="1" smtClean="0"/>
              <a:t>Feeback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Nachricht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kurz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Popup </a:t>
            </a:r>
            <a:r>
              <a:rPr lang="en-US" dirty="0" err="1" smtClean="0"/>
              <a:t>erscheint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Toasts</a:t>
            </a:r>
            <a:endParaRPr lang="de-A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60605"/>
            <a:ext cx="27908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3219451"/>
            <a:ext cx="67532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5992924" y="3067051"/>
            <a:ext cx="2841848" cy="1904999"/>
          </a:xfrm>
          <a:prstGeom prst="wedgeRoundRectCallout">
            <a:avLst>
              <a:gd name="adj1" fmla="val -65984"/>
              <a:gd name="adj2" fmla="val 112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Spezifikation</a:t>
            </a:r>
            <a:r>
              <a:rPr lang="en-US" sz="1600" dirty="0" smtClean="0"/>
              <a:t> der </a:t>
            </a:r>
            <a:r>
              <a:rPr lang="en-US" sz="1600" dirty="0" err="1" smtClean="0"/>
              <a:t>aktuellen</a:t>
            </a:r>
            <a:r>
              <a:rPr lang="en-US" sz="1600" dirty="0" smtClean="0"/>
              <a:t> Activity, </a:t>
            </a:r>
            <a:r>
              <a:rPr lang="en-US" sz="1600" dirty="0" err="1" smtClean="0"/>
              <a:t>eines</a:t>
            </a:r>
            <a:r>
              <a:rPr lang="en-US" sz="1600" dirty="0" smtClean="0"/>
              <a:t> </a:t>
            </a:r>
            <a:r>
              <a:rPr lang="en-US" sz="1600" dirty="0" err="1" smtClean="0"/>
              <a:t>Textes</a:t>
            </a:r>
            <a:r>
              <a:rPr lang="en-US" sz="1600" dirty="0" smtClean="0"/>
              <a:t>, </a:t>
            </a:r>
            <a:r>
              <a:rPr lang="en-US" sz="1600" dirty="0" err="1" smtClean="0"/>
              <a:t>welcher</a:t>
            </a:r>
            <a:r>
              <a:rPr lang="en-US" sz="1600" dirty="0" smtClean="0"/>
              <a:t> </a:t>
            </a:r>
            <a:r>
              <a:rPr lang="en-US" sz="1600" dirty="0" err="1" smtClean="0"/>
              <a:t>dargestellt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soll</a:t>
            </a:r>
            <a:r>
              <a:rPr lang="en-US" sz="1600" dirty="0" smtClean="0"/>
              <a:t> und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Darstellungsdauer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49151" y="4695826"/>
            <a:ext cx="2841848" cy="790574"/>
          </a:xfrm>
          <a:prstGeom prst="wedgeRoundRectCallout">
            <a:avLst>
              <a:gd name="adj1" fmla="val -45334"/>
              <a:gd name="adj2" fmla="val -7336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Anzeigen</a:t>
            </a:r>
            <a:r>
              <a:rPr lang="en-US" sz="1600" dirty="0" smtClean="0"/>
              <a:t> des Toasts.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4660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heißen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Touchgesten</a:t>
            </a:r>
            <a:r>
              <a:rPr lang="en-US" dirty="0" smtClean="0"/>
              <a:t>?</a:t>
            </a:r>
            <a:endParaRPr lang="de-AT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5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8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1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5" y="279185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8" y="279185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1" y="279185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5" y="4494805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8" y="4494805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1" y="4494805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279893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71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Reagieren</a:t>
            </a:r>
            <a:r>
              <a:rPr lang="en-US" dirty="0" smtClean="0"/>
              <a:t> auf Touch Events</a:t>
            </a:r>
            <a:endParaRPr lang="de-A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4728"/>
            <a:ext cx="5943600" cy="522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638800" y="838200"/>
            <a:ext cx="3424572" cy="1904999"/>
          </a:xfrm>
          <a:prstGeom prst="wedgeRoundRectCallout">
            <a:avLst>
              <a:gd name="adj1" fmla="val -65984"/>
              <a:gd name="adj2" fmla="val 112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Über</a:t>
            </a:r>
            <a:r>
              <a:rPr lang="en-US" sz="1600" dirty="0" smtClean="0"/>
              <a:t> die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dirty="0" err="1" smtClean="0"/>
              <a:t>MotionEvent</a:t>
            </a:r>
            <a:r>
              <a:rPr lang="en-US" sz="1600" dirty="0" smtClean="0"/>
              <a:t> </a:t>
            </a:r>
            <a:r>
              <a:rPr lang="en-US" sz="1600" dirty="0" err="1" smtClean="0"/>
              <a:t>könne</a:t>
            </a:r>
            <a:r>
              <a:rPr lang="en-US" sz="1600" dirty="0" smtClean="0"/>
              <a:t> </a:t>
            </a:r>
            <a:r>
              <a:rPr lang="en-US" sz="1600" dirty="0" err="1" smtClean="0"/>
              <a:t>viele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Informationen</a:t>
            </a:r>
            <a:r>
              <a:rPr lang="en-US" sz="1600" dirty="0" smtClean="0"/>
              <a:t> </a:t>
            </a:r>
            <a:r>
              <a:rPr lang="en-US" sz="1600" dirty="0" err="1" smtClean="0"/>
              <a:t>über</a:t>
            </a:r>
            <a:r>
              <a:rPr lang="en-US" sz="1600" dirty="0" smtClean="0"/>
              <a:t> das Touch Event </a:t>
            </a:r>
            <a:r>
              <a:rPr lang="en-US" sz="1600" dirty="0" err="1" smtClean="0"/>
              <a:t>eingeholt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 smtClean="0"/>
              <a:t>ZB</a:t>
            </a:r>
            <a:r>
              <a:rPr lang="en-US" sz="1600" dirty="0" smtClean="0"/>
              <a:t> die X- und Y-</a:t>
            </a:r>
            <a:r>
              <a:rPr lang="en-US" sz="1600" dirty="0" err="1" smtClean="0"/>
              <a:t>Koordinaten</a:t>
            </a:r>
            <a:r>
              <a:rPr lang="en-US" sz="1600" dirty="0" smtClean="0"/>
              <a:t> des </a:t>
            </a:r>
            <a:r>
              <a:rPr lang="en-US" sz="1600" dirty="0" err="1" smtClean="0"/>
              <a:t>TouchEvents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638800" y="2895600"/>
            <a:ext cx="3424572" cy="3124200"/>
          </a:xfrm>
          <a:prstGeom prst="wedgeRoundRectCallout">
            <a:avLst>
              <a:gd name="adj1" fmla="val -91091"/>
              <a:gd name="adj2" fmla="val 97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Unterschiedliche</a:t>
            </a:r>
            <a:r>
              <a:rPr lang="en-US" sz="1600" dirty="0" smtClean="0"/>
              <a:t> </a:t>
            </a:r>
            <a:r>
              <a:rPr lang="en-US" sz="1600" dirty="0" err="1" smtClean="0"/>
              <a:t>Konstanten</a:t>
            </a:r>
            <a:r>
              <a:rPr lang="en-US" sz="1600" dirty="0" smtClean="0"/>
              <a:t> </a:t>
            </a:r>
            <a:r>
              <a:rPr lang="en-US" sz="1600" dirty="0" err="1" smtClean="0"/>
              <a:t>geben</a:t>
            </a:r>
            <a:r>
              <a:rPr lang="en-US" sz="1600" dirty="0" smtClean="0"/>
              <a:t> </a:t>
            </a:r>
            <a:r>
              <a:rPr lang="en-US" sz="1600" dirty="0" err="1" smtClean="0"/>
              <a:t>Aufschluss</a:t>
            </a:r>
            <a:r>
              <a:rPr lang="en-US" sz="1600" dirty="0" smtClean="0"/>
              <a:t> </a:t>
            </a:r>
            <a:r>
              <a:rPr lang="en-US" sz="1600" dirty="0" err="1" smtClean="0"/>
              <a:t>über</a:t>
            </a:r>
            <a:r>
              <a:rPr lang="en-US" sz="1600" dirty="0" smtClean="0"/>
              <a:t> die </a:t>
            </a:r>
            <a:r>
              <a:rPr lang="en-US" sz="1600" dirty="0" err="1" smtClean="0"/>
              <a:t>durchgeführte</a:t>
            </a:r>
            <a:r>
              <a:rPr lang="en-US" sz="1600" dirty="0" smtClean="0"/>
              <a:t> </a:t>
            </a:r>
            <a:r>
              <a:rPr lang="en-US" sz="1600" dirty="0" err="1" smtClean="0"/>
              <a:t>Aktion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 smtClean="0"/>
              <a:t>ACTION_DOWN</a:t>
            </a:r>
            <a:r>
              <a:rPr lang="en-US" sz="1600" dirty="0" smtClean="0"/>
              <a:t>: Finger </a:t>
            </a:r>
            <a:r>
              <a:rPr lang="en-US" sz="1600" dirty="0" err="1" smtClean="0"/>
              <a:t>berührt</a:t>
            </a:r>
            <a:r>
              <a:rPr lang="en-US" sz="1600" dirty="0" smtClean="0"/>
              <a:t> das Display</a:t>
            </a:r>
          </a:p>
          <a:p>
            <a:r>
              <a:rPr lang="en-US" sz="1600" dirty="0" err="1" smtClean="0"/>
              <a:t>ACTION_UP</a:t>
            </a:r>
            <a:r>
              <a:rPr lang="en-US" sz="1600" dirty="0" smtClean="0"/>
              <a:t>: Finger </a:t>
            </a:r>
            <a:r>
              <a:rPr lang="en-US" sz="1600" dirty="0" err="1" smtClean="0"/>
              <a:t>verlässt</a:t>
            </a:r>
            <a:r>
              <a:rPr lang="en-US" sz="1600" dirty="0" smtClean="0"/>
              <a:t> das Display</a:t>
            </a:r>
          </a:p>
          <a:p>
            <a:r>
              <a:rPr lang="en-US" sz="1600" dirty="0" err="1" smtClean="0"/>
              <a:t>ACTION_MOVE</a:t>
            </a:r>
            <a:r>
              <a:rPr lang="en-US" sz="1600" dirty="0" smtClean="0"/>
              <a:t>: Finger </a:t>
            </a:r>
            <a:r>
              <a:rPr lang="en-US" sz="1600" dirty="0" err="1" smtClean="0"/>
              <a:t>bewegt</a:t>
            </a:r>
            <a:r>
              <a:rPr lang="en-US" sz="1600" dirty="0" smtClean="0"/>
              <a:t> </a:t>
            </a:r>
            <a:r>
              <a:rPr lang="en-US" sz="1600" dirty="0" err="1" smtClean="0"/>
              <a:t>sich</a:t>
            </a:r>
            <a:r>
              <a:rPr lang="en-US" sz="1600" dirty="0" smtClean="0"/>
              <a:t> am Display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14235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en-US" dirty="0" err="1" smtClean="0"/>
              <a:t>Gesten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definierte</a:t>
            </a:r>
            <a:r>
              <a:rPr lang="en-US" dirty="0" smtClean="0"/>
              <a:t> </a:t>
            </a:r>
            <a:r>
              <a:rPr lang="en-US" dirty="0" err="1" smtClean="0"/>
              <a:t>Bewegungen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Fingern</a:t>
            </a:r>
            <a:endParaRPr lang="en-US" dirty="0"/>
          </a:p>
          <a:p>
            <a:r>
              <a:rPr lang="en-US" dirty="0" smtClean="0"/>
              <a:t>Um </a:t>
            </a:r>
            <a:r>
              <a:rPr lang="en-US" dirty="0" err="1" smtClean="0"/>
              <a:t>spezifische</a:t>
            </a:r>
            <a:r>
              <a:rPr lang="en-US" dirty="0" smtClean="0"/>
              <a:t> Touch </a:t>
            </a:r>
            <a:r>
              <a:rPr lang="en-US" dirty="0" err="1" smtClean="0"/>
              <a:t>Gesten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Touch Events </a:t>
            </a:r>
            <a:r>
              <a:rPr lang="en-US" dirty="0" err="1" smtClean="0"/>
              <a:t>gesammelt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gesammelten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interpretiert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und </a:t>
            </a:r>
            <a:r>
              <a:rPr lang="en-US" dirty="0" err="1" smtClean="0"/>
              <a:t>möglicherweise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Touchgeste</a:t>
            </a:r>
            <a:r>
              <a:rPr lang="en-US" dirty="0" smtClean="0"/>
              <a:t> </a:t>
            </a:r>
            <a:r>
              <a:rPr lang="en-US" dirty="0" err="1" smtClean="0"/>
              <a:t>zuordnen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r>
              <a:rPr lang="en-US" dirty="0" smtClean="0"/>
              <a:t> um </a:t>
            </a:r>
            <a:r>
              <a:rPr lang="en-US" dirty="0" err="1" smtClean="0"/>
              <a:t>Touchgesten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endParaRPr lang="en-US" dirty="0" smtClean="0"/>
          </a:p>
          <a:p>
            <a:pPr lvl="1"/>
            <a:r>
              <a:rPr lang="en-US" dirty="0" err="1" smtClean="0"/>
              <a:t>GestureDetector</a:t>
            </a:r>
            <a:r>
              <a:rPr lang="en-US" dirty="0" smtClean="0"/>
              <a:t>: Fling, </a:t>
            </a:r>
            <a:r>
              <a:rPr lang="en-US" dirty="0" err="1" smtClean="0"/>
              <a:t>DoubleTab</a:t>
            </a:r>
            <a:r>
              <a:rPr lang="en-US" dirty="0" smtClean="0"/>
              <a:t>, </a:t>
            </a:r>
            <a:r>
              <a:rPr lang="en-US" dirty="0" err="1" smtClean="0"/>
              <a:t>LongPress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ScaleGestureDetector</a:t>
            </a:r>
            <a:r>
              <a:rPr lang="en-US" dirty="0" smtClean="0"/>
              <a:t>: </a:t>
            </a:r>
            <a:r>
              <a:rPr lang="en-US" dirty="0" err="1" smtClean="0"/>
              <a:t>Skalierung</a:t>
            </a:r>
            <a:endParaRPr lang="en-US" dirty="0" smtClean="0"/>
          </a:p>
          <a:p>
            <a:pPr lvl="1"/>
            <a:r>
              <a:rPr lang="en-US" dirty="0" err="1" smtClean="0"/>
              <a:t>VelocityTracker</a:t>
            </a:r>
            <a:r>
              <a:rPr lang="en-US" dirty="0" smtClean="0"/>
              <a:t>: Swipe </a:t>
            </a:r>
            <a:r>
              <a:rPr lang="en-US" dirty="0" err="1" smtClean="0"/>
              <a:t>Geschwindigkeit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Komplexere</a:t>
            </a:r>
            <a:r>
              <a:rPr lang="en-US" dirty="0" smtClean="0"/>
              <a:t> </a:t>
            </a:r>
            <a:r>
              <a:rPr lang="en-US" dirty="0" err="1" smtClean="0"/>
              <a:t>Gesten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387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GestureDetector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de-AT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689864"/>
            <a:ext cx="686752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427095" y="1385529"/>
            <a:ext cx="3168352" cy="1191816"/>
          </a:xfrm>
          <a:prstGeom prst="wedgeRoundRectCallout">
            <a:avLst>
              <a:gd name="adj1" fmla="val -51521"/>
              <a:gd name="adj2" fmla="val 732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err="1" smtClean="0"/>
              <a:t>Instanzieren</a:t>
            </a:r>
            <a:r>
              <a:rPr lang="de-AT" sz="1600" dirty="0" smtClean="0"/>
              <a:t> eines </a:t>
            </a:r>
            <a:r>
              <a:rPr lang="de-AT" sz="1600" dirty="0" err="1" smtClean="0"/>
              <a:t>GestureDetectors</a:t>
            </a:r>
            <a:r>
              <a:rPr lang="de-AT" sz="1600" dirty="0" smtClean="0"/>
              <a:t> mit Übergabe eines </a:t>
            </a:r>
            <a:r>
              <a:rPr lang="de-AT" sz="1600" dirty="0" err="1" smtClean="0"/>
              <a:t>GestureListeners</a:t>
            </a:r>
            <a:r>
              <a:rPr lang="de-AT" sz="1600" dirty="0" smtClean="0"/>
              <a:t>.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752020" y="3836430"/>
            <a:ext cx="3168352" cy="646986"/>
          </a:xfrm>
          <a:prstGeom prst="wedgeRoundRectCallout">
            <a:avLst>
              <a:gd name="adj1" fmla="val -63151"/>
              <a:gd name="adj2" fmla="val -48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Der </a:t>
            </a:r>
            <a:r>
              <a:rPr lang="de-AT" sz="1600" dirty="0" err="1" smtClean="0"/>
              <a:t>GestureListener</a:t>
            </a:r>
            <a:r>
              <a:rPr lang="de-AT" sz="1600" dirty="0" smtClean="0"/>
              <a:t> reagiert auf </a:t>
            </a:r>
            <a:r>
              <a:rPr lang="de-AT" sz="1600" dirty="0" err="1" smtClean="0"/>
              <a:t>Fling</a:t>
            </a:r>
            <a:r>
              <a:rPr lang="de-AT" sz="1600" dirty="0" smtClean="0"/>
              <a:t> Gesten.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3491880" y="4969895"/>
            <a:ext cx="3168352" cy="646986"/>
          </a:xfrm>
          <a:prstGeom prst="wedgeRoundRectCallout">
            <a:avLst>
              <a:gd name="adj1" fmla="val -53244"/>
              <a:gd name="adj2" fmla="val -970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Überprüfung</a:t>
            </a:r>
            <a:r>
              <a:rPr lang="en-US" sz="1600" dirty="0" smtClean="0"/>
              <a:t> </a:t>
            </a:r>
            <a:r>
              <a:rPr lang="en-US" sz="1600" dirty="0" err="1" smtClean="0"/>
              <a:t>ob</a:t>
            </a:r>
            <a:r>
              <a:rPr lang="en-US" sz="1600" dirty="0" smtClean="0"/>
              <a:t> das Event </a:t>
            </a:r>
            <a:r>
              <a:rPr lang="en-US" sz="1600" dirty="0" err="1" smtClean="0"/>
              <a:t>erfasst</a:t>
            </a:r>
            <a:r>
              <a:rPr lang="en-US" sz="1600" dirty="0" smtClean="0"/>
              <a:t> </a:t>
            </a:r>
            <a:r>
              <a:rPr lang="en-US" sz="1600" dirty="0" err="1" smtClean="0"/>
              <a:t>wurde</a:t>
            </a:r>
            <a:r>
              <a:rPr lang="en-US" sz="1600" dirty="0" smtClean="0"/>
              <a:t>,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5620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Android</a:t>
            </a:r>
            <a:r>
              <a:rPr lang="de-DE" dirty="0"/>
              <a:t> Anwendungen bestehen aus einem substanziellen Anteil externer Ressourcen, z.B. Grafiken, die nicht direkt im Programmtext definiert werden können</a:t>
            </a:r>
          </a:p>
          <a:p>
            <a:r>
              <a:rPr lang="de-DE" dirty="0"/>
              <a:t>Enthaltene Textfragmente sollten nicht direkt im Text definiert werden</a:t>
            </a:r>
          </a:p>
          <a:p>
            <a:pPr lvl="1"/>
            <a:r>
              <a:rPr lang="de-DE" dirty="0"/>
              <a:t>Übersetzung des Programms in andere Sprachen erheblich leichter, wenn Konfiguration über Ressourcendatei erfolgt</a:t>
            </a:r>
          </a:p>
          <a:p>
            <a:pPr lvl="1"/>
            <a:r>
              <a:rPr lang="de-DE" dirty="0"/>
              <a:t>Schreibfehler in den Texten lassen sich ohne </a:t>
            </a:r>
            <a:r>
              <a:rPr lang="de-DE" dirty="0" smtClean="0"/>
              <a:t>Kompilierung ausbessern</a:t>
            </a:r>
            <a:endParaRPr lang="de-DE" dirty="0"/>
          </a:p>
          <a:p>
            <a:r>
              <a:rPr lang="de-DE" dirty="0" smtClean="0"/>
              <a:t>In der </a:t>
            </a:r>
            <a:r>
              <a:rPr lang="de-DE" dirty="0" err="1" smtClean="0"/>
              <a:t>Android</a:t>
            </a:r>
            <a:r>
              <a:rPr lang="de-DE" dirty="0" smtClean="0"/>
              <a:t>-Projektstruktur gibt es hierfür das Verzeichnis </a:t>
            </a:r>
            <a:r>
              <a:rPr lang="de-DE" dirty="0" err="1" smtClean="0"/>
              <a:t>res</a:t>
            </a:r>
            <a:endParaRPr lang="de-DE" dirty="0" smtClean="0"/>
          </a:p>
          <a:p>
            <a:pPr lvl="1"/>
            <a:r>
              <a:rPr lang="de-DE" dirty="0" smtClean="0"/>
              <a:t>Für </a:t>
            </a:r>
            <a:r>
              <a:rPr lang="de-DE" dirty="0"/>
              <a:t>Layouts -&gt; Verzeichnis </a:t>
            </a:r>
            <a:r>
              <a:rPr lang="de-DE" dirty="0" err="1" smtClean="0"/>
              <a:t>layout</a:t>
            </a:r>
            <a:endParaRPr lang="de-DE" dirty="0" smtClean="0"/>
          </a:p>
          <a:p>
            <a:pPr lvl="1"/>
            <a:r>
              <a:rPr lang="de-DE" dirty="0" smtClean="0"/>
              <a:t>Für Menüs -&gt; Verzeichnis </a:t>
            </a:r>
            <a:r>
              <a:rPr lang="de-DE" dirty="0" err="1" smtClean="0"/>
              <a:t>menu</a:t>
            </a:r>
            <a:endParaRPr lang="de-DE" dirty="0"/>
          </a:p>
          <a:p>
            <a:pPr lvl="1"/>
            <a:r>
              <a:rPr lang="de-DE" dirty="0"/>
              <a:t>Für Grafiken -&gt; Verzeichnisse </a:t>
            </a:r>
            <a:r>
              <a:rPr lang="de-DE" dirty="0" err="1"/>
              <a:t>drawable</a:t>
            </a:r>
            <a:r>
              <a:rPr lang="de-DE" dirty="0"/>
              <a:t>-XXX (für verschiedene Auflösungen)</a:t>
            </a:r>
          </a:p>
          <a:p>
            <a:pPr lvl="1"/>
            <a:r>
              <a:rPr lang="de-DE" dirty="0"/>
              <a:t>Für Strings (und sonstiges) -&gt; Verzeichnis </a:t>
            </a:r>
            <a:r>
              <a:rPr lang="de-DE" dirty="0" err="1"/>
              <a:t>values</a:t>
            </a:r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Nutzung</a:t>
            </a:r>
            <a:r>
              <a:rPr lang="en-US" dirty="0" smtClean="0"/>
              <a:t> von </a:t>
            </a:r>
            <a:r>
              <a:rPr lang="en-US" dirty="0" err="1" smtClean="0"/>
              <a:t>Resourcen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7279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Beispiel Benutzung von </a:t>
            </a:r>
            <a:r>
              <a:rPr lang="de-DE" dirty="0" smtClean="0"/>
              <a:t>Ressourcen in Layouts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1" y="937604"/>
            <a:ext cx="3309596" cy="469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4013938" y="1538790"/>
            <a:ext cx="3168352" cy="919401"/>
          </a:xfrm>
          <a:prstGeom prst="wedgeRoundRectCallout">
            <a:avLst>
              <a:gd name="adj1" fmla="val -85981"/>
              <a:gd name="adj2" fmla="val 878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Einbinden einer Grafik über @</a:t>
            </a:r>
            <a:r>
              <a:rPr lang="de-AT" sz="1600" dirty="0" err="1" smtClean="0"/>
              <a:t>drawable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(+Dateinamen ohne Endung)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626895" y="2798930"/>
            <a:ext cx="3456384" cy="919401"/>
          </a:xfrm>
          <a:prstGeom prst="wedgeRoundRectCallout">
            <a:avLst>
              <a:gd name="adj1" fmla="val -55239"/>
              <a:gd name="adj2" fmla="val 1517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Einbinden einer Zeichenkette über @</a:t>
            </a:r>
            <a:r>
              <a:rPr lang="de-AT" sz="1600" dirty="0" err="1" smtClean="0"/>
              <a:t>string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(+Name der String-Ressource)</a:t>
            </a:r>
            <a:endParaRPr lang="de-AT" sz="16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5" y="4290381"/>
            <a:ext cx="4680520" cy="1568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38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Beispiel Benutzung von </a:t>
            </a:r>
            <a:r>
              <a:rPr lang="de-DE" dirty="0" smtClean="0"/>
              <a:t>Ressourcen in </a:t>
            </a:r>
            <a:r>
              <a:rPr lang="de-DE" dirty="0" err="1" smtClean="0"/>
              <a:t>Activities</a:t>
            </a:r>
            <a:endParaRPr lang="de-A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5"/>
          <a:stretch/>
        </p:blipFill>
        <p:spPr bwMode="auto">
          <a:xfrm>
            <a:off x="379131" y="773705"/>
            <a:ext cx="5618735" cy="273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3835515" y="1088810"/>
            <a:ext cx="3168352" cy="646986"/>
          </a:xfrm>
          <a:prstGeom prst="wedgeRoundRectCallout">
            <a:avLst>
              <a:gd name="adj1" fmla="val -64559"/>
              <a:gd name="adj2" fmla="val 237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Einbinden einer String Ressource über die R-Klasse</a:t>
            </a:r>
            <a:endParaRPr lang="de-AT" sz="1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55" y="3100385"/>
            <a:ext cx="4680520" cy="1568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545954" y="4824154"/>
            <a:ext cx="6321301" cy="13951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Die Android IDE </a:t>
            </a:r>
            <a:r>
              <a:rPr lang="en-US" dirty="0" err="1" smtClean="0"/>
              <a:t>generiert</a:t>
            </a:r>
            <a:r>
              <a:rPr lang="en-US" dirty="0" smtClean="0"/>
              <a:t> die </a:t>
            </a:r>
            <a:r>
              <a:rPr lang="en-US" dirty="0" err="1" smtClean="0"/>
              <a:t>Klasse</a:t>
            </a:r>
            <a:r>
              <a:rPr lang="en-US" dirty="0" smtClean="0"/>
              <a:t> R,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Referenzen</a:t>
            </a:r>
            <a:r>
              <a:rPr lang="en-US" dirty="0" smtClean="0"/>
              <a:t> auf </a:t>
            </a:r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Auch</a:t>
            </a:r>
            <a:r>
              <a:rPr lang="en-US" dirty="0" smtClean="0"/>
              <a:t> IDs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in Layouts </a:t>
            </a:r>
            <a:r>
              <a:rPr lang="en-US" dirty="0" err="1" smtClean="0"/>
              <a:t>für</a:t>
            </a:r>
            <a:r>
              <a:rPr lang="en-US" dirty="0" smtClean="0"/>
              <a:t> Views </a:t>
            </a:r>
            <a:r>
              <a:rPr lang="en-US" dirty="0" err="1" smtClean="0"/>
              <a:t>befinden</a:t>
            </a:r>
            <a:r>
              <a:rPr lang="en-US" dirty="0" smtClean="0"/>
              <a:t>, </a:t>
            </a:r>
            <a:r>
              <a:rPr lang="en-US" dirty="0" err="1" smtClean="0"/>
              <a:t>finden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in der </a:t>
            </a:r>
            <a:r>
              <a:rPr lang="en-US" dirty="0" err="1" smtClean="0"/>
              <a:t>Klasse</a:t>
            </a:r>
            <a:r>
              <a:rPr lang="en-US" dirty="0" smtClean="0"/>
              <a:t> R </a:t>
            </a:r>
            <a:r>
              <a:rPr lang="en-US" dirty="0" err="1" smtClean="0"/>
              <a:t>wieder</a:t>
            </a:r>
            <a:r>
              <a:rPr lang="en-US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004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Wiederholung: </a:t>
            </a:r>
            <a:r>
              <a:rPr lang="de-AT" dirty="0" err="1"/>
              <a:t>Android</a:t>
            </a:r>
            <a:r>
              <a:rPr lang="de-AT" dirty="0"/>
              <a:t> Anwendungen bestehen aus Komponenten</a:t>
            </a:r>
          </a:p>
          <a:p>
            <a:pPr lvl="1"/>
            <a:r>
              <a:rPr lang="de-AT" dirty="0" err="1"/>
              <a:t>Activities</a:t>
            </a:r>
            <a:r>
              <a:rPr lang="de-AT" dirty="0"/>
              <a:t> für die Realisierung von Userinterfaces</a:t>
            </a:r>
          </a:p>
          <a:p>
            <a:pPr lvl="1"/>
            <a:r>
              <a:rPr lang="de-AT" dirty="0"/>
              <a:t>Services zur Verwaltung von Hintergrundtasks</a:t>
            </a:r>
          </a:p>
          <a:p>
            <a:pPr lvl="1"/>
            <a:r>
              <a:rPr lang="de-AT" dirty="0"/>
              <a:t>Broadcast Receiver für das Verarbeiten von systemweiten Broadcasts</a:t>
            </a:r>
          </a:p>
          <a:p>
            <a:pPr lvl="1"/>
            <a:r>
              <a:rPr lang="de-AT" dirty="0"/>
              <a:t>Content Provider für die Verwaltung von Daten</a:t>
            </a:r>
          </a:p>
          <a:p>
            <a:pPr lvl="1"/>
            <a:endParaRPr lang="de-AT" dirty="0"/>
          </a:p>
          <a:p>
            <a:r>
              <a:rPr lang="de-AT" dirty="0" err="1"/>
              <a:t>Android</a:t>
            </a:r>
            <a:r>
              <a:rPr lang="de-AT" dirty="0"/>
              <a:t> Anwendungen sind nach dem Prinzip der losen Kopplung konzipiert</a:t>
            </a:r>
          </a:p>
          <a:p>
            <a:pPr lvl="1"/>
            <a:r>
              <a:rPr lang="de-AT" dirty="0"/>
              <a:t>Jede Komponente hat eine </a:t>
            </a:r>
            <a:r>
              <a:rPr lang="de-AT" u="sng" dirty="0"/>
              <a:t>klare Verantwortung</a:t>
            </a:r>
            <a:r>
              <a:rPr lang="de-AT" dirty="0"/>
              <a:t> und ist </a:t>
            </a:r>
            <a:r>
              <a:rPr lang="de-AT" u="sng" dirty="0"/>
              <a:t>Unabhängig</a:t>
            </a:r>
            <a:r>
              <a:rPr lang="de-AT" dirty="0"/>
              <a:t> von anderen Komponenten</a:t>
            </a:r>
          </a:p>
          <a:p>
            <a:pPr lvl="1"/>
            <a:r>
              <a:rPr lang="de-AT" dirty="0"/>
              <a:t>Komponenten kommunizieren über </a:t>
            </a:r>
            <a:r>
              <a:rPr lang="de-AT" u="sng" dirty="0"/>
              <a:t>wohldefinierte Schnittstellen</a:t>
            </a:r>
            <a:r>
              <a:rPr lang="de-AT" dirty="0"/>
              <a:t> (</a:t>
            </a:r>
            <a:r>
              <a:rPr lang="de-AT" dirty="0" err="1"/>
              <a:t>Intents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Komponenten sind dadurch systemweit </a:t>
            </a:r>
            <a:r>
              <a:rPr lang="de-AT" u="sng" dirty="0"/>
              <a:t>wiederverwendbar</a:t>
            </a:r>
          </a:p>
          <a:p>
            <a:pPr lvl="1"/>
            <a:r>
              <a:rPr lang="de-AT" dirty="0"/>
              <a:t>Komponenten können isoliert </a:t>
            </a:r>
            <a:r>
              <a:rPr lang="de-AT" u="sng" dirty="0"/>
              <a:t>getestet</a:t>
            </a:r>
            <a:r>
              <a:rPr lang="de-AT" dirty="0"/>
              <a:t> werden (Unit Test)</a:t>
            </a:r>
          </a:p>
          <a:p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Lose </a:t>
            </a:r>
            <a:r>
              <a:rPr lang="en-US" dirty="0" err="1" smtClean="0"/>
              <a:t>Kopplung</a:t>
            </a:r>
            <a:r>
              <a:rPr lang="en-US" dirty="0" smtClean="0"/>
              <a:t> von </a:t>
            </a:r>
            <a:r>
              <a:rPr lang="en-US" dirty="0" err="1" smtClean="0"/>
              <a:t>Komponenten</a:t>
            </a:r>
            <a:endParaRPr lang="en-US" dirty="0"/>
          </a:p>
          <a:p>
            <a:r>
              <a:rPr lang="en-US" dirty="0" smtClean="0"/>
              <a:t>in Android </a:t>
            </a:r>
            <a:r>
              <a:rPr lang="en-US" dirty="0" err="1" smtClean="0"/>
              <a:t>Anwendungen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7153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sind</a:t>
            </a:r>
            <a:r>
              <a:rPr lang="en-US" dirty="0" smtClean="0"/>
              <a:t> Intents?</a:t>
            </a:r>
          </a:p>
          <a:p>
            <a:r>
              <a:rPr lang="en-US" dirty="0" err="1" smtClean="0"/>
              <a:t>Unterschied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inklusiven</a:t>
            </a:r>
            <a:r>
              <a:rPr lang="en-US" dirty="0" smtClean="0"/>
              <a:t> und </a:t>
            </a:r>
            <a:r>
              <a:rPr lang="en-US" dirty="0" err="1" smtClean="0"/>
              <a:t>exklusiven</a:t>
            </a:r>
            <a:r>
              <a:rPr lang="en-US" dirty="0" smtClean="0"/>
              <a:t> Intents</a:t>
            </a:r>
          </a:p>
          <a:p>
            <a:r>
              <a:rPr lang="en-US" dirty="0" err="1" smtClean="0"/>
              <a:t>Navigationsmuster</a:t>
            </a:r>
            <a:endParaRPr lang="en-US" dirty="0" smtClean="0"/>
          </a:p>
          <a:p>
            <a:r>
              <a:rPr lang="en-US" dirty="0" err="1" smtClean="0"/>
              <a:t>ActionBar</a:t>
            </a:r>
            <a:r>
              <a:rPr lang="en-US" dirty="0" smtClean="0"/>
              <a:t>, </a:t>
            </a:r>
            <a:r>
              <a:rPr lang="en-US" dirty="0" err="1" smtClean="0"/>
              <a:t>Dialoge</a:t>
            </a:r>
            <a:r>
              <a:rPr lang="en-US" dirty="0" smtClean="0"/>
              <a:t>, Toasts, …</a:t>
            </a:r>
          </a:p>
          <a:p>
            <a:r>
              <a:rPr lang="en-US" dirty="0" smtClean="0"/>
              <a:t>Touch Events und Touch </a:t>
            </a:r>
            <a:r>
              <a:rPr lang="en-US" dirty="0" err="1" smtClean="0"/>
              <a:t>Gesten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grafische</a:t>
            </a:r>
            <a:r>
              <a:rPr lang="en-US" dirty="0"/>
              <a:t> </a:t>
            </a:r>
            <a:r>
              <a:rPr lang="en-US" dirty="0" err="1"/>
              <a:t>Oberflächen</a:t>
            </a:r>
            <a:r>
              <a:rPr lang="en-US" dirty="0"/>
              <a:t> und </a:t>
            </a:r>
            <a:r>
              <a:rPr lang="en-US" dirty="0" err="1"/>
              <a:t>Benutzerinteraktionen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“Take Away”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Einheit</a:t>
            </a:r>
            <a:endParaRPr lang="de-AT" dirty="0"/>
          </a:p>
        </p:txBody>
      </p:sp>
      <p:pic>
        <p:nvPicPr>
          <p:cNvPr id="5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146189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005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Instanzen der Klasse </a:t>
            </a:r>
            <a:r>
              <a:rPr lang="de-AT" dirty="0" err="1"/>
              <a:t>Intent</a:t>
            </a:r>
            <a:r>
              <a:rPr lang="de-AT" dirty="0"/>
              <a:t> werden zum Nachrichtenaustausch zwischen Komponenten verwendet</a:t>
            </a:r>
          </a:p>
          <a:p>
            <a:r>
              <a:rPr lang="de-AT" dirty="0" err="1"/>
              <a:t>Activities</a:t>
            </a:r>
            <a:r>
              <a:rPr lang="de-AT" dirty="0"/>
              <a:t>, Services und </a:t>
            </a:r>
            <a:r>
              <a:rPr lang="de-AT" dirty="0" err="1"/>
              <a:t>Broadcase</a:t>
            </a:r>
            <a:r>
              <a:rPr lang="de-AT" dirty="0"/>
              <a:t> Receivers werden über </a:t>
            </a:r>
            <a:r>
              <a:rPr lang="de-AT" dirty="0" err="1"/>
              <a:t>Intents</a:t>
            </a:r>
            <a:r>
              <a:rPr lang="de-AT" dirty="0"/>
              <a:t> aktiviert</a:t>
            </a:r>
          </a:p>
          <a:p>
            <a:pPr lvl="1"/>
            <a:r>
              <a:rPr lang="de-AT" dirty="0"/>
              <a:t>Eine </a:t>
            </a:r>
            <a:r>
              <a:rPr lang="de-AT" dirty="0" err="1"/>
              <a:t>Activity</a:t>
            </a:r>
            <a:r>
              <a:rPr lang="de-AT" dirty="0"/>
              <a:t> kann über die Methoden </a:t>
            </a:r>
            <a:r>
              <a:rPr lang="de-AT" i="1" dirty="0" err="1"/>
              <a:t>startActivity</a:t>
            </a:r>
            <a:r>
              <a:rPr lang="de-AT" i="1" dirty="0"/>
              <a:t>() </a:t>
            </a:r>
            <a:r>
              <a:rPr lang="de-AT" dirty="0"/>
              <a:t>oder </a:t>
            </a:r>
            <a:r>
              <a:rPr lang="de-AT" i="1" dirty="0" err="1"/>
              <a:t>startActivityForResult</a:t>
            </a:r>
            <a:r>
              <a:rPr lang="de-AT" dirty="0"/>
              <a:t>() gestartet werden</a:t>
            </a:r>
          </a:p>
          <a:p>
            <a:pPr lvl="1"/>
            <a:r>
              <a:rPr lang="de-AT" dirty="0"/>
              <a:t>Ein Service kann über die Methode </a:t>
            </a:r>
            <a:r>
              <a:rPr lang="de-AT" i="1" dirty="0" err="1"/>
              <a:t>startService</a:t>
            </a:r>
            <a:r>
              <a:rPr lang="de-AT" i="1" dirty="0"/>
              <a:t>()</a:t>
            </a:r>
            <a:r>
              <a:rPr lang="de-AT" dirty="0"/>
              <a:t> gestartet werden</a:t>
            </a:r>
          </a:p>
          <a:p>
            <a:pPr lvl="1"/>
            <a:r>
              <a:rPr lang="de-AT" dirty="0"/>
              <a:t>Broadcast Receiver können über die Methode </a:t>
            </a:r>
            <a:r>
              <a:rPr lang="de-AT" i="1" dirty="0" err="1"/>
              <a:t>sendBroadcast</a:t>
            </a:r>
            <a:r>
              <a:rPr lang="de-AT" i="1" dirty="0"/>
              <a:t>()</a:t>
            </a:r>
            <a:r>
              <a:rPr lang="de-AT" dirty="0"/>
              <a:t> informiert werden</a:t>
            </a:r>
          </a:p>
          <a:p>
            <a:pPr lvl="1"/>
            <a:r>
              <a:rPr lang="de-AT" dirty="0"/>
              <a:t>Diesen Methoden werden jeweils speziell konfigurierte </a:t>
            </a:r>
            <a:r>
              <a:rPr lang="de-AT" dirty="0" err="1"/>
              <a:t>Intents</a:t>
            </a:r>
            <a:r>
              <a:rPr lang="de-AT" dirty="0"/>
              <a:t> übergeben, um das gewünschte Resultat zu gewährleisten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 err="1"/>
              <a:t>Intents</a:t>
            </a:r>
            <a:r>
              <a:rPr lang="de-AT" dirty="0"/>
              <a:t> zum </a:t>
            </a:r>
            <a:r>
              <a:rPr lang="de-AT" dirty="0" smtClean="0"/>
              <a:t>Nachrichtenaustausch</a:t>
            </a:r>
          </a:p>
          <a:p>
            <a:r>
              <a:rPr lang="de-AT" dirty="0" smtClean="0"/>
              <a:t>zwischen </a:t>
            </a:r>
            <a:r>
              <a:rPr lang="de-AT" dirty="0"/>
              <a:t>Komponenten</a:t>
            </a:r>
          </a:p>
        </p:txBody>
      </p:sp>
    </p:spTree>
    <p:extLst>
      <p:ext uri="{BB962C8B-B14F-4D97-AF65-F5344CB8AC3E}">
        <p14:creationId xmlns:p14="http://schemas.microsoft.com/office/powerpoint/2010/main" val="15707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AT" dirty="0"/>
              <a:t>Explizite </a:t>
            </a:r>
            <a:r>
              <a:rPr lang="de-AT" dirty="0" err="1"/>
              <a:t>Intents</a:t>
            </a:r>
            <a:endParaRPr lang="de-AT" dirty="0"/>
          </a:p>
          <a:p>
            <a:pPr lvl="1"/>
            <a:r>
              <a:rPr lang="de-AT" dirty="0"/>
              <a:t>Verwenden (explizit) den Komponentennamen</a:t>
            </a:r>
          </a:p>
          <a:p>
            <a:pPr lvl="2"/>
            <a:r>
              <a:rPr lang="de-AT" dirty="0"/>
              <a:t>Voller Klassenname (Paket- und Klassenname)</a:t>
            </a:r>
          </a:p>
          <a:p>
            <a:pPr lvl="1"/>
            <a:r>
              <a:rPr lang="de-AT" dirty="0"/>
              <a:t>Sinnvoll nur für Komponenten der eigenen Anwendung (Komponentenname muss bekannt sein!)</a:t>
            </a:r>
          </a:p>
          <a:p>
            <a:pPr lvl="1"/>
            <a:endParaRPr lang="de-AT" dirty="0"/>
          </a:p>
          <a:p>
            <a:r>
              <a:rPr lang="de-AT" dirty="0"/>
              <a:t>Implizite </a:t>
            </a:r>
            <a:r>
              <a:rPr lang="de-AT" dirty="0" err="1"/>
              <a:t>Intents</a:t>
            </a:r>
            <a:endParaRPr lang="de-AT" dirty="0"/>
          </a:p>
          <a:p>
            <a:pPr lvl="1"/>
            <a:r>
              <a:rPr lang="de-AT" dirty="0"/>
              <a:t>Verwenden filterbare Attribute (Action, Data, </a:t>
            </a:r>
            <a:r>
              <a:rPr lang="de-AT" dirty="0" err="1"/>
              <a:t>Category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Intent</a:t>
            </a:r>
            <a:r>
              <a:rPr lang="de-AT" dirty="0"/>
              <a:t> Resolution (Auflösung) über das gesamte System zur Auswahl einer passenden Komponente</a:t>
            </a:r>
          </a:p>
          <a:p>
            <a:pPr lvl="1"/>
            <a:r>
              <a:rPr lang="de-AT" dirty="0"/>
              <a:t>Auch Komponenten anderer Anwendungen können dadurch integriert werden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Explizite und Implizite </a:t>
            </a:r>
            <a:r>
              <a:rPr lang="de-AT" dirty="0" err="1"/>
              <a:t>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553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Komponentenname</a:t>
            </a:r>
            <a:endParaRPr lang="en-US" dirty="0" smtClean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Angabe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Komponentennamens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den Intent </a:t>
            </a:r>
            <a:r>
              <a:rPr lang="en-US" dirty="0" err="1" smtClean="0"/>
              <a:t>explizit</a:t>
            </a:r>
            <a:r>
              <a:rPr lang="en-US" dirty="0" smtClean="0"/>
              <a:t>. </a:t>
            </a:r>
            <a:r>
              <a:rPr lang="en-US" dirty="0" err="1" smtClean="0"/>
              <a:t>Für</a:t>
            </a:r>
            <a:r>
              <a:rPr lang="en-US" dirty="0" smtClean="0"/>
              <a:t> Services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Sicherheitsgründen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explizite</a:t>
            </a:r>
            <a:r>
              <a:rPr lang="en-US" dirty="0" smtClean="0"/>
              <a:t> Intent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Extras</a:t>
            </a:r>
          </a:p>
          <a:p>
            <a:r>
              <a:rPr lang="en-US" dirty="0" smtClean="0"/>
              <a:t>Flags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Bestandteile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297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>
                <a:solidFill>
                  <a:schemeClr val="accent1"/>
                </a:solidFill>
              </a:rPr>
              <a:t>Action</a:t>
            </a:r>
            <a:r>
              <a:rPr lang="de-AT" dirty="0"/>
              <a:t>: Eine abstrakte Beschreibung der Operation die ausgeführt werden soll</a:t>
            </a:r>
          </a:p>
          <a:p>
            <a:pPr lvl="1"/>
            <a:r>
              <a:rPr lang="de-AT" dirty="0"/>
              <a:t>Ein </a:t>
            </a:r>
            <a:r>
              <a:rPr lang="de-AT" dirty="0" err="1"/>
              <a:t>Intent</a:t>
            </a:r>
            <a:r>
              <a:rPr lang="de-AT" dirty="0"/>
              <a:t> </a:t>
            </a:r>
            <a:r>
              <a:rPr lang="de-AT" u="sng" dirty="0"/>
              <a:t>kann</a:t>
            </a:r>
            <a:r>
              <a:rPr lang="de-AT" dirty="0"/>
              <a:t> </a:t>
            </a:r>
            <a:r>
              <a:rPr lang="de-AT" u="sng" dirty="0"/>
              <a:t>eine</a:t>
            </a:r>
            <a:r>
              <a:rPr lang="de-AT" dirty="0"/>
              <a:t> Action enthalten</a:t>
            </a:r>
          </a:p>
          <a:p>
            <a:r>
              <a:rPr lang="de-AT" b="1" dirty="0">
                <a:solidFill>
                  <a:schemeClr val="accent2"/>
                </a:solidFill>
              </a:rPr>
              <a:t>Data</a:t>
            </a:r>
            <a:r>
              <a:rPr lang="de-AT" dirty="0"/>
              <a:t>: Eine Referenz auf die Daten auf denen die Aktion ausgeführt werden soll</a:t>
            </a:r>
          </a:p>
          <a:p>
            <a:pPr lvl="1"/>
            <a:r>
              <a:rPr lang="de-AT" dirty="0"/>
              <a:t>Über </a:t>
            </a:r>
            <a:r>
              <a:rPr lang="de-AT" u="sng" dirty="0"/>
              <a:t>eine</a:t>
            </a:r>
            <a:r>
              <a:rPr lang="de-AT" dirty="0"/>
              <a:t> </a:t>
            </a:r>
            <a:r>
              <a:rPr lang="de-AT" i="1" dirty="0"/>
              <a:t>URI</a:t>
            </a:r>
            <a:r>
              <a:rPr lang="de-AT" dirty="0"/>
              <a:t> </a:t>
            </a:r>
            <a:r>
              <a:rPr lang="de-AT" u="sng" dirty="0"/>
              <a:t>können</a:t>
            </a:r>
            <a:r>
              <a:rPr lang="de-AT" dirty="0"/>
              <a:t> Daten referenziert werden</a:t>
            </a:r>
          </a:p>
          <a:p>
            <a:pPr lvl="1"/>
            <a:r>
              <a:rPr lang="de-AT" dirty="0"/>
              <a:t>Es </a:t>
            </a:r>
            <a:r>
              <a:rPr lang="de-AT" u="sng" dirty="0"/>
              <a:t>kann</a:t>
            </a:r>
            <a:r>
              <a:rPr lang="de-AT" dirty="0"/>
              <a:t> auch der </a:t>
            </a:r>
            <a:r>
              <a:rPr lang="de-AT" i="1" dirty="0"/>
              <a:t>MIME-Type</a:t>
            </a:r>
            <a:r>
              <a:rPr lang="de-AT" dirty="0"/>
              <a:t> angegeben werden</a:t>
            </a:r>
          </a:p>
          <a:p>
            <a:r>
              <a:rPr lang="de-AT" dirty="0"/>
              <a:t>Beispiele</a:t>
            </a:r>
          </a:p>
          <a:p>
            <a:pPr lvl="1"/>
            <a:r>
              <a:rPr lang="de-AT" dirty="0" err="1">
                <a:solidFill>
                  <a:schemeClr val="accent2"/>
                </a:solidFill>
              </a:rPr>
              <a:t>ACTION_DIAL</a:t>
            </a:r>
            <a:r>
              <a:rPr lang="de-AT" dirty="0"/>
              <a:t> </a:t>
            </a:r>
            <a:r>
              <a:rPr lang="de-AT" dirty="0">
                <a:solidFill>
                  <a:schemeClr val="accent1"/>
                </a:solidFill>
              </a:rPr>
              <a:t>tel:123 </a:t>
            </a:r>
            <a:r>
              <a:rPr lang="de-AT" dirty="0"/>
              <a:t>(Die Absicht </a:t>
            </a:r>
            <a:r>
              <a:rPr lang="de-AT" dirty="0" smtClean="0"/>
              <a:t>die </a:t>
            </a:r>
            <a:r>
              <a:rPr lang="de-AT" dirty="0" err="1" smtClean="0"/>
              <a:t>Telefonnumer</a:t>
            </a:r>
            <a:r>
              <a:rPr lang="de-AT" dirty="0" smtClean="0"/>
              <a:t> </a:t>
            </a:r>
            <a:r>
              <a:rPr lang="de-AT" dirty="0"/>
              <a:t>123 anzurufen)</a:t>
            </a:r>
          </a:p>
          <a:p>
            <a:pPr lvl="1"/>
            <a:r>
              <a:rPr lang="de-AT" dirty="0" err="1">
                <a:solidFill>
                  <a:schemeClr val="accent2"/>
                </a:solidFill>
              </a:rPr>
              <a:t>ACTION_VIEW</a:t>
            </a:r>
            <a:r>
              <a:rPr lang="de-AT" dirty="0"/>
              <a:t> </a:t>
            </a:r>
            <a:r>
              <a:rPr lang="de-AT" dirty="0">
                <a:solidFill>
                  <a:schemeClr val="accent1"/>
                </a:solidFill>
              </a:rPr>
              <a:t>http://www.fh-kufstein.ac.at </a:t>
            </a:r>
            <a:r>
              <a:rPr lang="de-AT" dirty="0"/>
              <a:t>(Die Absicht die Website der FH Kufstein zu öffnen)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Bestandteile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126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sz="2000" dirty="0" err="1"/>
              <a:t>Category</a:t>
            </a:r>
            <a:r>
              <a:rPr lang="de-AT" sz="2000" dirty="0"/>
              <a:t>: Eine zusätzliche Möglichkeit um </a:t>
            </a:r>
            <a:r>
              <a:rPr lang="de-AT" sz="2000" dirty="0" err="1"/>
              <a:t>Intents</a:t>
            </a:r>
            <a:r>
              <a:rPr lang="de-AT" sz="2000" dirty="0"/>
              <a:t> genauer zu spezifizieren</a:t>
            </a:r>
          </a:p>
          <a:p>
            <a:pPr lvl="1"/>
            <a:r>
              <a:rPr lang="de-AT" sz="1800" dirty="0"/>
              <a:t>Bsp.: Zusätzlich zur </a:t>
            </a:r>
            <a:r>
              <a:rPr lang="de-AT" sz="1800" dirty="0" err="1"/>
              <a:t>ACTION_VIEW</a:t>
            </a:r>
            <a:r>
              <a:rPr lang="de-AT" sz="1800" dirty="0"/>
              <a:t> wird dem </a:t>
            </a:r>
            <a:r>
              <a:rPr lang="de-AT" sz="1800" dirty="0" err="1"/>
              <a:t>Intent</a:t>
            </a:r>
            <a:r>
              <a:rPr lang="de-AT" sz="1800" dirty="0"/>
              <a:t> die </a:t>
            </a:r>
            <a:r>
              <a:rPr lang="de-AT" sz="1800" dirty="0" err="1"/>
              <a:t>CATEGORY_BROWSABLE</a:t>
            </a:r>
            <a:r>
              <a:rPr lang="de-AT" sz="1800" dirty="0"/>
              <a:t> hinzugefügt, dadurch wird die Auswahl eingeschränkt auf Komponenten die als Browser fungieren können</a:t>
            </a:r>
          </a:p>
          <a:p>
            <a:r>
              <a:rPr lang="de-AT" sz="2000" dirty="0"/>
              <a:t>Extras: Einem </a:t>
            </a:r>
            <a:r>
              <a:rPr lang="de-AT" sz="2000" dirty="0" err="1"/>
              <a:t>Intent</a:t>
            </a:r>
            <a:r>
              <a:rPr lang="de-AT" sz="2000" dirty="0"/>
              <a:t> können Schlüssel-Wert-Paare mitgegeben werden, welche von </a:t>
            </a:r>
            <a:r>
              <a:rPr lang="de-AT" sz="2000" dirty="0" smtClean="0"/>
              <a:t>der aufgerufenen Komponente verarbeitet werden können</a:t>
            </a:r>
            <a:endParaRPr lang="de-AT" sz="2000" dirty="0"/>
          </a:p>
          <a:p>
            <a:pPr lvl="1"/>
            <a:r>
              <a:rPr lang="de-AT" sz="1800" dirty="0"/>
              <a:t>Mit der überladenen Methode </a:t>
            </a:r>
            <a:r>
              <a:rPr lang="de-AT" sz="1800" i="1" dirty="0" err="1"/>
              <a:t>putExtra</a:t>
            </a:r>
            <a:r>
              <a:rPr lang="de-AT" sz="1800" i="1" dirty="0"/>
              <a:t>(…)  </a:t>
            </a:r>
            <a:r>
              <a:rPr lang="de-AT" sz="1800" dirty="0"/>
              <a:t>können Schlüssel-Wert-Paare hinzugefügt werden</a:t>
            </a:r>
          </a:p>
          <a:p>
            <a:pPr lvl="1"/>
            <a:r>
              <a:rPr lang="de-AT" sz="1800" dirty="0"/>
              <a:t>Mit </a:t>
            </a:r>
            <a:r>
              <a:rPr lang="de-AT" sz="1800" dirty="0" err="1"/>
              <a:t>getter</a:t>
            </a:r>
            <a:r>
              <a:rPr lang="de-AT" sz="1800" dirty="0"/>
              <a:t>-Methoden können die Schlüssel-Wert-Paare wieder abgerufen werden</a:t>
            </a:r>
          </a:p>
          <a:p>
            <a:r>
              <a:rPr lang="de-AT" sz="2000" dirty="0"/>
              <a:t>Flags: Über </a:t>
            </a:r>
            <a:r>
              <a:rPr lang="de-AT" sz="2000" i="1" dirty="0" err="1"/>
              <a:t>setFlag</a:t>
            </a:r>
            <a:r>
              <a:rPr lang="de-AT" sz="2000" i="1" dirty="0"/>
              <a:t>(…) </a:t>
            </a:r>
            <a:r>
              <a:rPr lang="de-AT" sz="2000" dirty="0"/>
              <a:t>können spezielle Verhaltensweisen von Komponenten verändert werden</a:t>
            </a:r>
          </a:p>
          <a:p>
            <a:pPr lvl="1"/>
            <a:r>
              <a:rPr lang="de-AT" sz="1800" dirty="0"/>
              <a:t>Bsp.: Das </a:t>
            </a:r>
            <a:r>
              <a:rPr lang="de-AT" sz="1800" dirty="0" err="1"/>
              <a:t>Flag</a:t>
            </a:r>
            <a:r>
              <a:rPr lang="de-AT" sz="1800" dirty="0"/>
              <a:t> </a:t>
            </a:r>
            <a:r>
              <a:rPr lang="de-AT" sz="1800" dirty="0" err="1"/>
              <a:t>FLAG_ACTIVITY_EXCLUDE_FROM_RECENTS</a:t>
            </a:r>
            <a:r>
              <a:rPr lang="de-AT" sz="1800" dirty="0"/>
              <a:t> verhindert, das die </a:t>
            </a:r>
            <a:r>
              <a:rPr lang="de-AT" sz="1800" dirty="0" err="1"/>
              <a:t>Activity</a:t>
            </a:r>
            <a:r>
              <a:rPr lang="de-AT" sz="1800" dirty="0"/>
              <a:t> auf den </a:t>
            </a:r>
            <a:r>
              <a:rPr lang="de-AT" sz="1800" dirty="0" err="1"/>
              <a:t>Stack</a:t>
            </a:r>
            <a:r>
              <a:rPr lang="de-AT" sz="1800" dirty="0"/>
              <a:t> gelegt wird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Weitere Bestandteile von </a:t>
            </a:r>
            <a:r>
              <a:rPr lang="de-AT" dirty="0" err="1"/>
              <a:t>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096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 (</a:t>
            </a:r>
            <a:r>
              <a:rPr lang="de-AT" dirty="0" err="1"/>
              <a:t>URIs</a:t>
            </a:r>
            <a:r>
              <a:rPr lang="de-AT" dirty="0"/>
              <a:t>) werden verwendet um </a:t>
            </a:r>
            <a:r>
              <a:rPr lang="de-AT" dirty="0" err="1"/>
              <a:t>Resourcen</a:t>
            </a:r>
            <a:r>
              <a:rPr lang="de-AT" dirty="0"/>
              <a:t> eindeutig zu identifizieren</a:t>
            </a:r>
          </a:p>
          <a:p>
            <a:pPr lvl="1"/>
            <a:r>
              <a:rPr lang="de-AT" dirty="0" err="1"/>
              <a:t>URIs</a:t>
            </a:r>
            <a:r>
              <a:rPr lang="de-AT" dirty="0"/>
              <a:t> folgen einem strengen syntaktischen </a:t>
            </a:r>
            <a:r>
              <a:rPr lang="de-AT" dirty="0" smtClean="0"/>
              <a:t>Aufbau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de-AT" dirty="0" err="1"/>
              <a:t>URIs</a:t>
            </a:r>
            <a:r>
              <a:rPr lang="de-AT" dirty="0"/>
              <a:t> werden innerhalb der </a:t>
            </a:r>
            <a:r>
              <a:rPr lang="de-AT" dirty="0" err="1"/>
              <a:t>Android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im Allgemeinen zur Identifikation von Daten verwendet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Zusammenhang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Content </a:t>
            </a:r>
            <a:r>
              <a:rPr lang="en-US" dirty="0" err="1" smtClean="0"/>
              <a:t>Providern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detailierter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URIs</a:t>
            </a:r>
            <a:r>
              <a:rPr lang="en-US" dirty="0" smtClean="0"/>
              <a:t> </a:t>
            </a:r>
            <a:r>
              <a:rPr lang="en-US" dirty="0" err="1" smtClean="0"/>
              <a:t>beschäftigen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Kurzer Ausflug: </a:t>
            </a:r>
            <a:r>
              <a:rPr lang="de-AT" dirty="0" err="1"/>
              <a:t>URIs</a:t>
            </a:r>
            <a:r>
              <a:rPr lang="de-AT" dirty="0"/>
              <a:t> und MIME-Typen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3723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626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Microsoft Office PowerPoint</Application>
  <PresentationFormat>Bildschirmpräsentation (4:3)</PresentationFormat>
  <Paragraphs>227</Paragraphs>
  <Slides>30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Android FH Kufstein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PowerPoint-Präsentation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Erste grafische Oberflächen und Benutzerinteraktionen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Entwicklung mobiler Anwendungen</dc:title>
  <dc:subject/>
  <dc:creator>Stefan Huber</dc:creator>
  <cp:keywords>Mobile Entwicklung</cp:keywords>
  <dc:description/>
  <cp:lastModifiedBy>stefan</cp:lastModifiedBy>
  <cp:revision>252</cp:revision>
  <dcterms:created xsi:type="dcterms:W3CDTF">2014-06-30T16:52:05Z</dcterms:created>
  <dcterms:modified xsi:type="dcterms:W3CDTF">2015-04-12T16:20:11Z</dcterms:modified>
  <cp:category/>
</cp:coreProperties>
</file>