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71" r:id="rId3"/>
    <p:sldId id="296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09" r:id="rId23"/>
    <p:sldId id="317" r:id="rId24"/>
    <p:sldId id="318" r:id="rId25"/>
    <p:sldId id="319" r:id="rId26"/>
    <p:sldId id="320" r:id="rId27"/>
    <p:sldId id="321" r:id="rId28"/>
    <p:sldId id="322" r:id="rId29"/>
    <p:sldId id="323" r:id="rId30"/>
    <p:sldId id="295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0000"/>
    <a:srgbClr val="FF0000"/>
    <a:srgbClr val="3F3278"/>
    <a:srgbClr val="FE41E8"/>
    <a:srgbClr val="960000"/>
    <a:srgbClr val="FFA200"/>
    <a:srgbClr val="027FD2"/>
    <a:srgbClr val="0A5C8B"/>
    <a:srgbClr val="00214C"/>
    <a:srgbClr val="4545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1" autoAdjust="0"/>
    <p:restoredTop sz="94660"/>
  </p:normalViewPr>
  <p:slideViewPr>
    <p:cSldViewPr>
      <p:cViewPr>
        <p:scale>
          <a:sx n="70" d="100"/>
          <a:sy n="70" d="100"/>
        </p:scale>
        <p:origin x="-1860" y="-4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8F369E-974D-49A4-AF42-0B67B785ADDA}" type="datetimeFigureOut">
              <a:rPr lang="en-US" smtClean="0"/>
              <a:pPr/>
              <a:t>4/12/2015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35983-DB16-4F97-A0A5-7F04C444B1D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104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37974-E838-4106-B7D1-17F3718687EC}" type="datetimeFigureOut">
              <a:rPr lang="en-US" smtClean="0"/>
              <a:pPr/>
              <a:t>4/12/2015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6091ED-72C6-42C0-96CB-72EF15154A4A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52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091ED-72C6-42C0-96CB-72EF15154A4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89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533400" y="2312313"/>
            <a:ext cx="5562600" cy="49244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FontTx/>
              <a:buNone/>
              <a:defRPr>
                <a:latin typeface="Open Sans Light" pitchFamily="34" charset="0"/>
                <a:ea typeface="Open Sans Light" pitchFamily="34" charset="0"/>
                <a:cs typeface="Open Sans Light" pitchFamily="34" charset="0"/>
              </a:defRPr>
            </a:lvl1pPr>
            <a:lvl2pPr marL="457200" indent="0" algn="l">
              <a:buNone/>
              <a:defRPr>
                <a:latin typeface="Open Sans Light" pitchFamily="34" charset="0"/>
                <a:ea typeface="Open Sans Light" pitchFamily="34" charset="0"/>
                <a:cs typeface="Open Sans Light" pitchFamily="34" charset="0"/>
              </a:defRPr>
            </a:lvl2pPr>
          </a:lstStyle>
          <a:p>
            <a:pPr lvl="0"/>
            <a:endParaRPr lang="de-AT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nhalt (ein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76200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>
              <a:defRPr sz="22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609600" y="304800"/>
            <a:ext cx="7620000" cy="533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>
                <a:latin typeface="Open Sans Light" pitchFamily="34" charset="0"/>
                <a:ea typeface="Open Sans Light" pitchFamily="34" charset="0"/>
                <a:cs typeface="Open Sans Light" pitchFamily="34" charset="0"/>
              </a:defRPr>
            </a:lvl1pPr>
            <a:lvl2pPr marL="457200" indent="0">
              <a:buFontTx/>
              <a:buNone/>
              <a:defRPr>
                <a:latin typeface="+mj-lt"/>
              </a:defRPr>
            </a:lvl2pPr>
            <a:lvl3pPr marL="914400" indent="0">
              <a:buFontTx/>
              <a:buNone/>
              <a:defRPr>
                <a:latin typeface="+mj-lt"/>
              </a:defRPr>
            </a:lvl3pPr>
            <a:lvl4pPr marL="1371600" indent="0">
              <a:buFontTx/>
              <a:buNone/>
              <a:defRPr>
                <a:latin typeface="+mj-lt"/>
              </a:defRPr>
            </a:lvl4pPr>
            <a:lvl5pPr marL="1828800" indent="0">
              <a:buFontTx/>
              <a:buNone/>
              <a:defRPr>
                <a:latin typeface="+mj-lt"/>
              </a:defRPr>
            </a:lvl5pPr>
          </a:lstStyle>
          <a:p>
            <a:pPr lvl="0"/>
            <a:endParaRPr lang="de-A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36576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>
              <a:defRPr sz="22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419600" y="1219200"/>
            <a:ext cx="3657600" cy="479882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>
              <a:defRPr sz="22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609600" y="304800"/>
            <a:ext cx="7620000" cy="533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>
                <a:latin typeface="Open Sans Light" pitchFamily="34" charset="0"/>
                <a:ea typeface="Open Sans Light" pitchFamily="34" charset="0"/>
                <a:cs typeface="Open Sans Light" pitchFamily="34" charset="0"/>
              </a:defRPr>
            </a:lvl1pPr>
            <a:lvl2pPr marL="457200" indent="0">
              <a:buFontTx/>
              <a:buNone/>
              <a:defRPr>
                <a:latin typeface="+mj-lt"/>
              </a:defRPr>
            </a:lvl2pPr>
            <a:lvl3pPr marL="914400" indent="0">
              <a:buFontTx/>
              <a:buNone/>
              <a:defRPr>
                <a:latin typeface="+mj-lt"/>
              </a:defRPr>
            </a:lvl3pPr>
            <a:lvl4pPr marL="1371600" indent="0">
              <a:buFontTx/>
              <a:buNone/>
              <a:defRPr>
                <a:latin typeface="+mj-lt"/>
              </a:defRPr>
            </a:lvl4pPr>
            <a:lvl5pPr marL="1828800" indent="0">
              <a:buFontTx/>
              <a:buNone/>
              <a:defRPr>
                <a:latin typeface="+mj-lt"/>
              </a:defRPr>
            </a:lvl5pPr>
          </a:lstStyle>
          <a:p>
            <a:pPr lvl="0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39536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5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609600" y="304800"/>
            <a:ext cx="7620000" cy="533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>
                <a:latin typeface="Open Sans Light" pitchFamily="34" charset="0"/>
                <a:ea typeface="Open Sans Light" pitchFamily="34" charset="0"/>
                <a:cs typeface="Open Sans Light" pitchFamily="34" charset="0"/>
              </a:defRPr>
            </a:lvl1pPr>
            <a:lvl2pPr marL="457200" indent="0">
              <a:buFontTx/>
              <a:buNone/>
              <a:defRPr>
                <a:latin typeface="+mj-lt"/>
              </a:defRPr>
            </a:lvl2pPr>
            <a:lvl3pPr marL="914400" indent="0">
              <a:buFontTx/>
              <a:buNone/>
              <a:defRPr>
                <a:latin typeface="+mj-lt"/>
              </a:defRPr>
            </a:lvl3pPr>
            <a:lvl4pPr marL="1371600" indent="0">
              <a:buFontTx/>
              <a:buNone/>
              <a:defRPr>
                <a:latin typeface="+mj-lt"/>
              </a:defRPr>
            </a:lvl4pPr>
            <a:lvl5pPr marL="1828800" indent="0">
              <a:buFontTx/>
              <a:buNone/>
              <a:defRPr>
                <a:latin typeface="+mj-lt"/>
              </a:defRPr>
            </a:lvl5pPr>
          </a:lstStyle>
          <a:p>
            <a:pPr lvl="0"/>
            <a:endParaRPr lang="de-A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7543800" cy="563562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3657600" cy="3962400"/>
          </a:xfrm>
          <a:prstGeom prst="rect">
            <a:avLst/>
          </a:prstGeom>
        </p:spPr>
        <p:txBody>
          <a:bodyPr/>
          <a:lstStyle>
            <a:lvl1pPr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Thin"/>
                <a:cs typeface="Helvetica Neue Thin"/>
              </a:defRPr>
            </a:lvl1pPr>
            <a:lvl2pPr>
              <a:defRPr sz="2200"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Thin"/>
                <a:cs typeface="Helvetica Neue Thin"/>
              </a:defRPr>
            </a:lvl2pPr>
            <a:lvl3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Thin"/>
                <a:cs typeface="Helvetica Neue Thin"/>
              </a:defRPr>
            </a:lvl3pPr>
            <a:lvl4pPr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Thin"/>
                <a:cs typeface="Helvetica Neue Thin"/>
              </a:defRPr>
            </a:lvl4pPr>
            <a:lvl5pPr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Thin"/>
                <a:cs typeface="Helvetica Neue Thi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419600" y="1219200"/>
            <a:ext cx="3657600" cy="3962400"/>
          </a:xfrm>
          <a:prstGeom prst="rect">
            <a:avLst/>
          </a:prstGeom>
        </p:spPr>
        <p:txBody>
          <a:bodyPr/>
          <a:lstStyle>
            <a:lvl1pPr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Thin"/>
                <a:cs typeface="Helvetica Neue Thin"/>
              </a:defRPr>
            </a:lvl1pPr>
            <a:lvl2pPr>
              <a:defRPr sz="2200"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Thin"/>
                <a:cs typeface="Helvetica Neue Thin"/>
              </a:defRPr>
            </a:lvl2pPr>
            <a:lvl3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Thin"/>
                <a:cs typeface="Helvetica Neue Thin"/>
              </a:defRPr>
            </a:lvl3pPr>
            <a:lvl4pPr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Thin"/>
                <a:cs typeface="Helvetica Neue Thin"/>
              </a:defRPr>
            </a:lvl4pPr>
            <a:lvl5pPr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Thin"/>
                <a:cs typeface="Helvetica Neue Thi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49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GB" noProof="0" dirty="0" err="1" smtClean="0"/>
              <a:t>Textmasterformate</a:t>
            </a:r>
            <a:r>
              <a:rPr lang="en-GB" noProof="0" dirty="0" smtClean="0"/>
              <a:t> </a:t>
            </a:r>
            <a:r>
              <a:rPr lang="en-GB" noProof="0" dirty="0" err="1" smtClean="0"/>
              <a:t>durch</a:t>
            </a:r>
            <a:r>
              <a:rPr lang="en-GB" noProof="0" dirty="0" smtClean="0"/>
              <a:t> </a:t>
            </a:r>
            <a:r>
              <a:rPr lang="en-GB" noProof="0" dirty="0" err="1" smtClean="0"/>
              <a:t>Klicken</a:t>
            </a:r>
            <a:r>
              <a:rPr lang="en-GB" noProof="0" dirty="0" smtClean="0"/>
              <a:t> </a:t>
            </a:r>
            <a:r>
              <a:rPr lang="en-GB" noProof="0" dirty="0" err="1" smtClean="0"/>
              <a:t>bearbeiten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873125"/>
            <a:ext cx="8460000" cy="5148263"/>
          </a:xfrm>
          <a:prstGeom prst="rect">
            <a:avLst/>
          </a:prstGeom>
        </p:spPr>
        <p:txBody>
          <a:bodyPr/>
          <a:lstStyle>
            <a:lvl2pPr>
              <a:buFont typeface="Wingdings" pitchFamily="2" charset="2"/>
              <a:buChar char="§"/>
              <a:defRPr/>
            </a:lvl2pPr>
            <a:lvl3pPr>
              <a:buClr>
                <a:schemeClr val="accent3"/>
              </a:buClr>
              <a:buFont typeface="Wingdings" pitchFamily="2" charset="2"/>
              <a:buChar char="§"/>
              <a:defRPr/>
            </a:lvl3pPr>
          </a:lstStyle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</p:txBody>
      </p:sp>
      <p:sp>
        <p:nvSpPr>
          <p:cNvPr id="9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79713" y="6188681"/>
            <a:ext cx="4378238" cy="383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36000" bIns="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110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 smtClean="0"/>
              <a:t>Entwicklung und Betrieb mobiler Informationssysteme Übung</a:t>
            </a:r>
            <a:endParaRPr lang="de-DE" dirty="0"/>
          </a:p>
        </p:txBody>
      </p:sp>
      <p:sp>
        <p:nvSpPr>
          <p:cNvPr id="10" name="Foliennummernplatzhalter 15"/>
          <p:cNvSpPr>
            <a:spLocks noGrp="1"/>
          </p:cNvSpPr>
          <p:nvPr>
            <p:ph type="sldNum" sz="quarter" idx="4"/>
          </p:nvPr>
        </p:nvSpPr>
        <p:spPr>
          <a:xfrm>
            <a:off x="5867424" y="6617309"/>
            <a:ext cx="490526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36000" bIns="0" numCol="1" anchor="b" anchorCtr="0" compatLnSpc="1">
            <a:prstTxWarp prst="textNoShape">
              <a:avLst/>
            </a:prstTxWarp>
            <a:spAutoFit/>
          </a:bodyPr>
          <a:lstStyle>
            <a:lvl1pPr algn="r" rtl="0" fontAlgn="base">
              <a:spcBef>
                <a:spcPct val="50000"/>
              </a:spcBef>
              <a:spcAft>
                <a:spcPct val="0"/>
              </a:spcAft>
              <a:defRPr lang="de-DE" sz="11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207BA7E3-26E3-49DB-8CC8-517BEB97A3BA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565167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72"/>
          <a:stretch/>
        </p:blipFill>
        <p:spPr bwMode="auto">
          <a:xfrm>
            <a:off x="6172200" y="4419600"/>
            <a:ext cx="2971800" cy="2424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3" name="Text Box 9"/>
          <p:cNvSpPr txBox="1">
            <a:spLocks noChangeArrowheads="1"/>
          </p:cNvSpPr>
          <p:nvPr userDrawn="1"/>
        </p:nvSpPr>
        <p:spPr bwMode="auto">
          <a:xfrm>
            <a:off x="8382000" y="381000"/>
            <a:ext cx="4972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fld id="{8EE5A1D1-2C50-45C9-911C-9FAF6516CDFE}" type="slidenum">
              <a:rPr lang="en-US" sz="1200" b="0" smtClean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pPr eaLnBrk="0" hangingPunct="0"/>
              <a:t>‹Nr.›</a:t>
            </a:fld>
            <a:endParaRPr lang="en-US" sz="1200" b="0" dirty="0">
              <a:solidFill>
                <a:schemeClr val="tx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457200" y="6387644"/>
            <a:ext cx="27799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bg1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Studiengang</a:t>
            </a: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Web-Business</a:t>
            </a:r>
            <a:r>
              <a:rPr lang="en-US" sz="800" baseline="0" dirty="0" smtClean="0">
                <a:solidFill>
                  <a:schemeClr val="bg1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&amp; Technology, </a:t>
            </a:r>
            <a:r>
              <a:rPr lang="en-US" sz="800" baseline="0" dirty="0" err="1" smtClean="0">
                <a:solidFill>
                  <a:schemeClr val="bg1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WS</a:t>
            </a:r>
            <a:r>
              <a:rPr lang="en-US" sz="800" baseline="0" dirty="0" smtClean="0">
                <a:solidFill>
                  <a:schemeClr val="bg1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2014/15</a:t>
            </a:r>
            <a:endParaRPr lang="en-US" sz="800" dirty="0" smtClean="0">
              <a:solidFill>
                <a:schemeClr val="bg1">
                  <a:lumMod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" name="Textfeld 1"/>
          <p:cNvSpPr txBox="1"/>
          <p:nvPr userDrawn="1"/>
        </p:nvSpPr>
        <p:spPr>
          <a:xfrm rot="20680114">
            <a:off x="7029690" y="6208140"/>
            <a:ext cx="2117290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b="1" dirty="0" err="1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Softwareentwicklung</a:t>
            </a:r>
            <a:r>
              <a:rPr lang="en-US" sz="1050" b="1" baseline="0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Mobile</a:t>
            </a:r>
            <a:endParaRPr lang="en-US" sz="1100" b="1" dirty="0" smtClean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algn="r"/>
            <a:r>
              <a:rPr lang="en-US" sz="1100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Stefan Huber</a:t>
            </a:r>
            <a:endParaRPr lang="de-AT" sz="1100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" name="Titelplatzhalter 2"/>
          <p:cNvSpPr>
            <a:spLocks noGrp="1"/>
          </p:cNvSpPr>
          <p:nvPr>
            <p:ph type="title"/>
          </p:nvPr>
        </p:nvSpPr>
        <p:spPr>
          <a:xfrm>
            <a:off x="560867" y="6248400"/>
            <a:ext cx="6286500" cy="24753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1" r:id="rId4"/>
    <p:sldLayoutId id="2147483652" r:id="rId5"/>
    <p:sldLayoutId id="2147483654" r:id="rId6"/>
  </p:sldLayoutIdLst>
  <p:txStyles>
    <p:titleStyle>
      <a:lvl1pPr algn="l" rtl="0" fontAlgn="base">
        <a:spcBef>
          <a:spcPct val="0"/>
        </a:spcBef>
        <a:spcAft>
          <a:spcPct val="0"/>
        </a:spcAft>
        <a:defRPr sz="800" b="0" i="0" cap="none">
          <a:solidFill>
            <a:schemeClr val="bg1">
              <a:lumMod val="50000"/>
            </a:schemeClr>
          </a:solidFill>
          <a:latin typeface="Open Sans" pitchFamily="34" charset="0"/>
          <a:ea typeface="Open Sans" pitchFamily="34" charset="0"/>
          <a:cs typeface="Open Sans" pitchFamily="34" charset="0"/>
        </a:defRPr>
      </a:lvl1pPr>
      <a:lvl2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opencellid.or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90745" y="6248400"/>
            <a:ext cx="6286500" cy="247536"/>
          </a:xfrm>
        </p:spPr>
        <p:txBody>
          <a:bodyPr>
            <a:normAutofit/>
          </a:bodyPr>
          <a:lstStyle/>
          <a:p>
            <a:pPr marL="57150"/>
            <a:r>
              <a:rPr lang="en-US" dirty="0" err="1"/>
              <a:t>Standortbezogene</a:t>
            </a:r>
            <a:r>
              <a:rPr lang="en-US" dirty="0"/>
              <a:t> </a:t>
            </a:r>
            <a:r>
              <a:rPr lang="en-US" dirty="0" err="1"/>
              <a:t>Dienste</a:t>
            </a:r>
            <a:r>
              <a:rPr lang="en-US" dirty="0"/>
              <a:t>, </a:t>
            </a:r>
            <a:r>
              <a:rPr lang="en-US" dirty="0" err="1"/>
              <a:t>Sensoren</a:t>
            </a:r>
            <a:r>
              <a:rPr lang="en-US" dirty="0"/>
              <a:t> und </a:t>
            </a:r>
            <a:r>
              <a:rPr lang="en-US" dirty="0" err="1"/>
              <a:t>Kamera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533400" y="2312313"/>
            <a:ext cx="5562600" cy="984885"/>
          </a:xfrm>
        </p:spPr>
        <p:txBody>
          <a:bodyPr/>
          <a:lstStyle/>
          <a:p>
            <a:pPr marL="57150"/>
            <a:r>
              <a:rPr lang="en-US" dirty="0" err="1" smtClean="0"/>
              <a:t>Standortbezogene</a:t>
            </a:r>
            <a:r>
              <a:rPr lang="en-US" dirty="0" smtClean="0"/>
              <a:t> </a:t>
            </a:r>
            <a:r>
              <a:rPr lang="en-US" dirty="0" err="1"/>
              <a:t>Dienste</a:t>
            </a:r>
            <a:r>
              <a:rPr lang="en-US" dirty="0"/>
              <a:t>, </a:t>
            </a:r>
            <a:r>
              <a:rPr lang="en-US" dirty="0" err="1"/>
              <a:t>Sensoren</a:t>
            </a:r>
            <a:r>
              <a:rPr lang="en-US" dirty="0"/>
              <a:t> und </a:t>
            </a:r>
            <a:r>
              <a:rPr lang="en-US" dirty="0" err="1"/>
              <a:t>Kamera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Standortbezogene</a:t>
            </a:r>
            <a:r>
              <a:rPr lang="en-US" dirty="0"/>
              <a:t> </a:t>
            </a:r>
            <a:r>
              <a:rPr lang="en-US" dirty="0" err="1"/>
              <a:t>Dienste</a:t>
            </a:r>
            <a:r>
              <a:rPr lang="en-US" dirty="0"/>
              <a:t>, </a:t>
            </a:r>
            <a:r>
              <a:rPr lang="en-US" dirty="0" err="1"/>
              <a:t>Sensoren</a:t>
            </a:r>
            <a:r>
              <a:rPr lang="en-US" dirty="0"/>
              <a:t> und </a:t>
            </a:r>
            <a:r>
              <a:rPr lang="en-US" dirty="0" err="1"/>
              <a:t>Kamera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Arbeiten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Sensordaten</a:t>
            </a:r>
            <a:endParaRPr lang="de-AT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12" y="2251739"/>
            <a:ext cx="5895975" cy="2409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Abgerundete rechteckige Legende 5"/>
          <p:cNvSpPr/>
          <p:nvPr/>
        </p:nvSpPr>
        <p:spPr>
          <a:xfrm>
            <a:off x="1763687" y="984320"/>
            <a:ext cx="4568999" cy="1191816"/>
          </a:xfrm>
          <a:prstGeom prst="wedgeRoundRectCallout">
            <a:avLst>
              <a:gd name="adj1" fmla="val -31553"/>
              <a:gd name="adj2" fmla="val 78815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600" dirty="0" err="1" smtClean="0"/>
              <a:t>Registrieren</a:t>
            </a:r>
            <a:r>
              <a:rPr lang="en-US" sz="1600" dirty="0" smtClean="0"/>
              <a:t> und </a:t>
            </a:r>
            <a:r>
              <a:rPr lang="en-US" sz="1600" dirty="0" err="1" smtClean="0"/>
              <a:t>Abmelden</a:t>
            </a:r>
            <a:r>
              <a:rPr lang="en-US" sz="1600" dirty="0" smtClean="0"/>
              <a:t> des </a:t>
            </a:r>
            <a:r>
              <a:rPr lang="en-US" sz="1600" dirty="0" err="1" smtClean="0"/>
              <a:t>SensorEventListener</a:t>
            </a:r>
            <a:r>
              <a:rPr lang="en-US" sz="1600" dirty="0" smtClean="0"/>
              <a:t> </a:t>
            </a:r>
            <a:r>
              <a:rPr lang="en-US" sz="1600" dirty="0" err="1" smtClean="0"/>
              <a:t>innerhalb</a:t>
            </a:r>
            <a:r>
              <a:rPr lang="en-US" sz="1600" dirty="0" smtClean="0"/>
              <a:t> der Activity </a:t>
            </a:r>
            <a:r>
              <a:rPr lang="en-US" sz="1600" dirty="0" err="1" smtClean="0"/>
              <a:t>Lebenzyklus</a:t>
            </a:r>
            <a:r>
              <a:rPr lang="en-US" sz="1600" dirty="0" smtClean="0"/>
              <a:t> Callbacks. Dies </a:t>
            </a:r>
            <a:r>
              <a:rPr lang="en-US" sz="1600" dirty="0" err="1" smtClean="0"/>
              <a:t>ist</a:t>
            </a:r>
            <a:r>
              <a:rPr lang="en-US" sz="1600" dirty="0" smtClean="0"/>
              <a:t> </a:t>
            </a:r>
            <a:r>
              <a:rPr lang="en-US" sz="1600" dirty="0" err="1" smtClean="0"/>
              <a:t>wichtig</a:t>
            </a:r>
            <a:r>
              <a:rPr lang="en-US" sz="1600" dirty="0" smtClean="0"/>
              <a:t>, </a:t>
            </a:r>
            <a:r>
              <a:rPr lang="en-US" sz="1600" dirty="0" err="1" smtClean="0"/>
              <a:t>damit</a:t>
            </a:r>
            <a:r>
              <a:rPr lang="en-US" sz="1600" dirty="0" smtClean="0"/>
              <a:t> </a:t>
            </a:r>
            <a:r>
              <a:rPr lang="en-US" sz="1600" dirty="0" err="1" smtClean="0"/>
              <a:t>nicht</a:t>
            </a:r>
            <a:r>
              <a:rPr lang="en-US" sz="1600" dirty="0" smtClean="0"/>
              <a:t> </a:t>
            </a:r>
            <a:r>
              <a:rPr lang="en-US" sz="1600" dirty="0" err="1" smtClean="0"/>
              <a:t>unnötig</a:t>
            </a:r>
            <a:r>
              <a:rPr lang="en-US" sz="1600" dirty="0" smtClean="0"/>
              <a:t> Strom </a:t>
            </a:r>
            <a:r>
              <a:rPr lang="en-US" sz="1600" dirty="0" err="1" smtClean="0"/>
              <a:t>verbraucht</a:t>
            </a:r>
            <a:r>
              <a:rPr lang="en-US" sz="1600" dirty="0" smtClean="0"/>
              <a:t> </a:t>
            </a:r>
            <a:r>
              <a:rPr lang="en-US" sz="1600" dirty="0" err="1" smtClean="0"/>
              <a:t>wird</a:t>
            </a:r>
            <a:r>
              <a:rPr lang="en-US" sz="1600" dirty="0" smtClean="0"/>
              <a:t>.</a:t>
            </a:r>
            <a:endParaRPr lang="de-AT" sz="1600" dirty="0"/>
          </a:p>
        </p:txBody>
      </p:sp>
      <p:sp>
        <p:nvSpPr>
          <p:cNvPr id="7" name="Inhaltsplatzhalter 7"/>
          <p:cNvSpPr txBox="1">
            <a:spLocks/>
          </p:cNvSpPr>
          <p:nvPr/>
        </p:nvSpPr>
        <p:spPr>
          <a:xfrm>
            <a:off x="1656507" y="4797705"/>
            <a:ext cx="3456384" cy="646986"/>
          </a:xfrm>
          <a:prstGeom prst="wedgeRoundRectCallout">
            <a:avLst>
              <a:gd name="adj1" fmla="val -34680"/>
              <a:gd name="adj2" fmla="val -81399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sz="1600" smtClean="0"/>
              <a:t>Abmelden des SensorEventListeners</a:t>
            </a:r>
            <a:endParaRPr lang="de-AT" sz="1600" dirty="0"/>
          </a:p>
        </p:txBody>
      </p:sp>
      <p:sp>
        <p:nvSpPr>
          <p:cNvPr id="8" name="Inhaltsplatzhalter 7"/>
          <p:cNvSpPr txBox="1">
            <a:spLocks/>
          </p:cNvSpPr>
          <p:nvPr/>
        </p:nvSpPr>
        <p:spPr bwMode="auto">
          <a:xfrm>
            <a:off x="3625140" y="3519010"/>
            <a:ext cx="4774040" cy="1191816"/>
          </a:xfrm>
          <a:prstGeom prst="wedgeRoundRectCallout">
            <a:avLst>
              <a:gd name="adj1" fmla="val -32549"/>
              <a:gd name="adj2" fmla="val -70743"/>
              <a:gd name="adj3" fmla="val 16667"/>
            </a:avLst>
          </a:prstGeom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Font typeface="Wingdings" pitchFamily="2" charset="2"/>
              <a:buChar char="§"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z="1600" dirty="0" smtClean="0"/>
              <a:t>Der </a:t>
            </a:r>
            <a:r>
              <a:rPr lang="en-US" sz="1600" dirty="0" err="1" smtClean="0"/>
              <a:t>SensorEventListener</a:t>
            </a:r>
            <a:r>
              <a:rPr lang="en-US" sz="1600" dirty="0" smtClean="0"/>
              <a:t> </a:t>
            </a:r>
            <a:r>
              <a:rPr lang="en-US" sz="1600" dirty="0" err="1" smtClean="0"/>
              <a:t>wird</a:t>
            </a:r>
            <a:r>
              <a:rPr lang="en-US" sz="1600" dirty="0" smtClean="0"/>
              <a:t> am </a:t>
            </a:r>
            <a:r>
              <a:rPr lang="en-US" sz="1600" dirty="0" err="1" smtClean="0"/>
              <a:t>SensorManager</a:t>
            </a:r>
            <a:r>
              <a:rPr lang="en-US" sz="1600" dirty="0" smtClean="0"/>
              <a:t> </a:t>
            </a:r>
            <a:r>
              <a:rPr lang="en-US" sz="1600" dirty="0" err="1" smtClean="0"/>
              <a:t>registriert</a:t>
            </a:r>
            <a:r>
              <a:rPr lang="en-US" sz="1600" dirty="0" smtClean="0"/>
              <a:t>. </a:t>
            </a:r>
            <a:r>
              <a:rPr lang="en-US" sz="1600" dirty="0" err="1" smtClean="0"/>
              <a:t>Dabei</a:t>
            </a:r>
            <a:r>
              <a:rPr lang="en-US" sz="1600" dirty="0" smtClean="0"/>
              <a:t> </a:t>
            </a:r>
            <a:r>
              <a:rPr lang="en-US" sz="1600" dirty="0" err="1" smtClean="0"/>
              <a:t>wird</a:t>
            </a:r>
            <a:r>
              <a:rPr lang="en-US" sz="1600" dirty="0" smtClean="0"/>
              <a:t> der Sensor und die </a:t>
            </a:r>
            <a:r>
              <a:rPr lang="en-US" sz="1600" dirty="0" err="1" smtClean="0"/>
              <a:t>Frequenz</a:t>
            </a:r>
            <a:r>
              <a:rPr lang="en-US" sz="1600" dirty="0" smtClean="0"/>
              <a:t> der </a:t>
            </a:r>
            <a:r>
              <a:rPr lang="en-US" sz="1600" dirty="0" err="1" smtClean="0"/>
              <a:t>Änderungsaufrufe</a:t>
            </a:r>
            <a:r>
              <a:rPr lang="en-US" sz="1600" dirty="0" smtClean="0"/>
              <a:t> </a:t>
            </a:r>
            <a:r>
              <a:rPr lang="en-US" sz="1600" dirty="0" err="1" smtClean="0"/>
              <a:t>eingestellt</a:t>
            </a:r>
            <a:r>
              <a:rPr lang="en-US" sz="1600" dirty="0" smtClean="0"/>
              <a:t>.</a:t>
            </a:r>
            <a:endParaRPr lang="de-AT" sz="1600" dirty="0"/>
          </a:p>
        </p:txBody>
      </p:sp>
    </p:spTree>
    <p:extLst>
      <p:ext uri="{BB962C8B-B14F-4D97-AF65-F5344CB8AC3E}">
        <p14:creationId xmlns:p14="http://schemas.microsoft.com/office/powerpoint/2010/main" val="460545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031940" y="1219200"/>
            <a:ext cx="4197659" cy="4800600"/>
          </a:xfrm>
        </p:spPr>
        <p:txBody>
          <a:bodyPr>
            <a:normAutofit fontScale="92500" lnSpcReduction="10000"/>
          </a:bodyPr>
          <a:lstStyle/>
          <a:p>
            <a:r>
              <a:rPr lang="de-AT" dirty="0"/>
              <a:t>Jeder Ort auf der Erdoberfläche kann über Längen u. Breitengrade spezifiziert werden</a:t>
            </a:r>
          </a:p>
          <a:p>
            <a:r>
              <a:rPr lang="de-AT" dirty="0"/>
              <a:t>Beispiel:</a:t>
            </a:r>
          </a:p>
          <a:p>
            <a:pPr lvl="1"/>
            <a:r>
              <a:rPr lang="de-AT" sz="1600" dirty="0"/>
              <a:t>FH Kufstein</a:t>
            </a:r>
            <a:r>
              <a:rPr lang="de-AT" sz="1200" dirty="0"/>
              <a:t>: 47° 35' 2.69'' N, 12° 10' 24.46'' O</a:t>
            </a:r>
            <a:endParaRPr lang="de-AT" dirty="0"/>
          </a:p>
          <a:p>
            <a:r>
              <a:rPr lang="de-AT" dirty="0"/>
              <a:t>In Geographischen Informationssystemen (GIS) werden Fließkommazahlen verwendet</a:t>
            </a:r>
          </a:p>
          <a:p>
            <a:pPr lvl="1"/>
            <a:r>
              <a:rPr lang="de-AT" dirty="0" err="1"/>
              <a:t>Latitude</a:t>
            </a:r>
            <a:r>
              <a:rPr lang="de-AT" dirty="0"/>
              <a:t>: von -90.00 bis +90.00</a:t>
            </a:r>
          </a:p>
          <a:p>
            <a:pPr lvl="1"/>
            <a:r>
              <a:rPr lang="de-AT" dirty="0" err="1"/>
              <a:t>Longitude</a:t>
            </a:r>
            <a:r>
              <a:rPr lang="de-AT" dirty="0"/>
              <a:t>: von -180.00 bis +180.00</a:t>
            </a:r>
          </a:p>
          <a:p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Standortbezogene</a:t>
            </a:r>
            <a:r>
              <a:rPr lang="en-US" dirty="0"/>
              <a:t> </a:t>
            </a:r>
            <a:r>
              <a:rPr lang="en-US" dirty="0" err="1"/>
              <a:t>Dienste</a:t>
            </a:r>
            <a:r>
              <a:rPr lang="en-US" dirty="0"/>
              <a:t>, </a:t>
            </a:r>
            <a:r>
              <a:rPr lang="en-US" dirty="0" err="1"/>
              <a:t>Sensoren</a:t>
            </a:r>
            <a:r>
              <a:rPr lang="en-US" dirty="0"/>
              <a:t> und </a:t>
            </a:r>
            <a:r>
              <a:rPr lang="en-US" dirty="0" err="1"/>
              <a:t>Kamera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/>
              <a:t>Geographische</a:t>
            </a:r>
            <a:r>
              <a:rPr lang="en-US" dirty="0" smtClean="0"/>
              <a:t> </a:t>
            </a:r>
            <a:r>
              <a:rPr lang="en-US" dirty="0" err="1" smtClean="0"/>
              <a:t>Längen</a:t>
            </a:r>
            <a:r>
              <a:rPr lang="en-US" dirty="0" smtClean="0"/>
              <a:t>- und </a:t>
            </a:r>
            <a:r>
              <a:rPr lang="en-US" dirty="0" err="1" smtClean="0"/>
              <a:t>Breitengrade</a:t>
            </a:r>
            <a:r>
              <a:rPr lang="en-US" dirty="0" smtClean="0"/>
              <a:t> </a:t>
            </a:r>
            <a:r>
              <a:rPr lang="en-US" dirty="0" err="1" smtClean="0"/>
              <a:t>zur</a:t>
            </a:r>
            <a:r>
              <a:rPr lang="en-US" dirty="0" smtClean="0"/>
              <a:t> </a:t>
            </a:r>
            <a:r>
              <a:rPr lang="en-US" dirty="0" err="1" smtClean="0"/>
              <a:t>Ortsbestimmung</a:t>
            </a:r>
            <a:endParaRPr lang="de-AT" dirty="0"/>
          </a:p>
        </p:txBody>
      </p:sp>
      <p:pic>
        <p:nvPicPr>
          <p:cNvPr id="5" name="Picture 2" descr="02_03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09" y="1124744"/>
            <a:ext cx="2670949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eschweifte Klammer links 5"/>
          <p:cNvSpPr/>
          <p:nvPr/>
        </p:nvSpPr>
        <p:spPr>
          <a:xfrm rot="16200000">
            <a:off x="1470124" y="3247365"/>
            <a:ext cx="356810" cy="21602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Textfeld 6"/>
          <p:cNvSpPr txBox="1"/>
          <p:nvPr/>
        </p:nvSpPr>
        <p:spPr>
          <a:xfrm>
            <a:off x="583317" y="4653136"/>
            <a:ext cx="220745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AT" sz="1800" dirty="0" smtClean="0">
                <a:latin typeface="+mj-lt"/>
              </a:rPr>
              <a:t>180° W – 180° O</a:t>
            </a:r>
            <a:endParaRPr lang="de-AT" sz="1800" dirty="0">
              <a:latin typeface="+mj-lt"/>
            </a:endParaRPr>
          </a:p>
        </p:txBody>
      </p:sp>
      <p:sp>
        <p:nvSpPr>
          <p:cNvPr id="8" name="Geschweifte Klammer links 7"/>
          <p:cNvSpPr/>
          <p:nvPr/>
        </p:nvSpPr>
        <p:spPr>
          <a:xfrm rot="10800000">
            <a:off x="3085458" y="1448780"/>
            <a:ext cx="356810" cy="21602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Textfeld 8"/>
          <p:cNvSpPr txBox="1"/>
          <p:nvPr/>
        </p:nvSpPr>
        <p:spPr>
          <a:xfrm rot="5400000">
            <a:off x="3000358" y="2442426"/>
            <a:ext cx="160382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800" dirty="0" smtClean="0">
                <a:latin typeface="+mj-lt"/>
              </a:rPr>
              <a:t>90° N – 90° S</a:t>
            </a:r>
            <a:endParaRPr lang="de-AT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96423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609600" y="1219200"/>
            <a:ext cx="5627585" cy="4800600"/>
          </a:xfrm>
        </p:spPr>
        <p:txBody>
          <a:bodyPr>
            <a:normAutofit fontScale="92500"/>
          </a:bodyPr>
          <a:lstStyle/>
          <a:p>
            <a:r>
              <a:rPr lang="de-AT" dirty="0"/>
              <a:t>Durch </a:t>
            </a:r>
            <a:r>
              <a:rPr lang="de-AT" dirty="0" err="1"/>
              <a:t>Trilateration</a:t>
            </a:r>
            <a:r>
              <a:rPr lang="de-AT" dirty="0"/>
              <a:t> kann die Position eines Gerätes bestimmt werden</a:t>
            </a:r>
          </a:p>
          <a:p>
            <a:r>
              <a:rPr lang="de-AT" dirty="0" err="1"/>
              <a:t>GPS</a:t>
            </a:r>
            <a:r>
              <a:rPr lang="de-AT" dirty="0"/>
              <a:t> Satelliten kommunizieren mit </a:t>
            </a:r>
            <a:r>
              <a:rPr lang="de-AT" dirty="0" err="1"/>
              <a:t>GPS</a:t>
            </a:r>
            <a:r>
              <a:rPr lang="de-AT" dirty="0"/>
              <a:t> Receivern mittels elektromagnetischen Wellen (Lichtgeschwindigkeit)</a:t>
            </a:r>
          </a:p>
          <a:p>
            <a:r>
              <a:rPr lang="de-AT" dirty="0"/>
              <a:t>Die Entfernung von Satellit und Receiver kann durch die Dauer der Nachrichtenübertragung determiniert werden</a:t>
            </a:r>
          </a:p>
          <a:p>
            <a:r>
              <a:rPr lang="de-AT" dirty="0"/>
              <a:t>Im Schnittpunkt dreier Satelliten kann die Position des Gerätes ermittelt werden</a:t>
            </a:r>
          </a:p>
          <a:p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Standortbezogene</a:t>
            </a:r>
            <a:r>
              <a:rPr lang="en-US" dirty="0"/>
              <a:t> </a:t>
            </a:r>
            <a:r>
              <a:rPr lang="en-US" dirty="0" err="1"/>
              <a:t>Dienste</a:t>
            </a:r>
            <a:r>
              <a:rPr lang="en-US" dirty="0"/>
              <a:t>, </a:t>
            </a:r>
            <a:r>
              <a:rPr lang="en-US" dirty="0" err="1"/>
              <a:t>Sensoren</a:t>
            </a:r>
            <a:r>
              <a:rPr lang="en-US" dirty="0"/>
              <a:t> und </a:t>
            </a:r>
            <a:r>
              <a:rPr lang="en-US" dirty="0" err="1"/>
              <a:t>Kamera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Positionsbestimmung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Trilateration</a:t>
            </a:r>
            <a:endParaRPr lang="de-AT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263" y="3519010"/>
            <a:ext cx="209550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857" y="1088740"/>
            <a:ext cx="2604311" cy="2086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2407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Google (auch Apple u. Microsoft) loggen alle Geokoordinaten von </a:t>
            </a:r>
            <a:r>
              <a:rPr lang="de-AT" dirty="0" err="1"/>
              <a:t>Wifi</a:t>
            </a:r>
            <a:r>
              <a:rPr lang="de-AT" dirty="0"/>
              <a:t> Access Points</a:t>
            </a:r>
          </a:p>
          <a:p>
            <a:pPr lvl="1"/>
            <a:r>
              <a:rPr lang="de-AT" dirty="0" err="1"/>
              <a:t>SSIDs</a:t>
            </a:r>
            <a:r>
              <a:rPr lang="de-AT" dirty="0"/>
              <a:t> bzw. Mac-Adressen + die Position der Geräts werden an Google </a:t>
            </a:r>
            <a:r>
              <a:rPr lang="de-AT" dirty="0" smtClean="0"/>
              <a:t>gesendet (Fingerprint)</a:t>
            </a:r>
            <a:endParaRPr lang="de-AT" dirty="0"/>
          </a:p>
          <a:p>
            <a:pPr lvl="1"/>
            <a:r>
              <a:rPr lang="de-AT" dirty="0"/>
              <a:t>Dies kann über die Einstellungen des Gerätes deaktiviert werden</a:t>
            </a:r>
          </a:p>
          <a:p>
            <a:r>
              <a:rPr lang="de-AT" dirty="0"/>
              <a:t>Jeder Mobilfunkmast verfügt über eine eigene </a:t>
            </a:r>
            <a:r>
              <a:rPr lang="de-AT" dirty="0" err="1"/>
              <a:t>CellID</a:t>
            </a:r>
            <a:r>
              <a:rPr lang="de-AT" dirty="0"/>
              <a:t>, welche </a:t>
            </a:r>
            <a:r>
              <a:rPr lang="de-AT" dirty="0" smtClean="0"/>
              <a:t>Auskunft </a:t>
            </a:r>
            <a:r>
              <a:rPr lang="de-AT" dirty="0"/>
              <a:t>über seine Position zulässt (</a:t>
            </a:r>
            <a:r>
              <a:rPr lang="de-AT" dirty="0" err="1"/>
              <a:t>zB</a:t>
            </a:r>
            <a:r>
              <a:rPr lang="de-AT" dirty="0"/>
              <a:t> freie Datenbank: </a:t>
            </a:r>
            <a:r>
              <a:rPr lang="de-AT" dirty="0">
                <a:hlinkClick r:id="rId2"/>
              </a:rPr>
              <a:t>http://opencellid.org</a:t>
            </a:r>
            <a:r>
              <a:rPr lang="de-AT" dirty="0"/>
              <a:t>) </a:t>
            </a:r>
          </a:p>
          <a:p>
            <a:r>
              <a:rPr lang="de-AT" dirty="0"/>
              <a:t>Bei diesen </a:t>
            </a:r>
            <a:r>
              <a:rPr lang="de-AT" dirty="0" err="1"/>
              <a:t>Positionsbestiummungsmethoden</a:t>
            </a:r>
            <a:r>
              <a:rPr lang="de-AT" dirty="0"/>
              <a:t> kommt ebenfalls </a:t>
            </a:r>
            <a:r>
              <a:rPr lang="de-AT" dirty="0" err="1" smtClean="0"/>
              <a:t>Trilateration</a:t>
            </a:r>
            <a:r>
              <a:rPr lang="de-AT" dirty="0" smtClean="0"/>
              <a:t> zum Einsatz</a:t>
            </a:r>
            <a:endParaRPr lang="de-AT" dirty="0"/>
          </a:p>
          <a:p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Standortbezogene</a:t>
            </a:r>
            <a:r>
              <a:rPr lang="en-US" dirty="0"/>
              <a:t> </a:t>
            </a:r>
            <a:r>
              <a:rPr lang="en-US" dirty="0" err="1"/>
              <a:t>Dienste</a:t>
            </a:r>
            <a:r>
              <a:rPr lang="en-US" dirty="0"/>
              <a:t>, </a:t>
            </a:r>
            <a:r>
              <a:rPr lang="en-US" dirty="0" err="1"/>
              <a:t>Sensoren</a:t>
            </a:r>
            <a:r>
              <a:rPr lang="en-US" dirty="0"/>
              <a:t> und </a:t>
            </a:r>
            <a:r>
              <a:rPr lang="en-US" dirty="0" err="1"/>
              <a:t>Kamera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de-AT" dirty="0"/>
              <a:t>Positionsbestimmung über </a:t>
            </a:r>
            <a:r>
              <a:rPr lang="de-AT" dirty="0" err="1"/>
              <a:t>Wifi</a:t>
            </a:r>
            <a:r>
              <a:rPr lang="de-AT" dirty="0"/>
              <a:t> bzw. </a:t>
            </a:r>
            <a:r>
              <a:rPr lang="de-AT" dirty="0" err="1"/>
              <a:t>CellID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39649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Standortbezogene</a:t>
            </a:r>
            <a:r>
              <a:rPr lang="en-US" dirty="0"/>
              <a:t> </a:t>
            </a:r>
            <a:r>
              <a:rPr lang="en-US" dirty="0" err="1"/>
              <a:t>Dienste</a:t>
            </a:r>
            <a:r>
              <a:rPr lang="en-US" dirty="0"/>
              <a:t>, </a:t>
            </a:r>
            <a:r>
              <a:rPr lang="en-US" dirty="0" err="1"/>
              <a:t>Sensoren</a:t>
            </a:r>
            <a:r>
              <a:rPr lang="en-US" dirty="0"/>
              <a:t> und </a:t>
            </a:r>
            <a:r>
              <a:rPr lang="en-US" dirty="0" err="1"/>
              <a:t>Kamera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/>
              <a:t>Auswahl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geeigneten</a:t>
            </a:r>
            <a:r>
              <a:rPr lang="en-US" dirty="0" smtClean="0"/>
              <a:t> </a:t>
            </a:r>
            <a:r>
              <a:rPr lang="en-US" dirty="0" err="1" smtClean="0"/>
              <a:t>LocationProvider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über</a:t>
            </a:r>
            <a:r>
              <a:rPr lang="en-US" dirty="0" smtClean="0"/>
              <a:t> Criteria </a:t>
            </a:r>
            <a:r>
              <a:rPr lang="en-US" dirty="0" err="1" smtClean="0"/>
              <a:t>Objekte</a:t>
            </a:r>
            <a:endParaRPr lang="de-AT" dirty="0"/>
          </a:p>
        </p:txBody>
      </p:sp>
      <p:graphicFrame>
        <p:nvGraphicFramePr>
          <p:cNvPr id="5" name="Inhaltsplatzhalt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218898"/>
              </p:ext>
            </p:extLst>
          </p:nvPr>
        </p:nvGraphicFramePr>
        <p:xfrm>
          <a:off x="395536" y="980728"/>
          <a:ext cx="845978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6"/>
                <a:gridCol w="6155532"/>
              </a:tblGrid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Kriterium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Wertebereich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err="1" smtClean="0"/>
                        <a:t>Accuracy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ACCURACY_FINE,</a:t>
                      </a:r>
                      <a:r>
                        <a:rPr lang="de-AT" baseline="0" dirty="0" smtClean="0"/>
                        <a:t> ACCURACY_COARSE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Power </a:t>
                      </a:r>
                      <a:r>
                        <a:rPr lang="de-AT" dirty="0" err="1" smtClean="0"/>
                        <a:t>Requirement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POWER_LOW, POWER_MEDIUM, POWER_HIGH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err="1" smtClean="0"/>
                        <a:t>Altitude</a:t>
                      </a:r>
                      <a:r>
                        <a:rPr lang="de-AT" baseline="0" dirty="0" smtClean="0"/>
                        <a:t> (Höhe)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 smtClean="0"/>
                        <a:t>ACCURACY_LOW,</a:t>
                      </a:r>
                      <a:r>
                        <a:rPr lang="de-AT" baseline="0" dirty="0" smtClean="0"/>
                        <a:t> …_MEDIUM, …_HIGH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err="1" smtClean="0"/>
                        <a:t>Bearing</a:t>
                      </a:r>
                      <a:r>
                        <a:rPr lang="de-AT" dirty="0" smtClean="0"/>
                        <a:t> (Kompass)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 smtClean="0"/>
                        <a:t>ACCURACY_LOW,</a:t>
                      </a:r>
                      <a:r>
                        <a:rPr lang="de-AT" baseline="0" dirty="0" smtClean="0"/>
                        <a:t> …_MEDIUM, …_HIGH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Speed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ACCURACY_LOW,</a:t>
                      </a:r>
                      <a:r>
                        <a:rPr lang="de-AT" baseline="0" dirty="0" smtClean="0"/>
                        <a:t> …_MEDIUM, …_HIGH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err="1" smtClean="0"/>
                        <a:t>Cost</a:t>
                      </a:r>
                      <a:r>
                        <a:rPr lang="de-AT" baseline="0" dirty="0" smtClean="0"/>
                        <a:t> </a:t>
                      </a:r>
                      <a:r>
                        <a:rPr lang="de-AT" baseline="0" dirty="0" err="1" smtClean="0"/>
                        <a:t>Allowed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True, </a:t>
                      </a:r>
                      <a:r>
                        <a:rPr lang="de-AT" dirty="0" err="1" smtClean="0"/>
                        <a:t>False</a:t>
                      </a:r>
                      <a:endParaRPr lang="de-AT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149080"/>
            <a:ext cx="5943600" cy="1543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bgerundete rechteckige Legende 6"/>
          <p:cNvSpPr/>
          <p:nvPr/>
        </p:nvSpPr>
        <p:spPr>
          <a:xfrm>
            <a:off x="5796136" y="3356992"/>
            <a:ext cx="3240360" cy="792088"/>
          </a:xfrm>
          <a:prstGeom prst="wedgeRoundRectCallout">
            <a:avLst>
              <a:gd name="adj1" fmla="val -72904"/>
              <a:gd name="adj2" fmla="val 62500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600" dirty="0" smtClean="0"/>
              <a:t>Laden des </a:t>
            </a:r>
            <a:r>
              <a:rPr lang="de-AT" sz="1600" dirty="0" err="1" smtClean="0"/>
              <a:t>LocationManagers</a:t>
            </a:r>
            <a:r>
              <a:rPr lang="de-AT" sz="1600" dirty="0" smtClean="0"/>
              <a:t> aus den System Services</a:t>
            </a:r>
            <a:endParaRPr lang="de-AT" sz="1600" dirty="0"/>
          </a:p>
        </p:txBody>
      </p:sp>
      <p:sp>
        <p:nvSpPr>
          <p:cNvPr id="8" name="Abgerundete rechteckige Legende 7"/>
          <p:cNvSpPr/>
          <p:nvPr/>
        </p:nvSpPr>
        <p:spPr>
          <a:xfrm>
            <a:off x="107504" y="4005064"/>
            <a:ext cx="1800200" cy="1332148"/>
          </a:xfrm>
          <a:prstGeom prst="wedgeRoundRectCallout">
            <a:avLst>
              <a:gd name="adj1" fmla="val 61338"/>
              <a:gd name="adj2" fmla="val 25394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600" dirty="0" smtClean="0"/>
              <a:t>Erstellen eines entsprechenden </a:t>
            </a:r>
            <a:r>
              <a:rPr lang="de-AT" sz="1600" dirty="0" err="1" smtClean="0"/>
              <a:t>Criteria</a:t>
            </a:r>
            <a:r>
              <a:rPr lang="de-AT" sz="1600" dirty="0" smtClean="0"/>
              <a:t> Objekts</a:t>
            </a:r>
            <a:endParaRPr lang="de-AT" sz="1600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6876256" y="4509120"/>
            <a:ext cx="2160240" cy="1430475"/>
          </a:xfrm>
          <a:prstGeom prst="wedgeRoundRectCallout">
            <a:avLst>
              <a:gd name="adj1" fmla="val -82579"/>
              <a:gd name="adj2" fmla="val 9868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600" smtClean="0"/>
              <a:t>Abfrage </a:t>
            </a:r>
            <a:r>
              <a:rPr lang="de-AT" sz="1600" dirty="0" smtClean="0"/>
              <a:t>eines entsprechenden Location Providers </a:t>
            </a:r>
            <a:r>
              <a:rPr lang="de-AT" sz="1600" i="1" u="sng" dirty="0" smtClean="0"/>
              <a:t>Kann null sein!</a:t>
            </a:r>
            <a:endParaRPr lang="de-AT" sz="1600" i="1" u="sng" dirty="0"/>
          </a:p>
        </p:txBody>
      </p:sp>
    </p:spTree>
    <p:extLst>
      <p:ext uri="{BB962C8B-B14F-4D97-AF65-F5344CB8AC3E}">
        <p14:creationId xmlns:p14="http://schemas.microsoft.com/office/powerpoint/2010/main" val="658230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Standortbezogene</a:t>
            </a:r>
            <a:r>
              <a:rPr lang="en-US" dirty="0"/>
              <a:t> </a:t>
            </a:r>
            <a:r>
              <a:rPr lang="en-US" dirty="0" err="1"/>
              <a:t>Dienste</a:t>
            </a:r>
            <a:r>
              <a:rPr lang="en-US" dirty="0"/>
              <a:t>, </a:t>
            </a:r>
            <a:r>
              <a:rPr lang="en-US" dirty="0" err="1"/>
              <a:t>Sensoren</a:t>
            </a:r>
            <a:r>
              <a:rPr lang="en-US" dirty="0"/>
              <a:t> und </a:t>
            </a:r>
            <a:r>
              <a:rPr lang="en-US" dirty="0" err="1"/>
              <a:t>Kamera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Registrieren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LocationListener</a:t>
            </a:r>
            <a:r>
              <a:rPr lang="en-US" dirty="0" smtClean="0"/>
              <a:t> am </a:t>
            </a:r>
            <a:r>
              <a:rPr lang="en-US" dirty="0" err="1" smtClean="0"/>
              <a:t>LocationManager</a:t>
            </a:r>
            <a:endParaRPr lang="de-AT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1196752"/>
            <a:ext cx="8591550" cy="4191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bgerundete rechteckige Legende 5"/>
          <p:cNvSpPr/>
          <p:nvPr/>
        </p:nvSpPr>
        <p:spPr>
          <a:xfrm>
            <a:off x="6516216" y="1772816"/>
            <a:ext cx="2160240" cy="1157889"/>
          </a:xfrm>
          <a:prstGeom prst="wedgeRoundRectCallout">
            <a:avLst>
              <a:gd name="adj1" fmla="val -72484"/>
              <a:gd name="adj2" fmla="val 39937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600" dirty="0" smtClean="0"/>
              <a:t>Die letzte gespeicherte Location des Providers abfragen</a:t>
            </a:r>
            <a:endParaRPr lang="de-AT" sz="1600" dirty="0"/>
          </a:p>
        </p:txBody>
      </p:sp>
      <p:sp>
        <p:nvSpPr>
          <p:cNvPr id="7" name="Abgerundete rechteckige Legende 6"/>
          <p:cNvSpPr/>
          <p:nvPr/>
        </p:nvSpPr>
        <p:spPr>
          <a:xfrm>
            <a:off x="6538664" y="2996952"/>
            <a:ext cx="2160240" cy="1157889"/>
          </a:xfrm>
          <a:prstGeom prst="wedgeRoundRectCallout">
            <a:avLst>
              <a:gd name="adj1" fmla="val -56359"/>
              <a:gd name="adj2" fmla="val -15531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600" dirty="0" smtClean="0"/>
              <a:t>Einen Location </a:t>
            </a:r>
            <a:r>
              <a:rPr lang="de-AT" sz="1600" dirty="0" err="1" smtClean="0"/>
              <a:t>Listener</a:t>
            </a:r>
            <a:r>
              <a:rPr lang="de-AT" sz="1600" dirty="0" smtClean="0"/>
              <a:t> registrieren für Location Updates</a:t>
            </a:r>
            <a:endParaRPr lang="de-AT" sz="1600" dirty="0"/>
          </a:p>
        </p:txBody>
      </p:sp>
    </p:spTree>
    <p:extLst>
      <p:ext uri="{BB962C8B-B14F-4D97-AF65-F5344CB8AC3E}">
        <p14:creationId xmlns:p14="http://schemas.microsoft.com/office/powerpoint/2010/main" val="4248033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Standortbezogene</a:t>
            </a:r>
            <a:r>
              <a:rPr lang="en-US" dirty="0"/>
              <a:t> </a:t>
            </a:r>
            <a:r>
              <a:rPr lang="en-US" dirty="0" err="1"/>
              <a:t>Dienste</a:t>
            </a:r>
            <a:r>
              <a:rPr lang="en-US" dirty="0"/>
              <a:t>, </a:t>
            </a:r>
            <a:r>
              <a:rPr lang="en-US" dirty="0" err="1"/>
              <a:t>Sensoren</a:t>
            </a:r>
            <a:r>
              <a:rPr lang="en-US" dirty="0"/>
              <a:t> und </a:t>
            </a:r>
            <a:r>
              <a:rPr lang="en-US" dirty="0" err="1"/>
              <a:t>Kamera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Arbeiten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LocationListener</a:t>
            </a:r>
            <a:endParaRPr lang="de-AT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24744"/>
            <a:ext cx="6096000" cy="47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Abgerundete rechteckige Legende 5"/>
          <p:cNvSpPr/>
          <p:nvPr/>
        </p:nvSpPr>
        <p:spPr>
          <a:xfrm>
            <a:off x="5483424" y="908720"/>
            <a:ext cx="2160240" cy="1080120"/>
          </a:xfrm>
          <a:prstGeom prst="wedgeRoundRectCallout">
            <a:avLst>
              <a:gd name="adj1" fmla="val -82310"/>
              <a:gd name="adj2" fmla="val 33021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800" dirty="0" smtClean="0"/>
              <a:t>Reaktion auf eine Veränderung der Position</a:t>
            </a:r>
            <a:endParaRPr lang="de-AT" sz="1800" dirty="0"/>
          </a:p>
        </p:txBody>
      </p:sp>
      <p:sp>
        <p:nvSpPr>
          <p:cNvPr id="7" name="Abgerundete rechteckige Legende 6"/>
          <p:cNvSpPr/>
          <p:nvPr/>
        </p:nvSpPr>
        <p:spPr>
          <a:xfrm>
            <a:off x="5483424" y="2924944"/>
            <a:ext cx="2808312" cy="1224136"/>
          </a:xfrm>
          <a:prstGeom prst="wedgeRoundRectCallout">
            <a:avLst>
              <a:gd name="adj1" fmla="val -61533"/>
              <a:gd name="adj2" fmla="val -8637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800" dirty="0" smtClean="0"/>
              <a:t>Auf die Verfügbarkeit von </a:t>
            </a:r>
            <a:r>
              <a:rPr lang="de-AT" sz="1800" dirty="0" err="1" smtClean="0"/>
              <a:t>LocationProvidern</a:t>
            </a:r>
            <a:r>
              <a:rPr lang="de-AT" sz="1800" dirty="0" smtClean="0"/>
              <a:t> kann nicht vertraut werden! </a:t>
            </a:r>
            <a:endParaRPr lang="de-AT" sz="1800" dirty="0"/>
          </a:p>
        </p:txBody>
      </p:sp>
      <p:sp>
        <p:nvSpPr>
          <p:cNvPr id="8" name="Abgerundete rechteckige Legende 7"/>
          <p:cNvSpPr/>
          <p:nvPr/>
        </p:nvSpPr>
        <p:spPr>
          <a:xfrm>
            <a:off x="5076056" y="4293095"/>
            <a:ext cx="2880320" cy="1546523"/>
          </a:xfrm>
          <a:prstGeom prst="wedgeRoundRectCallout">
            <a:avLst>
              <a:gd name="adj1" fmla="val -63093"/>
              <a:gd name="adj2" fmla="val -7342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800" dirty="0" err="1" smtClean="0"/>
              <a:t>LocationProvidern</a:t>
            </a:r>
            <a:r>
              <a:rPr lang="de-AT" sz="1800" dirty="0" smtClean="0"/>
              <a:t> können z.B. vom Benutzer jederzeit aktiviert oder deaktiviert werden</a:t>
            </a:r>
            <a:endParaRPr lang="de-AT" sz="1800" dirty="0"/>
          </a:p>
        </p:txBody>
      </p:sp>
    </p:spTree>
    <p:extLst>
      <p:ext uri="{BB962C8B-B14F-4D97-AF65-F5344CB8AC3E}">
        <p14:creationId xmlns:p14="http://schemas.microsoft.com/office/powerpoint/2010/main" val="2478464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IPS</a:t>
            </a:r>
            <a:r>
              <a:rPr lang="en-US" dirty="0"/>
              <a:t> </a:t>
            </a:r>
            <a:r>
              <a:rPr lang="en-US" dirty="0" err="1"/>
              <a:t>existiert</a:t>
            </a:r>
            <a:r>
              <a:rPr lang="en-US" dirty="0"/>
              <a:t> </a:t>
            </a:r>
            <a:r>
              <a:rPr lang="en-US" dirty="0" err="1"/>
              <a:t>kein</a:t>
            </a:r>
            <a:r>
              <a:rPr lang="en-US" dirty="0"/>
              <a:t> Standard </a:t>
            </a:r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etwa</a:t>
            </a:r>
            <a:r>
              <a:rPr lang="en-US" dirty="0"/>
              <a:t> GPS.</a:t>
            </a:r>
          </a:p>
          <a:p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existieren</a:t>
            </a:r>
            <a:r>
              <a:rPr lang="en-US" dirty="0"/>
              <a:t> </a:t>
            </a:r>
            <a:r>
              <a:rPr lang="en-US" dirty="0" err="1"/>
              <a:t>unterschiedliche</a:t>
            </a:r>
            <a:r>
              <a:rPr lang="en-US" dirty="0"/>
              <a:t> </a:t>
            </a:r>
            <a:r>
              <a:rPr lang="en-US" dirty="0" err="1"/>
              <a:t>Lösungsansätze</a:t>
            </a:r>
            <a:r>
              <a:rPr lang="en-US" dirty="0"/>
              <a:t>, </a:t>
            </a:r>
            <a:r>
              <a:rPr lang="en-US" dirty="0" err="1"/>
              <a:t>Kommerzielle</a:t>
            </a:r>
            <a:r>
              <a:rPr lang="en-US" dirty="0"/>
              <a:t> </a:t>
            </a:r>
            <a:r>
              <a:rPr lang="en-US" dirty="0" err="1"/>
              <a:t>aber</a:t>
            </a:r>
            <a:r>
              <a:rPr lang="en-US" dirty="0"/>
              <a:t>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freie</a:t>
            </a:r>
            <a:endParaRPr lang="en-US" dirty="0"/>
          </a:p>
          <a:p>
            <a:r>
              <a:rPr lang="en-US" dirty="0" err="1"/>
              <a:t>Mögliche</a:t>
            </a:r>
            <a:r>
              <a:rPr lang="en-US" dirty="0"/>
              <a:t> </a:t>
            </a:r>
            <a:r>
              <a:rPr lang="en-US" dirty="0" err="1"/>
              <a:t>Anwendunsfelder</a:t>
            </a:r>
            <a:endParaRPr lang="en-US" dirty="0"/>
          </a:p>
          <a:p>
            <a:pPr lvl="1"/>
            <a:r>
              <a:rPr lang="en-US" dirty="0" err="1"/>
              <a:t>Krankenhäuser</a:t>
            </a:r>
            <a:endParaRPr lang="en-US" dirty="0"/>
          </a:p>
          <a:p>
            <a:pPr lvl="1"/>
            <a:r>
              <a:rPr lang="en-US" dirty="0" err="1"/>
              <a:t>Einkaufscenter</a:t>
            </a:r>
            <a:r>
              <a:rPr lang="en-US" dirty="0"/>
              <a:t>, Indoor Navigation</a:t>
            </a:r>
            <a:br>
              <a:rPr lang="en-US" dirty="0"/>
            </a:br>
            <a:r>
              <a:rPr lang="en-US" dirty="0" err="1"/>
              <a:t>Produktwerbung</a:t>
            </a:r>
            <a:endParaRPr lang="en-US" dirty="0"/>
          </a:p>
          <a:p>
            <a:pPr lvl="1"/>
            <a:r>
              <a:rPr lang="en-US" dirty="0"/>
              <a:t>Sport</a:t>
            </a:r>
          </a:p>
          <a:p>
            <a:pPr lvl="1"/>
            <a:r>
              <a:rPr lang="en-US" dirty="0"/>
              <a:t>Hotels, </a:t>
            </a:r>
            <a:r>
              <a:rPr lang="en-US" dirty="0" err="1"/>
              <a:t>Tourismus</a:t>
            </a:r>
            <a:r>
              <a:rPr lang="en-US" dirty="0"/>
              <a:t>, </a:t>
            </a:r>
            <a:r>
              <a:rPr lang="en-US" dirty="0" err="1"/>
              <a:t>Museumsguide</a:t>
            </a:r>
            <a:endParaRPr lang="en-US" dirty="0"/>
          </a:p>
          <a:p>
            <a:pPr lvl="1"/>
            <a:r>
              <a:rPr lang="en-US" dirty="0"/>
              <a:t>Indoor Parking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 err="1"/>
              <a:t>Ausgewählte</a:t>
            </a:r>
            <a:r>
              <a:rPr lang="en-US" dirty="0"/>
              <a:t> </a:t>
            </a:r>
            <a:r>
              <a:rPr lang="en-US" dirty="0" err="1" smtClean="0"/>
              <a:t>Beispiele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err="1" smtClean="0"/>
              <a:t>iBeacons</a:t>
            </a:r>
            <a:endParaRPr lang="en-US" dirty="0" smtClean="0"/>
          </a:p>
          <a:p>
            <a:pPr lvl="1"/>
            <a:r>
              <a:rPr lang="en-US" dirty="0" err="1" smtClean="0"/>
              <a:t>RedPin</a:t>
            </a:r>
            <a:endParaRPr lang="en-US" dirty="0"/>
          </a:p>
          <a:p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Standortbezogene</a:t>
            </a:r>
            <a:r>
              <a:rPr lang="en-US" dirty="0"/>
              <a:t> </a:t>
            </a:r>
            <a:r>
              <a:rPr lang="en-US" dirty="0" err="1"/>
              <a:t>Dienste</a:t>
            </a:r>
            <a:r>
              <a:rPr lang="en-US" dirty="0"/>
              <a:t>, </a:t>
            </a:r>
            <a:r>
              <a:rPr lang="en-US" dirty="0" err="1"/>
              <a:t>Sensoren</a:t>
            </a:r>
            <a:r>
              <a:rPr lang="en-US" dirty="0"/>
              <a:t> und </a:t>
            </a:r>
            <a:r>
              <a:rPr lang="en-US" dirty="0" err="1"/>
              <a:t>Kamera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Indoor Positioning Systems (</a:t>
            </a:r>
            <a:r>
              <a:rPr lang="en-US" dirty="0" err="1" smtClean="0"/>
              <a:t>IPS</a:t>
            </a:r>
            <a:r>
              <a:rPr lang="en-US" dirty="0" smtClean="0"/>
              <a:t>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94060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Apple Trademark</a:t>
            </a:r>
          </a:p>
          <a:p>
            <a:r>
              <a:rPr lang="en-US" dirty="0" err="1"/>
              <a:t>funktioniert</a:t>
            </a:r>
            <a:r>
              <a:rPr lang="en-US" dirty="0"/>
              <a:t> </a:t>
            </a:r>
            <a:r>
              <a:rPr lang="en-US" dirty="0" err="1"/>
              <a:t>über</a:t>
            </a:r>
            <a:r>
              <a:rPr lang="en-US" dirty="0"/>
              <a:t> </a:t>
            </a:r>
            <a:r>
              <a:rPr lang="en-US" dirty="0" smtClean="0"/>
              <a:t>Bluetooth,</a:t>
            </a:r>
            <a:br>
              <a:rPr lang="en-US" dirty="0" smtClean="0"/>
            </a:br>
            <a:r>
              <a:rPr lang="en-US" dirty="0" err="1" smtClean="0"/>
              <a:t>iBeacons</a:t>
            </a:r>
            <a:r>
              <a:rPr lang="en-US" dirty="0" smtClean="0"/>
              <a:t> </a:t>
            </a:r>
            <a:r>
              <a:rPr lang="en-US" dirty="0" err="1"/>
              <a:t>senden</a:t>
            </a:r>
            <a:r>
              <a:rPr lang="en-US" dirty="0"/>
              <a:t> </a:t>
            </a:r>
            <a:r>
              <a:rPr lang="en-US" dirty="0" err="1" smtClean="0"/>
              <a:t>Pushnachrichten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 </a:t>
            </a:r>
            <a:r>
              <a:rPr lang="en-US" dirty="0" err="1"/>
              <a:t>Geräte</a:t>
            </a:r>
            <a:endParaRPr lang="en-US" dirty="0"/>
          </a:p>
          <a:p>
            <a:r>
              <a:rPr lang="en-US" dirty="0" err="1"/>
              <a:t>Geräte</a:t>
            </a:r>
            <a:r>
              <a:rPr lang="en-US" dirty="0"/>
              <a:t> </a:t>
            </a:r>
            <a:r>
              <a:rPr lang="en-US" dirty="0" err="1"/>
              <a:t>können</a:t>
            </a:r>
            <a:r>
              <a:rPr lang="en-US" dirty="0"/>
              <a:t> </a:t>
            </a:r>
            <a:r>
              <a:rPr lang="en-US" dirty="0" err="1"/>
              <a:t>über</a:t>
            </a:r>
            <a:r>
              <a:rPr lang="en-US" dirty="0"/>
              <a:t> </a:t>
            </a:r>
            <a:r>
              <a:rPr lang="en-US" dirty="0" err="1"/>
              <a:t>Signalstärke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die </a:t>
            </a:r>
            <a:r>
              <a:rPr lang="en-US" dirty="0" err="1"/>
              <a:t>Distanz</a:t>
            </a:r>
            <a:r>
              <a:rPr lang="en-US" dirty="0"/>
              <a:t> </a:t>
            </a:r>
            <a:r>
              <a:rPr lang="en-US" dirty="0" err="1"/>
              <a:t>dazu</a:t>
            </a:r>
            <a:r>
              <a:rPr lang="en-US" dirty="0"/>
              <a:t> </a:t>
            </a:r>
            <a:r>
              <a:rPr lang="en-US" dirty="0" err="1"/>
              <a:t>bestimmen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Vorteile</a:t>
            </a:r>
            <a:endParaRPr lang="en-US" dirty="0"/>
          </a:p>
          <a:p>
            <a:pPr lvl="1"/>
            <a:r>
              <a:rPr lang="en-US" dirty="0" err="1"/>
              <a:t>Einfache</a:t>
            </a:r>
            <a:r>
              <a:rPr lang="en-US" dirty="0"/>
              <a:t> </a:t>
            </a:r>
            <a:r>
              <a:rPr lang="en-US" dirty="0" err="1"/>
              <a:t>Handhabung</a:t>
            </a:r>
            <a:endParaRPr lang="en-US" dirty="0"/>
          </a:p>
          <a:p>
            <a:pPr lvl="1"/>
            <a:r>
              <a:rPr lang="en-US" dirty="0" err="1"/>
              <a:t>iBeacons</a:t>
            </a:r>
            <a:r>
              <a:rPr lang="en-US" dirty="0"/>
              <a:t> </a:t>
            </a:r>
            <a:r>
              <a:rPr lang="en-US" dirty="0" err="1"/>
              <a:t>haben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Batterielaufzeit</a:t>
            </a:r>
            <a:r>
              <a:rPr lang="en-US" dirty="0"/>
              <a:t> von ca. 2 </a:t>
            </a:r>
            <a:r>
              <a:rPr lang="en-US" dirty="0" err="1"/>
              <a:t>Jahren</a:t>
            </a:r>
            <a:endParaRPr lang="en-US" dirty="0"/>
          </a:p>
          <a:p>
            <a:r>
              <a:rPr lang="en-US" dirty="0" err="1"/>
              <a:t>Nachteile</a:t>
            </a:r>
            <a:endParaRPr lang="en-US" dirty="0"/>
          </a:p>
          <a:p>
            <a:pPr lvl="1"/>
            <a:r>
              <a:rPr lang="en-US" dirty="0"/>
              <a:t>Bluetooth muss </a:t>
            </a:r>
            <a:r>
              <a:rPr lang="en-US" dirty="0" err="1"/>
              <a:t>aktiviert</a:t>
            </a:r>
            <a:r>
              <a:rPr lang="en-US" dirty="0"/>
              <a:t> </a:t>
            </a:r>
            <a:r>
              <a:rPr lang="en-US" dirty="0" err="1"/>
              <a:t>sein</a:t>
            </a:r>
            <a:endParaRPr lang="en-US" dirty="0"/>
          </a:p>
          <a:p>
            <a:pPr lvl="1"/>
            <a:r>
              <a:rPr lang="en-US" dirty="0" err="1"/>
              <a:t>Positionsbestimmung</a:t>
            </a:r>
            <a:r>
              <a:rPr lang="en-US" dirty="0"/>
              <a:t> </a:t>
            </a:r>
            <a:r>
              <a:rPr lang="en-US" dirty="0" err="1"/>
              <a:t>über</a:t>
            </a:r>
            <a:r>
              <a:rPr lang="en-US" dirty="0"/>
              <a:t> </a:t>
            </a:r>
            <a:r>
              <a:rPr lang="en-US" dirty="0" err="1" smtClean="0"/>
              <a:t>iBeacons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alleine</a:t>
            </a:r>
            <a:r>
              <a:rPr lang="en-US" dirty="0" smtClean="0"/>
              <a:t>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nur</a:t>
            </a:r>
            <a:r>
              <a:rPr lang="en-US" dirty="0"/>
              <a:t> </a:t>
            </a:r>
            <a:r>
              <a:rPr lang="en-US" dirty="0" err="1"/>
              <a:t>schwer</a:t>
            </a:r>
            <a:r>
              <a:rPr lang="en-US" dirty="0"/>
              <a:t> </a:t>
            </a:r>
            <a:r>
              <a:rPr lang="en-US" dirty="0" err="1"/>
              <a:t>möglich</a:t>
            </a:r>
            <a:endParaRPr lang="en-US" dirty="0"/>
          </a:p>
          <a:p>
            <a:endParaRPr lang="de-AT" dirty="0"/>
          </a:p>
          <a:p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Standortbezogene</a:t>
            </a:r>
            <a:r>
              <a:rPr lang="en-US" dirty="0"/>
              <a:t> </a:t>
            </a:r>
            <a:r>
              <a:rPr lang="en-US" dirty="0" err="1"/>
              <a:t>Dienste</a:t>
            </a:r>
            <a:r>
              <a:rPr lang="en-US" dirty="0"/>
              <a:t>, </a:t>
            </a:r>
            <a:r>
              <a:rPr lang="en-US" dirty="0" err="1"/>
              <a:t>Sensoren</a:t>
            </a:r>
            <a:r>
              <a:rPr lang="en-US" dirty="0"/>
              <a:t> und </a:t>
            </a:r>
            <a:r>
              <a:rPr lang="en-US" dirty="0" err="1"/>
              <a:t>Kamera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Kommerzielles</a:t>
            </a:r>
            <a:r>
              <a:rPr lang="en-US" dirty="0" smtClean="0"/>
              <a:t> </a:t>
            </a:r>
            <a:r>
              <a:rPr lang="en-US" dirty="0" err="1" smtClean="0"/>
              <a:t>Beispiel</a:t>
            </a:r>
            <a:r>
              <a:rPr lang="en-US" dirty="0" smtClean="0"/>
              <a:t>: </a:t>
            </a:r>
            <a:r>
              <a:rPr lang="en-US" dirty="0" err="1" smtClean="0"/>
              <a:t>iBeacon</a:t>
            </a:r>
            <a:endParaRPr lang="de-AT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384800"/>
            <a:ext cx="2800350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78" r="22083" b="50000"/>
          <a:stretch/>
        </p:blipFill>
        <p:spPr bwMode="auto">
          <a:xfrm>
            <a:off x="6300192" y="1538790"/>
            <a:ext cx="1992154" cy="901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2429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Nutzung</a:t>
            </a:r>
            <a:r>
              <a:rPr lang="en-US" dirty="0"/>
              <a:t> von </a:t>
            </a:r>
            <a:r>
              <a:rPr lang="en-US" dirty="0" err="1"/>
              <a:t>bestehenden</a:t>
            </a:r>
            <a:r>
              <a:rPr lang="en-US" dirty="0"/>
              <a:t> </a:t>
            </a:r>
            <a:r>
              <a:rPr lang="en-US" dirty="0" err="1"/>
              <a:t>Infrastrukturen</a:t>
            </a:r>
            <a:r>
              <a:rPr lang="en-US" dirty="0"/>
              <a:t>: </a:t>
            </a:r>
            <a:r>
              <a:rPr lang="en-US" dirty="0" err="1"/>
              <a:t>Wifi</a:t>
            </a:r>
            <a:r>
              <a:rPr lang="en-US" dirty="0"/>
              <a:t>, </a:t>
            </a:r>
            <a:r>
              <a:rPr lang="en-US" dirty="0" err="1"/>
              <a:t>CellID</a:t>
            </a:r>
            <a:r>
              <a:rPr lang="en-US" dirty="0"/>
              <a:t>, Bluetooth</a:t>
            </a:r>
          </a:p>
          <a:p>
            <a:r>
              <a:rPr lang="en-US" dirty="0" err="1"/>
              <a:t>Nutzung</a:t>
            </a:r>
            <a:r>
              <a:rPr lang="en-US" dirty="0"/>
              <a:t> von Fingerprints: </a:t>
            </a:r>
            <a:r>
              <a:rPr lang="en-US" dirty="0" err="1"/>
              <a:t>Raum</a:t>
            </a:r>
            <a:r>
              <a:rPr lang="en-US" dirty="0"/>
              <a:t> ID + </a:t>
            </a:r>
            <a:r>
              <a:rPr lang="en-US" dirty="0" err="1"/>
              <a:t>Signalstärken</a:t>
            </a:r>
            <a:r>
              <a:rPr lang="en-US" dirty="0"/>
              <a:t> und ID der </a:t>
            </a:r>
            <a:r>
              <a:rPr lang="en-US" dirty="0" err="1"/>
              <a:t>Umgebungssignale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Vorteile</a:t>
            </a:r>
            <a:endParaRPr lang="en-US" dirty="0"/>
          </a:p>
          <a:p>
            <a:pPr lvl="1"/>
            <a:r>
              <a:rPr lang="en-US" dirty="0" err="1"/>
              <a:t>Kostengünstig</a:t>
            </a:r>
            <a:r>
              <a:rPr lang="en-US" dirty="0"/>
              <a:t>, </a:t>
            </a:r>
            <a:r>
              <a:rPr lang="en-US" dirty="0" err="1"/>
              <a:t>durch</a:t>
            </a:r>
            <a:r>
              <a:rPr lang="en-US" dirty="0"/>
              <a:t> die </a:t>
            </a:r>
            <a:r>
              <a:rPr lang="en-US" dirty="0" err="1"/>
              <a:t>Nutzung</a:t>
            </a:r>
            <a:r>
              <a:rPr lang="en-US" dirty="0"/>
              <a:t> </a:t>
            </a:r>
            <a:r>
              <a:rPr lang="en-US" dirty="0" err="1"/>
              <a:t>bestehender</a:t>
            </a:r>
            <a:r>
              <a:rPr lang="en-US" dirty="0"/>
              <a:t> </a:t>
            </a:r>
            <a:r>
              <a:rPr lang="en-US" dirty="0" err="1"/>
              <a:t>Infrastrukturen</a:t>
            </a:r>
            <a:endParaRPr lang="en-US" dirty="0"/>
          </a:p>
          <a:p>
            <a:r>
              <a:rPr lang="en-US" dirty="0" err="1"/>
              <a:t>Nachteil</a:t>
            </a:r>
            <a:endParaRPr lang="en-US" dirty="0"/>
          </a:p>
          <a:p>
            <a:pPr lvl="1"/>
            <a:r>
              <a:rPr lang="en-US" dirty="0" err="1"/>
              <a:t>Trainingsaufwand</a:t>
            </a:r>
            <a:endParaRPr lang="en-US" dirty="0"/>
          </a:p>
          <a:p>
            <a:pPr lvl="1"/>
            <a:r>
              <a:rPr lang="en-US" dirty="0" err="1"/>
              <a:t>viele</a:t>
            </a:r>
            <a:r>
              <a:rPr lang="en-US" dirty="0"/>
              <a:t> </a:t>
            </a:r>
            <a:r>
              <a:rPr lang="en-US" dirty="0" err="1" smtClean="0"/>
              <a:t>Ungenauigkeitsfaktoren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/>
              <a:t>dynamische</a:t>
            </a:r>
            <a:r>
              <a:rPr lang="en-US" dirty="0"/>
              <a:t> </a:t>
            </a:r>
            <a:r>
              <a:rPr lang="en-US" dirty="0" err="1" smtClean="0"/>
              <a:t>Veränderungen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der </a:t>
            </a:r>
            <a:r>
              <a:rPr lang="en-US" dirty="0" err="1"/>
              <a:t>Signalstärke</a:t>
            </a:r>
            <a:r>
              <a:rPr lang="en-US" dirty="0"/>
              <a:t> </a:t>
            </a:r>
            <a:endParaRPr lang="de-AT" dirty="0"/>
          </a:p>
          <a:p>
            <a:endParaRPr lang="de-AT" dirty="0"/>
          </a:p>
          <a:p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Standortbezogene</a:t>
            </a:r>
            <a:r>
              <a:rPr lang="en-US" dirty="0"/>
              <a:t> </a:t>
            </a:r>
            <a:r>
              <a:rPr lang="en-US" dirty="0" err="1"/>
              <a:t>Dienste</a:t>
            </a:r>
            <a:r>
              <a:rPr lang="en-US" dirty="0"/>
              <a:t>, </a:t>
            </a:r>
            <a:r>
              <a:rPr lang="en-US" dirty="0" err="1"/>
              <a:t>Sensoren</a:t>
            </a:r>
            <a:r>
              <a:rPr lang="en-US" dirty="0"/>
              <a:t> und </a:t>
            </a:r>
            <a:r>
              <a:rPr lang="en-US" dirty="0" err="1"/>
              <a:t>Kamera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OSS </a:t>
            </a:r>
            <a:r>
              <a:rPr lang="en-US" dirty="0" err="1" smtClean="0"/>
              <a:t>Beispiel</a:t>
            </a:r>
            <a:r>
              <a:rPr lang="en-US" dirty="0" smtClean="0"/>
              <a:t>: </a:t>
            </a:r>
            <a:r>
              <a:rPr lang="en-US" dirty="0" err="1" smtClean="0"/>
              <a:t>RedPin</a:t>
            </a:r>
            <a:endParaRPr lang="de-AT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110" y="5358040"/>
            <a:ext cx="1326828" cy="771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9914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457200">
              <a:buFont typeface="+mj-lt"/>
              <a:buAutoNum type="arabicPeriod"/>
            </a:pPr>
            <a:r>
              <a:rPr lang="en-US" dirty="0" err="1" smtClean="0"/>
              <a:t>Einführung</a:t>
            </a:r>
            <a:r>
              <a:rPr lang="en-US" dirty="0" smtClean="0"/>
              <a:t> in die </a:t>
            </a:r>
            <a:r>
              <a:rPr lang="en-US" dirty="0" err="1" smtClean="0"/>
              <a:t>Entwicklung</a:t>
            </a:r>
            <a:r>
              <a:rPr lang="en-US" dirty="0" smtClean="0"/>
              <a:t> </a:t>
            </a:r>
            <a:r>
              <a:rPr lang="en-US" dirty="0" err="1" smtClean="0"/>
              <a:t>mobiler</a:t>
            </a:r>
            <a:r>
              <a:rPr lang="en-US" dirty="0" smtClean="0"/>
              <a:t> </a:t>
            </a:r>
            <a:r>
              <a:rPr lang="en-US" dirty="0" err="1" smtClean="0"/>
              <a:t>Anwendungen</a:t>
            </a:r>
            <a:endParaRPr lang="en-US" dirty="0" smtClean="0"/>
          </a:p>
          <a:p>
            <a:pPr marL="514350" indent="-457200">
              <a:buFont typeface="+mj-lt"/>
              <a:buAutoNum type="arabicPeriod"/>
            </a:pPr>
            <a:r>
              <a:rPr lang="en-US" dirty="0" err="1" smtClean="0"/>
              <a:t>Erste</a:t>
            </a:r>
            <a:r>
              <a:rPr lang="en-US" dirty="0" smtClean="0"/>
              <a:t> </a:t>
            </a:r>
            <a:r>
              <a:rPr lang="en-US" dirty="0" err="1" smtClean="0"/>
              <a:t>grafische</a:t>
            </a:r>
            <a:r>
              <a:rPr lang="en-US" dirty="0" smtClean="0"/>
              <a:t> </a:t>
            </a:r>
            <a:r>
              <a:rPr lang="en-US" dirty="0" err="1" smtClean="0"/>
              <a:t>Oberflächen</a:t>
            </a:r>
            <a:r>
              <a:rPr lang="en-US" dirty="0" smtClean="0"/>
              <a:t> und </a:t>
            </a:r>
            <a:r>
              <a:rPr lang="en-US" dirty="0" err="1" smtClean="0"/>
              <a:t>Benutzerinteraktionen</a:t>
            </a:r>
            <a:endParaRPr lang="en-US" dirty="0" smtClean="0"/>
          </a:p>
          <a:p>
            <a:pPr marL="514350" indent="-457200">
              <a:buFont typeface="+mj-lt"/>
              <a:buAutoNum type="arabicPeriod"/>
            </a:pPr>
            <a:r>
              <a:rPr lang="en-US" dirty="0" err="1" smtClean="0"/>
              <a:t>Weiterführende</a:t>
            </a:r>
            <a:r>
              <a:rPr lang="en-US" dirty="0" smtClean="0"/>
              <a:t> </a:t>
            </a:r>
            <a:r>
              <a:rPr lang="en-US" dirty="0" err="1"/>
              <a:t>Konzepte</a:t>
            </a:r>
            <a:r>
              <a:rPr lang="en-US" dirty="0"/>
              <a:t> </a:t>
            </a:r>
            <a:r>
              <a:rPr lang="en-US" dirty="0" err="1"/>
              <a:t>mobiler</a:t>
            </a:r>
            <a:r>
              <a:rPr lang="en-US" dirty="0"/>
              <a:t> </a:t>
            </a:r>
            <a:r>
              <a:rPr lang="en-US" dirty="0" err="1"/>
              <a:t>Plattformen</a:t>
            </a:r>
            <a:endParaRPr lang="en-US" dirty="0"/>
          </a:p>
          <a:p>
            <a:pPr marL="514350" indent="-457200">
              <a:buFont typeface="+mj-lt"/>
              <a:buAutoNum type="arabicPeriod"/>
            </a:pPr>
            <a:r>
              <a:rPr lang="en-US" dirty="0" err="1" smtClean="0"/>
              <a:t>Standortbezogene</a:t>
            </a:r>
            <a:r>
              <a:rPr lang="en-US" dirty="0" smtClean="0"/>
              <a:t> </a:t>
            </a:r>
            <a:r>
              <a:rPr lang="en-US" dirty="0" err="1"/>
              <a:t>Dienste</a:t>
            </a:r>
            <a:r>
              <a:rPr lang="en-US" dirty="0"/>
              <a:t>, </a:t>
            </a:r>
            <a:r>
              <a:rPr lang="en-US" dirty="0" err="1"/>
              <a:t>Sensoren</a:t>
            </a:r>
            <a:r>
              <a:rPr lang="en-US" dirty="0"/>
              <a:t> und </a:t>
            </a:r>
            <a:r>
              <a:rPr lang="en-US" dirty="0" err="1"/>
              <a:t>Kamera</a:t>
            </a:r>
            <a:endParaRPr lang="en-US" dirty="0"/>
          </a:p>
          <a:p>
            <a:pPr marL="514350" indent="-457200">
              <a:buFont typeface="+mj-lt"/>
              <a:buAutoNum type="arabicPeriod"/>
            </a:pPr>
            <a:r>
              <a:rPr lang="en-US" dirty="0" err="1"/>
              <a:t>Dauerhaftes</a:t>
            </a:r>
            <a:r>
              <a:rPr lang="en-US" dirty="0"/>
              <a:t> </a:t>
            </a:r>
            <a:r>
              <a:rPr lang="en-US" dirty="0" err="1"/>
              <a:t>Speichern</a:t>
            </a:r>
            <a:r>
              <a:rPr lang="en-US" dirty="0"/>
              <a:t> von </a:t>
            </a:r>
            <a:r>
              <a:rPr lang="en-US" dirty="0" err="1"/>
              <a:t>Daten</a:t>
            </a:r>
            <a:r>
              <a:rPr lang="en-US" dirty="0"/>
              <a:t> (</a:t>
            </a:r>
            <a:r>
              <a:rPr lang="en-US" dirty="0" err="1"/>
              <a:t>Persistenz</a:t>
            </a:r>
            <a:r>
              <a:rPr lang="en-US" dirty="0"/>
              <a:t>)</a:t>
            </a:r>
          </a:p>
          <a:p>
            <a:pPr marL="514350" indent="-457200">
              <a:buFont typeface="+mj-lt"/>
              <a:buAutoNum type="arabicPeriod"/>
            </a:pPr>
            <a:r>
              <a:rPr lang="en-US" dirty="0"/>
              <a:t>Responsive Design, </a:t>
            </a:r>
            <a:r>
              <a:rPr lang="en-US" dirty="0" err="1"/>
              <a:t>Weiterführende</a:t>
            </a:r>
            <a:r>
              <a:rPr lang="en-US" dirty="0"/>
              <a:t> </a:t>
            </a:r>
            <a:r>
              <a:rPr lang="en-US" dirty="0" err="1"/>
              <a:t>Interaktionsmuster</a:t>
            </a:r>
            <a:endParaRPr lang="en-US" dirty="0"/>
          </a:p>
          <a:p>
            <a:pPr marL="514350" indent="-457200">
              <a:buFont typeface="+mj-lt"/>
              <a:buAutoNum type="arabicPeriod"/>
            </a:pPr>
            <a:r>
              <a:rPr lang="en-US" dirty="0" err="1" smtClean="0"/>
              <a:t>Asynchrone</a:t>
            </a:r>
            <a:r>
              <a:rPr lang="en-US" dirty="0" smtClean="0"/>
              <a:t> </a:t>
            </a:r>
            <a:r>
              <a:rPr lang="en-US" dirty="0" err="1" smtClean="0"/>
              <a:t>Verarbeitung</a:t>
            </a:r>
            <a:endParaRPr lang="en-US" dirty="0"/>
          </a:p>
          <a:p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Standortbezogene</a:t>
            </a:r>
            <a:r>
              <a:rPr lang="en-US" dirty="0"/>
              <a:t> </a:t>
            </a:r>
            <a:r>
              <a:rPr lang="en-US" dirty="0" err="1"/>
              <a:t>Dienste</a:t>
            </a:r>
            <a:r>
              <a:rPr lang="en-US" dirty="0"/>
              <a:t>, </a:t>
            </a:r>
            <a:r>
              <a:rPr lang="en-US" dirty="0" err="1"/>
              <a:t>Sensoren</a:t>
            </a:r>
            <a:r>
              <a:rPr lang="en-US" dirty="0"/>
              <a:t> und </a:t>
            </a:r>
            <a:r>
              <a:rPr lang="en-US" dirty="0" err="1"/>
              <a:t>Kamera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Inhaltsübersicht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01689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Folgende</a:t>
            </a:r>
            <a:r>
              <a:rPr lang="en-US" sz="1800" dirty="0"/>
              <a:t> </a:t>
            </a:r>
            <a:r>
              <a:rPr lang="en-US" sz="1800" dirty="0" err="1"/>
              <a:t>Informationen</a:t>
            </a:r>
            <a:r>
              <a:rPr lang="en-US" sz="1800" dirty="0"/>
              <a:t> </a:t>
            </a:r>
            <a:r>
              <a:rPr lang="en-US" sz="1800" dirty="0" err="1"/>
              <a:t>werden</a:t>
            </a:r>
            <a:r>
              <a:rPr lang="en-US" sz="1800" dirty="0"/>
              <a:t> </a:t>
            </a:r>
            <a:r>
              <a:rPr lang="en-US" sz="1800" dirty="0" err="1"/>
              <a:t>benötigt</a:t>
            </a:r>
            <a:r>
              <a:rPr lang="en-US" sz="1800" dirty="0"/>
              <a:t>:</a:t>
            </a:r>
          </a:p>
          <a:p>
            <a:pPr lvl="1"/>
            <a:r>
              <a:rPr lang="en-US" sz="1800" dirty="0"/>
              <a:t>Mobile Country Code (MCC): Land </a:t>
            </a:r>
            <a:r>
              <a:rPr lang="en-US" sz="1800" dirty="0" err="1"/>
              <a:t>zb</a:t>
            </a:r>
            <a:r>
              <a:rPr lang="en-US" sz="1800" dirty="0"/>
              <a:t> </a:t>
            </a:r>
            <a:r>
              <a:rPr lang="en-US" sz="1800" dirty="0" err="1"/>
              <a:t>Österreich</a:t>
            </a:r>
            <a:r>
              <a:rPr lang="en-US" sz="1800" dirty="0"/>
              <a:t>: 232</a:t>
            </a:r>
          </a:p>
          <a:p>
            <a:pPr lvl="1"/>
            <a:r>
              <a:rPr lang="en-US" sz="1800" dirty="0"/>
              <a:t>Mobile Network Code (</a:t>
            </a:r>
            <a:r>
              <a:rPr lang="en-US" sz="1800" dirty="0" err="1"/>
              <a:t>MNC</a:t>
            </a:r>
            <a:r>
              <a:rPr lang="en-US" sz="1800" dirty="0"/>
              <a:t>): </a:t>
            </a:r>
            <a:r>
              <a:rPr lang="en-US" sz="1800" dirty="0" err="1"/>
              <a:t>Netzbetreiber</a:t>
            </a:r>
            <a:r>
              <a:rPr lang="en-US" sz="1800" dirty="0"/>
              <a:t> </a:t>
            </a:r>
            <a:r>
              <a:rPr lang="en-US" sz="1800" dirty="0" err="1"/>
              <a:t>zb</a:t>
            </a:r>
            <a:r>
              <a:rPr lang="en-US" sz="1800" dirty="0"/>
              <a:t> A1: 01</a:t>
            </a:r>
          </a:p>
          <a:p>
            <a:pPr lvl="1"/>
            <a:r>
              <a:rPr lang="en-US" sz="1800" dirty="0"/>
              <a:t>Location Area Code (LAC): </a:t>
            </a:r>
            <a:r>
              <a:rPr lang="en-US" sz="1800" dirty="0" err="1"/>
              <a:t>Gruppierung</a:t>
            </a:r>
            <a:r>
              <a:rPr lang="en-US" sz="1800" dirty="0"/>
              <a:t> von </a:t>
            </a:r>
            <a:r>
              <a:rPr lang="en-US" sz="1800" dirty="0" err="1"/>
              <a:t>GSM</a:t>
            </a:r>
            <a:r>
              <a:rPr lang="en-US" sz="1800" dirty="0"/>
              <a:t> </a:t>
            </a:r>
            <a:r>
              <a:rPr lang="en-US" sz="1800" dirty="0" err="1"/>
              <a:t>Masten</a:t>
            </a:r>
            <a:endParaRPr lang="en-US" sz="1800" dirty="0"/>
          </a:p>
          <a:p>
            <a:pPr lvl="1"/>
            <a:r>
              <a:rPr lang="en-US" sz="1800" dirty="0" err="1"/>
              <a:t>CELLID</a:t>
            </a:r>
            <a:r>
              <a:rPr lang="en-US" sz="1800" dirty="0"/>
              <a:t>: </a:t>
            </a:r>
            <a:r>
              <a:rPr lang="en-US" sz="1800" dirty="0" err="1"/>
              <a:t>Identifikation</a:t>
            </a:r>
            <a:r>
              <a:rPr lang="en-US" sz="1800" dirty="0"/>
              <a:t> des </a:t>
            </a:r>
            <a:r>
              <a:rPr lang="en-US" sz="1800" dirty="0" err="1"/>
              <a:t>jeweiligen</a:t>
            </a:r>
            <a:r>
              <a:rPr lang="en-US" sz="1800" dirty="0"/>
              <a:t> </a:t>
            </a:r>
            <a:r>
              <a:rPr lang="en-US" sz="1800" dirty="0" err="1"/>
              <a:t>Mastens</a:t>
            </a:r>
            <a:endParaRPr lang="de-AT" sz="1800" dirty="0"/>
          </a:p>
          <a:p>
            <a:endParaRPr lang="de-AT" sz="18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Standortbezogene</a:t>
            </a:r>
            <a:r>
              <a:rPr lang="en-US" dirty="0"/>
              <a:t> </a:t>
            </a:r>
            <a:r>
              <a:rPr lang="en-US" dirty="0" err="1"/>
              <a:t>Dienste</a:t>
            </a:r>
            <a:r>
              <a:rPr lang="en-US" dirty="0"/>
              <a:t>, </a:t>
            </a:r>
            <a:r>
              <a:rPr lang="en-US" dirty="0" err="1"/>
              <a:t>Sensoren</a:t>
            </a:r>
            <a:r>
              <a:rPr lang="en-US" dirty="0"/>
              <a:t> und </a:t>
            </a:r>
            <a:r>
              <a:rPr lang="en-US" dirty="0" err="1"/>
              <a:t>Kamera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Abfrage</a:t>
            </a:r>
            <a:r>
              <a:rPr lang="en-US" dirty="0" smtClean="0"/>
              <a:t> der Cell Position in </a:t>
            </a:r>
            <a:r>
              <a:rPr lang="en-US" dirty="0" err="1" smtClean="0"/>
              <a:t>GSM</a:t>
            </a:r>
            <a:r>
              <a:rPr lang="en-US" dirty="0" smtClean="0"/>
              <a:t> </a:t>
            </a:r>
            <a:r>
              <a:rPr lang="en-US" dirty="0" err="1" smtClean="0"/>
              <a:t>Netzen</a:t>
            </a:r>
            <a:endParaRPr lang="de-AT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55" y="3068960"/>
            <a:ext cx="7000875" cy="2314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Abgerundete rechteckige Legende 5"/>
          <p:cNvSpPr/>
          <p:nvPr/>
        </p:nvSpPr>
        <p:spPr>
          <a:xfrm>
            <a:off x="6543219" y="3507770"/>
            <a:ext cx="2304256" cy="864096"/>
          </a:xfrm>
          <a:prstGeom prst="wedgeRoundRectCallout">
            <a:avLst>
              <a:gd name="adj1" fmla="val -63130"/>
              <a:gd name="adj2" fmla="val -64234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800" dirty="0" smtClean="0"/>
              <a:t>Abfragen des </a:t>
            </a:r>
            <a:r>
              <a:rPr lang="de-AT" sz="1800" dirty="0" err="1" smtClean="0"/>
              <a:t>TelephonyManager</a:t>
            </a:r>
            <a:endParaRPr lang="de-AT" sz="1800" dirty="0"/>
          </a:p>
        </p:txBody>
      </p:sp>
      <p:sp>
        <p:nvSpPr>
          <p:cNvPr id="7" name="Abgerundete rechteckige Legende 6"/>
          <p:cNvSpPr/>
          <p:nvPr/>
        </p:nvSpPr>
        <p:spPr>
          <a:xfrm>
            <a:off x="4887035" y="4442995"/>
            <a:ext cx="3512294" cy="1297023"/>
          </a:xfrm>
          <a:prstGeom prst="wedgeRoundRectCallout">
            <a:avLst>
              <a:gd name="adj1" fmla="val -67331"/>
              <a:gd name="adj2" fmla="val 4298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800" dirty="0" smtClean="0"/>
              <a:t>Registrieren eines </a:t>
            </a:r>
            <a:r>
              <a:rPr lang="de-AT" sz="1800" dirty="0" err="1" smtClean="0"/>
              <a:t>PhoneStateListener</a:t>
            </a:r>
            <a:r>
              <a:rPr lang="de-AT" sz="1800" dirty="0" smtClean="0"/>
              <a:t>, welcher bei Änderungen der GSM Zelle ein Event </a:t>
            </a:r>
            <a:r>
              <a:rPr lang="de-AT" sz="1800" dirty="0" err="1" smtClean="0"/>
              <a:t>triggert</a:t>
            </a:r>
            <a:endParaRPr lang="de-AT" sz="1800" dirty="0"/>
          </a:p>
        </p:txBody>
      </p:sp>
    </p:spTree>
    <p:extLst>
      <p:ext uri="{BB962C8B-B14F-4D97-AF65-F5344CB8AC3E}">
        <p14:creationId xmlns:p14="http://schemas.microsoft.com/office/powerpoint/2010/main" val="599471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sz="2000" dirty="0"/>
              <a:t>Der </a:t>
            </a:r>
            <a:r>
              <a:rPr lang="de-AT" sz="2000" dirty="0" err="1"/>
              <a:t>Dalvik</a:t>
            </a:r>
            <a:r>
              <a:rPr lang="de-AT" sz="2000" dirty="0"/>
              <a:t> </a:t>
            </a:r>
            <a:r>
              <a:rPr lang="de-AT" sz="2000" dirty="0" err="1"/>
              <a:t>Debug</a:t>
            </a:r>
            <a:r>
              <a:rPr lang="de-AT" sz="2000" dirty="0"/>
              <a:t> Monitor (</a:t>
            </a:r>
            <a:r>
              <a:rPr lang="de-AT" sz="2000" dirty="0" err="1"/>
              <a:t>DDM</a:t>
            </a:r>
            <a:r>
              <a:rPr lang="de-AT" sz="2000" dirty="0"/>
              <a:t>) befindet sich im Tools Verzeichnis des </a:t>
            </a:r>
            <a:r>
              <a:rPr lang="de-AT" sz="2000" dirty="0" err="1"/>
              <a:t>Android</a:t>
            </a:r>
            <a:r>
              <a:rPr lang="de-AT" sz="2000" dirty="0"/>
              <a:t> SDK</a:t>
            </a:r>
          </a:p>
          <a:p>
            <a:r>
              <a:rPr lang="de-AT" sz="2000" dirty="0"/>
              <a:t>Verwenden </a:t>
            </a:r>
            <a:r>
              <a:rPr lang="de-AT" sz="2000" dirty="0" err="1"/>
              <a:t>Dalvik</a:t>
            </a:r>
            <a:r>
              <a:rPr lang="de-AT" sz="2000" dirty="0"/>
              <a:t> </a:t>
            </a:r>
            <a:r>
              <a:rPr lang="de-AT" sz="2000" dirty="0" err="1"/>
              <a:t>Debug</a:t>
            </a:r>
            <a:r>
              <a:rPr lang="de-AT" sz="2000" dirty="0"/>
              <a:t> Monitors zur Übergabe von Dummy Koordinaten an den Emulator</a:t>
            </a:r>
          </a:p>
          <a:p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Standortbezogene</a:t>
            </a:r>
            <a:r>
              <a:rPr lang="en-US" dirty="0"/>
              <a:t> </a:t>
            </a:r>
            <a:r>
              <a:rPr lang="en-US" dirty="0" err="1"/>
              <a:t>Dienste</a:t>
            </a:r>
            <a:r>
              <a:rPr lang="en-US" dirty="0"/>
              <a:t>, </a:t>
            </a:r>
            <a:r>
              <a:rPr lang="en-US" dirty="0" err="1"/>
              <a:t>Sensoren</a:t>
            </a:r>
            <a:r>
              <a:rPr lang="en-US" dirty="0"/>
              <a:t> und </a:t>
            </a:r>
            <a:r>
              <a:rPr lang="en-US" dirty="0" err="1"/>
              <a:t>Kamera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Emulation von </a:t>
            </a:r>
            <a:r>
              <a:rPr lang="en-US" dirty="0" err="1" smtClean="0"/>
              <a:t>Positionsdaten</a:t>
            </a:r>
            <a:endParaRPr lang="de-AT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55" y="2655774"/>
            <a:ext cx="5184577" cy="3518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Abgerundete rechteckige Legende 5"/>
          <p:cNvSpPr/>
          <p:nvPr/>
        </p:nvSpPr>
        <p:spPr>
          <a:xfrm>
            <a:off x="4238963" y="3293985"/>
            <a:ext cx="2376264" cy="1494886"/>
          </a:xfrm>
          <a:prstGeom prst="wedgeRoundRectCallout">
            <a:avLst>
              <a:gd name="adj1" fmla="val -81891"/>
              <a:gd name="adj2" fmla="val 6558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Einfache Übergabe von Koordinaten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37873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AT" sz="2000" dirty="0"/>
              <a:t>Batterie versus Genauigkeit</a:t>
            </a:r>
          </a:p>
          <a:p>
            <a:pPr lvl="1"/>
            <a:r>
              <a:rPr lang="de-AT" sz="1800" dirty="0"/>
              <a:t>Je höher die gewünschte Genauigkeit, desto höher der Akkuverbrauch</a:t>
            </a:r>
          </a:p>
          <a:p>
            <a:r>
              <a:rPr lang="de-AT" sz="2000" dirty="0"/>
              <a:t>Zeit bis zum ersten Ergebnis</a:t>
            </a:r>
          </a:p>
          <a:p>
            <a:pPr lvl="1"/>
            <a:r>
              <a:rPr lang="de-AT" sz="1800" dirty="0"/>
              <a:t>Die Startup Zeit von </a:t>
            </a:r>
            <a:r>
              <a:rPr lang="de-AT" sz="1800" dirty="0" err="1"/>
              <a:t>LocationProvidern</a:t>
            </a:r>
            <a:r>
              <a:rPr lang="de-AT" sz="1800" dirty="0"/>
              <a:t> kann beträchtlich sein (negativer Einfluss auf User Experience)</a:t>
            </a:r>
          </a:p>
          <a:p>
            <a:pPr lvl="1"/>
            <a:r>
              <a:rPr lang="de-AT" sz="1800" dirty="0"/>
              <a:t>Mit </a:t>
            </a:r>
            <a:r>
              <a:rPr lang="de-AT" sz="1800" i="1" dirty="0" err="1"/>
              <a:t>getLastKnownLocation</a:t>
            </a:r>
            <a:r>
              <a:rPr lang="de-AT" sz="1800" i="1" dirty="0"/>
              <a:t>()</a:t>
            </a:r>
            <a:r>
              <a:rPr lang="de-AT" sz="1800" dirty="0"/>
              <a:t> kann diesem Problem entgegengewirkt werden</a:t>
            </a:r>
          </a:p>
          <a:p>
            <a:r>
              <a:rPr lang="de-AT" sz="2000" dirty="0"/>
              <a:t>Aktualisierungsrate</a:t>
            </a:r>
          </a:p>
          <a:p>
            <a:pPr lvl="1"/>
            <a:r>
              <a:rPr lang="de-AT" sz="1800" dirty="0"/>
              <a:t>Hohe Aktualisierungsraten haben negative Auswirkungen auf die Akkulaufzeit</a:t>
            </a:r>
          </a:p>
          <a:p>
            <a:r>
              <a:rPr lang="de-AT" sz="2000" dirty="0"/>
              <a:t>Provider Verfügbarkeit überprüfen</a:t>
            </a:r>
          </a:p>
          <a:p>
            <a:pPr lvl="1"/>
            <a:r>
              <a:rPr lang="de-AT" sz="1800" dirty="0"/>
              <a:t>Provider können jederzeit ausfallen (z.B. manuell vom Benutzer, Tunnel, Hochhaus, …)</a:t>
            </a:r>
          </a:p>
          <a:p>
            <a:pPr lvl="1"/>
            <a:r>
              <a:rPr lang="de-AT" sz="1800" dirty="0"/>
              <a:t>Verfügbarkeit über </a:t>
            </a:r>
            <a:r>
              <a:rPr lang="de-AT" sz="1800" dirty="0" err="1"/>
              <a:t>LocationListener</a:t>
            </a:r>
            <a:r>
              <a:rPr lang="de-AT" sz="1800" dirty="0"/>
              <a:t> behandeln!</a:t>
            </a:r>
          </a:p>
          <a:p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Standortbezogene</a:t>
            </a:r>
            <a:r>
              <a:rPr lang="en-US" dirty="0"/>
              <a:t> </a:t>
            </a:r>
            <a:r>
              <a:rPr lang="en-US" dirty="0" err="1"/>
              <a:t>Dienste</a:t>
            </a:r>
            <a:r>
              <a:rPr lang="en-US" dirty="0"/>
              <a:t>, </a:t>
            </a:r>
            <a:r>
              <a:rPr lang="en-US" dirty="0" err="1"/>
              <a:t>Sensoren</a:t>
            </a:r>
            <a:r>
              <a:rPr lang="en-US" dirty="0"/>
              <a:t> und </a:t>
            </a:r>
            <a:r>
              <a:rPr lang="en-US" dirty="0" err="1"/>
              <a:t>Kamera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Best Practices </a:t>
            </a:r>
            <a:r>
              <a:rPr lang="en-US" dirty="0" err="1" smtClean="0"/>
              <a:t>für</a:t>
            </a:r>
            <a:r>
              <a:rPr lang="en-US" dirty="0" smtClean="0"/>
              <a:t> den </a:t>
            </a:r>
            <a:r>
              <a:rPr lang="en-US" dirty="0" err="1" smtClean="0"/>
              <a:t>Umgang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Location </a:t>
            </a:r>
            <a:r>
              <a:rPr lang="en-US" dirty="0" err="1" smtClean="0"/>
              <a:t>Providern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932495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/>
              <a:t>Installation der Google Play Services </a:t>
            </a:r>
            <a:r>
              <a:rPr lang="en-US" sz="2000" dirty="0" err="1"/>
              <a:t>über</a:t>
            </a:r>
            <a:r>
              <a:rPr lang="en-US" sz="2000" dirty="0"/>
              <a:t> den SDK Manager</a:t>
            </a:r>
          </a:p>
          <a:p>
            <a:pPr lvl="1"/>
            <a:r>
              <a:rPr lang="en-US" sz="1800" dirty="0" err="1"/>
              <a:t>Im</a:t>
            </a:r>
            <a:r>
              <a:rPr lang="en-US" sz="1800" dirty="0"/>
              <a:t> </a:t>
            </a:r>
            <a:r>
              <a:rPr lang="en-US" sz="1800" dirty="0" err="1"/>
              <a:t>Projekt</a:t>
            </a:r>
            <a:r>
              <a:rPr lang="en-US" sz="1800" dirty="0"/>
              <a:t> </a:t>
            </a:r>
            <a:r>
              <a:rPr lang="en-US" sz="1800" dirty="0" err="1"/>
              <a:t>müssen</a:t>
            </a:r>
            <a:r>
              <a:rPr lang="en-US" sz="1800" dirty="0"/>
              <a:t> die Google Play Services </a:t>
            </a:r>
            <a:r>
              <a:rPr lang="en-US" sz="1800" dirty="0" err="1"/>
              <a:t>als</a:t>
            </a:r>
            <a:r>
              <a:rPr lang="en-US" sz="1800" dirty="0"/>
              <a:t> Library </a:t>
            </a:r>
            <a:r>
              <a:rPr lang="en-US" sz="1800" dirty="0" err="1"/>
              <a:t>hinzugefügt</a:t>
            </a:r>
            <a:r>
              <a:rPr lang="en-US" sz="1800" dirty="0"/>
              <a:t> </a:t>
            </a:r>
            <a:r>
              <a:rPr lang="en-US" sz="1800" dirty="0" err="1"/>
              <a:t>werden</a:t>
            </a:r>
            <a:endParaRPr lang="en-US" sz="1800" dirty="0"/>
          </a:p>
          <a:p>
            <a:r>
              <a:rPr lang="en-US" sz="2000" dirty="0" err="1"/>
              <a:t>Generieren</a:t>
            </a:r>
            <a:r>
              <a:rPr lang="en-US" sz="2000" dirty="0"/>
              <a:t> </a:t>
            </a:r>
            <a:r>
              <a:rPr lang="en-US" sz="2000" dirty="0" err="1"/>
              <a:t>eines</a:t>
            </a:r>
            <a:r>
              <a:rPr lang="en-US" sz="2000" dirty="0"/>
              <a:t> API-KEY (</a:t>
            </a:r>
            <a:r>
              <a:rPr lang="en-US" sz="2000" dirty="0" err="1"/>
              <a:t>siehe</a:t>
            </a:r>
            <a:r>
              <a:rPr lang="en-US" sz="2000" dirty="0"/>
              <a:t> </a:t>
            </a:r>
            <a:r>
              <a:rPr lang="en-US" sz="2000" dirty="0" err="1"/>
              <a:t>nächste</a:t>
            </a:r>
            <a:r>
              <a:rPr lang="en-US" sz="2000" dirty="0"/>
              <a:t> </a:t>
            </a:r>
            <a:r>
              <a:rPr lang="en-US" sz="2000" dirty="0" err="1"/>
              <a:t>Folie</a:t>
            </a:r>
            <a:r>
              <a:rPr lang="en-US" sz="2000" dirty="0"/>
              <a:t>)</a:t>
            </a:r>
          </a:p>
          <a:p>
            <a:r>
              <a:rPr lang="en-US" sz="2000" dirty="0" err="1"/>
              <a:t>Anpassungen</a:t>
            </a:r>
            <a:r>
              <a:rPr lang="en-US" sz="2000" dirty="0"/>
              <a:t> </a:t>
            </a:r>
            <a:r>
              <a:rPr lang="en-US" sz="2000" dirty="0" err="1"/>
              <a:t>im</a:t>
            </a:r>
            <a:r>
              <a:rPr lang="en-US" sz="2000" dirty="0"/>
              <a:t> Android Manifest</a:t>
            </a:r>
          </a:p>
          <a:p>
            <a:pPr lvl="1"/>
            <a:r>
              <a:rPr lang="en-US" sz="1800" dirty="0"/>
              <a:t>Permissions</a:t>
            </a:r>
          </a:p>
          <a:p>
            <a:pPr lvl="2"/>
            <a:r>
              <a:rPr lang="en-US" sz="1600" dirty="0"/>
              <a:t>INTERNET: </a:t>
            </a:r>
            <a:r>
              <a:rPr lang="en-US" sz="1600" dirty="0" err="1"/>
              <a:t>Zum</a:t>
            </a:r>
            <a:r>
              <a:rPr lang="en-US" sz="1600" dirty="0"/>
              <a:t> Download der </a:t>
            </a:r>
            <a:r>
              <a:rPr lang="en-US" sz="1600" dirty="0" err="1"/>
              <a:t>Karteninformationen</a:t>
            </a:r>
            <a:endParaRPr lang="en-US" sz="1600" dirty="0"/>
          </a:p>
          <a:p>
            <a:pPr lvl="2"/>
            <a:r>
              <a:rPr lang="en-US" sz="1600" dirty="0" err="1"/>
              <a:t>NETWORK_STATE</a:t>
            </a:r>
            <a:endParaRPr lang="en-US" sz="1600" dirty="0"/>
          </a:p>
          <a:p>
            <a:pPr lvl="2"/>
            <a:r>
              <a:rPr lang="en-US" sz="1600" dirty="0" err="1"/>
              <a:t>WRITE_EXTERNAL_STORAGE</a:t>
            </a:r>
            <a:r>
              <a:rPr lang="en-US" sz="1600" dirty="0"/>
              <a:t>: </a:t>
            </a:r>
            <a:r>
              <a:rPr lang="en-US" sz="1600" dirty="0" err="1"/>
              <a:t>Zum</a:t>
            </a:r>
            <a:r>
              <a:rPr lang="en-US" sz="1600" dirty="0"/>
              <a:t> </a:t>
            </a:r>
            <a:r>
              <a:rPr lang="en-US" sz="1600" dirty="0" err="1"/>
              <a:t>Cachen</a:t>
            </a:r>
            <a:r>
              <a:rPr lang="en-US" sz="1600" dirty="0"/>
              <a:t> von Tiles</a:t>
            </a:r>
          </a:p>
          <a:p>
            <a:pPr lvl="2"/>
            <a:r>
              <a:rPr lang="en-US" sz="1600" dirty="0" err="1"/>
              <a:t>ACCESS_LOCATION</a:t>
            </a:r>
            <a:r>
              <a:rPr lang="en-US" sz="1600" dirty="0"/>
              <a:t>: </a:t>
            </a:r>
            <a:r>
              <a:rPr lang="en-US" sz="1600" dirty="0" err="1"/>
              <a:t>Kann</a:t>
            </a:r>
            <a:r>
              <a:rPr lang="en-US" sz="1600" dirty="0"/>
              <a:t> </a:t>
            </a:r>
            <a:r>
              <a:rPr lang="en-US" sz="1600" dirty="0" err="1"/>
              <a:t>genutzt</a:t>
            </a:r>
            <a:r>
              <a:rPr lang="en-US" sz="1600" dirty="0"/>
              <a:t> </a:t>
            </a:r>
            <a:r>
              <a:rPr lang="en-US" sz="1600" dirty="0" err="1"/>
              <a:t>werden</a:t>
            </a:r>
            <a:r>
              <a:rPr lang="en-US" sz="1600" dirty="0"/>
              <a:t> um </a:t>
            </a:r>
            <a:r>
              <a:rPr lang="en-US" sz="1600" dirty="0" err="1"/>
              <a:t>aktuelle</a:t>
            </a:r>
            <a:r>
              <a:rPr lang="en-US" sz="1600" dirty="0"/>
              <a:t> Position </a:t>
            </a:r>
            <a:r>
              <a:rPr lang="en-US" sz="1600" dirty="0" err="1"/>
              <a:t>zu</a:t>
            </a:r>
            <a:r>
              <a:rPr lang="en-US" sz="1600" dirty="0"/>
              <a:t> </a:t>
            </a:r>
            <a:r>
              <a:rPr lang="en-US" sz="1600" dirty="0" err="1"/>
              <a:t>ermitteln</a:t>
            </a:r>
            <a:r>
              <a:rPr lang="en-US" sz="1600" dirty="0"/>
              <a:t>.</a:t>
            </a:r>
          </a:p>
          <a:p>
            <a:pPr lvl="1"/>
            <a:r>
              <a:rPr lang="en-US" sz="1800" dirty="0"/>
              <a:t>Maps </a:t>
            </a:r>
            <a:r>
              <a:rPr lang="en-US" sz="1800" dirty="0" err="1"/>
              <a:t>Metainformationen</a:t>
            </a:r>
            <a:r>
              <a:rPr lang="en-US" sz="1800" dirty="0"/>
              <a:t> </a:t>
            </a:r>
            <a:r>
              <a:rPr lang="en-US" sz="1800" dirty="0" err="1"/>
              <a:t>innerhalb</a:t>
            </a:r>
            <a:r>
              <a:rPr lang="en-US" sz="1800" dirty="0"/>
              <a:t> des Application Tags</a:t>
            </a:r>
          </a:p>
          <a:p>
            <a:pPr lvl="2"/>
            <a:r>
              <a:rPr lang="en-US" sz="1600" dirty="0"/>
              <a:t>API-KEY</a:t>
            </a:r>
          </a:p>
          <a:p>
            <a:pPr lvl="2"/>
            <a:r>
              <a:rPr lang="en-US" sz="1600" dirty="0"/>
              <a:t>Version</a:t>
            </a:r>
          </a:p>
          <a:p>
            <a:r>
              <a:rPr lang="en-US" dirty="0" err="1"/>
              <a:t>Arbeiten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Google Maps!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Details: </a:t>
            </a:r>
            <a:r>
              <a:rPr lang="en-US" sz="1300" u="sng" dirty="0"/>
              <a:t>https://</a:t>
            </a:r>
            <a:r>
              <a:rPr lang="en-US" sz="1300" u="sng" dirty="0" smtClean="0"/>
              <a:t>developers.google.com/maps/documentation/android/start</a:t>
            </a:r>
            <a:endParaRPr lang="de-AT" sz="1300" u="sng" dirty="0"/>
          </a:p>
          <a:p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Standortbezogene</a:t>
            </a:r>
            <a:r>
              <a:rPr lang="en-US" dirty="0"/>
              <a:t> </a:t>
            </a:r>
            <a:r>
              <a:rPr lang="en-US" dirty="0" err="1"/>
              <a:t>Dienste</a:t>
            </a:r>
            <a:r>
              <a:rPr lang="en-US" dirty="0"/>
              <a:t>, </a:t>
            </a:r>
            <a:r>
              <a:rPr lang="en-US" dirty="0" err="1"/>
              <a:t>Sensoren</a:t>
            </a:r>
            <a:r>
              <a:rPr lang="en-US" dirty="0"/>
              <a:t> und </a:t>
            </a:r>
            <a:r>
              <a:rPr lang="en-US" dirty="0" err="1"/>
              <a:t>Kamera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Workflow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Nutzung</a:t>
            </a:r>
            <a:r>
              <a:rPr lang="en-US" dirty="0"/>
              <a:t> von Google Maps v2 (Android)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623363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Debugging Key </a:t>
            </a:r>
            <a:r>
              <a:rPr lang="en-US" sz="2000" dirty="0" err="1"/>
              <a:t>aus</a:t>
            </a:r>
            <a:r>
              <a:rPr lang="en-US" sz="2000" dirty="0"/>
              <a:t> Eclipse </a:t>
            </a:r>
            <a:r>
              <a:rPr lang="en-US" sz="2000" dirty="0" err="1"/>
              <a:t>lesen</a:t>
            </a:r>
            <a:r>
              <a:rPr lang="en-US" sz="2000" dirty="0"/>
              <a:t> (Window &gt; Preferences &gt; </a:t>
            </a:r>
            <a:r>
              <a:rPr lang="en-US" sz="2000" dirty="0" err="1"/>
              <a:t>Anroid</a:t>
            </a:r>
            <a:r>
              <a:rPr lang="en-US" sz="2000" dirty="0"/>
              <a:t> &gt; Build)</a:t>
            </a:r>
          </a:p>
          <a:p>
            <a:r>
              <a:rPr lang="en-US" sz="2000" dirty="0" err="1"/>
              <a:t>Neues</a:t>
            </a:r>
            <a:r>
              <a:rPr lang="en-US" sz="2000" dirty="0"/>
              <a:t> </a:t>
            </a:r>
            <a:r>
              <a:rPr lang="en-US" sz="2000" dirty="0" err="1"/>
              <a:t>Projekt</a:t>
            </a:r>
            <a:r>
              <a:rPr lang="en-US" sz="2000" dirty="0"/>
              <a:t> in Google API </a:t>
            </a:r>
            <a:r>
              <a:rPr lang="en-US" sz="2000" dirty="0" err="1"/>
              <a:t>Konsole</a:t>
            </a:r>
            <a:r>
              <a:rPr lang="en-US" sz="2000" dirty="0"/>
              <a:t> </a:t>
            </a:r>
            <a:r>
              <a:rPr lang="en-US" sz="2000" dirty="0" err="1"/>
              <a:t>erstellen</a:t>
            </a:r>
            <a:endParaRPr lang="en-US" sz="2000" dirty="0"/>
          </a:p>
          <a:p>
            <a:r>
              <a:rPr lang="en-US" sz="2000" dirty="0"/>
              <a:t>Debugging Key + </a:t>
            </a:r>
            <a:r>
              <a:rPr lang="en-US" sz="2000" dirty="0" err="1"/>
              <a:t>Projekt</a:t>
            </a:r>
            <a:r>
              <a:rPr lang="en-US" sz="2000" dirty="0"/>
              <a:t> </a:t>
            </a:r>
            <a:r>
              <a:rPr lang="en-US" sz="2000" dirty="0" err="1"/>
              <a:t>Packagename</a:t>
            </a:r>
            <a:r>
              <a:rPr lang="en-US" sz="2000" dirty="0"/>
              <a:t> </a:t>
            </a:r>
            <a:r>
              <a:rPr lang="en-US" sz="2000" dirty="0" err="1"/>
              <a:t>eintragen</a:t>
            </a:r>
            <a:endParaRPr lang="de-AT" sz="2000" dirty="0"/>
          </a:p>
          <a:p>
            <a:endParaRPr lang="de-AT" sz="2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Standortbezogene</a:t>
            </a:r>
            <a:r>
              <a:rPr lang="en-US" dirty="0"/>
              <a:t> </a:t>
            </a:r>
            <a:r>
              <a:rPr lang="en-US" dirty="0" err="1"/>
              <a:t>Dienste</a:t>
            </a:r>
            <a:r>
              <a:rPr lang="en-US" dirty="0"/>
              <a:t>, </a:t>
            </a:r>
            <a:r>
              <a:rPr lang="en-US" dirty="0" err="1"/>
              <a:t>Sensoren</a:t>
            </a:r>
            <a:r>
              <a:rPr lang="en-US" dirty="0"/>
              <a:t> und </a:t>
            </a:r>
            <a:r>
              <a:rPr lang="en-US" dirty="0" err="1"/>
              <a:t>Kamera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Google Map API-KEY </a:t>
            </a:r>
            <a:r>
              <a:rPr lang="en-US" dirty="0" err="1" smtClean="0"/>
              <a:t>generieren</a:t>
            </a:r>
            <a:endParaRPr lang="de-AT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780927"/>
            <a:ext cx="4564438" cy="302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867" y="3140536"/>
            <a:ext cx="4244718" cy="2592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hteck 6"/>
          <p:cNvSpPr/>
          <p:nvPr/>
        </p:nvSpPr>
        <p:spPr>
          <a:xfrm>
            <a:off x="1907704" y="4437112"/>
            <a:ext cx="2592288" cy="28803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Rechteck 7"/>
          <p:cNvSpPr/>
          <p:nvPr/>
        </p:nvSpPr>
        <p:spPr>
          <a:xfrm>
            <a:off x="5691082" y="4601142"/>
            <a:ext cx="2592288" cy="28803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834023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Standortbezogene</a:t>
            </a:r>
            <a:r>
              <a:rPr lang="en-US" dirty="0"/>
              <a:t> </a:t>
            </a:r>
            <a:r>
              <a:rPr lang="en-US" dirty="0" err="1"/>
              <a:t>Dienste</a:t>
            </a:r>
            <a:r>
              <a:rPr lang="en-US" dirty="0"/>
              <a:t>, </a:t>
            </a:r>
            <a:r>
              <a:rPr lang="en-US" dirty="0" err="1"/>
              <a:t>Sensoren</a:t>
            </a:r>
            <a:r>
              <a:rPr lang="en-US" dirty="0"/>
              <a:t> und </a:t>
            </a:r>
            <a:r>
              <a:rPr lang="en-US" dirty="0" err="1"/>
              <a:t>Kamera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Bsp</a:t>
            </a:r>
            <a:r>
              <a:rPr lang="en-US" dirty="0" smtClean="0"/>
              <a:t>: </a:t>
            </a:r>
            <a:r>
              <a:rPr lang="en-US" dirty="0" err="1" smtClean="0"/>
              <a:t>Setzen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Markers </a:t>
            </a:r>
            <a:r>
              <a:rPr lang="en-US" dirty="0" err="1" smtClean="0"/>
              <a:t>mit</a:t>
            </a:r>
            <a:r>
              <a:rPr lang="en-US" dirty="0" smtClean="0"/>
              <a:t> Google Maps v2</a:t>
            </a:r>
            <a:endParaRPr lang="de-AT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31097"/>
            <a:ext cx="6600825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 descr="Z:\home\stefan\Dokumente\MIS 2014\ma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264" y="2420888"/>
            <a:ext cx="1928813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bgerundete rechteckige Legende 6"/>
          <p:cNvSpPr/>
          <p:nvPr/>
        </p:nvSpPr>
        <p:spPr>
          <a:xfrm>
            <a:off x="1907704" y="855684"/>
            <a:ext cx="4968552" cy="1494886"/>
          </a:xfrm>
          <a:prstGeom prst="wedgeRoundRectCallout">
            <a:avLst>
              <a:gd name="adj1" fmla="val -65399"/>
              <a:gd name="adj2" fmla="val 57532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2000" dirty="0" smtClean="0"/>
              <a:t>Abfragen des </a:t>
            </a:r>
            <a:r>
              <a:rPr lang="de-AT" sz="2000" dirty="0" err="1" smtClean="0"/>
              <a:t>MapFragments</a:t>
            </a:r>
            <a:r>
              <a:rPr lang="de-AT" sz="2000" dirty="0" smtClean="0"/>
              <a:t> über die </a:t>
            </a:r>
            <a:r>
              <a:rPr lang="de-AT" sz="2000" dirty="0" err="1" smtClean="0"/>
              <a:t>Activity</a:t>
            </a:r>
            <a:r>
              <a:rPr lang="de-AT" sz="2000" dirty="0" smtClean="0"/>
              <a:t>. Das </a:t>
            </a:r>
            <a:r>
              <a:rPr lang="de-AT" sz="2000" dirty="0" err="1" smtClean="0"/>
              <a:t>MapFragment</a:t>
            </a:r>
            <a:r>
              <a:rPr lang="de-AT" sz="2000" dirty="0" smtClean="0"/>
              <a:t> enthält eine </a:t>
            </a:r>
            <a:r>
              <a:rPr lang="de-AT" sz="2000" dirty="0" err="1" smtClean="0"/>
              <a:t>Refernz</a:t>
            </a:r>
            <a:r>
              <a:rPr lang="de-AT" sz="2000" dirty="0" smtClean="0"/>
              <a:t> auf die </a:t>
            </a:r>
            <a:r>
              <a:rPr lang="de-AT" sz="2000" dirty="0" err="1" smtClean="0"/>
              <a:t>GoogleMap</a:t>
            </a:r>
            <a:endParaRPr lang="de-AT" sz="2000" dirty="0"/>
          </a:p>
        </p:txBody>
      </p:sp>
      <p:sp>
        <p:nvSpPr>
          <p:cNvPr id="8" name="Abgerundete rechteckige Legende 7"/>
          <p:cNvSpPr/>
          <p:nvPr/>
        </p:nvSpPr>
        <p:spPr>
          <a:xfrm>
            <a:off x="1547664" y="4221088"/>
            <a:ext cx="4968552" cy="1494886"/>
          </a:xfrm>
          <a:prstGeom prst="wedgeRoundRectCallout">
            <a:avLst>
              <a:gd name="adj1" fmla="val -36479"/>
              <a:gd name="adj2" fmla="val -79369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+mj-lt"/>
              <a:buAutoNum type="arabicPeriod"/>
            </a:pPr>
            <a:r>
              <a:rPr lang="de-AT" sz="2000" dirty="0" smtClean="0"/>
              <a:t>Setzen von </a:t>
            </a:r>
            <a:r>
              <a:rPr lang="de-AT" sz="2000" dirty="0" err="1" smtClean="0"/>
              <a:t>MarkerOptions</a:t>
            </a:r>
            <a:r>
              <a:rPr lang="de-AT" sz="2000" dirty="0" smtClean="0"/>
              <a:t>: Title, Kurzes Text </a:t>
            </a:r>
            <a:r>
              <a:rPr lang="de-AT" sz="2000" dirty="0" err="1" smtClean="0"/>
              <a:t>Snippet</a:t>
            </a:r>
            <a:r>
              <a:rPr lang="de-AT" sz="2000" dirty="0" smtClean="0"/>
              <a:t>, Koordinaten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/>
              <a:t>Setzen</a:t>
            </a:r>
            <a:r>
              <a:rPr lang="en-US" sz="2000" dirty="0" smtClean="0"/>
              <a:t> des Markers</a:t>
            </a:r>
            <a:endParaRPr lang="de-AT" sz="2000" dirty="0"/>
          </a:p>
        </p:txBody>
      </p:sp>
    </p:spTree>
    <p:extLst>
      <p:ext uri="{BB962C8B-B14F-4D97-AF65-F5344CB8AC3E}">
        <p14:creationId xmlns:p14="http://schemas.microsoft.com/office/powerpoint/2010/main" val="3320113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Die Benutzung der Kamerafunktion erfolgt am einfachsten über ein Delegationsmodell:</a:t>
            </a:r>
          </a:p>
          <a:p>
            <a:pPr lvl="1"/>
            <a:r>
              <a:rPr lang="de-DE" dirty="0" err="1"/>
              <a:t>Activity</a:t>
            </a:r>
            <a:r>
              <a:rPr lang="de-DE" dirty="0"/>
              <a:t> „ruft“ eine andere </a:t>
            </a:r>
            <a:r>
              <a:rPr lang="de-DE" dirty="0" err="1"/>
              <a:t>Activity</a:t>
            </a:r>
            <a:r>
              <a:rPr lang="de-DE" dirty="0"/>
              <a:t> mit der Anweisung ein Foto zu machen (</a:t>
            </a:r>
            <a:r>
              <a:rPr lang="de-DE" dirty="0" err="1"/>
              <a:t>MediaStore.ACTION_IMAGE_CAPTURE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Kopplung über einen (impliziten) </a:t>
            </a:r>
            <a:r>
              <a:rPr lang="de-DE" dirty="0" err="1"/>
              <a:t>Intent</a:t>
            </a:r>
            <a:endParaRPr lang="de-DE" dirty="0"/>
          </a:p>
          <a:p>
            <a:pPr lvl="1"/>
            <a:r>
              <a:rPr lang="de-DE" dirty="0"/>
              <a:t>Ergebnis wird dann in </a:t>
            </a:r>
            <a:r>
              <a:rPr lang="de-DE" dirty="0" smtClean="0"/>
              <a:t>der eigenen </a:t>
            </a:r>
            <a:r>
              <a:rPr lang="de-DE" dirty="0" err="1"/>
              <a:t>Activity</a:t>
            </a:r>
            <a:r>
              <a:rPr lang="de-DE" dirty="0"/>
              <a:t> weiter </a:t>
            </a:r>
            <a:br>
              <a:rPr lang="de-DE" dirty="0"/>
            </a:br>
            <a:r>
              <a:rPr lang="de-DE" dirty="0"/>
              <a:t>verarbeitet</a:t>
            </a:r>
          </a:p>
          <a:p>
            <a:pPr lvl="1"/>
            <a:r>
              <a:rPr lang="de-DE" dirty="0"/>
              <a:t>Unterscheidung von </a:t>
            </a:r>
            <a:r>
              <a:rPr lang="de-DE" dirty="0" smtClean="0"/>
              <a:t>zwei Fällen</a:t>
            </a:r>
            <a:r>
              <a:rPr lang="de-DE" dirty="0"/>
              <a:t>:</a:t>
            </a:r>
          </a:p>
          <a:p>
            <a:pPr marL="1314450" lvl="2" indent="-457200">
              <a:buFont typeface="+mj-lt"/>
              <a:buAutoNum type="arabicPeriod"/>
            </a:pPr>
            <a:r>
              <a:rPr lang="de-DE" dirty="0"/>
              <a:t>Übergabe der </a:t>
            </a:r>
            <a:r>
              <a:rPr lang="de-DE" dirty="0" smtClean="0"/>
              <a:t>Bilddaten im </a:t>
            </a:r>
            <a:r>
              <a:rPr lang="de-DE" dirty="0"/>
              <a:t>Event oder</a:t>
            </a:r>
          </a:p>
          <a:p>
            <a:pPr marL="1314450" lvl="2" indent="-457200">
              <a:buFont typeface="+mj-lt"/>
              <a:buAutoNum type="arabicPeriod"/>
            </a:pPr>
            <a:r>
              <a:rPr lang="de-DE" dirty="0"/>
              <a:t>Übergabe der </a:t>
            </a:r>
            <a:r>
              <a:rPr lang="de-DE" dirty="0" smtClean="0"/>
              <a:t>Bilddaten über </a:t>
            </a:r>
            <a:r>
              <a:rPr lang="de-DE" dirty="0"/>
              <a:t>externe Datei</a:t>
            </a:r>
          </a:p>
          <a:p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Standortbezogene</a:t>
            </a:r>
            <a:r>
              <a:rPr lang="en-US" dirty="0"/>
              <a:t> </a:t>
            </a:r>
            <a:r>
              <a:rPr lang="en-US" dirty="0" err="1"/>
              <a:t>Dienste</a:t>
            </a:r>
            <a:r>
              <a:rPr lang="en-US" dirty="0"/>
              <a:t>, </a:t>
            </a:r>
            <a:r>
              <a:rPr lang="en-US" dirty="0" err="1"/>
              <a:t>Sensoren</a:t>
            </a:r>
            <a:r>
              <a:rPr lang="en-US" dirty="0"/>
              <a:t> und </a:t>
            </a:r>
            <a:r>
              <a:rPr lang="en-US" dirty="0" err="1"/>
              <a:t>Kamera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Benutzung</a:t>
            </a:r>
            <a:r>
              <a:rPr lang="en-US" dirty="0" smtClean="0"/>
              <a:t> der </a:t>
            </a:r>
            <a:r>
              <a:rPr lang="en-US" dirty="0" err="1" smtClean="0"/>
              <a:t>Kamerafunktion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Intents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244703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Aufruf der „Kamera-</a:t>
            </a:r>
            <a:r>
              <a:rPr lang="de-DE" dirty="0" err="1"/>
              <a:t>Activity</a:t>
            </a:r>
            <a:r>
              <a:rPr lang="de-DE" dirty="0"/>
              <a:t>“ über einen </a:t>
            </a:r>
            <a:r>
              <a:rPr lang="de-DE" dirty="0" err="1"/>
              <a:t>Intent</a:t>
            </a:r>
            <a:endParaRPr lang="de-DE" dirty="0"/>
          </a:p>
          <a:p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Standortbezogene</a:t>
            </a:r>
            <a:r>
              <a:rPr lang="en-US" dirty="0"/>
              <a:t> </a:t>
            </a:r>
            <a:r>
              <a:rPr lang="en-US" dirty="0" err="1"/>
              <a:t>Dienste</a:t>
            </a:r>
            <a:r>
              <a:rPr lang="en-US" dirty="0"/>
              <a:t>, </a:t>
            </a:r>
            <a:r>
              <a:rPr lang="en-US" dirty="0" err="1"/>
              <a:t>Sensoren</a:t>
            </a:r>
            <a:r>
              <a:rPr lang="en-US" dirty="0"/>
              <a:t> und </a:t>
            </a:r>
            <a:r>
              <a:rPr lang="en-US" dirty="0" err="1"/>
              <a:t>Kamera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Kamerafunktion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Intents</a:t>
            </a:r>
            <a:endParaRPr lang="de-AT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55" y="1813823"/>
            <a:ext cx="6525725" cy="43964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Abgerundete rechteckige Legende 5"/>
          <p:cNvSpPr/>
          <p:nvPr/>
        </p:nvSpPr>
        <p:spPr>
          <a:xfrm>
            <a:off x="5877145" y="3068960"/>
            <a:ext cx="2835396" cy="340519"/>
          </a:xfrm>
          <a:prstGeom prst="wedgeRoundRectCallout">
            <a:avLst>
              <a:gd name="adj1" fmla="val -37390"/>
              <a:gd name="adj2" fmla="val -111770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AT" sz="1400" dirty="0" smtClean="0"/>
              <a:t>Fall 1 (Daten im Event)</a:t>
            </a:r>
            <a:endParaRPr lang="de-AT" sz="1400" dirty="0"/>
          </a:p>
        </p:txBody>
      </p:sp>
      <p:sp>
        <p:nvSpPr>
          <p:cNvPr id="7" name="Abgerundete rechteckige Legende 6"/>
          <p:cNvSpPr/>
          <p:nvPr/>
        </p:nvSpPr>
        <p:spPr>
          <a:xfrm>
            <a:off x="6111172" y="4986173"/>
            <a:ext cx="2835396" cy="1055608"/>
          </a:xfrm>
          <a:prstGeom prst="wedgeRoundRectCallout">
            <a:avLst>
              <a:gd name="adj1" fmla="val -63186"/>
              <a:gd name="adj2" fmla="val -18082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AT" sz="1400" dirty="0" smtClean="0"/>
              <a:t>Fall 2 (Daten in externer Datei, Spezifikation des Dateinamens über ein zusätzliches Meta-Datum („Extra“)</a:t>
            </a:r>
            <a:endParaRPr lang="de-AT" sz="1400" dirty="0"/>
          </a:p>
        </p:txBody>
      </p:sp>
    </p:spTree>
    <p:extLst>
      <p:ext uri="{BB962C8B-B14F-4D97-AF65-F5344CB8AC3E}">
        <p14:creationId xmlns:p14="http://schemas.microsoft.com/office/powerpoint/2010/main" val="9872409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Standortbezogene</a:t>
            </a:r>
            <a:r>
              <a:rPr lang="en-US" dirty="0"/>
              <a:t> </a:t>
            </a:r>
            <a:r>
              <a:rPr lang="en-US" dirty="0" err="1"/>
              <a:t>Dienste</a:t>
            </a:r>
            <a:r>
              <a:rPr lang="en-US" dirty="0"/>
              <a:t>, </a:t>
            </a:r>
            <a:r>
              <a:rPr lang="en-US" dirty="0" err="1"/>
              <a:t>Sensoren</a:t>
            </a:r>
            <a:r>
              <a:rPr lang="en-US" dirty="0"/>
              <a:t> und </a:t>
            </a:r>
            <a:r>
              <a:rPr lang="en-US" dirty="0" err="1"/>
              <a:t>Kamera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Übergabe</a:t>
            </a:r>
            <a:r>
              <a:rPr lang="en-US" dirty="0" smtClean="0"/>
              <a:t> der </a:t>
            </a:r>
            <a:r>
              <a:rPr lang="en-US" dirty="0" err="1" smtClean="0"/>
              <a:t>Bilddatei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Event (in den </a:t>
            </a:r>
            <a:r>
              <a:rPr lang="en-US" dirty="0" err="1" smtClean="0"/>
              <a:t>Eventdaten</a:t>
            </a:r>
            <a:r>
              <a:rPr lang="en-US" dirty="0" smtClean="0"/>
              <a:t>)</a:t>
            </a:r>
            <a:endParaRPr lang="de-AT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980"/>
          <a:stretch/>
        </p:blipFill>
        <p:spPr bwMode="auto">
          <a:xfrm>
            <a:off x="528344" y="1720225"/>
            <a:ext cx="7203007" cy="3283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Abgerundete rechteckige Legende 5"/>
          <p:cNvSpPr/>
          <p:nvPr/>
        </p:nvSpPr>
        <p:spPr>
          <a:xfrm>
            <a:off x="3410871" y="3051323"/>
            <a:ext cx="2835396" cy="340519"/>
          </a:xfrm>
          <a:prstGeom prst="wedgeRoundRectCallout">
            <a:avLst>
              <a:gd name="adj1" fmla="val -78303"/>
              <a:gd name="adj2" fmla="val 44539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AT" sz="1400" dirty="0" smtClean="0"/>
              <a:t>Eventdaten enthalten das Bild</a:t>
            </a:r>
            <a:endParaRPr lang="de-AT" sz="1400" dirty="0"/>
          </a:p>
        </p:txBody>
      </p:sp>
      <p:sp>
        <p:nvSpPr>
          <p:cNvPr id="7" name="Abgerundete rechteckige Legende 6"/>
          <p:cNvSpPr/>
          <p:nvPr/>
        </p:nvSpPr>
        <p:spPr>
          <a:xfrm>
            <a:off x="4923039" y="4049316"/>
            <a:ext cx="3384376" cy="578882"/>
          </a:xfrm>
          <a:prstGeom prst="wedgeRoundRectCallout">
            <a:avLst>
              <a:gd name="adj1" fmla="val -78866"/>
              <a:gd name="adj2" fmla="val 31376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AT" sz="1400" dirty="0" smtClean="0"/>
              <a:t>Bilddaten werden in der im Layout vorbereiteten </a:t>
            </a:r>
            <a:r>
              <a:rPr lang="de-AT" sz="1400" dirty="0" err="1" smtClean="0"/>
              <a:t>ImageView</a:t>
            </a:r>
            <a:r>
              <a:rPr lang="de-AT" sz="1400" dirty="0" smtClean="0"/>
              <a:t> angezeigt</a:t>
            </a:r>
            <a:endParaRPr lang="de-AT" sz="1400" dirty="0"/>
          </a:p>
        </p:txBody>
      </p:sp>
      <p:sp>
        <p:nvSpPr>
          <p:cNvPr id="8" name="Abgerundete rechteckige Legende 7"/>
          <p:cNvSpPr/>
          <p:nvPr/>
        </p:nvSpPr>
        <p:spPr>
          <a:xfrm>
            <a:off x="3266855" y="1047535"/>
            <a:ext cx="5760640" cy="578882"/>
          </a:xfrm>
          <a:prstGeom prst="wedgeRoundRectCallout">
            <a:avLst>
              <a:gd name="adj1" fmla="val -49065"/>
              <a:gd name="adj2" fmla="val 103280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AT" sz="1400" dirty="0" err="1" smtClean="0"/>
              <a:t>EventMethode</a:t>
            </a:r>
            <a:r>
              <a:rPr lang="de-AT" sz="1400" dirty="0" smtClean="0"/>
              <a:t>, die nach Abarbeiten des aufgerufenen </a:t>
            </a:r>
            <a:r>
              <a:rPr lang="de-AT" sz="1400" dirty="0" err="1" smtClean="0"/>
              <a:t>Intents</a:t>
            </a:r>
            <a:r>
              <a:rPr lang="de-AT" sz="1400" dirty="0" smtClean="0"/>
              <a:t> gerufen wird</a:t>
            </a:r>
            <a:endParaRPr lang="de-AT" sz="1400" dirty="0"/>
          </a:p>
        </p:txBody>
      </p:sp>
    </p:spTree>
    <p:extLst>
      <p:ext uri="{BB962C8B-B14F-4D97-AF65-F5344CB8AC3E}">
        <p14:creationId xmlns:p14="http://schemas.microsoft.com/office/powerpoint/2010/main" val="37774799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Standortbezogene</a:t>
            </a:r>
            <a:r>
              <a:rPr lang="en-US" dirty="0"/>
              <a:t> </a:t>
            </a:r>
            <a:r>
              <a:rPr lang="en-US" dirty="0" err="1"/>
              <a:t>Dienste</a:t>
            </a:r>
            <a:r>
              <a:rPr lang="en-US" dirty="0"/>
              <a:t>, </a:t>
            </a:r>
            <a:r>
              <a:rPr lang="en-US" dirty="0" err="1"/>
              <a:t>Sensoren</a:t>
            </a:r>
            <a:r>
              <a:rPr lang="en-US" dirty="0"/>
              <a:t> und </a:t>
            </a:r>
            <a:r>
              <a:rPr lang="en-US" dirty="0" err="1"/>
              <a:t>Kamera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/>
              <a:t>Übergabe der Bilddaten über Event  (aus der Datei)</a:t>
            </a:r>
            <a:endParaRPr lang="de-AT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671"/>
          <a:stretch/>
        </p:blipFill>
        <p:spPr bwMode="auto">
          <a:xfrm>
            <a:off x="467544" y="1268760"/>
            <a:ext cx="7251291" cy="39604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Abgerundete rechteckige Legende 5"/>
          <p:cNvSpPr/>
          <p:nvPr/>
        </p:nvSpPr>
        <p:spPr>
          <a:xfrm>
            <a:off x="6444208" y="1725643"/>
            <a:ext cx="2592288" cy="578882"/>
          </a:xfrm>
          <a:prstGeom prst="wedgeRoundRectCallout">
            <a:avLst>
              <a:gd name="adj1" fmla="val -108065"/>
              <a:gd name="adj2" fmla="val 13276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AT" sz="1400" dirty="0" smtClean="0"/>
              <a:t>Lesen der Bilddimensionen aus der Datei</a:t>
            </a:r>
            <a:endParaRPr lang="de-AT" sz="1400" dirty="0"/>
          </a:p>
        </p:txBody>
      </p:sp>
      <p:sp>
        <p:nvSpPr>
          <p:cNvPr id="7" name="Abgerundete rechteckige Legende 6"/>
          <p:cNvSpPr/>
          <p:nvPr/>
        </p:nvSpPr>
        <p:spPr>
          <a:xfrm>
            <a:off x="5940152" y="2490078"/>
            <a:ext cx="3096344" cy="578882"/>
          </a:xfrm>
          <a:prstGeom prst="wedgeRoundRectCallout">
            <a:avLst>
              <a:gd name="adj1" fmla="val -66229"/>
              <a:gd name="adj2" fmla="val 23148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AT" sz="1400" dirty="0" smtClean="0"/>
              <a:t>Skalierung auf die Größe des </a:t>
            </a:r>
            <a:r>
              <a:rPr lang="de-AT" sz="1400" dirty="0" err="1" smtClean="0"/>
              <a:t>ImageViews</a:t>
            </a:r>
            <a:endParaRPr lang="de-AT" sz="1400" dirty="0"/>
          </a:p>
        </p:txBody>
      </p:sp>
      <p:sp>
        <p:nvSpPr>
          <p:cNvPr id="8" name="Abgerundete rechteckige Legende 7"/>
          <p:cNvSpPr/>
          <p:nvPr/>
        </p:nvSpPr>
        <p:spPr>
          <a:xfrm>
            <a:off x="5796136" y="4293096"/>
            <a:ext cx="3096344" cy="578882"/>
          </a:xfrm>
          <a:prstGeom prst="wedgeRoundRectCallout">
            <a:avLst>
              <a:gd name="adj1" fmla="val -74535"/>
              <a:gd name="adj2" fmla="val -32796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AT" sz="1400" dirty="0" smtClean="0"/>
              <a:t>Lesen und Anzeigen des Bildes in der vorbereiteten </a:t>
            </a:r>
            <a:r>
              <a:rPr lang="de-AT" sz="1400" dirty="0" err="1" smtClean="0"/>
              <a:t>ImageView</a:t>
            </a:r>
            <a:endParaRPr lang="de-AT" sz="1400" dirty="0"/>
          </a:p>
        </p:txBody>
      </p:sp>
    </p:spTree>
    <p:extLst>
      <p:ext uri="{BB962C8B-B14F-4D97-AF65-F5344CB8AC3E}">
        <p14:creationId xmlns:p14="http://schemas.microsoft.com/office/powerpoint/2010/main" val="1475715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err="1" smtClean="0"/>
              <a:t>Android</a:t>
            </a:r>
            <a:r>
              <a:rPr lang="de-DE" dirty="0" smtClean="0"/>
              <a:t> Geräte besitzen unterschiedliche Sensoren, welche Bewegungs-, Lage- und Umweltinformationen zur Verfügung stellen können.</a:t>
            </a:r>
            <a:endParaRPr lang="de-DE" dirty="0"/>
          </a:p>
          <a:p>
            <a:r>
              <a:rPr lang="de-DE" dirty="0"/>
              <a:t>Unterschieden werden </a:t>
            </a:r>
          </a:p>
          <a:p>
            <a:pPr lvl="1"/>
            <a:r>
              <a:rPr lang="de-DE" b="1" dirty="0"/>
              <a:t>Umweltsensoren (z.B. Temperatur, Umgebungslicht, Feuchtigkeit, …)</a:t>
            </a:r>
            <a:br>
              <a:rPr lang="de-DE" b="1" dirty="0"/>
            </a:br>
            <a:r>
              <a:rPr lang="de-DE" dirty="0" smtClean="0">
                <a:sym typeface="Wingdings"/>
              </a:rPr>
              <a:t>z.B</a:t>
            </a:r>
            <a:r>
              <a:rPr lang="de-DE" dirty="0">
                <a:sym typeface="Wingdings"/>
              </a:rPr>
              <a:t>. zur Anpassung der Displayhelligkeit an die Umgebung</a:t>
            </a:r>
            <a:endParaRPr lang="de-DE" dirty="0"/>
          </a:p>
          <a:p>
            <a:pPr lvl="1"/>
            <a:r>
              <a:rPr lang="de-DE" b="1" dirty="0" smtClean="0"/>
              <a:t>Bewegungssensoren (z.B</a:t>
            </a:r>
            <a:r>
              <a:rPr lang="de-DE" b="1" dirty="0"/>
              <a:t>. Beschleunigungs- und Neigungssensoren, …)</a:t>
            </a:r>
            <a:br>
              <a:rPr lang="de-DE" b="1" dirty="0"/>
            </a:br>
            <a:r>
              <a:rPr lang="de-DE" dirty="0" smtClean="0">
                <a:sym typeface="Wingdings"/>
              </a:rPr>
              <a:t>z.B</a:t>
            </a:r>
            <a:r>
              <a:rPr lang="de-DE" dirty="0">
                <a:sym typeface="Wingdings"/>
              </a:rPr>
              <a:t>. zur Nutzung der Geräteneigung zur Interaktion und Lageerkennung</a:t>
            </a:r>
            <a:endParaRPr lang="de-DE" dirty="0"/>
          </a:p>
          <a:p>
            <a:pPr lvl="1"/>
            <a:r>
              <a:rPr lang="de-DE" b="1" dirty="0" smtClean="0"/>
              <a:t>Lagesensoren </a:t>
            </a:r>
            <a:r>
              <a:rPr lang="de-DE" b="1" dirty="0"/>
              <a:t>(z.B. </a:t>
            </a:r>
            <a:r>
              <a:rPr lang="de-DE" b="1" dirty="0" smtClean="0"/>
              <a:t>Magnetfeldsensoren</a:t>
            </a:r>
            <a:r>
              <a:rPr lang="de-DE" b="1" dirty="0"/>
              <a:t>, …)</a:t>
            </a:r>
            <a:br>
              <a:rPr lang="de-DE" b="1" dirty="0"/>
            </a:br>
            <a:r>
              <a:rPr lang="de-DE" dirty="0" smtClean="0">
                <a:sym typeface="Wingdings"/>
              </a:rPr>
              <a:t>z.B</a:t>
            </a:r>
            <a:r>
              <a:rPr lang="de-DE" dirty="0">
                <a:sym typeface="Wingdings"/>
              </a:rPr>
              <a:t>. </a:t>
            </a:r>
            <a:r>
              <a:rPr lang="de-DE" dirty="0" smtClean="0">
                <a:sym typeface="Wingdings"/>
              </a:rPr>
              <a:t>zur Orientierung</a:t>
            </a:r>
            <a:endParaRPr lang="de-DE" dirty="0">
              <a:sym typeface="Wingdings"/>
            </a:endParaRPr>
          </a:p>
          <a:p>
            <a:r>
              <a:rPr lang="de-DE" dirty="0">
                <a:sym typeface="Wingdings"/>
              </a:rPr>
              <a:t>Die Ausstattung mit Sensoren ist gerätespezifisch und unterscheidet sich stark in Bezug auf Anzahl und Präzision</a:t>
            </a:r>
          </a:p>
          <a:p>
            <a:pPr lvl="1"/>
            <a:r>
              <a:rPr lang="de-DE" dirty="0" err="1">
                <a:sym typeface="Wingdings"/>
              </a:rPr>
              <a:t>Android</a:t>
            </a:r>
            <a:r>
              <a:rPr lang="de-DE" dirty="0">
                <a:sym typeface="Wingdings"/>
              </a:rPr>
              <a:t> Framework bietet einen vereinfachten </a:t>
            </a:r>
            <a:r>
              <a:rPr lang="de-DE" dirty="0" smtClean="0">
                <a:sym typeface="Wingdings"/>
              </a:rPr>
              <a:t>und standardisierten Zugriff </a:t>
            </a:r>
            <a:r>
              <a:rPr lang="de-DE" dirty="0">
                <a:sym typeface="Wingdings"/>
              </a:rPr>
              <a:t>auf diese </a:t>
            </a:r>
            <a:r>
              <a:rPr lang="de-DE" dirty="0" smtClean="0">
                <a:sym typeface="Wingdings"/>
              </a:rPr>
              <a:t>Sensordaten</a:t>
            </a:r>
            <a:endParaRPr lang="de-DE" dirty="0"/>
          </a:p>
          <a:p>
            <a:endParaRPr lang="de-AT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Standortbezogene</a:t>
            </a:r>
            <a:r>
              <a:rPr lang="en-US" dirty="0"/>
              <a:t> </a:t>
            </a:r>
            <a:r>
              <a:rPr lang="en-US" dirty="0" err="1"/>
              <a:t>Dienste</a:t>
            </a:r>
            <a:r>
              <a:rPr lang="en-US" dirty="0"/>
              <a:t>, </a:t>
            </a:r>
            <a:r>
              <a:rPr lang="en-US" dirty="0" err="1"/>
              <a:t>Sensoren</a:t>
            </a:r>
            <a:r>
              <a:rPr lang="en-US" dirty="0"/>
              <a:t> und </a:t>
            </a:r>
            <a:r>
              <a:rPr lang="en-US" dirty="0" err="1"/>
              <a:t>Kamera</a:t>
            </a:r>
            <a:endParaRPr lang="de-AT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Sensoren</a:t>
            </a:r>
            <a:r>
              <a:rPr lang="en-US" dirty="0" smtClean="0"/>
              <a:t> in Android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138770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267200" y="1219200"/>
            <a:ext cx="3962400" cy="4800600"/>
          </a:xfrm>
        </p:spPr>
        <p:txBody>
          <a:bodyPr/>
          <a:lstStyle/>
          <a:p>
            <a:r>
              <a:rPr lang="en-US" dirty="0" err="1" smtClean="0"/>
              <a:t>Welche</a:t>
            </a:r>
            <a:r>
              <a:rPr lang="en-US" dirty="0" smtClean="0"/>
              <a:t> </a:t>
            </a:r>
            <a:r>
              <a:rPr lang="en-US" dirty="0" err="1" smtClean="0"/>
              <a:t>Sensoren</a:t>
            </a:r>
            <a:r>
              <a:rPr lang="en-US" dirty="0" smtClean="0"/>
              <a:t> </a:t>
            </a:r>
            <a:r>
              <a:rPr lang="en-US" dirty="0" err="1" smtClean="0"/>
              <a:t>gibt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und </a:t>
            </a: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können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</a:t>
            </a:r>
            <a:r>
              <a:rPr lang="en-US" dirty="0" err="1" smtClean="0"/>
              <a:t>verwendet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Welche</a:t>
            </a:r>
            <a:r>
              <a:rPr lang="en-US" dirty="0" smtClean="0"/>
              <a:t> </a:t>
            </a:r>
            <a:r>
              <a:rPr lang="en-US" dirty="0" err="1" smtClean="0"/>
              <a:t>Möglichkeiten</a:t>
            </a:r>
            <a:r>
              <a:rPr lang="en-US" dirty="0" smtClean="0"/>
              <a:t> </a:t>
            </a:r>
            <a:r>
              <a:rPr lang="en-US" dirty="0" err="1" smtClean="0"/>
              <a:t>gibt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zur</a:t>
            </a:r>
            <a:r>
              <a:rPr lang="en-US" dirty="0" smtClean="0"/>
              <a:t> </a:t>
            </a:r>
            <a:r>
              <a:rPr lang="en-US" dirty="0" err="1" smtClean="0"/>
              <a:t>Positionsbestimmung</a:t>
            </a:r>
            <a:r>
              <a:rPr lang="en-US" dirty="0" smtClean="0"/>
              <a:t> (Indoor u. Outdoor)?</a:t>
            </a:r>
          </a:p>
          <a:p>
            <a:r>
              <a:rPr lang="en-US" dirty="0" err="1" smtClean="0"/>
              <a:t>Arbeiten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der </a:t>
            </a:r>
            <a:r>
              <a:rPr lang="en-US" dirty="0" err="1" smtClean="0"/>
              <a:t>Kamera</a:t>
            </a:r>
            <a:endParaRPr lang="en-US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Standortbezogene</a:t>
            </a:r>
            <a:r>
              <a:rPr lang="en-US" dirty="0"/>
              <a:t> </a:t>
            </a:r>
            <a:r>
              <a:rPr lang="en-US" dirty="0" err="1"/>
              <a:t>Dienste</a:t>
            </a:r>
            <a:r>
              <a:rPr lang="en-US" dirty="0"/>
              <a:t>, </a:t>
            </a:r>
            <a:r>
              <a:rPr lang="en-US" dirty="0" err="1"/>
              <a:t>Sensoren</a:t>
            </a:r>
            <a:r>
              <a:rPr lang="en-US" dirty="0"/>
              <a:t> und </a:t>
            </a:r>
            <a:r>
              <a:rPr lang="en-US" dirty="0" err="1"/>
              <a:t>Kamera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“Take Away”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diese</a:t>
            </a:r>
            <a:r>
              <a:rPr lang="en-US" dirty="0" smtClean="0"/>
              <a:t> </a:t>
            </a:r>
            <a:r>
              <a:rPr lang="en-US" dirty="0" err="1" smtClean="0"/>
              <a:t>Einheit</a:t>
            </a:r>
            <a:endParaRPr lang="de-AT" dirty="0"/>
          </a:p>
        </p:txBody>
      </p:sp>
      <p:pic>
        <p:nvPicPr>
          <p:cNvPr id="5" name="Picture 3" descr="MPj03826740000[1]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 l="15906" t="17941" r="7480" b="16086"/>
          <a:stretch>
            <a:fillRect/>
          </a:stretch>
        </p:blipFill>
        <p:spPr bwMode="auto">
          <a:xfrm>
            <a:off x="528638" y="1146189"/>
            <a:ext cx="3613150" cy="435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90051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AT" dirty="0"/>
              <a:t>Die Arbeit mit Sensoren benutzt folgende API und Klassen</a:t>
            </a:r>
          </a:p>
          <a:p>
            <a:pPr lvl="1"/>
            <a:r>
              <a:rPr lang="de-AT" b="1" dirty="0" err="1"/>
              <a:t>SensorManager</a:t>
            </a:r>
            <a:r>
              <a:rPr lang="de-AT" b="1" dirty="0"/>
              <a:t>:</a:t>
            </a:r>
            <a:r>
              <a:rPr lang="de-AT" dirty="0"/>
              <a:t> stellt  zentral den Zugriff auf alle Sensoren bereit. Liefert Informationen über </a:t>
            </a:r>
            <a:r>
              <a:rPr lang="de-AT" dirty="0" err="1"/>
              <a:t>Defaultsensoren</a:t>
            </a:r>
            <a:r>
              <a:rPr lang="de-AT" dirty="0"/>
              <a:t> und deren Verfügbarkeit</a:t>
            </a:r>
          </a:p>
          <a:p>
            <a:pPr lvl="1"/>
            <a:r>
              <a:rPr lang="de-AT" b="1" dirty="0"/>
              <a:t>Sensor:</a:t>
            </a:r>
            <a:r>
              <a:rPr lang="de-AT" dirty="0"/>
              <a:t> ist die Klasse, die einen spezifischen Sensor kapselt; ermöglicht das Auslesen von Sensorinformationen und das Verknüpfen mit anderen Klassen</a:t>
            </a:r>
          </a:p>
          <a:p>
            <a:pPr lvl="1"/>
            <a:r>
              <a:rPr lang="de-AT" b="1" dirty="0" err="1"/>
              <a:t>SensorEventListener</a:t>
            </a:r>
            <a:r>
              <a:rPr lang="de-AT" b="1" dirty="0"/>
              <a:t>:</a:t>
            </a:r>
            <a:r>
              <a:rPr lang="de-AT" dirty="0"/>
              <a:t> sind Klassen, die auf Sensorevents registriert werden und so Änderungen der Sensordaten aufnehmen und weiterverarbeiten können</a:t>
            </a:r>
          </a:p>
          <a:p>
            <a:pPr lvl="1"/>
            <a:r>
              <a:rPr lang="de-AT" b="1" dirty="0" err="1"/>
              <a:t>SensorEvent</a:t>
            </a:r>
            <a:r>
              <a:rPr lang="de-AT" b="1" dirty="0"/>
              <a:t>:</a:t>
            </a:r>
            <a:r>
              <a:rPr lang="de-AT" dirty="0"/>
              <a:t> kapselt alle Informationen zu einem sensorspezifischen Event, also die Sensordaten, den Zeitpunkt, die Genauigkeit des Messwertes und eine Referenz auf den Sensor, der die Daten erzeugt hat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Standortbezogene</a:t>
            </a:r>
            <a:r>
              <a:rPr lang="en-US" dirty="0"/>
              <a:t> </a:t>
            </a:r>
            <a:r>
              <a:rPr lang="en-US" dirty="0" err="1"/>
              <a:t>Dienste</a:t>
            </a:r>
            <a:r>
              <a:rPr lang="en-US" dirty="0"/>
              <a:t>, </a:t>
            </a:r>
            <a:r>
              <a:rPr lang="en-US" dirty="0" err="1"/>
              <a:t>Sensoren</a:t>
            </a:r>
            <a:r>
              <a:rPr lang="en-US" dirty="0"/>
              <a:t> und </a:t>
            </a:r>
            <a:r>
              <a:rPr lang="en-US" dirty="0" err="1"/>
              <a:t>Kamera</a:t>
            </a:r>
            <a:endParaRPr lang="de-AT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Sensoren</a:t>
            </a:r>
            <a:r>
              <a:rPr lang="en-US" dirty="0" smtClean="0"/>
              <a:t> in Android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07908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609600" y="1219200"/>
            <a:ext cx="6392670" cy="4800600"/>
          </a:xfrm>
        </p:spPr>
        <p:txBody>
          <a:bodyPr>
            <a:normAutofit lnSpcReduction="10000"/>
          </a:bodyPr>
          <a:lstStyle/>
          <a:p>
            <a:r>
              <a:rPr lang="de-AT" dirty="0" smtClean="0"/>
              <a:t>Sensoren </a:t>
            </a:r>
            <a:r>
              <a:rPr lang="de-AT" dirty="0"/>
              <a:t>liefern Vektoren von Messwerten, welche vom Anwendungsentwickler interpretiert und möglicherweise noch bereinigt werden müssen.</a:t>
            </a:r>
          </a:p>
          <a:p>
            <a:r>
              <a:rPr lang="de-AT" dirty="0"/>
              <a:t>Genaues Verständnis über die gelieferten Messwerte benötigt tiefergehendes Wissen über Physik und Elektrotechnik.</a:t>
            </a:r>
          </a:p>
          <a:p>
            <a:r>
              <a:rPr lang="de-AT" dirty="0" smtClean="0"/>
              <a:t>Alle Sensordaten werden als dreidimensionale Vektoren [</a:t>
            </a:r>
            <a:r>
              <a:rPr lang="de-AT" dirty="0" err="1" smtClean="0"/>
              <a:t>x,y,z</a:t>
            </a:r>
            <a:r>
              <a:rPr lang="de-AT" dirty="0" smtClean="0"/>
              <a:t>] wiedergegeben</a:t>
            </a:r>
          </a:p>
          <a:p>
            <a:r>
              <a:rPr lang="en-US" dirty="0" err="1" smtClean="0"/>
              <a:t>Beispiel</a:t>
            </a:r>
            <a:r>
              <a:rPr lang="en-US" dirty="0" smtClean="0"/>
              <a:t> </a:t>
            </a:r>
            <a:r>
              <a:rPr lang="en-US" dirty="0" err="1" smtClean="0"/>
              <a:t>Lagesensor</a:t>
            </a:r>
            <a:endParaRPr lang="de-AT" dirty="0"/>
          </a:p>
          <a:p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Standortbezogene</a:t>
            </a:r>
            <a:r>
              <a:rPr lang="en-US" dirty="0"/>
              <a:t> </a:t>
            </a:r>
            <a:r>
              <a:rPr lang="en-US" dirty="0" err="1"/>
              <a:t>Dienste</a:t>
            </a:r>
            <a:r>
              <a:rPr lang="en-US" dirty="0"/>
              <a:t>, </a:t>
            </a:r>
            <a:r>
              <a:rPr lang="en-US" dirty="0" err="1"/>
              <a:t>Sensoren</a:t>
            </a:r>
            <a:r>
              <a:rPr lang="en-US" dirty="0"/>
              <a:t> und </a:t>
            </a:r>
            <a:r>
              <a:rPr lang="en-US" dirty="0" err="1"/>
              <a:t>Kamera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Arbeiten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Sensoren</a:t>
            </a:r>
            <a:endParaRPr lang="de-A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375" y="1583795"/>
            <a:ext cx="2522120" cy="3015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1345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AT" dirty="0" err="1"/>
              <a:t>Accelerometer</a:t>
            </a:r>
            <a:r>
              <a:rPr lang="de-AT" dirty="0"/>
              <a:t> (</a:t>
            </a:r>
            <a:r>
              <a:rPr lang="de-AT" dirty="0" err="1"/>
              <a:t>TYPE_ACCELEROMETER</a:t>
            </a:r>
            <a:r>
              <a:rPr lang="de-AT" dirty="0"/>
              <a:t>)</a:t>
            </a:r>
          </a:p>
          <a:p>
            <a:pPr lvl="1"/>
            <a:r>
              <a:rPr lang="de-AT" dirty="0"/>
              <a:t>Der </a:t>
            </a:r>
            <a:r>
              <a:rPr lang="de-AT" dirty="0" err="1"/>
              <a:t>Accelerometer</a:t>
            </a:r>
            <a:r>
              <a:rPr lang="de-AT" dirty="0"/>
              <a:t> misst die </a:t>
            </a:r>
            <a:r>
              <a:rPr lang="de-AT" dirty="0" smtClean="0"/>
              <a:t>Beschleunigung eines Gegenstands mittels der einwirkenden </a:t>
            </a:r>
            <a:r>
              <a:rPr lang="de-AT" dirty="0" err="1" smtClean="0"/>
              <a:t>Gravitations</a:t>
            </a:r>
            <a:r>
              <a:rPr lang="de-AT" dirty="0" smtClean="0"/>
              <a:t> Kraft</a:t>
            </a:r>
            <a:r>
              <a:rPr lang="de-AT" dirty="0"/>
              <a:t>. In der Ruheposition liefert der </a:t>
            </a:r>
            <a:r>
              <a:rPr lang="de-AT" dirty="0" err="1"/>
              <a:t>Accelerometer</a:t>
            </a:r>
            <a:r>
              <a:rPr lang="de-AT" dirty="0"/>
              <a:t> deshalb 1g = 9,81 m/s² in der z-Achse, was genau die Erdanziehungskraft wiederspiegelt. Im freien Fall würde der </a:t>
            </a:r>
            <a:r>
              <a:rPr lang="de-AT" dirty="0" err="1"/>
              <a:t>Accelerometer</a:t>
            </a:r>
            <a:r>
              <a:rPr lang="de-AT" dirty="0"/>
              <a:t> 0 m/s² liefern.</a:t>
            </a:r>
          </a:p>
          <a:p>
            <a:pPr lvl="1"/>
            <a:r>
              <a:rPr lang="de-AT" dirty="0"/>
              <a:t>Zu Nutzung der Werte muss deshalb meistens die Gravitationskraft herausgerechnet werden. </a:t>
            </a:r>
            <a:r>
              <a:rPr lang="de-AT" dirty="0" smtClean="0"/>
              <a:t>Der </a:t>
            </a:r>
            <a:r>
              <a:rPr lang="de-AT" dirty="0" err="1"/>
              <a:t>LINEAR_ACCELEROMETER</a:t>
            </a:r>
            <a:r>
              <a:rPr lang="de-AT" dirty="0"/>
              <a:t> implementiert dies bereits Softwareseitig.</a:t>
            </a:r>
          </a:p>
          <a:p>
            <a:pPr lvl="1"/>
            <a:r>
              <a:rPr lang="de-AT" dirty="0"/>
              <a:t>Die Werte des Vektors [</a:t>
            </a:r>
            <a:r>
              <a:rPr lang="de-AT" dirty="0" err="1"/>
              <a:t>x,y,z</a:t>
            </a:r>
            <a:r>
              <a:rPr lang="de-AT" dirty="0"/>
              <a:t>] </a:t>
            </a:r>
            <a:r>
              <a:rPr lang="de-AT" dirty="0" smtClean="0"/>
              <a:t>repräsentieren </a:t>
            </a:r>
            <a:r>
              <a:rPr lang="de-AT" dirty="0"/>
              <a:t>positive/negative Beschleunigung entlang </a:t>
            </a:r>
            <a:r>
              <a:rPr lang="de-AT" dirty="0" smtClean="0"/>
              <a:t>der entsprechenden </a:t>
            </a:r>
            <a:r>
              <a:rPr lang="de-AT" dirty="0"/>
              <a:t>Achse.</a:t>
            </a:r>
          </a:p>
          <a:p>
            <a:r>
              <a:rPr lang="de-AT" dirty="0"/>
              <a:t>Möglichkeiten: Messen der </a:t>
            </a:r>
            <a:r>
              <a:rPr lang="de-AT" dirty="0" err="1"/>
              <a:t>Geschwindigkeit,wenn</a:t>
            </a:r>
            <a:r>
              <a:rPr lang="de-AT" dirty="0"/>
              <a:t> man aus Ruheposition startet.</a:t>
            </a:r>
          </a:p>
          <a:p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Standortbezogene</a:t>
            </a:r>
            <a:r>
              <a:rPr lang="en-US" dirty="0"/>
              <a:t> </a:t>
            </a:r>
            <a:r>
              <a:rPr lang="en-US" dirty="0" err="1"/>
              <a:t>Dienste</a:t>
            </a:r>
            <a:r>
              <a:rPr lang="en-US" dirty="0"/>
              <a:t>, </a:t>
            </a:r>
            <a:r>
              <a:rPr lang="en-US" dirty="0" err="1"/>
              <a:t>Sensoren</a:t>
            </a:r>
            <a:r>
              <a:rPr lang="en-US" dirty="0"/>
              <a:t> und </a:t>
            </a:r>
            <a:r>
              <a:rPr lang="en-US" dirty="0" err="1"/>
              <a:t>Kamera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Interpretation von </a:t>
            </a:r>
            <a:r>
              <a:rPr lang="en-US" dirty="0" err="1" smtClean="0"/>
              <a:t>Sensoren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64562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Gyroskop</a:t>
            </a:r>
            <a:r>
              <a:rPr lang="en-US" dirty="0"/>
              <a:t> (</a:t>
            </a:r>
            <a:r>
              <a:rPr lang="en-US" dirty="0" err="1"/>
              <a:t>TYPE_GYROSKOP</a:t>
            </a:r>
            <a:r>
              <a:rPr lang="en-US" dirty="0"/>
              <a:t>) </a:t>
            </a:r>
            <a:endParaRPr lang="de-AT" dirty="0"/>
          </a:p>
          <a:p>
            <a:pPr lvl="1"/>
            <a:r>
              <a:rPr lang="en-US" dirty="0"/>
              <a:t>Das </a:t>
            </a:r>
            <a:r>
              <a:rPr lang="en-US" dirty="0" err="1"/>
              <a:t>Gyroskop</a:t>
            </a:r>
            <a:r>
              <a:rPr lang="en-US" dirty="0"/>
              <a:t> </a:t>
            </a:r>
            <a:r>
              <a:rPr lang="en-US" dirty="0" err="1"/>
              <a:t>misst</a:t>
            </a:r>
            <a:r>
              <a:rPr lang="en-US" dirty="0"/>
              <a:t> die </a:t>
            </a:r>
            <a:r>
              <a:rPr lang="en-US" dirty="0" err="1"/>
              <a:t>Veränderung</a:t>
            </a:r>
            <a:r>
              <a:rPr lang="en-US" dirty="0"/>
              <a:t> der Rotation in rad/s.</a:t>
            </a:r>
          </a:p>
          <a:p>
            <a:pPr lvl="1"/>
            <a:r>
              <a:rPr lang="en-US" dirty="0"/>
              <a:t>Die </a:t>
            </a:r>
            <a:r>
              <a:rPr lang="en-US" dirty="0" err="1"/>
              <a:t>Veränderung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positiv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einer</a:t>
            </a:r>
            <a:r>
              <a:rPr lang="en-US" dirty="0"/>
              <a:t> Rotation </a:t>
            </a:r>
            <a:r>
              <a:rPr lang="en-US" dirty="0" err="1"/>
              <a:t>gegen</a:t>
            </a:r>
            <a:r>
              <a:rPr lang="en-US" dirty="0"/>
              <a:t> den </a:t>
            </a:r>
            <a:r>
              <a:rPr lang="en-US" dirty="0" err="1"/>
              <a:t>Uhrzeigersinn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Die </a:t>
            </a:r>
            <a:r>
              <a:rPr lang="en-US" dirty="0" err="1"/>
              <a:t>Rotationen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 analog </a:t>
            </a:r>
            <a:r>
              <a:rPr lang="en-US" dirty="0" err="1"/>
              <a:t>nach</a:t>
            </a:r>
            <a:r>
              <a:rPr lang="en-US" dirty="0"/>
              <a:t> </a:t>
            </a:r>
            <a:r>
              <a:rPr lang="en-US" dirty="0" err="1"/>
              <a:t>dem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 [</a:t>
            </a:r>
            <a:r>
              <a:rPr lang="en-US" dirty="0" err="1"/>
              <a:t>x,y,z</a:t>
            </a:r>
            <a:r>
              <a:rPr lang="en-US" dirty="0"/>
              <a:t>]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interpretieren</a:t>
            </a:r>
            <a:r>
              <a:rPr lang="en-US" dirty="0"/>
              <a:t>.</a:t>
            </a:r>
          </a:p>
          <a:p>
            <a:r>
              <a:rPr lang="en-US" dirty="0" err="1"/>
              <a:t>Abstandssensor</a:t>
            </a:r>
            <a:r>
              <a:rPr lang="en-US" dirty="0"/>
              <a:t> (</a:t>
            </a:r>
            <a:r>
              <a:rPr lang="en-US" dirty="0" err="1"/>
              <a:t>TYPE_PROXIMITY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Misst</a:t>
            </a:r>
            <a:r>
              <a:rPr lang="en-US" dirty="0"/>
              <a:t> den </a:t>
            </a:r>
            <a:r>
              <a:rPr lang="en-US" dirty="0" err="1"/>
              <a:t>Abstand</a:t>
            </a:r>
            <a:r>
              <a:rPr lang="en-US" dirty="0"/>
              <a:t> </a:t>
            </a:r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Gerät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 smtClean="0"/>
              <a:t>einem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Objekt</a:t>
            </a:r>
            <a:r>
              <a:rPr lang="en-US" dirty="0"/>
              <a:t>. In den </a:t>
            </a:r>
            <a:r>
              <a:rPr lang="en-US" dirty="0" err="1"/>
              <a:t>meisten</a:t>
            </a:r>
            <a:r>
              <a:rPr lang="en-US" dirty="0"/>
              <a:t> </a:t>
            </a:r>
            <a:r>
              <a:rPr lang="en-US" dirty="0" err="1"/>
              <a:t>Fällen</a:t>
            </a:r>
            <a:r>
              <a:rPr lang="en-US" dirty="0"/>
              <a:t> </a:t>
            </a:r>
            <a:r>
              <a:rPr lang="en-US" dirty="0" err="1"/>
              <a:t>kann</a:t>
            </a:r>
            <a:r>
              <a:rPr lang="en-US" dirty="0"/>
              <a:t> </a:t>
            </a:r>
            <a:r>
              <a:rPr lang="en-US" dirty="0" err="1" smtClean="0"/>
              <a:t>nur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nah </a:t>
            </a:r>
            <a:r>
              <a:rPr lang="en-US" dirty="0" err="1"/>
              <a:t>oder</a:t>
            </a:r>
            <a:r>
              <a:rPr lang="en-US" dirty="0"/>
              <a:t> fern </a:t>
            </a:r>
            <a:r>
              <a:rPr lang="en-US" dirty="0" err="1"/>
              <a:t>erkannt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.</a:t>
            </a:r>
          </a:p>
          <a:p>
            <a:r>
              <a:rPr lang="en-US" dirty="0" err="1"/>
              <a:t>Orientierungssensor</a:t>
            </a:r>
            <a:r>
              <a:rPr lang="en-US" dirty="0"/>
              <a:t> (</a:t>
            </a:r>
            <a:r>
              <a:rPr lang="en-US" dirty="0" err="1"/>
              <a:t>TYPE_ORIENTATION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Ausrichtung</a:t>
            </a:r>
            <a:r>
              <a:rPr lang="en-US" dirty="0"/>
              <a:t> des </a:t>
            </a:r>
            <a:r>
              <a:rPr lang="en-US" dirty="0" err="1"/>
              <a:t>Geräts</a:t>
            </a:r>
            <a:r>
              <a:rPr lang="en-US" dirty="0"/>
              <a:t> </a:t>
            </a:r>
            <a:r>
              <a:rPr lang="en-US" dirty="0" err="1"/>
              <a:t>anhand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Azimuth, Pitch und Roll</a:t>
            </a:r>
          </a:p>
          <a:p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Standortbezogene</a:t>
            </a:r>
            <a:r>
              <a:rPr lang="en-US" dirty="0"/>
              <a:t> </a:t>
            </a:r>
            <a:r>
              <a:rPr lang="en-US" dirty="0" err="1"/>
              <a:t>Dienste</a:t>
            </a:r>
            <a:r>
              <a:rPr lang="en-US" dirty="0"/>
              <a:t>, </a:t>
            </a:r>
            <a:r>
              <a:rPr lang="en-US" dirty="0" err="1"/>
              <a:t>Sensoren</a:t>
            </a:r>
            <a:r>
              <a:rPr lang="en-US" dirty="0"/>
              <a:t> und </a:t>
            </a:r>
            <a:r>
              <a:rPr lang="en-US" dirty="0" err="1"/>
              <a:t>Kamera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Interpretation von </a:t>
            </a:r>
            <a:r>
              <a:rPr lang="en-US" dirty="0" err="1" smtClean="0"/>
              <a:t>Sensoren</a:t>
            </a:r>
            <a:endParaRPr lang="de-AT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230" y="3248980"/>
            <a:ext cx="2343150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0606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Abfrage</a:t>
            </a:r>
            <a:r>
              <a:rPr lang="en-US" dirty="0" smtClean="0"/>
              <a:t> des </a:t>
            </a:r>
            <a:r>
              <a:rPr lang="en-US" dirty="0" err="1" smtClean="0"/>
              <a:t>SensorManagers</a:t>
            </a:r>
            <a:r>
              <a:rPr lang="en-US" dirty="0" smtClean="0"/>
              <a:t> </a:t>
            </a:r>
            <a:r>
              <a:rPr lang="en-US" dirty="0" err="1" smtClean="0"/>
              <a:t>innerhalb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Activity.</a:t>
            </a:r>
            <a:endParaRPr lang="de-AT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Standortbezogene</a:t>
            </a:r>
            <a:r>
              <a:rPr lang="en-US" dirty="0"/>
              <a:t> </a:t>
            </a:r>
            <a:r>
              <a:rPr lang="en-US" dirty="0" err="1"/>
              <a:t>Dienste</a:t>
            </a:r>
            <a:r>
              <a:rPr lang="en-US" dirty="0"/>
              <a:t>, </a:t>
            </a:r>
            <a:r>
              <a:rPr lang="en-US" dirty="0" err="1"/>
              <a:t>Sensoren</a:t>
            </a:r>
            <a:r>
              <a:rPr lang="en-US" dirty="0"/>
              <a:t> und </a:t>
            </a:r>
            <a:r>
              <a:rPr lang="en-US" dirty="0" err="1"/>
              <a:t>Kamera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Abfragen</a:t>
            </a:r>
            <a:r>
              <a:rPr lang="en-US" dirty="0" smtClean="0"/>
              <a:t> des </a:t>
            </a:r>
            <a:r>
              <a:rPr lang="en-US" dirty="0" err="1" smtClean="0"/>
              <a:t>SensorManagers</a:t>
            </a:r>
            <a:endParaRPr lang="de-AT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262402"/>
            <a:ext cx="68199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Abgerundete rechteckige Legende 8"/>
          <p:cNvSpPr/>
          <p:nvPr/>
        </p:nvSpPr>
        <p:spPr>
          <a:xfrm>
            <a:off x="4453237" y="2033195"/>
            <a:ext cx="4248472" cy="919401"/>
          </a:xfrm>
          <a:prstGeom prst="wedgeRoundRectCallout">
            <a:avLst>
              <a:gd name="adj1" fmla="val -43339"/>
              <a:gd name="adj2" fmla="val 107480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AT" sz="1600" dirty="0" smtClean="0"/>
              <a:t>Instanz des Sensormanagers erfragen.</a:t>
            </a:r>
            <a:endParaRPr lang="de-AT" sz="1600" dirty="0"/>
          </a:p>
          <a:p>
            <a:pPr algn="ctr"/>
            <a:r>
              <a:rPr lang="en-US" sz="1600" dirty="0" smtClean="0"/>
              <a:t>Die </a:t>
            </a:r>
            <a:r>
              <a:rPr lang="en-US" sz="1600" dirty="0" err="1" smtClean="0"/>
              <a:t>Konstante</a:t>
            </a:r>
            <a:r>
              <a:rPr lang="en-US" sz="1600" dirty="0" smtClean="0"/>
              <a:t> </a:t>
            </a:r>
            <a:r>
              <a:rPr lang="en-US" sz="1600" dirty="0" err="1" smtClean="0"/>
              <a:t>SENSOR_SERVICE</a:t>
            </a:r>
            <a:r>
              <a:rPr lang="en-US" sz="1600" dirty="0" smtClean="0"/>
              <a:t> </a:t>
            </a:r>
            <a:r>
              <a:rPr lang="en-US" sz="1600" dirty="0" err="1" smtClean="0"/>
              <a:t>spezifiziert</a:t>
            </a:r>
            <a:r>
              <a:rPr lang="en-US" sz="1600" dirty="0" smtClean="0"/>
              <a:t> </a:t>
            </a:r>
            <a:r>
              <a:rPr lang="en-US" sz="1600" dirty="0" err="1" smtClean="0"/>
              <a:t>dabei</a:t>
            </a:r>
            <a:r>
              <a:rPr lang="en-US" sz="1600" dirty="0" smtClean="0"/>
              <a:t> den </a:t>
            </a:r>
            <a:r>
              <a:rPr lang="en-US" sz="1600" dirty="0" err="1" smtClean="0"/>
              <a:t>entsprechenden</a:t>
            </a:r>
            <a:r>
              <a:rPr lang="en-US" sz="1600" dirty="0" smtClean="0"/>
              <a:t> </a:t>
            </a:r>
            <a:r>
              <a:rPr lang="en-US" sz="1600" dirty="0" err="1" smtClean="0"/>
              <a:t>Systemdienst</a:t>
            </a:r>
            <a:r>
              <a:rPr lang="en-US" sz="1600" dirty="0" smtClean="0"/>
              <a:t>.</a:t>
            </a:r>
            <a:endParaRPr lang="de-AT" sz="1600" dirty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2915816" y="4741847"/>
            <a:ext cx="3744416" cy="919401"/>
          </a:xfrm>
          <a:prstGeom prst="wedgeRoundRectCallout">
            <a:avLst>
              <a:gd name="adj1" fmla="val -20739"/>
              <a:gd name="adj2" fmla="val -97174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AT" sz="1600" dirty="0" smtClean="0"/>
              <a:t>Abfrage einer Liste aller Sensoren vom Typ ALL. In diesem Fall sind das alle Sensoren.</a:t>
            </a:r>
            <a:endParaRPr lang="de-AT" sz="1600" dirty="0"/>
          </a:p>
        </p:txBody>
      </p:sp>
    </p:spTree>
    <p:extLst>
      <p:ext uri="{BB962C8B-B14F-4D97-AF65-F5344CB8AC3E}">
        <p14:creationId xmlns:p14="http://schemas.microsoft.com/office/powerpoint/2010/main" val="203616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Standortbezogene</a:t>
            </a:r>
            <a:r>
              <a:rPr lang="en-US" dirty="0"/>
              <a:t> </a:t>
            </a:r>
            <a:r>
              <a:rPr lang="en-US" dirty="0" err="1"/>
              <a:t>Dienste</a:t>
            </a:r>
            <a:r>
              <a:rPr lang="en-US" dirty="0"/>
              <a:t>, </a:t>
            </a:r>
            <a:r>
              <a:rPr lang="en-US" dirty="0" err="1"/>
              <a:t>Sensoren</a:t>
            </a:r>
            <a:r>
              <a:rPr lang="en-US" dirty="0"/>
              <a:t> und </a:t>
            </a:r>
            <a:r>
              <a:rPr lang="en-US" dirty="0" err="1"/>
              <a:t>Kamera</a:t>
            </a:r>
            <a:endParaRPr lang="de-AT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Arbeiten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Sensordaten</a:t>
            </a:r>
            <a:endParaRPr lang="de-AT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56792"/>
            <a:ext cx="6296025" cy="4305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Abgerundete rechteckige Legende 7"/>
          <p:cNvSpPr/>
          <p:nvPr/>
        </p:nvSpPr>
        <p:spPr>
          <a:xfrm>
            <a:off x="4783349" y="768663"/>
            <a:ext cx="4248472" cy="646986"/>
          </a:xfrm>
          <a:prstGeom prst="wedgeRoundRectCallout">
            <a:avLst>
              <a:gd name="adj1" fmla="val -31553"/>
              <a:gd name="adj2" fmla="val 78815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600" dirty="0" err="1" smtClean="0"/>
              <a:t>Impementieren</a:t>
            </a:r>
            <a:r>
              <a:rPr lang="en-US" sz="1600" dirty="0" smtClean="0"/>
              <a:t> des </a:t>
            </a:r>
            <a:r>
              <a:rPr lang="en-US" sz="1600" dirty="0" err="1" smtClean="0"/>
              <a:t>SensorEventListener</a:t>
            </a:r>
            <a:r>
              <a:rPr lang="en-US" sz="1600" dirty="0" smtClean="0"/>
              <a:t> um </a:t>
            </a:r>
            <a:r>
              <a:rPr lang="en-US" sz="1600" dirty="0" err="1" smtClean="0"/>
              <a:t>Sensordaten</a:t>
            </a:r>
            <a:r>
              <a:rPr lang="en-US" sz="1600" dirty="0" smtClean="0"/>
              <a:t> </a:t>
            </a:r>
            <a:r>
              <a:rPr lang="en-US" sz="1600" dirty="0" err="1" smtClean="0"/>
              <a:t>zu</a:t>
            </a:r>
            <a:r>
              <a:rPr lang="en-US" sz="1600" dirty="0" smtClean="0"/>
              <a:t> </a:t>
            </a:r>
            <a:r>
              <a:rPr lang="en-US" sz="1600" dirty="0" err="1" smtClean="0"/>
              <a:t>verarbeiten</a:t>
            </a:r>
            <a:r>
              <a:rPr lang="en-US" sz="1600" dirty="0" smtClean="0"/>
              <a:t>.</a:t>
            </a:r>
            <a:endParaRPr lang="de-AT" sz="1600" dirty="0"/>
          </a:p>
        </p:txBody>
      </p:sp>
      <p:sp>
        <p:nvSpPr>
          <p:cNvPr id="9" name="Inhaltsplatzhalter 7"/>
          <p:cNvSpPr txBox="1">
            <a:spLocks/>
          </p:cNvSpPr>
          <p:nvPr/>
        </p:nvSpPr>
        <p:spPr>
          <a:xfrm>
            <a:off x="5796136" y="4005064"/>
            <a:ext cx="3456384" cy="919401"/>
          </a:xfrm>
          <a:prstGeom prst="wedgeRoundRectCallout">
            <a:avLst>
              <a:gd name="adj1" fmla="val -62710"/>
              <a:gd name="adj2" fmla="val 55945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sz="1600" smtClean="0"/>
              <a:t>Bei jeder Veränderung der Sensordaten wird das Event getriggert</a:t>
            </a:r>
            <a:endParaRPr lang="de-AT" sz="1600" dirty="0"/>
          </a:p>
        </p:txBody>
      </p:sp>
      <p:sp>
        <p:nvSpPr>
          <p:cNvPr id="10" name="Inhaltsplatzhalter 7"/>
          <p:cNvSpPr txBox="1">
            <a:spLocks/>
          </p:cNvSpPr>
          <p:nvPr/>
        </p:nvSpPr>
        <p:spPr bwMode="auto">
          <a:xfrm>
            <a:off x="6228184" y="2996952"/>
            <a:ext cx="2664296" cy="919401"/>
          </a:xfrm>
          <a:prstGeom prst="wedgeRoundRectCallout">
            <a:avLst>
              <a:gd name="adj1" fmla="val -91923"/>
              <a:gd name="adj2" fmla="val -2071"/>
              <a:gd name="adj3" fmla="val 16667"/>
            </a:avLst>
          </a:prstGeom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Font typeface="Wingdings" pitchFamily="2" charset="2"/>
              <a:buChar char="§"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z="1600" dirty="0" err="1" smtClean="0"/>
              <a:t>Eine</a:t>
            </a:r>
            <a:r>
              <a:rPr lang="en-US" sz="1600" dirty="0" smtClean="0"/>
              <a:t> </a:t>
            </a:r>
            <a:r>
              <a:rPr lang="en-US" sz="1600" dirty="0" err="1" smtClean="0"/>
              <a:t>Instanz</a:t>
            </a:r>
            <a:r>
              <a:rPr lang="en-US" sz="1600" dirty="0" smtClean="0"/>
              <a:t> des </a:t>
            </a:r>
            <a:r>
              <a:rPr lang="en-US" sz="1600" dirty="0" err="1" smtClean="0"/>
              <a:t>Umgebungssensors</a:t>
            </a:r>
            <a:r>
              <a:rPr lang="en-US" sz="1600" dirty="0" smtClean="0"/>
              <a:t> </a:t>
            </a:r>
            <a:r>
              <a:rPr lang="en-US" sz="1600" dirty="0" err="1" smtClean="0"/>
              <a:t>vom</a:t>
            </a:r>
            <a:r>
              <a:rPr lang="en-US" sz="1600" dirty="0" smtClean="0"/>
              <a:t> </a:t>
            </a:r>
            <a:r>
              <a:rPr lang="en-US" sz="1600" dirty="0" err="1" smtClean="0"/>
              <a:t>Typ</a:t>
            </a:r>
            <a:r>
              <a:rPr lang="en-US" sz="1600" dirty="0" smtClean="0"/>
              <a:t> </a:t>
            </a:r>
            <a:r>
              <a:rPr lang="en-US" sz="1600" dirty="0" err="1" smtClean="0"/>
              <a:t>Licht</a:t>
            </a:r>
            <a:r>
              <a:rPr lang="en-US" sz="1600" dirty="0" smtClean="0"/>
              <a:t> </a:t>
            </a:r>
            <a:r>
              <a:rPr lang="en-US" sz="1600" dirty="0" err="1" smtClean="0"/>
              <a:t>erfragen</a:t>
            </a:r>
            <a:endParaRPr lang="de-AT" sz="1600" dirty="0"/>
          </a:p>
        </p:txBody>
      </p:sp>
    </p:spTree>
    <p:extLst>
      <p:ext uri="{BB962C8B-B14F-4D97-AF65-F5344CB8AC3E}">
        <p14:creationId xmlns:p14="http://schemas.microsoft.com/office/powerpoint/2010/main" val="144132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Android FH Kufstein">
  <a:themeElements>
    <a:clrScheme name="SEM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4CA39"/>
      </a:accent1>
      <a:accent2>
        <a:srgbClr val="C0504D"/>
      </a:accent2>
      <a:accent3>
        <a:srgbClr val="7F7F7F"/>
      </a:accent3>
      <a:accent4>
        <a:srgbClr val="7F7F7F"/>
      </a:accent4>
      <a:accent5>
        <a:srgbClr val="7F7F7F"/>
      </a:accent5>
      <a:accent6>
        <a:srgbClr val="F79646"/>
      </a:accent6>
      <a:hlink>
        <a:srgbClr val="0000FF"/>
      </a:hlink>
      <a:folHlink>
        <a:srgbClr val="800080"/>
      </a:folHlink>
    </a:clrScheme>
    <a:fontScheme name="SEM">
      <a:majorFont>
        <a:latin typeface="Open Sans Ligh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1593</Words>
  <Application>Microsoft Office PowerPoint</Application>
  <PresentationFormat>Bildschirmpräsentation (4:3)</PresentationFormat>
  <Paragraphs>236</Paragraphs>
  <Slides>30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1" baseType="lpstr">
      <vt:lpstr>Android FH Kufstein</vt:lpstr>
      <vt:lpstr>Standortbezogene Dienste, Sensoren und Kamera</vt:lpstr>
      <vt:lpstr>Standortbezogene Dienste, Sensoren und Kamera</vt:lpstr>
      <vt:lpstr>Standortbezogene Dienste, Sensoren und Kamera</vt:lpstr>
      <vt:lpstr>Standortbezogene Dienste, Sensoren und Kamera</vt:lpstr>
      <vt:lpstr>Standortbezogene Dienste, Sensoren und Kamera</vt:lpstr>
      <vt:lpstr>Standortbezogene Dienste, Sensoren und Kamera</vt:lpstr>
      <vt:lpstr>Standortbezogene Dienste, Sensoren und Kamera</vt:lpstr>
      <vt:lpstr>Standortbezogene Dienste, Sensoren und Kamera</vt:lpstr>
      <vt:lpstr>Standortbezogene Dienste, Sensoren und Kamera</vt:lpstr>
      <vt:lpstr>Standortbezogene Dienste, Sensoren und Kamera</vt:lpstr>
      <vt:lpstr>Standortbezogene Dienste, Sensoren und Kamera</vt:lpstr>
      <vt:lpstr>Standortbezogene Dienste, Sensoren und Kamera</vt:lpstr>
      <vt:lpstr>Standortbezogene Dienste, Sensoren und Kamera</vt:lpstr>
      <vt:lpstr>Standortbezogene Dienste, Sensoren und Kamera</vt:lpstr>
      <vt:lpstr>Standortbezogene Dienste, Sensoren und Kamera</vt:lpstr>
      <vt:lpstr>Standortbezogene Dienste, Sensoren und Kamera</vt:lpstr>
      <vt:lpstr>Standortbezogene Dienste, Sensoren und Kamera</vt:lpstr>
      <vt:lpstr>Standortbezogene Dienste, Sensoren und Kamera</vt:lpstr>
      <vt:lpstr>Standortbezogene Dienste, Sensoren und Kamera</vt:lpstr>
      <vt:lpstr>Standortbezogene Dienste, Sensoren und Kamera</vt:lpstr>
      <vt:lpstr>Standortbezogene Dienste, Sensoren und Kamera</vt:lpstr>
      <vt:lpstr>Standortbezogene Dienste, Sensoren und Kamera</vt:lpstr>
      <vt:lpstr>Standortbezogene Dienste, Sensoren und Kamera</vt:lpstr>
      <vt:lpstr>Standortbezogene Dienste, Sensoren und Kamera</vt:lpstr>
      <vt:lpstr>Standortbezogene Dienste, Sensoren und Kamera</vt:lpstr>
      <vt:lpstr>Standortbezogene Dienste, Sensoren und Kamera</vt:lpstr>
      <vt:lpstr>Standortbezogene Dienste, Sensoren und Kamera</vt:lpstr>
      <vt:lpstr>Standortbezogene Dienste, Sensoren und Kamera</vt:lpstr>
      <vt:lpstr>Standortbezogene Dienste, Sensoren und Kamera</vt:lpstr>
      <vt:lpstr>Standortbezogene Dienste, Sensoren und Kamera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 - Standortbezogene Dienste, Sensoren und Kamera</dc:title>
  <dc:subject/>
  <dc:creator>Stefan Huber</dc:creator>
  <cp:keywords>Mobile Entwicklung</cp:keywords>
  <dc:description/>
  <cp:lastModifiedBy>stefan</cp:lastModifiedBy>
  <cp:revision>263</cp:revision>
  <dcterms:created xsi:type="dcterms:W3CDTF">2014-06-30T16:52:05Z</dcterms:created>
  <dcterms:modified xsi:type="dcterms:W3CDTF">2015-04-12T16:22:18Z</dcterms:modified>
  <cp:category/>
</cp:coreProperties>
</file>