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1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29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60" d="100"/>
          <a:sy n="60" d="100"/>
        </p:scale>
        <p:origin x="-2130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2014/15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60867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95300" y="6248400"/>
            <a:ext cx="6286500" cy="247536"/>
          </a:xfrm>
        </p:spPr>
        <p:txBody>
          <a:bodyPr/>
          <a:lstStyle/>
          <a:p>
            <a:pPr marL="57150"/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1575816"/>
          </a:xfrm>
        </p:spPr>
        <p:txBody>
          <a:bodyPr/>
          <a:lstStyle/>
          <a:p>
            <a:pPr marL="57150"/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Jede App kann eine (SQL)-Datenbank für die </a:t>
            </a:r>
            <a:br>
              <a:rPr lang="de-DE" dirty="0"/>
            </a:br>
            <a:r>
              <a:rPr lang="de-DE" dirty="0"/>
              <a:t>Speicherung von Daten nutzen, die vom</a:t>
            </a:r>
            <a:br>
              <a:rPr lang="de-DE" dirty="0"/>
            </a:b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/>
              <a:t>Framework bereitgestellt wird</a:t>
            </a:r>
          </a:p>
          <a:p>
            <a:pPr lvl="1"/>
            <a:r>
              <a:rPr lang="de-DE" dirty="0"/>
              <a:t>Verwendet wird SQL-Lite </a:t>
            </a:r>
          </a:p>
          <a:p>
            <a:pPr lvl="1"/>
            <a:r>
              <a:rPr lang="de-DE" dirty="0"/>
              <a:t>Jede Datenbank ist privat </a:t>
            </a:r>
            <a:br>
              <a:rPr lang="de-DE" dirty="0"/>
            </a:br>
            <a:r>
              <a:rPr lang="de-DE" dirty="0"/>
              <a:t>(nur für die jeweilige App nutzbar)</a:t>
            </a:r>
          </a:p>
          <a:p>
            <a:pPr lvl="1"/>
            <a:r>
              <a:rPr lang="de-DE" dirty="0"/>
              <a:t>Wird gespeichert in /</a:t>
            </a:r>
            <a:r>
              <a:rPr lang="de-DE" dirty="0" err="1"/>
              <a:t>data</a:t>
            </a:r>
            <a:r>
              <a:rPr lang="de-DE" dirty="0"/>
              <a:t>/</a:t>
            </a:r>
            <a:r>
              <a:rPr lang="de-DE" dirty="0" err="1"/>
              <a:t>data</a:t>
            </a:r>
            <a:r>
              <a:rPr lang="de-DE" dirty="0"/>
              <a:t>/&lt;</a:t>
            </a:r>
            <a:r>
              <a:rPr lang="de-DE" dirty="0" err="1"/>
              <a:t>package_name</a:t>
            </a:r>
            <a:r>
              <a:rPr lang="de-DE" dirty="0"/>
              <a:t>&gt;/</a:t>
            </a:r>
            <a:r>
              <a:rPr lang="de-DE" dirty="0" err="1"/>
              <a:t>database</a:t>
            </a:r>
            <a:r>
              <a:rPr lang="de-DE" dirty="0"/>
              <a:t>/</a:t>
            </a:r>
          </a:p>
          <a:p>
            <a:endParaRPr lang="de-DE" dirty="0"/>
          </a:p>
          <a:p>
            <a:r>
              <a:rPr lang="de-DE" dirty="0"/>
              <a:t>Verfügbares Datenbankmanagementsystem: SQL-Lite</a:t>
            </a:r>
          </a:p>
          <a:p>
            <a:pPr lvl="1"/>
            <a:r>
              <a:rPr lang="de-DE" dirty="0"/>
              <a:t>Open Source DB, standardkonform (SQL-92 mit Ausnahmen)</a:t>
            </a:r>
          </a:p>
          <a:p>
            <a:pPr lvl="1"/>
            <a:r>
              <a:rPr lang="de-DE" dirty="0"/>
              <a:t>Leichtgewichtig und single-tier (einschichtig) als Bibliothek realisiert</a:t>
            </a:r>
          </a:p>
          <a:p>
            <a:pPr lvl="1"/>
            <a:r>
              <a:rPr lang="de-DE" dirty="0"/>
              <a:t>Weitere Informationen: </a:t>
            </a:r>
            <a:r>
              <a:rPr lang="de-DE" dirty="0">
                <a:hlinkClick r:id="rId2"/>
              </a:rPr>
              <a:t>http://www.sqlite.org/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Benutzung von Datenbanken mit </a:t>
            </a:r>
            <a:r>
              <a:rPr lang="de-DE" dirty="0" err="1"/>
              <a:t>Android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2200275" cy="261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18040" y="2867000"/>
            <a:ext cx="2088232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6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Zugriff auf die Datenbank kann direkt oder über eine Hilfsklasse erfolgen: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Direkter Zugriff auf das Datenbankobjekt über den </a:t>
            </a:r>
            <a:r>
              <a:rPr lang="de-DE" dirty="0" err="1"/>
              <a:t>Context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Zugriff auf die Datenbankfunktionalität über die Klasse </a:t>
            </a:r>
            <a:r>
              <a:rPr lang="de-DE" dirty="0" err="1"/>
              <a:t>SQLiteDatabase</a:t>
            </a:r>
            <a:r>
              <a:rPr lang="de-DE" dirty="0"/>
              <a:t> und die entsprechenden Methodenaufrufe (insb. </a:t>
            </a:r>
            <a:r>
              <a:rPr lang="de-DE" dirty="0" err="1"/>
              <a:t>execSQL</a:t>
            </a:r>
            <a:r>
              <a:rPr lang="de-DE" dirty="0"/>
              <a:t>())</a:t>
            </a:r>
            <a:br>
              <a:rPr lang="de-DE" dirty="0"/>
            </a:br>
            <a:r>
              <a:rPr lang="de-DE" dirty="0"/>
              <a:t>Zugriff sollte möglichst sparsam eingesetzt werden, um </a:t>
            </a:r>
            <a:r>
              <a:rPr lang="de-DE" dirty="0" err="1"/>
              <a:t>Latenzen</a:t>
            </a:r>
            <a:r>
              <a:rPr lang="de-DE" dirty="0"/>
              <a:t> zu vermeiden – liegt im Ermessen des Programmierers</a:t>
            </a:r>
            <a:br>
              <a:rPr lang="de-DE" dirty="0"/>
            </a:b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Indirekter Zugriff über die eine Hilfsklasse, die von </a:t>
            </a:r>
            <a:r>
              <a:rPr lang="de-DE" dirty="0" err="1"/>
              <a:t>SQLiteOpenHelper</a:t>
            </a:r>
            <a:r>
              <a:rPr lang="de-DE" dirty="0"/>
              <a:t> abgeleitet ist</a:t>
            </a:r>
            <a:br>
              <a:rPr lang="de-DE" dirty="0"/>
            </a:br>
            <a:r>
              <a:rPr lang="de-DE" u="sng" dirty="0"/>
              <a:t>empfohlene </a:t>
            </a:r>
            <a:r>
              <a:rPr lang="de-DE" u="sng" dirty="0" err="1"/>
              <a:t>BestPractice</a:t>
            </a:r>
            <a:r>
              <a:rPr lang="de-DE" dirty="0"/>
              <a:t>, weil über diese Klasse die Schreib/Lesezugriffe auf die DB durch die Verwendung von Caches optimiert werden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Zugriff auf die Datenbank (Öffnen/Schließen der DB)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86000"/>
            <a:ext cx="68199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6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2133600"/>
            <a:ext cx="7620000" cy="40386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Indirekter Zugriff abgeleitete Hilfsklasse </a:t>
            </a:r>
            <a:r>
              <a:rPr lang="de-DE" dirty="0" err="1"/>
              <a:t>SQLiteOpenHelper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Funktioniert als </a:t>
            </a:r>
            <a:r>
              <a:rPr lang="de-DE" dirty="0" err="1"/>
              <a:t>Facade</a:t>
            </a:r>
            <a:r>
              <a:rPr lang="de-DE" dirty="0"/>
              <a:t> (</a:t>
            </a:r>
            <a:r>
              <a:rPr lang="de-DE" dirty="0" err="1"/>
              <a:t>DesignPattern</a:t>
            </a:r>
            <a:r>
              <a:rPr lang="de-DE" dirty="0"/>
              <a:t>), das in diesem Fall zum einen den Zugriff auf die eigentliche Datenbank einfacher gestaltet und außerdem </a:t>
            </a:r>
            <a:r>
              <a:rPr lang="de-DE" dirty="0" err="1"/>
              <a:t>Cachingmethoden</a:t>
            </a:r>
            <a:r>
              <a:rPr lang="de-DE" dirty="0"/>
              <a:t> verwendet, um die Datenbanknutzung effizienter zu machen.</a:t>
            </a:r>
          </a:p>
          <a:p>
            <a:pPr lvl="1"/>
            <a:r>
              <a:rPr lang="de-DE" dirty="0"/>
              <a:t>Eigene Klassen überschreiben üblicherweise die Methoden </a:t>
            </a:r>
          </a:p>
          <a:p>
            <a:pPr lvl="2"/>
            <a:r>
              <a:rPr lang="de-DE" dirty="0" err="1"/>
              <a:t>OnCreate</a:t>
            </a:r>
            <a:r>
              <a:rPr lang="de-DE" dirty="0"/>
              <a:t>() – zum Erzeugen einer Datenbank und </a:t>
            </a:r>
          </a:p>
          <a:p>
            <a:pPr lvl="2"/>
            <a:r>
              <a:rPr lang="de-DE" dirty="0" err="1"/>
              <a:t>OnUpdate</a:t>
            </a:r>
            <a:r>
              <a:rPr lang="de-DE" dirty="0"/>
              <a:t>() – zum Aktualisieren der Datenbank mit einer neuen </a:t>
            </a:r>
            <a:r>
              <a:rPr lang="de-DE" dirty="0" smtClean="0"/>
              <a:t>Version</a:t>
            </a:r>
            <a:endParaRPr lang="de-DE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Zugriff auf die Datenbank (Öffnen/Schließen der DB)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609600" y="769640"/>
            <a:ext cx="1800200" cy="10801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/>
              <a:t>Android</a:t>
            </a:r>
            <a:r>
              <a:rPr lang="de-DE" sz="1800" dirty="0" smtClean="0"/>
              <a:t>-App</a:t>
            </a:r>
            <a:endParaRPr lang="de-DE" sz="1800" dirty="0"/>
          </a:p>
        </p:txBody>
      </p:sp>
      <p:sp>
        <p:nvSpPr>
          <p:cNvPr id="6" name="Rechteck 5"/>
          <p:cNvSpPr/>
          <p:nvPr/>
        </p:nvSpPr>
        <p:spPr>
          <a:xfrm>
            <a:off x="3057872" y="769640"/>
            <a:ext cx="1800200" cy="10801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Klasse </a:t>
            </a:r>
            <a:r>
              <a:rPr lang="de-DE" sz="1600" dirty="0" err="1" smtClean="0"/>
              <a:t>SQLiteOpen</a:t>
            </a:r>
            <a:r>
              <a:rPr lang="de-DE" sz="1600" dirty="0" smtClean="0"/>
              <a:t> Helper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5650160" y="769640"/>
            <a:ext cx="1800200" cy="10801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Klasse </a:t>
            </a:r>
            <a:r>
              <a:rPr lang="de-DE" sz="1600" dirty="0" err="1" smtClean="0"/>
              <a:t>SQLiteDatabase</a:t>
            </a:r>
            <a:endParaRPr lang="de-DE" sz="1600" dirty="0"/>
          </a:p>
        </p:txBody>
      </p:sp>
      <p:sp>
        <p:nvSpPr>
          <p:cNvPr id="11" name="Pfeil nach links und rechts 10"/>
          <p:cNvSpPr/>
          <p:nvPr/>
        </p:nvSpPr>
        <p:spPr>
          <a:xfrm>
            <a:off x="5002088" y="1201688"/>
            <a:ext cx="504056" cy="2520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4724400" y="1295400"/>
            <a:ext cx="720080" cy="64807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Cache</a:t>
            </a:r>
            <a:endParaRPr lang="de-DE" sz="1400" dirty="0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7315200" y="1295400"/>
            <a:ext cx="720080" cy="64807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DB</a:t>
            </a:r>
            <a:endParaRPr lang="de-DE" sz="1800" dirty="0"/>
          </a:p>
        </p:txBody>
      </p:sp>
      <p:sp>
        <p:nvSpPr>
          <p:cNvPr id="10" name="Pfeil nach links und rechts 9"/>
          <p:cNvSpPr/>
          <p:nvPr/>
        </p:nvSpPr>
        <p:spPr>
          <a:xfrm>
            <a:off x="2481808" y="1201688"/>
            <a:ext cx="504056" cy="2520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Abfragen erfolgen über die Methode </a:t>
            </a:r>
            <a:r>
              <a:rPr lang="de-DE" sz="1800" dirty="0" err="1"/>
              <a:t>query</a:t>
            </a:r>
            <a:r>
              <a:rPr lang="de-DE" sz="1800" dirty="0"/>
              <a:t>() des </a:t>
            </a:r>
            <a:r>
              <a:rPr lang="de-DE" sz="1800" dirty="0" err="1"/>
              <a:t>SQLiteDatabase</a:t>
            </a:r>
            <a:r>
              <a:rPr lang="de-DE" sz="1800" dirty="0"/>
              <a:t>-Objekts. </a:t>
            </a:r>
          </a:p>
          <a:p>
            <a:pPr lvl="1"/>
            <a:r>
              <a:rPr lang="de-DE" sz="1800" dirty="0"/>
              <a:t>Dieses wird in einer lesenden oder schreibenden Version vom SQL Lite Open Helper instanziiert. Für Abfragen .</a:t>
            </a:r>
            <a:r>
              <a:rPr lang="de-DE" sz="1800" dirty="0" err="1"/>
              <a:t>getReadableDatabase</a:t>
            </a:r>
            <a:r>
              <a:rPr lang="de-DE" sz="1800" dirty="0"/>
              <a:t>()</a:t>
            </a:r>
          </a:p>
          <a:p>
            <a:pPr lvl="1"/>
            <a:r>
              <a:rPr lang="de-DE" sz="1800" dirty="0"/>
              <a:t>Query() enthält in den Parametern alle Komponenten einer </a:t>
            </a:r>
            <a:r>
              <a:rPr lang="de-DE" sz="1800" dirty="0" smtClean="0"/>
              <a:t>SQL-Abfrage</a:t>
            </a:r>
            <a:endParaRPr lang="de-AT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Durchführen von Abfragen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39791"/>
            <a:ext cx="6264696" cy="2908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4788024" y="3086814"/>
            <a:ext cx="3384376" cy="646986"/>
          </a:xfrm>
          <a:prstGeom prst="wedgeRoundRectCallout">
            <a:avLst>
              <a:gd name="adj1" fmla="val -58216"/>
              <a:gd name="adj2" fmla="val 403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Auswahl der Spalten in der Ergebnismenge (String-Feld)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940153" y="3886200"/>
            <a:ext cx="3075738" cy="374571"/>
          </a:xfrm>
          <a:prstGeom prst="wedgeRoundRectCallout">
            <a:avLst>
              <a:gd name="adj1" fmla="val -56910"/>
              <a:gd name="adj2" fmla="val 378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err="1" smtClean="0"/>
              <a:t>Where</a:t>
            </a:r>
            <a:r>
              <a:rPr lang="de-AT" sz="1600" dirty="0" smtClean="0"/>
              <a:t>-Klausel mit Parametern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724128" y="4800600"/>
            <a:ext cx="3168352" cy="374571"/>
          </a:xfrm>
          <a:prstGeom prst="wedgeRoundRectCallout">
            <a:avLst>
              <a:gd name="adj1" fmla="val -58811"/>
              <a:gd name="adj2" fmla="val -5781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Parameter für </a:t>
            </a:r>
            <a:r>
              <a:rPr lang="de-AT" sz="1600" dirty="0" err="1" smtClean="0"/>
              <a:t>Where</a:t>
            </a:r>
            <a:endParaRPr lang="de-AT" sz="160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771800" y="4794095"/>
            <a:ext cx="2592288" cy="646986"/>
          </a:xfrm>
          <a:prstGeom prst="wedgeRoundRectCallout">
            <a:avLst>
              <a:gd name="adj1" fmla="val -60265"/>
              <a:gd name="adj2" fmla="val -681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Optional: Gruppierung, Aggregation, Sortierung</a:t>
            </a:r>
            <a:endParaRPr lang="de-AT" sz="160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580112" y="5830014"/>
            <a:ext cx="3168352" cy="646986"/>
          </a:xfrm>
          <a:prstGeom prst="wedgeRoundRectCallout">
            <a:avLst>
              <a:gd name="adj1" fmla="val -59704"/>
              <a:gd name="adj2" fmla="val -359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Eigentliche Abfrage, die einen Cursor liefert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9350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Eine Abfrage liefert als Ergebnis ein Cursorobjekt (Cursor) zurück, das in der Ergebnismenge auf die aktuelle Zeile zeigt.</a:t>
            </a:r>
          </a:p>
          <a:p>
            <a:r>
              <a:rPr lang="de-DE" sz="2000" dirty="0"/>
              <a:t>Cursor bietet zahlreiche Methoden an um</a:t>
            </a:r>
          </a:p>
          <a:p>
            <a:pPr lvl="1"/>
            <a:r>
              <a:rPr lang="de-DE" sz="2000" dirty="0"/>
              <a:t>Den Cursor innerhalb des Ergebnissets zu positionieren (z.B. </a:t>
            </a:r>
            <a:r>
              <a:rPr lang="de-DE" sz="2000" dirty="0" err="1"/>
              <a:t>moveToNext</a:t>
            </a:r>
            <a:r>
              <a:rPr lang="de-DE" sz="2000" dirty="0"/>
              <a:t>())</a:t>
            </a:r>
          </a:p>
          <a:p>
            <a:pPr lvl="1"/>
            <a:r>
              <a:rPr lang="de-DE" sz="2000" dirty="0"/>
              <a:t>Die Daten unter der aktuellen Cursorposition zu lesen (z.B. </a:t>
            </a:r>
            <a:r>
              <a:rPr lang="de-DE" sz="2000" dirty="0" err="1"/>
              <a:t>getString</a:t>
            </a:r>
            <a:r>
              <a:rPr lang="de-DE" sz="2000" dirty="0"/>
              <a:t>())</a:t>
            </a:r>
          </a:p>
          <a:p>
            <a:r>
              <a:rPr lang="de-DE" sz="2000" dirty="0"/>
              <a:t>Achtung: Cursor muss mit </a:t>
            </a:r>
            <a:r>
              <a:rPr lang="de-DE" sz="2000" dirty="0" err="1"/>
              <a:t>close</a:t>
            </a:r>
            <a:r>
              <a:rPr lang="de-DE" sz="2000" dirty="0"/>
              <a:t>() geschlossen werden, um Ressourcen freizugeben!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Auswertung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Abfrageergebnisses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29150"/>
            <a:ext cx="8067675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3779912" y="3857625"/>
            <a:ext cx="3816424" cy="374571"/>
          </a:xfrm>
          <a:prstGeom prst="wedgeRoundRectCallout">
            <a:avLst>
              <a:gd name="adj1" fmla="val -75930"/>
              <a:gd name="adj2" fmla="val 2391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Positionierung auf die nächste Zeile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4340592"/>
            <a:ext cx="3960440" cy="374571"/>
          </a:xfrm>
          <a:prstGeom prst="wedgeRoundRectCallout">
            <a:avLst>
              <a:gd name="adj1" fmla="val -44292"/>
              <a:gd name="adj2" fmla="val 1133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Auslesen der Zeilenwerte (indexbasiert)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5235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Neue Daten werden mit Hilfe der </a:t>
            </a:r>
            <a:r>
              <a:rPr lang="de-DE" sz="2000" dirty="0" err="1"/>
              <a:t>ContentValue</a:t>
            </a:r>
            <a:r>
              <a:rPr lang="de-DE" sz="2000" dirty="0"/>
              <a:t>-Klasse erfasst</a:t>
            </a:r>
          </a:p>
          <a:p>
            <a:pPr lvl="1"/>
            <a:r>
              <a:rPr lang="de-DE" sz="2000" dirty="0"/>
              <a:t>Enthält die Daten als Schlüssel/Wert-Paare, bestehend aus Attributname und Inhalt</a:t>
            </a:r>
          </a:p>
          <a:p>
            <a:pPr lvl="1"/>
            <a:r>
              <a:rPr lang="de-DE" sz="2000" dirty="0"/>
              <a:t>Zuweisung mit Hilfe der Methode </a:t>
            </a:r>
            <a:r>
              <a:rPr lang="de-DE" sz="2000" dirty="0" err="1"/>
              <a:t>put</a:t>
            </a:r>
            <a:r>
              <a:rPr lang="de-DE" sz="2000" dirty="0"/>
              <a:t>()</a:t>
            </a:r>
          </a:p>
          <a:p>
            <a:r>
              <a:rPr lang="de-DE" sz="2000" dirty="0"/>
              <a:t>Schreiben der Daten auf eine schreibbare Version der Datenbank (</a:t>
            </a:r>
            <a:r>
              <a:rPr lang="de-DE" sz="2000" dirty="0" err="1"/>
              <a:t>getWritableDatabase</a:t>
            </a:r>
            <a:r>
              <a:rPr lang="de-DE" sz="2000" dirty="0"/>
              <a:t>()) mit Hilfe der </a:t>
            </a:r>
            <a:r>
              <a:rPr lang="de-DE" sz="2000" dirty="0" err="1"/>
              <a:t>insert</a:t>
            </a:r>
            <a:r>
              <a:rPr lang="de-DE" sz="2000" dirty="0"/>
              <a:t>-Methode</a:t>
            </a:r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Einfügen von neuen Datensätzen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7" y="4505677"/>
            <a:ext cx="6644743" cy="112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2422210" y="3968829"/>
            <a:ext cx="6470270" cy="374571"/>
          </a:xfrm>
          <a:prstGeom prst="wedgeRoundRectCallout">
            <a:avLst>
              <a:gd name="adj1" fmla="val -20697"/>
              <a:gd name="adj2" fmla="val 8475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Erstellung der </a:t>
            </a:r>
            <a:r>
              <a:rPr lang="de-AT" sz="1600" dirty="0" err="1" smtClean="0"/>
              <a:t>ContentValue</a:t>
            </a:r>
            <a:r>
              <a:rPr lang="de-AT" sz="1600" dirty="0" smtClean="0"/>
              <a:t>-Instanz und </a:t>
            </a:r>
            <a:r>
              <a:rPr lang="de-AT" sz="1600" dirty="0" err="1" smtClean="0"/>
              <a:t>Befüllen</a:t>
            </a:r>
            <a:r>
              <a:rPr lang="de-AT" sz="1600" dirty="0" smtClean="0"/>
              <a:t> der Werte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41990" y="5873829"/>
            <a:ext cx="3960440" cy="374571"/>
          </a:xfrm>
          <a:prstGeom prst="wedgeRoundRectCallout">
            <a:avLst>
              <a:gd name="adj1" fmla="val -37627"/>
              <a:gd name="adj2" fmla="val -14337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Einfügen in die Datenbank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6588224" y="5226843"/>
            <a:ext cx="2304256" cy="646986"/>
          </a:xfrm>
          <a:prstGeom prst="wedgeRoundRectCallout">
            <a:avLst>
              <a:gd name="adj1" fmla="val -111265"/>
              <a:gd name="adj2" fmla="val -54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Schreibbare Instanz der DB besorgen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1438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Löschen von Datensätzen erfolgt ebenfalls auf eine schreibbaren Version der Datenbank mit Hilfe der </a:t>
            </a:r>
            <a:r>
              <a:rPr lang="de-DE" sz="2000" dirty="0" err="1"/>
              <a:t>delete</a:t>
            </a:r>
            <a:r>
              <a:rPr lang="de-DE" sz="2000" dirty="0"/>
              <a:t>-Methode</a:t>
            </a:r>
          </a:p>
          <a:p>
            <a:pPr lvl="1"/>
            <a:r>
              <a:rPr lang="de-DE" sz="2000" dirty="0"/>
              <a:t>Ohne </a:t>
            </a:r>
            <a:r>
              <a:rPr lang="de-DE" sz="2000" dirty="0" err="1"/>
              <a:t>where</a:t>
            </a:r>
            <a:r>
              <a:rPr lang="de-DE" sz="2000" dirty="0"/>
              <a:t>-Selektion werden alle Datensätze gelöscht</a:t>
            </a:r>
          </a:p>
          <a:p>
            <a:pPr lvl="1"/>
            <a:r>
              <a:rPr lang="de-DE" sz="2000" dirty="0"/>
              <a:t>Mit Hilfe des </a:t>
            </a:r>
            <a:r>
              <a:rPr lang="de-DE" sz="2000" dirty="0" err="1"/>
              <a:t>Where</a:t>
            </a:r>
            <a:r>
              <a:rPr lang="de-DE" sz="2000" dirty="0"/>
              <a:t>-Parameters (String) und des </a:t>
            </a:r>
            <a:r>
              <a:rPr lang="de-DE" sz="2000" dirty="0" err="1"/>
              <a:t>WhereArgs</a:t>
            </a:r>
            <a:r>
              <a:rPr lang="de-DE" sz="2000" dirty="0"/>
              <a:t>-Parameters (String-Feld) können die zu löschenden Sätze selektiert werden</a:t>
            </a:r>
          </a:p>
          <a:p>
            <a:pPr lvl="1"/>
            <a:r>
              <a:rPr lang="de-DE" sz="2000" dirty="0"/>
              <a:t>Methode liefert  </a:t>
            </a:r>
            <a:r>
              <a:rPr lang="de-DE" sz="2000" dirty="0" err="1"/>
              <a:t>int</a:t>
            </a:r>
            <a:r>
              <a:rPr lang="de-DE" sz="2000" dirty="0"/>
              <a:t> zurück – entspricht der Anzahl der gelöschten Sätze </a:t>
            </a:r>
          </a:p>
          <a:p>
            <a:endParaRPr lang="de-AT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Löschen von Datensätzen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4" y="4767064"/>
            <a:ext cx="6307519" cy="96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2735288" y="4191000"/>
            <a:ext cx="5760640" cy="374571"/>
          </a:xfrm>
          <a:prstGeom prst="wedgeRoundRectCallout">
            <a:avLst>
              <a:gd name="adj1" fmla="val -21110"/>
              <a:gd name="adj2" fmla="val 11080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Selektion der Datensätze über </a:t>
            </a:r>
            <a:r>
              <a:rPr lang="de-AT" sz="1600" dirty="0" err="1" smtClean="0"/>
              <a:t>Where</a:t>
            </a:r>
            <a:r>
              <a:rPr lang="de-AT" sz="1600" dirty="0" smtClean="0"/>
              <a:t> mit „?“-Parameter</a:t>
            </a:r>
            <a:endParaRPr lang="de-AT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75048" y="5904661"/>
            <a:ext cx="2376264" cy="374571"/>
          </a:xfrm>
          <a:prstGeom prst="wedgeRoundRectCallout">
            <a:avLst>
              <a:gd name="adj1" fmla="val -23490"/>
              <a:gd name="adj2" fmla="val -9556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Löschen der Daten</a:t>
            </a:r>
            <a:endParaRPr lang="de-AT" sz="16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6767736" y="4925061"/>
            <a:ext cx="2376264" cy="646986"/>
          </a:xfrm>
          <a:prstGeom prst="wedgeRoundRectCallout">
            <a:avLst>
              <a:gd name="adj1" fmla="val -59194"/>
              <a:gd name="adj2" fmla="val -747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Setzen des Parameterwerts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7143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Ändern von Datensätzen ist ähnlich dem Löschen, es kommt die update-Methode zum Einsatz</a:t>
            </a:r>
          </a:p>
          <a:p>
            <a:pPr lvl="1"/>
            <a:r>
              <a:rPr lang="de-DE" sz="1800" dirty="0"/>
              <a:t>Die zu ändernden Attribute sind wie beim Insert über ein </a:t>
            </a:r>
            <a:r>
              <a:rPr lang="de-DE" sz="1800" dirty="0" err="1"/>
              <a:t>ContentValue</a:t>
            </a:r>
            <a:r>
              <a:rPr lang="de-DE" sz="1800" dirty="0"/>
              <a:t>-Objekt bereitzustellen</a:t>
            </a:r>
          </a:p>
          <a:p>
            <a:pPr lvl="1"/>
            <a:r>
              <a:rPr lang="de-DE" sz="1800" dirty="0"/>
              <a:t>Mit Hilfe des </a:t>
            </a:r>
            <a:r>
              <a:rPr lang="de-DE" sz="1800" dirty="0" err="1"/>
              <a:t>Where</a:t>
            </a:r>
            <a:r>
              <a:rPr lang="de-DE" sz="1800" dirty="0"/>
              <a:t>-Parameters (String) und des </a:t>
            </a:r>
            <a:r>
              <a:rPr lang="de-DE" sz="1800" dirty="0" err="1"/>
              <a:t>WhereArgs</a:t>
            </a:r>
            <a:r>
              <a:rPr lang="de-DE" sz="1800" dirty="0"/>
              <a:t>-Parameters (String-Feld) können die zu ändernden Sätze selektiert werden</a:t>
            </a:r>
          </a:p>
          <a:p>
            <a:pPr lvl="1"/>
            <a:r>
              <a:rPr lang="de-DE" sz="1800" dirty="0"/>
              <a:t>Methode liefert  </a:t>
            </a:r>
            <a:r>
              <a:rPr lang="de-DE" sz="1800" dirty="0" err="1"/>
              <a:t>int</a:t>
            </a:r>
            <a:r>
              <a:rPr lang="de-DE" sz="1800" dirty="0"/>
              <a:t> zurück – entspricht der Anzahl der geänderten Sätze </a:t>
            </a:r>
          </a:p>
          <a:p>
            <a:pPr lvl="1"/>
            <a:endParaRPr lang="de-DE" sz="1800" dirty="0"/>
          </a:p>
          <a:p>
            <a:endParaRPr lang="de-AT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Ändern von Datensätzen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8" y="4384576"/>
            <a:ext cx="6609444" cy="147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 rechteckige Legende 5"/>
          <p:cNvSpPr/>
          <p:nvPr/>
        </p:nvSpPr>
        <p:spPr>
          <a:xfrm>
            <a:off x="2537048" y="3897546"/>
            <a:ext cx="5760640" cy="340519"/>
          </a:xfrm>
          <a:prstGeom prst="wedgeRoundRectCallout">
            <a:avLst>
              <a:gd name="adj1" fmla="val -21928"/>
              <a:gd name="adj2" fmla="val 9319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Definition der zu ändernden Attribute und der neuen Werte</a:t>
            </a:r>
            <a:endParaRPr lang="de-AT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04800" y="6043255"/>
            <a:ext cx="2376264" cy="340519"/>
          </a:xfrm>
          <a:prstGeom prst="wedgeRoundRectCallout">
            <a:avLst>
              <a:gd name="adj1" fmla="val -23490"/>
              <a:gd name="adj2" fmla="val -9556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400" dirty="0" smtClean="0"/>
              <a:t>Aktualisieren der Daten</a:t>
            </a:r>
            <a:endParaRPr lang="de-AT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6986252" y="4735437"/>
            <a:ext cx="1959508" cy="1191816"/>
          </a:xfrm>
          <a:prstGeom prst="wedgeRoundRectCallout">
            <a:avLst>
              <a:gd name="adj1" fmla="val -98643"/>
              <a:gd name="adj2" fmla="val -3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AT" sz="1600" dirty="0" smtClean="0"/>
              <a:t>Selektion der Datensätze über parametrisiertes </a:t>
            </a:r>
            <a:r>
              <a:rPr lang="de-AT" sz="1600" dirty="0" err="1" smtClean="0"/>
              <a:t>Where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4249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sz="2300" dirty="0"/>
              <a:t>Content Provider stellen ein Standard Interface zur Verfügung um das Bearbeiten von Daten unter </a:t>
            </a:r>
            <a:r>
              <a:rPr lang="de-AT" sz="2300" dirty="0" err="1"/>
              <a:t>Android</a:t>
            </a:r>
            <a:r>
              <a:rPr lang="de-AT" sz="2300" dirty="0"/>
              <a:t> zu Vereinheitlichen</a:t>
            </a:r>
          </a:p>
          <a:p>
            <a:r>
              <a:rPr lang="de-AT" sz="2300" dirty="0"/>
              <a:t>Content Provider präsentieren die Daten für externe Anwendungen als Tabellen, Spalten u. Zeilen ähnlich wie in SQL Datenbanken, Content Provider müssen aber nicht mit SQL realisiert sein!</a:t>
            </a:r>
          </a:p>
          <a:p>
            <a:r>
              <a:rPr lang="de-AT" sz="2300" dirty="0"/>
              <a:t>Der Zugriff auf Content Provider wird über Content </a:t>
            </a:r>
            <a:r>
              <a:rPr lang="de-AT" sz="2300" dirty="0" err="1"/>
              <a:t>Resolver</a:t>
            </a:r>
            <a:r>
              <a:rPr lang="de-AT" sz="2300" dirty="0"/>
              <a:t> Objekte realisiert</a:t>
            </a:r>
          </a:p>
          <a:p>
            <a:r>
              <a:rPr lang="de-AT" sz="2300" dirty="0"/>
              <a:t>Das Erstellen eines Content Providers für eigene Anwendungen ist nur in wenigen Fällen sinnvoll:</a:t>
            </a:r>
          </a:p>
          <a:p>
            <a:pPr lvl="1"/>
            <a:r>
              <a:rPr lang="de-AT" dirty="0"/>
              <a:t>Andere Anwendungen benötigen Zugriff auf die Daten</a:t>
            </a:r>
          </a:p>
          <a:p>
            <a:pPr lvl="1"/>
            <a:r>
              <a:rPr lang="de-AT" dirty="0"/>
              <a:t>Einbindung der Daten in die Suchfunktion von </a:t>
            </a:r>
            <a:r>
              <a:rPr lang="de-AT" dirty="0" err="1"/>
              <a:t>Android</a:t>
            </a:r>
            <a:endParaRPr lang="de-AT" dirty="0"/>
          </a:p>
          <a:p>
            <a:r>
              <a:rPr lang="de-AT" sz="2300" dirty="0" err="1"/>
              <a:t>Android</a:t>
            </a:r>
            <a:r>
              <a:rPr lang="de-AT" sz="2300" dirty="0"/>
              <a:t> stellt bereits einige Content Provider (Kontakte, Kalender, Wörterbuch, etc.) zur Verfügung, welche über Content </a:t>
            </a:r>
            <a:r>
              <a:rPr lang="de-AT" sz="2300" dirty="0" err="1"/>
              <a:t>Resolver</a:t>
            </a:r>
            <a:r>
              <a:rPr lang="de-AT" sz="2300" dirty="0"/>
              <a:t> abgefragt werden können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Content Provider: Standardisierter Zugriff auf Daten</a:t>
            </a:r>
          </a:p>
        </p:txBody>
      </p:sp>
    </p:spTree>
    <p:extLst>
      <p:ext uri="{BB962C8B-B14F-4D97-AF65-F5344CB8AC3E}">
        <p14:creationId xmlns:p14="http://schemas.microsoft.com/office/powerpoint/2010/main" val="39110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Content </a:t>
            </a:r>
            <a:r>
              <a:rPr lang="de-AT" dirty="0" err="1"/>
              <a:t>Resolver</a:t>
            </a:r>
            <a:r>
              <a:rPr lang="de-AT" dirty="0"/>
              <a:t> bieten Methoden um alle </a:t>
            </a:r>
            <a:r>
              <a:rPr lang="de-AT" dirty="0" err="1"/>
              <a:t>CRUD</a:t>
            </a:r>
            <a:r>
              <a:rPr lang="de-AT" dirty="0"/>
              <a:t>-Operationen abzudecken:</a:t>
            </a:r>
          </a:p>
          <a:p>
            <a:pPr lvl="1"/>
            <a:r>
              <a:rPr lang="de-AT" dirty="0"/>
              <a:t>Create: Neue Daten hinzufügen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Read: Daten abfragen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Update: Daten aktualisieren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Delete: Daten löschen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Zugriff auf Daten mit Content </a:t>
            </a:r>
            <a:r>
              <a:rPr lang="de-AT" dirty="0" err="1"/>
              <a:t>Resolver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08982"/>
            <a:ext cx="32194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15000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5920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49763"/>
            <a:ext cx="47434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3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grafische</a:t>
            </a:r>
            <a:r>
              <a:rPr lang="en-US" dirty="0"/>
              <a:t> </a:t>
            </a:r>
            <a:r>
              <a:rPr lang="en-US" dirty="0" err="1"/>
              <a:t>Oberflächen</a:t>
            </a:r>
            <a:r>
              <a:rPr lang="en-US" dirty="0"/>
              <a:t> und </a:t>
            </a:r>
            <a:r>
              <a:rPr lang="en-US" dirty="0" err="1"/>
              <a:t>Benutzerinteraktionen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Konzepte</a:t>
            </a:r>
            <a:r>
              <a:rPr lang="en-US" dirty="0"/>
              <a:t> </a:t>
            </a:r>
            <a:r>
              <a:rPr lang="en-US" dirty="0" err="1"/>
              <a:t>mobiler</a:t>
            </a:r>
            <a:r>
              <a:rPr lang="en-US" dirty="0"/>
              <a:t> </a:t>
            </a:r>
            <a:r>
              <a:rPr lang="en-US" dirty="0" err="1"/>
              <a:t>Plattformen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Standorbezogene</a:t>
            </a:r>
            <a:r>
              <a:rPr lang="en-US" dirty="0"/>
              <a:t> </a:t>
            </a:r>
            <a:r>
              <a:rPr lang="en-US" dirty="0" err="1"/>
              <a:t>Dienste</a:t>
            </a:r>
            <a:r>
              <a:rPr lang="en-US" dirty="0"/>
              <a:t>, </a:t>
            </a:r>
            <a:r>
              <a:rPr lang="en-US" dirty="0" err="1"/>
              <a:t>Sensoren</a:t>
            </a:r>
            <a:r>
              <a:rPr lang="en-US" dirty="0"/>
              <a:t> und </a:t>
            </a:r>
            <a:r>
              <a:rPr lang="en-US" dirty="0" err="1"/>
              <a:t>Kamera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Responsive Design, </a:t>
            </a:r>
            <a:r>
              <a:rPr lang="en-US" dirty="0" err="1"/>
              <a:t>Weiterführende</a:t>
            </a:r>
            <a:r>
              <a:rPr lang="en-US" dirty="0"/>
              <a:t> </a:t>
            </a:r>
            <a:r>
              <a:rPr lang="en-US" dirty="0" err="1"/>
              <a:t>Interaktionsmuster</a:t>
            </a: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dirty="0" err="1" smtClean="0"/>
              <a:t>Verarbeitung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Inhaltsübersicht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16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Innerhalb des </a:t>
            </a:r>
            <a:r>
              <a:rPr lang="de-AT" dirty="0" err="1"/>
              <a:t>Android</a:t>
            </a:r>
            <a:r>
              <a:rPr lang="de-AT" dirty="0"/>
              <a:t> Frameworks werden </a:t>
            </a:r>
            <a:r>
              <a:rPr lang="de-AT" dirty="0" err="1"/>
              <a:t>URIs</a:t>
            </a:r>
            <a:r>
              <a:rPr lang="de-AT" dirty="0"/>
              <a:t> verwendet um Daten zu identifizieren</a:t>
            </a:r>
          </a:p>
          <a:p>
            <a:r>
              <a:rPr lang="de-AT" dirty="0"/>
              <a:t>Das </a:t>
            </a:r>
            <a:r>
              <a:rPr lang="de-AT" i="1" dirty="0"/>
              <a:t>Schema</a:t>
            </a:r>
            <a:r>
              <a:rPr lang="de-AT" dirty="0"/>
              <a:t> (</a:t>
            </a:r>
            <a:r>
              <a:rPr lang="de-AT" dirty="0" err="1"/>
              <a:t>content</a:t>
            </a:r>
            <a:r>
              <a:rPr lang="de-AT" dirty="0"/>
              <a:t>) gibt Aufschluss darüber, dass es sich um Daten handelt die von Content Providern verwaltet werden</a:t>
            </a:r>
          </a:p>
          <a:p>
            <a:r>
              <a:rPr lang="de-AT" dirty="0"/>
              <a:t>Die </a:t>
            </a:r>
            <a:r>
              <a:rPr lang="de-AT" i="1" dirty="0"/>
              <a:t>Authority</a:t>
            </a:r>
            <a:r>
              <a:rPr lang="de-AT" dirty="0"/>
              <a:t> stellt den symbolischen Namen des Content Providers dar</a:t>
            </a:r>
          </a:p>
          <a:p>
            <a:r>
              <a:rPr lang="de-AT" dirty="0"/>
              <a:t>Der </a:t>
            </a:r>
            <a:r>
              <a:rPr lang="de-AT" i="1" dirty="0"/>
              <a:t>Pfad</a:t>
            </a:r>
            <a:r>
              <a:rPr lang="de-AT" dirty="0"/>
              <a:t> gibt Aufschluss über den Tabellennamen</a:t>
            </a:r>
          </a:p>
          <a:p>
            <a:pPr lvl="1"/>
            <a:r>
              <a:rPr lang="de-AT" dirty="0"/>
              <a:t>Weitere Pfadelemente können ID eines dedizierten Datensatzes bezeichnen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URIs</a:t>
            </a:r>
            <a:r>
              <a:rPr lang="de-AT" dirty="0"/>
              <a:t> zur Identifikation von Daten</a:t>
            </a:r>
          </a:p>
        </p:txBody>
      </p:sp>
      <p:sp>
        <p:nvSpPr>
          <p:cNvPr id="5" name="Rechteck 4"/>
          <p:cNvSpPr/>
          <p:nvPr/>
        </p:nvSpPr>
        <p:spPr>
          <a:xfrm>
            <a:off x="899592" y="1165920"/>
            <a:ext cx="748883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content://provider_name/table_name/id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49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Analog zum Abfragen von Datensätzen aus </a:t>
            </a:r>
            <a:r>
              <a:rPr lang="de-AT" dirty="0" err="1"/>
              <a:t>SQLite</a:t>
            </a:r>
            <a:r>
              <a:rPr lang="de-AT" dirty="0"/>
              <a:t> Datenbanken bieten Content </a:t>
            </a:r>
            <a:r>
              <a:rPr lang="de-AT" dirty="0" err="1"/>
              <a:t>Resolver</a:t>
            </a:r>
            <a:r>
              <a:rPr lang="de-AT" dirty="0"/>
              <a:t> eine </a:t>
            </a:r>
            <a:r>
              <a:rPr lang="de-AT" i="1" dirty="0" err="1"/>
              <a:t>query</a:t>
            </a:r>
            <a:r>
              <a:rPr lang="de-AT" i="1" dirty="0"/>
              <a:t>()</a:t>
            </a:r>
            <a:r>
              <a:rPr lang="de-AT" dirty="0"/>
              <a:t> Methode und liefern als Ergebnis ein </a:t>
            </a:r>
            <a:r>
              <a:rPr lang="de-AT" i="1" dirty="0"/>
              <a:t>Cursor</a:t>
            </a:r>
            <a:r>
              <a:rPr lang="de-AT" dirty="0"/>
              <a:t> Objekt 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Datenabfrage über den Content </a:t>
            </a:r>
            <a:r>
              <a:rPr lang="de-AT" dirty="0" err="1"/>
              <a:t>Resolver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19400"/>
            <a:ext cx="68580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251520" y="3539480"/>
            <a:ext cx="1752673" cy="1643608"/>
          </a:xfrm>
          <a:prstGeom prst="wedgeRectCallout">
            <a:avLst>
              <a:gd name="adj1" fmla="val 67945"/>
              <a:gd name="adj2" fmla="val -756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Die URI gibt Aufschluss über den Content Provider bzw. die Tabelle </a:t>
            </a:r>
            <a:br>
              <a:rPr lang="de-AT" sz="1600" dirty="0" smtClean="0"/>
            </a:br>
            <a:r>
              <a:rPr lang="de-AT" sz="1600" dirty="0" smtClean="0"/>
              <a:t>(SQL </a:t>
            </a:r>
            <a:r>
              <a:rPr lang="de-AT" sz="1600" dirty="0" err="1" smtClean="0"/>
              <a:t>from</a:t>
            </a:r>
            <a:r>
              <a:rPr lang="de-AT" sz="1600" dirty="0" smtClean="0"/>
              <a:t>)</a:t>
            </a:r>
            <a:endParaRPr lang="de-AT" sz="1600" dirty="0"/>
          </a:p>
        </p:txBody>
      </p:sp>
      <p:sp>
        <p:nvSpPr>
          <p:cNvPr id="7" name="Rechteckige Legende 6"/>
          <p:cNvSpPr/>
          <p:nvPr/>
        </p:nvSpPr>
        <p:spPr>
          <a:xfrm>
            <a:off x="2123728" y="3755504"/>
            <a:ext cx="1752673" cy="1643608"/>
          </a:xfrm>
          <a:prstGeom prst="wedgeRectCallout">
            <a:avLst>
              <a:gd name="adj1" fmla="val 6743"/>
              <a:gd name="adj2" fmla="val -842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Die Spalten der Tabelle die Ausgewählt werden sollen, null liefert alle</a:t>
            </a:r>
            <a:endParaRPr lang="de-AT" sz="1600" dirty="0"/>
          </a:p>
        </p:txBody>
      </p:sp>
      <p:sp>
        <p:nvSpPr>
          <p:cNvPr id="8" name="Rechteckige Legende 7"/>
          <p:cNvSpPr/>
          <p:nvPr/>
        </p:nvSpPr>
        <p:spPr>
          <a:xfrm>
            <a:off x="3995936" y="3755504"/>
            <a:ext cx="1752673" cy="1872208"/>
          </a:xfrm>
          <a:prstGeom prst="wedgeRectCallout">
            <a:avLst>
              <a:gd name="adj1" fmla="val -25363"/>
              <a:gd name="adj2" fmla="val -8368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Kriterien für das Auswählen von Datensätzen (WHERE), mit ? werden Argumente markiert</a:t>
            </a:r>
            <a:endParaRPr lang="de-AT" sz="1600" dirty="0"/>
          </a:p>
        </p:txBody>
      </p:sp>
      <p:sp>
        <p:nvSpPr>
          <p:cNvPr id="9" name="Rechteckige Legende 8"/>
          <p:cNvSpPr/>
          <p:nvPr/>
        </p:nvSpPr>
        <p:spPr>
          <a:xfrm>
            <a:off x="5868144" y="3755504"/>
            <a:ext cx="1752673" cy="1872208"/>
          </a:xfrm>
          <a:prstGeom prst="wedgeRectCallout">
            <a:avLst>
              <a:gd name="adj1" fmla="val -60478"/>
              <a:gd name="adj2" fmla="val -865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Die ? der Auswahl Kriterien werden mit den übergebenen Argumenten aufgefüllt</a:t>
            </a:r>
            <a:endParaRPr lang="de-AT" sz="1600" dirty="0"/>
          </a:p>
        </p:txBody>
      </p:sp>
      <p:sp>
        <p:nvSpPr>
          <p:cNvPr id="10" name="Rechteckige Legende 9"/>
          <p:cNvSpPr/>
          <p:nvPr/>
        </p:nvSpPr>
        <p:spPr>
          <a:xfrm>
            <a:off x="7724436" y="3737919"/>
            <a:ext cx="1384394" cy="1445169"/>
          </a:xfrm>
          <a:prstGeom prst="wedgeRectCallout">
            <a:avLst>
              <a:gd name="adj1" fmla="val -82072"/>
              <a:gd name="adj2" fmla="val -888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Angabe der Sortierung des Resultats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5930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/>
              <a:t>Datenmanipulation über den Content </a:t>
            </a:r>
            <a:r>
              <a:rPr lang="de-AT" dirty="0" err="1"/>
              <a:t>Resolver</a:t>
            </a:r>
            <a:endParaRPr lang="de-A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0" y="959301"/>
            <a:ext cx="34480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611560" y="1611660"/>
            <a:ext cx="8064896" cy="1023499"/>
          </a:xfrm>
          <a:prstGeom prst="wedgeRectCallout">
            <a:avLst>
              <a:gd name="adj1" fmla="val -26887"/>
              <a:gd name="adj2" fmla="val -753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Für das Einfügen von Daten muss einerseits die URI (Content Provider u. Tabelle) angegeben werden, andererseits ein </a:t>
            </a:r>
            <a:r>
              <a:rPr lang="de-AT" sz="1600" dirty="0" err="1" smtClean="0"/>
              <a:t>ContentValues</a:t>
            </a:r>
            <a:r>
              <a:rPr lang="de-AT" sz="1600" dirty="0" smtClean="0"/>
              <a:t> Objekt für die Schlüssel-Wert Paare die eingefügt werden sollen.</a:t>
            </a:r>
            <a:endParaRPr lang="de-AT" sz="1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0" y="2730252"/>
            <a:ext cx="559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0" y="4478263"/>
            <a:ext cx="41338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ige Legende 8"/>
          <p:cNvSpPr/>
          <p:nvPr/>
        </p:nvSpPr>
        <p:spPr>
          <a:xfrm>
            <a:off x="615022" y="3326176"/>
            <a:ext cx="8064896" cy="1023499"/>
          </a:xfrm>
          <a:prstGeom prst="wedgeRectCallout">
            <a:avLst>
              <a:gd name="adj1" fmla="val -26887"/>
              <a:gd name="adj2" fmla="val -753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Für das Update wird ebenfalls die URI benötigt. Des Weiteren müssen die </a:t>
            </a:r>
            <a:r>
              <a:rPr lang="de-AT" sz="1600" dirty="0" err="1" smtClean="0"/>
              <a:t>ContentValues</a:t>
            </a:r>
            <a:r>
              <a:rPr lang="de-AT" sz="1600" dirty="0" smtClean="0"/>
              <a:t> mitgegeben werden die aktualisiert werden sollen und die Auswahlkriterien (WHERE u. Argumente) für die Datensätze die Aktualisiert werden sollen.</a:t>
            </a:r>
            <a:endParaRPr lang="de-AT" sz="1600" dirty="0"/>
          </a:p>
        </p:txBody>
      </p:sp>
      <p:sp>
        <p:nvSpPr>
          <p:cNvPr id="10" name="Rechteckige Legende 9"/>
          <p:cNvSpPr/>
          <p:nvPr/>
        </p:nvSpPr>
        <p:spPr>
          <a:xfrm>
            <a:off x="506833" y="4941168"/>
            <a:ext cx="8064896" cy="1023499"/>
          </a:xfrm>
          <a:prstGeom prst="wedgeRectCallout">
            <a:avLst>
              <a:gd name="adj1" fmla="val -26887"/>
              <a:gd name="adj2" fmla="val -685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Zum Löschen muss einerseits wiederum die URI angegeben werden und Auswahlkriterien für die Datensätze die gelöscht werden sollten.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80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3810000" cy="4800600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Android</a:t>
            </a:r>
            <a:r>
              <a:rPr lang="de-AT" dirty="0"/>
              <a:t> bieten einen Content Provider für das Arbeiten mit dem Kalender</a:t>
            </a:r>
          </a:p>
          <a:p>
            <a:r>
              <a:rPr lang="de-AT" dirty="0"/>
              <a:t>Der Kalender Content Provider verwendet intern eine </a:t>
            </a:r>
            <a:r>
              <a:rPr lang="de-AT" dirty="0" err="1"/>
              <a:t>SQLite</a:t>
            </a:r>
            <a:r>
              <a:rPr lang="de-AT" dirty="0"/>
              <a:t> Datenbank für das Ablegen von Daten</a:t>
            </a:r>
          </a:p>
          <a:p>
            <a:r>
              <a:rPr lang="de-AT" dirty="0"/>
              <a:t>Um Lese- bzw. Schreibzugriff auf den Kalender zu erhalten müssen entsprechende </a:t>
            </a:r>
            <a:r>
              <a:rPr lang="de-AT" dirty="0" err="1"/>
              <a:t>Permissions</a:t>
            </a:r>
            <a:r>
              <a:rPr lang="de-AT" dirty="0"/>
              <a:t> im Manifest gesetzt werden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Beispiel: Arbeiten mit dem Kalender</a:t>
            </a:r>
          </a:p>
        </p:txBody>
      </p:sp>
      <p:pic>
        <p:nvPicPr>
          <p:cNvPr id="5" name="Picture 2" descr="Calendar Provider Data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39" y="1143000"/>
            <a:ext cx="3610320" cy="37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00" y="5638800"/>
            <a:ext cx="545782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5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Kalender Beispiel: Hinzufügen eines neuen Termins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92" y="1772816"/>
            <a:ext cx="8477250" cy="219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2699791" y="980728"/>
            <a:ext cx="5040561" cy="663459"/>
          </a:xfrm>
          <a:prstGeom prst="wedgeRectCallout">
            <a:avLst>
              <a:gd name="adj1" fmla="val -21618"/>
              <a:gd name="adj2" fmla="val 764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Auswahl des Datums und der Uhrzeit des Termins.</a:t>
            </a:r>
            <a:endParaRPr lang="de-AT" sz="1600" dirty="0"/>
          </a:p>
        </p:txBody>
      </p:sp>
      <p:sp>
        <p:nvSpPr>
          <p:cNvPr id="7" name="Rechteckige Legende 6"/>
          <p:cNvSpPr/>
          <p:nvPr/>
        </p:nvSpPr>
        <p:spPr>
          <a:xfrm>
            <a:off x="4211960" y="2232443"/>
            <a:ext cx="4343610" cy="504188"/>
          </a:xfrm>
          <a:prstGeom prst="wedgeRectCallout">
            <a:avLst>
              <a:gd name="adj1" fmla="val -59174"/>
              <a:gd name="adj2" fmla="val -175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Referenz auf ein Content </a:t>
            </a:r>
            <a:r>
              <a:rPr lang="de-AT" sz="1600" dirty="0" err="1" smtClean="0"/>
              <a:t>Resolver</a:t>
            </a:r>
            <a:r>
              <a:rPr lang="de-AT" sz="1600" dirty="0" smtClean="0"/>
              <a:t> Objekt</a:t>
            </a:r>
            <a:endParaRPr lang="de-AT" sz="1600" dirty="0"/>
          </a:p>
        </p:txBody>
      </p:sp>
      <p:sp>
        <p:nvSpPr>
          <p:cNvPr id="8" name="Rechteckige Legende 7"/>
          <p:cNvSpPr/>
          <p:nvPr/>
        </p:nvSpPr>
        <p:spPr>
          <a:xfrm>
            <a:off x="5568547" y="2962494"/>
            <a:ext cx="3467949" cy="1368151"/>
          </a:xfrm>
          <a:prstGeom prst="wedgeRectCallout">
            <a:avLst>
              <a:gd name="adj1" fmla="val -57176"/>
              <a:gd name="adj2" fmla="val -342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err="1" smtClean="0"/>
              <a:t>Befüllen</a:t>
            </a:r>
            <a:r>
              <a:rPr lang="de-AT" sz="1600" dirty="0" smtClean="0"/>
              <a:t> des </a:t>
            </a:r>
            <a:r>
              <a:rPr lang="de-AT" sz="1600" dirty="0" err="1" smtClean="0"/>
              <a:t>ContentValues</a:t>
            </a:r>
            <a:r>
              <a:rPr lang="de-AT" sz="1600" dirty="0" smtClean="0"/>
              <a:t> Objektes mit Schlüssel-Wert Paare, welche in die Tabelle eingetragen werden sollen</a:t>
            </a:r>
            <a:endParaRPr lang="de-AT" sz="1600" dirty="0"/>
          </a:p>
        </p:txBody>
      </p:sp>
      <p:sp>
        <p:nvSpPr>
          <p:cNvPr id="9" name="Rechteckige Legende 8"/>
          <p:cNvSpPr/>
          <p:nvPr/>
        </p:nvSpPr>
        <p:spPr>
          <a:xfrm>
            <a:off x="1259631" y="4077072"/>
            <a:ext cx="3467949" cy="1368151"/>
          </a:xfrm>
          <a:prstGeom prst="wedgeRectCallout">
            <a:avLst>
              <a:gd name="adj1" fmla="val -23218"/>
              <a:gd name="adj2" fmla="val -6156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Einfügen des Termins. Als Ergebnis wird ein URI Objekt als </a:t>
            </a:r>
            <a:r>
              <a:rPr lang="de-AT" sz="1600" dirty="0" err="1" smtClean="0"/>
              <a:t>Identifikator</a:t>
            </a:r>
            <a:r>
              <a:rPr lang="de-AT" sz="1600" dirty="0" smtClean="0"/>
              <a:t> des Termins retourniert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6507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de-AT" dirty="0"/>
              <a:t>Kalender Beispiel: Abfragen von Terminen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97" y="2393899"/>
            <a:ext cx="67722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5292080" y="1038671"/>
            <a:ext cx="3528392" cy="1355227"/>
          </a:xfrm>
          <a:prstGeom prst="wedgeRectCallout">
            <a:avLst>
              <a:gd name="adj1" fmla="val -26802"/>
              <a:gd name="adj2" fmla="val 740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Erstellen des </a:t>
            </a:r>
            <a:r>
              <a:rPr lang="de-AT" sz="1600" dirty="0" err="1" smtClean="0"/>
              <a:t>Projection</a:t>
            </a:r>
            <a:r>
              <a:rPr lang="de-AT" sz="1600" dirty="0" smtClean="0"/>
              <a:t> Objekt, welches die Spalten spezifiziert die Abgefragt werden sollen</a:t>
            </a:r>
            <a:endParaRPr lang="de-AT" sz="1600" dirty="0"/>
          </a:p>
        </p:txBody>
      </p:sp>
      <p:sp>
        <p:nvSpPr>
          <p:cNvPr id="7" name="Rechteckige Legende 6"/>
          <p:cNvSpPr/>
          <p:nvPr/>
        </p:nvSpPr>
        <p:spPr>
          <a:xfrm>
            <a:off x="131523" y="1830759"/>
            <a:ext cx="1916674" cy="2058691"/>
          </a:xfrm>
          <a:prstGeom prst="wedgeRectCallout">
            <a:avLst>
              <a:gd name="adj1" fmla="val 56046"/>
              <a:gd name="adj2" fmla="val 178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400" dirty="0" smtClean="0"/>
              <a:t>Spezifikation der </a:t>
            </a:r>
            <a:r>
              <a:rPr lang="de-AT" sz="1400" dirty="0" err="1" smtClean="0"/>
              <a:t>Selektionskritierien</a:t>
            </a:r>
            <a:r>
              <a:rPr lang="de-AT" sz="1400" dirty="0"/>
              <a:t/>
            </a:r>
            <a:br>
              <a:rPr lang="de-AT" sz="1400" dirty="0"/>
            </a:br>
            <a:r>
              <a:rPr lang="de-AT" sz="1400" dirty="0" smtClean="0"/>
              <a:t/>
            </a:r>
            <a:br>
              <a:rPr lang="de-AT" sz="1400" dirty="0" smtClean="0"/>
            </a:br>
            <a:r>
              <a:rPr lang="de-AT" sz="1400" dirty="0" smtClean="0"/>
              <a:t>Alle Termine die größer als heute sind</a:t>
            </a:r>
            <a:endParaRPr lang="de-AT" sz="1400" dirty="0"/>
          </a:p>
        </p:txBody>
      </p:sp>
      <p:sp>
        <p:nvSpPr>
          <p:cNvPr id="8" name="Rechteckige Legende 7"/>
          <p:cNvSpPr/>
          <p:nvPr/>
        </p:nvSpPr>
        <p:spPr>
          <a:xfrm>
            <a:off x="2048196" y="4489400"/>
            <a:ext cx="5116092" cy="1301800"/>
          </a:xfrm>
          <a:prstGeom prst="wedgeRectCallout">
            <a:avLst>
              <a:gd name="adj1" fmla="val 15427"/>
              <a:gd name="adj2" fmla="val -630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600" dirty="0" smtClean="0"/>
              <a:t>Analog zur Abfrage von SQL Datensätzen, wird ebenfalls ein Cursor Objekt zur Verfügung gestellt, welches das Navigieren durch der Resultate ermöglicht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1389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Herausforderung</a:t>
            </a:r>
            <a:r>
              <a:rPr lang="en-US" dirty="0" smtClean="0"/>
              <a:t>: </a:t>
            </a:r>
            <a:r>
              <a:rPr lang="en-US" dirty="0" err="1" smtClean="0"/>
              <a:t>große</a:t>
            </a:r>
            <a:r>
              <a:rPr lang="en-US" dirty="0" smtClean="0"/>
              <a:t> </a:t>
            </a:r>
            <a:r>
              <a:rPr lang="en-US" dirty="0" err="1" smtClean="0"/>
              <a:t>Datenmengen</a:t>
            </a:r>
            <a:endParaRPr lang="en-US" dirty="0" smtClean="0"/>
          </a:p>
          <a:p>
            <a:pPr lvl="1"/>
            <a:r>
              <a:rPr lang="en-US" dirty="0" err="1" smtClean="0"/>
              <a:t>Speicher</a:t>
            </a:r>
            <a:r>
              <a:rPr lang="en-US" dirty="0" smtClean="0"/>
              <a:t>, </a:t>
            </a:r>
            <a:r>
              <a:rPr lang="en-US" dirty="0" err="1" smtClean="0"/>
              <a:t>Performanz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Bekannter</a:t>
            </a:r>
            <a:r>
              <a:rPr lang="en-US" dirty="0" smtClean="0"/>
              <a:t> </a:t>
            </a:r>
            <a:r>
              <a:rPr lang="en-US" dirty="0" err="1" smtClean="0"/>
              <a:t>Ansatz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der </a:t>
            </a:r>
            <a:r>
              <a:rPr lang="en-US" dirty="0" err="1" smtClean="0"/>
              <a:t>Übung</a:t>
            </a:r>
            <a:r>
              <a:rPr lang="en-US" dirty="0" smtClean="0"/>
              <a:t>: </a:t>
            </a:r>
            <a:r>
              <a:rPr lang="en-US" dirty="0" err="1" smtClean="0"/>
              <a:t>ScrollView</a:t>
            </a:r>
            <a:endParaRPr lang="en-US" dirty="0" smtClean="0"/>
          </a:p>
          <a:p>
            <a:pPr lvl="1"/>
            <a:r>
              <a:rPr lang="en-US" dirty="0" err="1" smtClean="0"/>
              <a:t>Alle</a:t>
            </a:r>
            <a:r>
              <a:rPr lang="en-US" dirty="0" smtClean="0"/>
              <a:t> Views (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sichtbare</a:t>
            </a:r>
            <a:r>
              <a:rPr lang="en-US" dirty="0" smtClean="0"/>
              <a:t>)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erzeugt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Dies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gewissen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Lösungsansatz</a:t>
            </a:r>
            <a:r>
              <a:rPr lang="en-US" dirty="0" smtClean="0"/>
              <a:t>: Adapter / </a:t>
            </a:r>
            <a:r>
              <a:rPr lang="en-US" dirty="0" err="1" smtClean="0"/>
              <a:t>AdapterView</a:t>
            </a:r>
            <a:endParaRPr lang="en-US" dirty="0" smtClean="0"/>
          </a:p>
          <a:p>
            <a:pPr lvl="1"/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on Demand </a:t>
            </a:r>
            <a:r>
              <a:rPr lang="en-US" dirty="0" err="1" smtClean="0"/>
              <a:t>geladen</a:t>
            </a:r>
            <a:endParaRPr lang="en-US" dirty="0" smtClean="0"/>
          </a:p>
          <a:p>
            <a:pPr lvl="1"/>
            <a:r>
              <a:rPr lang="en-US" dirty="0" smtClean="0"/>
              <a:t>Views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wiederverwendet</a:t>
            </a: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Datenbankinhalten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04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nhaltsplatzhalter 3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ScrollView</a:t>
            </a:r>
            <a:endParaRPr lang="en-US" dirty="0" smtClean="0"/>
          </a:p>
          <a:p>
            <a:pPr lvl="1"/>
            <a:r>
              <a:rPr lang="en-US" dirty="0" err="1" smtClean="0"/>
              <a:t>alle</a:t>
            </a:r>
            <a:r>
              <a:rPr lang="en-US" dirty="0" smtClean="0"/>
              <a:t> Views</a:t>
            </a:r>
            <a:br>
              <a:rPr lang="en-US" dirty="0" smtClean="0"/>
            </a:b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AdapterView</a:t>
            </a:r>
            <a:endParaRPr lang="en-US" dirty="0" smtClean="0"/>
          </a:p>
          <a:p>
            <a:pPr lvl="1"/>
            <a:r>
              <a:rPr lang="en-US" dirty="0" smtClean="0"/>
              <a:t>load on</a:t>
            </a:r>
            <a:br>
              <a:rPr lang="en-US" dirty="0" smtClean="0"/>
            </a:br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Views</a:t>
            </a:r>
            <a:br>
              <a:rPr lang="en-US" dirty="0" smtClean="0"/>
            </a:br>
            <a:r>
              <a:rPr lang="en-US" dirty="0" err="1" smtClean="0"/>
              <a:t>wieder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err="1" smtClean="0"/>
              <a:t>verwenden</a:t>
            </a:r>
            <a:endParaRPr lang="en-US" dirty="0" smtClean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ScrollView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AdapterView</a:t>
            </a:r>
            <a:endParaRPr lang="de-AT" dirty="0"/>
          </a:p>
        </p:txBody>
      </p:sp>
      <p:grpSp>
        <p:nvGrpSpPr>
          <p:cNvPr id="17" name="Gruppieren 16"/>
          <p:cNvGrpSpPr/>
          <p:nvPr/>
        </p:nvGrpSpPr>
        <p:grpSpPr>
          <a:xfrm flipH="1">
            <a:off x="3382169" y="1066800"/>
            <a:ext cx="785709" cy="2312930"/>
            <a:chOff x="3581400" y="1371600"/>
            <a:chExt cx="1524000" cy="4486274"/>
          </a:xfrm>
        </p:grpSpPr>
        <p:sp>
          <p:nvSpPr>
            <p:cNvPr id="5" name="Rechteck 4"/>
            <p:cNvSpPr/>
            <p:nvPr/>
          </p:nvSpPr>
          <p:spPr>
            <a:xfrm>
              <a:off x="3657600" y="13716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/>
            <p:cNvSpPr/>
            <p:nvPr/>
          </p:nvSpPr>
          <p:spPr>
            <a:xfrm>
              <a:off x="3657600" y="1827742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/>
            <p:cNvSpPr/>
            <p:nvPr/>
          </p:nvSpPr>
          <p:spPr>
            <a:xfrm>
              <a:off x="3657600" y="2283884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/>
            <p:cNvSpPr/>
            <p:nvPr/>
          </p:nvSpPr>
          <p:spPr>
            <a:xfrm>
              <a:off x="3657600" y="2740026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657600" y="3196168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657600" y="365231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657600" y="4108452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57600" y="4564594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657600" y="5020736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657600" y="5476874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81400" y="2666198"/>
              <a:ext cx="1524000" cy="201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2049" name="Gruppieren 2048"/>
          <p:cNvGrpSpPr/>
          <p:nvPr/>
        </p:nvGrpSpPr>
        <p:grpSpPr>
          <a:xfrm>
            <a:off x="3369112" y="3809997"/>
            <a:ext cx="821888" cy="1927442"/>
            <a:chOff x="5166285" y="2895600"/>
            <a:chExt cx="929715" cy="2180313"/>
          </a:xfrm>
        </p:grpSpPr>
        <p:sp>
          <p:nvSpPr>
            <p:cNvPr id="21" name="Rechteck 20"/>
            <p:cNvSpPr/>
            <p:nvPr/>
          </p:nvSpPr>
          <p:spPr>
            <a:xfrm flipH="1">
              <a:off x="5212771" y="2895600"/>
              <a:ext cx="836743" cy="232429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Rechteck 21"/>
            <p:cNvSpPr/>
            <p:nvPr/>
          </p:nvSpPr>
          <p:spPr>
            <a:xfrm flipH="1">
              <a:off x="5212771" y="3173869"/>
              <a:ext cx="836743" cy="232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Rechteck 22"/>
            <p:cNvSpPr/>
            <p:nvPr/>
          </p:nvSpPr>
          <p:spPr>
            <a:xfrm flipH="1">
              <a:off x="5212771" y="3452138"/>
              <a:ext cx="836743" cy="232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/>
            <p:cNvSpPr/>
            <p:nvPr/>
          </p:nvSpPr>
          <p:spPr>
            <a:xfrm flipH="1">
              <a:off x="5212771" y="3730407"/>
              <a:ext cx="836743" cy="232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Rechteck 24"/>
            <p:cNvSpPr/>
            <p:nvPr/>
          </p:nvSpPr>
          <p:spPr>
            <a:xfrm flipH="1">
              <a:off x="5212771" y="4008676"/>
              <a:ext cx="836743" cy="232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" name="Rechteck 25"/>
            <p:cNvSpPr/>
            <p:nvPr/>
          </p:nvSpPr>
          <p:spPr>
            <a:xfrm flipH="1">
              <a:off x="5212771" y="4286945"/>
              <a:ext cx="836743" cy="232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Rechteck 26"/>
            <p:cNvSpPr/>
            <p:nvPr/>
          </p:nvSpPr>
          <p:spPr>
            <a:xfrm flipH="1">
              <a:off x="5212771" y="4565215"/>
              <a:ext cx="836743" cy="2324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hteck 27"/>
            <p:cNvSpPr/>
            <p:nvPr/>
          </p:nvSpPr>
          <p:spPr>
            <a:xfrm flipH="1">
              <a:off x="5212771" y="4843484"/>
              <a:ext cx="836743" cy="232429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" name="Rechteck 29"/>
            <p:cNvSpPr/>
            <p:nvPr/>
          </p:nvSpPr>
          <p:spPr>
            <a:xfrm flipH="1">
              <a:off x="5166285" y="3407100"/>
              <a:ext cx="929715" cy="1229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248725"/>
            <a:ext cx="25241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8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AdapterView</a:t>
            </a:r>
            <a:r>
              <a:rPr lang="en-US" dirty="0" smtClean="0"/>
              <a:t> und Adapter</a:t>
            </a:r>
            <a:endParaRPr lang="de-AT" dirty="0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381000" y="1524000"/>
            <a:ext cx="1143000" cy="15240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3200400" y="1905000"/>
            <a:ext cx="1676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de-AT" dirty="0"/>
          </a:p>
        </p:txBody>
      </p:sp>
      <p:sp>
        <p:nvSpPr>
          <p:cNvPr id="8" name="Rechteck 7"/>
          <p:cNvSpPr/>
          <p:nvPr/>
        </p:nvSpPr>
        <p:spPr>
          <a:xfrm>
            <a:off x="6172200" y="1905000"/>
            <a:ext cx="1676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AdapterView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1723697" y="4169979"/>
            <a:ext cx="1828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CursorAdapter</a:t>
            </a:r>
            <a:endParaRPr lang="de-AT" dirty="0"/>
          </a:p>
        </p:txBody>
      </p:sp>
      <p:cxnSp>
        <p:nvCxnSpPr>
          <p:cNvPr id="11" name="Gerade Verbindung mit Pfeil 10"/>
          <p:cNvCxnSpPr>
            <a:stCxn id="7" idx="2"/>
            <a:endCxn id="9" idx="0"/>
          </p:cNvCxnSpPr>
          <p:nvPr/>
        </p:nvCxnSpPr>
        <p:spPr>
          <a:xfrm flipH="1">
            <a:off x="2638097" y="2667000"/>
            <a:ext cx="1400503" cy="150297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335720" y="5089634"/>
            <a:ext cx="1828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ArrayAdapter</a:t>
            </a:r>
            <a:endParaRPr lang="de-AT" dirty="0"/>
          </a:p>
        </p:txBody>
      </p:sp>
      <p:cxnSp>
        <p:nvCxnSpPr>
          <p:cNvPr id="18" name="Gerade Verbindung mit Pfeil 17"/>
          <p:cNvCxnSpPr>
            <a:stCxn id="7" idx="2"/>
            <a:endCxn id="17" idx="0"/>
          </p:cNvCxnSpPr>
          <p:nvPr/>
        </p:nvCxnSpPr>
        <p:spPr>
          <a:xfrm>
            <a:off x="4038600" y="2667000"/>
            <a:ext cx="211520" cy="242263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724400" y="3323896"/>
            <a:ext cx="1828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</a:t>
            </a:r>
            <a:endParaRPr lang="de-AT" dirty="0"/>
          </a:p>
        </p:txBody>
      </p:sp>
      <p:sp>
        <p:nvSpPr>
          <p:cNvPr id="24" name="Rechteck 23"/>
          <p:cNvSpPr/>
          <p:nvPr/>
        </p:nvSpPr>
        <p:spPr>
          <a:xfrm>
            <a:off x="6934200" y="3323896"/>
            <a:ext cx="1828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GridView</a:t>
            </a:r>
            <a:endParaRPr lang="de-AT" dirty="0"/>
          </a:p>
        </p:txBody>
      </p:sp>
      <p:cxnSp>
        <p:nvCxnSpPr>
          <p:cNvPr id="25" name="Gerade Verbindung mit Pfeil 24"/>
          <p:cNvCxnSpPr>
            <a:stCxn id="8" idx="2"/>
            <a:endCxn id="21" idx="0"/>
          </p:cNvCxnSpPr>
          <p:nvPr/>
        </p:nvCxnSpPr>
        <p:spPr>
          <a:xfrm flipH="1">
            <a:off x="5638800" y="2667000"/>
            <a:ext cx="1371600" cy="65689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8" idx="2"/>
            <a:endCxn id="24" idx="0"/>
          </p:cNvCxnSpPr>
          <p:nvPr/>
        </p:nvCxnSpPr>
        <p:spPr>
          <a:xfrm>
            <a:off x="7010400" y="2667000"/>
            <a:ext cx="838200" cy="65689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7" idx="1"/>
            <a:endCxn id="6" idx="4"/>
          </p:cNvCxnSpPr>
          <p:nvPr/>
        </p:nvCxnSpPr>
        <p:spPr>
          <a:xfrm flipH="1">
            <a:off x="1524000" y="2286000"/>
            <a:ext cx="16764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8" idx="1"/>
            <a:endCxn id="7" idx="3"/>
          </p:cNvCxnSpPr>
          <p:nvPr/>
        </p:nvCxnSpPr>
        <p:spPr>
          <a:xfrm flipH="1">
            <a:off x="4876800" y="2286000"/>
            <a:ext cx="12954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SimpleCursorAdapter</a:t>
            </a:r>
            <a:r>
              <a:rPr lang="en-US" dirty="0" smtClean="0"/>
              <a:t>, </a:t>
            </a:r>
            <a:r>
              <a:rPr lang="en-US" dirty="0" err="1" smtClean="0"/>
              <a:t>ListActivity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0" y="1676400"/>
            <a:ext cx="64674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5" y="3581400"/>
            <a:ext cx="64770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ige Legende 7"/>
          <p:cNvSpPr/>
          <p:nvPr/>
        </p:nvSpPr>
        <p:spPr>
          <a:xfrm>
            <a:off x="4724400" y="990600"/>
            <a:ext cx="4135677" cy="480080"/>
          </a:xfrm>
          <a:prstGeom prst="wedgeRectCallout">
            <a:avLst>
              <a:gd name="adj1" fmla="val -41201"/>
              <a:gd name="adj2" fmla="val 1034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Referenzen</a:t>
            </a:r>
            <a:r>
              <a:rPr lang="en-US" sz="1400" dirty="0" smtClean="0"/>
              <a:t> auf </a:t>
            </a:r>
            <a:r>
              <a:rPr lang="en-US" sz="1400" dirty="0" err="1" smtClean="0"/>
              <a:t>Spalten</a:t>
            </a:r>
            <a:r>
              <a:rPr lang="en-US" sz="1400" dirty="0" smtClean="0"/>
              <a:t> </a:t>
            </a:r>
            <a:r>
              <a:rPr lang="en-US" sz="1400" dirty="0" err="1" smtClean="0"/>
              <a:t>innerhalb</a:t>
            </a:r>
            <a:r>
              <a:rPr lang="en-US" sz="1400" dirty="0" smtClean="0"/>
              <a:t> der </a:t>
            </a:r>
            <a:r>
              <a:rPr lang="en-US" sz="1400" dirty="0" err="1" smtClean="0"/>
              <a:t>Abfrage</a:t>
            </a:r>
            <a:endParaRPr lang="de-AT" sz="1400" dirty="0"/>
          </a:p>
        </p:txBody>
      </p:sp>
      <p:sp>
        <p:nvSpPr>
          <p:cNvPr id="9" name="Rechteckige Legende 8"/>
          <p:cNvSpPr/>
          <p:nvPr/>
        </p:nvSpPr>
        <p:spPr>
          <a:xfrm>
            <a:off x="4724399" y="2600325"/>
            <a:ext cx="4135677" cy="480080"/>
          </a:xfrm>
          <a:prstGeom prst="wedgeRectCallout">
            <a:avLst>
              <a:gd name="adj1" fmla="val -41582"/>
              <a:gd name="adj2" fmla="val -968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Referenzen</a:t>
            </a:r>
            <a:r>
              <a:rPr lang="en-US" sz="1400" dirty="0" smtClean="0"/>
              <a:t> auf IDs </a:t>
            </a:r>
            <a:r>
              <a:rPr lang="en-US" sz="1400" dirty="0" err="1" smtClean="0"/>
              <a:t>innerhalb</a:t>
            </a:r>
            <a:r>
              <a:rPr lang="en-US" sz="1400" dirty="0" smtClean="0"/>
              <a:t> des View Layouts</a:t>
            </a:r>
            <a:endParaRPr lang="de-AT" sz="1400" dirty="0"/>
          </a:p>
        </p:txBody>
      </p:sp>
      <p:sp>
        <p:nvSpPr>
          <p:cNvPr id="10" name="Rechteckige Legende 9"/>
          <p:cNvSpPr/>
          <p:nvPr/>
        </p:nvSpPr>
        <p:spPr>
          <a:xfrm>
            <a:off x="2941619" y="4860979"/>
            <a:ext cx="1935182" cy="1277167"/>
          </a:xfrm>
          <a:prstGeom prst="wedgeRectCallout">
            <a:avLst>
              <a:gd name="adj1" fmla="val -26821"/>
              <a:gd name="adj2" fmla="val -1014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Angabe</a:t>
            </a:r>
            <a:r>
              <a:rPr lang="en-US" sz="1400" dirty="0" smtClean="0"/>
              <a:t> </a:t>
            </a:r>
            <a:r>
              <a:rPr lang="en-US" sz="1400" dirty="0" err="1" smtClean="0"/>
              <a:t>eines</a:t>
            </a:r>
            <a:r>
              <a:rPr lang="en-US" sz="1400" dirty="0" smtClean="0"/>
              <a:t> Layouts </a:t>
            </a:r>
            <a:r>
              <a:rPr lang="en-US" sz="1400" dirty="0" err="1" smtClean="0"/>
              <a:t>für</a:t>
            </a:r>
            <a:r>
              <a:rPr lang="en-US" sz="1400" dirty="0" smtClean="0"/>
              <a:t> </a:t>
            </a:r>
            <a:r>
              <a:rPr lang="en-US" sz="1400" dirty="0" err="1" smtClean="0"/>
              <a:t>einzelne</a:t>
            </a:r>
            <a:r>
              <a:rPr lang="en-US" sz="1400" dirty="0" smtClean="0"/>
              <a:t> </a:t>
            </a:r>
            <a:r>
              <a:rPr lang="en-US" sz="1400" dirty="0" err="1" smtClean="0"/>
              <a:t>Elemente</a:t>
            </a:r>
            <a:endParaRPr lang="de-AT" sz="1400" dirty="0"/>
          </a:p>
        </p:txBody>
      </p:sp>
      <p:sp>
        <p:nvSpPr>
          <p:cNvPr id="11" name="Rechteckige Legende 10"/>
          <p:cNvSpPr/>
          <p:nvPr/>
        </p:nvSpPr>
        <p:spPr>
          <a:xfrm>
            <a:off x="4419601" y="4657724"/>
            <a:ext cx="2514600" cy="676275"/>
          </a:xfrm>
          <a:prstGeom prst="wedgeRectCallout">
            <a:avLst>
              <a:gd name="adj1" fmla="val -55232"/>
              <a:gd name="adj2" fmla="val -1247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Angabe</a:t>
            </a:r>
            <a:r>
              <a:rPr lang="en-US" sz="1400" dirty="0" smtClean="0"/>
              <a:t> </a:t>
            </a:r>
            <a:r>
              <a:rPr lang="en-US" sz="1400" dirty="0" err="1" smtClean="0"/>
              <a:t>eines</a:t>
            </a:r>
            <a:r>
              <a:rPr lang="en-US" sz="1400" dirty="0" smtClean="0"/>
              <a:t> Cursors auf </a:t>
            </a:r>
            <a:r>
              <a:rPr lang="en-US" sz="1400" dirty="0" err="1" smtClean="0"/>
              <a:t>eine</a:t>
            </a:r>
            <a:r>
              <a:rPr lang="en-US" sz="1400" dirty="0" smtClean="0"/>
              <a:t> </a:t>
            </a:r>
            <a:r>
              <a:rPr lang="en-US" sz="1400" dirty="0" err="1" smtClean="0"/>
              <a:t>Abfragae</a:t>
            </a:r>
            <a:endParaRPr lang="de-AT" sz="1400" dirty="0"/>
          </a:p>
        </p:txBody>
      </p:sp>
      <p:sp>
        <p:nvSpPr>
          <p:cNvPr id="12" name="Rechteckige Legende 11"/>
          <p:cNvSpPr/>
          <p:nvPr/>
        </p:nvSpPr>
        <p:spPr>
          <a:xfrm>
            <a:off x="588723" y="4860979"/>
            <a:ext cx="2041561" cy="1277168"/>
          </a:xfrm>
          <a:prstGeom prst="wedgeRectCallout">
            <a:avLst>
              <a:gd name="adj1" fmla="val 7896"/>
              <a:gd name="adj2" fmla="val -803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Verknüpfung</a:t>
            </a:r>
            <a:r>
              <a:rPr lang="en-US" sz="1400" dirty="0" smtClean="0"/>
              <a:t> des Adapters </a:t>
            </a:r>
            <a:r>
              <a:rPr lang="en-US" sz="1400" dirty="0" err="1" smtClean="0"/>
              <a:t>mit</a:t>
            </a:r>
            <a:r>
              <a:rPr lang="en-US" sz="1400" dirty="0" smtClean="0"/>
              <a:t> der </a:t>
            </a:r>
            <a:r>
              <a:rPr lang="en-US" sz="1400" dirty="0" err="1" smtClean="0"/>
              <a:t>ListView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13905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endParaRPr lang="de-AT" dirty="0"/>
          </a:p>
          <a:p>
            <a:pPr lvl="1"/>
            <a:r>
              <a:rPr lang="de-AT" dirty="0"/>
              <a:t>Jeder Anwendung steht ein einfacher Key-Value Store zur Verfügung, um primitive Datentypen (Boolean, Integer, </a:t>
            </a:r>
            <a:r>
              <a:rPr lang="de-AT" dirty="0" err="1"/>
              <a:t>Float</a:t>
            </a:r>
            <a:r>
              <a:rPr lang="de-AT" dirty="0"/>
              <a:t>, etc.) langfristig zu persistieren</a:t>
            </a:r>
          </a:p>
          <a:p>
            <a:r>
              <a:rPr lang="de-AT" dirty="0"/>
              <a:t>Interner Speicher</a:t>
            </a:r>
          </a:p>
          <a:p>
            <a:pPr lvl="1"/>
            <a:r>
              <a:rPr lang="de-AT" dirty="0"/>
              <a:t>Jeder Anwendung steht eine interne Dateiablage zur Verfügung, die Dateien sind nur für die Anwendung sichtbar</a:t>
            </a:r>
          </a:p>
          <a:p>
            <a:r>
              <a:rPr lang="de-AT" dirty="0"/>
              <a:t>Externer Speicher (SD Karte)</a:t>
            </a:r>
          </a:p>
          <a:p>
            <a:pPr lvl="1"/>
            <a:r>
              <a:rPr lang="de-AT" dirty="0"/>
              <a:t>Öffentliche Dateiablage auf dem externen Speicher</a:t>
            </a:r>
          </a:p>
          <a:p>
            <a:r>
              <a:rPr lang="de-AT" dirty="0"/>
              <a:t>Strukturierte Daten (</a:t>
            </a:r>
            <a:r>
              <a:rPr lang="de-AT" dirty="0" err="1"/>
              <a:t>SQLite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Zugriff auf strukturierte Daten</a:t>
            </a:r>
          </a:p>
          <a:p>
            <a:r>
              <a:rPr lang="de-AT" dirty="0"/>
              <a:t>Content Provider u. </a:t>
            </a:r>
            <a:r>
              <a:rPr lang="de-AT" dirty="0" err="1"/>
              <a:t>Resolver</a:t>
            </a:r>
            <a:endParaRPr lang="de-AT" dirty="0"/>
          </a:p>
          <a:p>
            <a:pPr lvl="1"/>
            <a:r>
              <a:rPr lang="de-AT" dirty="0"/>
              <a:t>Standardisierter Zugriff auf Daten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Möglichkeiten</a:t>
            </a:r>
            <a:r>
              <a:rPr lang="en-US" dirty="0" smtClean="0"/>
              <a:t> der </a:t>
            </a:r>
            <a:r>
              <a:rPr lang="en-US" dirty="0" err="1" smtClean="0"/>
              <a:t>Persistierung</a:t>
            </a:r>
            <a:r>
              <a:rPr lang="en-US" dirty="0" smtClean="0"/>
              <a:t> in Android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40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67200" y="1219200"/>
            <a:ext cx="3962400" cy="4800600"/>
          </a:xfrm>
        </p:spPr>
        <p:txBody>
          <a:bodyPr/>
          <a:lstStyle/>
          <a:p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Persistieren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SQL </a:t>
            </a:r>
            <a:r>
              <a:rPr lang="en-US" dirty="0" err="1" smtClean="0"/>
              <a:t>Datenbanken</a:t>
            </a:r>
            <a:r>
              <a:rPr lang="en-US" dirty="0" smtClean="0"/>
              <a:t> auf </a:t>
            </a:r>
            <a:r>
              <a:rPr lang="en-US" dirty="0" err="1" smtClean="0"/>
              <a:t>mobilen</a:t>
            </a:r>
            <a:r>
              <a:rPr lang="en-US" dirty="0" smtClean="0"/>
              <a:t> </a:t>
            </a:r>
            <a:r>
              <a:rPr lang="en-US" dirty="0" err="1" smtClean="0"/>
              <a:t>Geräten</a:t>
            </a:r>
            <a:endParaRPr lang="en-US" dirty="0" smtClean="0"/>
          </a:p>
          <a:p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Content </a:t>
            </a:r>
            <a:r>
              <a:rPr lang="en-US" dirty="0" err="1" smtClean="0"/>
              <a:t>Providern</a:t>
            </a:r>
            <a:r>
              <a:rPr lang="en-US" dirty="0" smtClean="0"/>
              <a:t> und Content </a:t>
            </a:r>
            <a:r>
              <a:rPr lang="en-US" dirty="0" err="1" smtClean="0"/>
              <a:t>Resolvern</a:t>
            </a:r>
            <a:endParaRPr lang="en-US" dirty="0" smtClean="0"/>
          </a:p>
          <a:p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Datenbankabfragen</a:t>
            </a:r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„Take-</a:t>
            </a:r>
            <a:r>
              <a:rPr lang="de-DE" dirty="0" err="1"/>
              <a:t>Away</a:t>
            </a:r>
            <a:r>
              <a:rPr lang="de-DE" dirty="0"/>
              <a:t>“ für diese Einheit</a:t>
            </a:r>
            <a:endParaRPr lang="de-AT" dirty="0"/>
          </a:p>
        </p:txBody>
      </p:sp>
      <p:pic>
        <p:nvPicPr>
          <p:cNvPr id="6" name="Picture 3" descr="MPj03826740000[1]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15906" t="17941" r="7480" b="16086"/>
          <a:stretch>
            <a:fillRect/>
          </a:stretch>
        </p:blipFill>
        <p:spPr bwMode="auto">
          <a:xfrm>
            <a:off x="528638" y="1219200"/>
            <a:ext cx="36131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54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09600" y="1219200"/>
            <a:ext cx="4038600" cy="4800600"/>
          </a:xfrm>
        </p:spPr>
        <p:txBody>
          <a:bodyPr>
            <a:normAutofit lnSpcReduction="10000"/>
          </a:bodyPr>
          <a:lstStyle/>
          <a:p>
            <a:r>
              <a:rPr lang="de-AT" dirty="0"/>
              <a:t>Anwendungen können über </a:t>
            </a: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r>
              <a:rPr lang="de-AT" dirty="0"/>
              <a:t> primitive Datentypen (Boolean, Integer, </a:t>
            </a:r>
            <a:r>
              <a:rPr lang="de-AT" dirty="0" err="1"/>
              <a:t>Float</a:t>
            </a:r>
            <a:r>
              <a:rPr lang="de-AT" dirty="0"/>
              <a:t>, Long, String) persistieren</a:t>
            </a:r>
          </a:p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r>
              <a:rPr lang="de-AT" dirty="0"/>
              <a:t> kommen hauptsächlich zum Einsatz um Benutzereinstellungen zu Persistieren, sind jedoch nicht darauf beschränkt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r>
              <a:rPr lang="de-AT" dirty="0"/>
              <a:t>: </a:t>
            </a:r>
            <a:r>
              <a:rPr lang="de-AT" dirty="0" err="1"/>
              <a:t>Persitieren</a:t>
            </a:r>
            <a:r>
              <a:rPr lang="de-AT" dirty="0"/>
              <a:t> von Schlüssel-Wert Paaren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1" t="9223"/>
          <a:stretch/>
        </p:blipFill>
        <p:spPr bwMode="auto">
          <a:xfrm>
            <a:off x="5486400" y="914400"/>
            <a:ext cx="2355112" cy="404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4648200" y="5181600"/>
            <a:ext cx="3124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Speziell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Verwaltung</a:t>
            </a:r>
            <a:r>
              <a:rPr lang="en-US" dirty="0" smtClean="0"/>
              <a:t> von </a:t>
            </a:r>
            <a:r>
              <a:rPr lang="en-US" dirty="0" err="1" smtClean="0"/>
              <a:t>Einstellungen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die </a:t>
            </a:r>
            <a:r>
              <a:rPr lang="en-US" dirty="0" err="1"/>
              <a:t>PreferenceActivity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41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Shared Preferences </a:t>
            </a:r>
            <a:r>
              <a:rPr lang="en-US" sz="2800" dirty="0" err="1" smtClean="0"/>
              <a:t>Beispiel</a:t>
            </a:r>
            <a:endParaRPr lang="de-AT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50338"/>
            <a:ext cx="4962525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395288" y="873125"/>
            <a:ext cx="8460000" cy="51482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AT" sz="2000" dirty="0" smtClean="0"/>
              <a:t>Abfragen von </a:t>
            </a:r>
            <a:r>
              <a:rPr lang="de-AT" sz="2000" dirty="0" err="1" smtClean="0"/>
              <a:t>Shared</a:t>
            </a:r>
            <a:r>
              <a:rPr lang="de-AT" sz="2000" dirty="0" smtClean="0"/>
              <a:t> </a:t>
            </a:r>
            <a:r>
              <a:rPr lang="de-AT" sz="2000" dirty="0" err="1" smtClean="0"/>
              <a:t>Preferences</a:t>
            </a:r>
            <a:endParaRPr lang="de-AT" sz="2000" dirty="0" smtClean="0"/>
          </a:p>
          <a:p>
            <a:endParaRPr lang="de-AT" sz="2000" dirty="0" smtClean="0"/>
          </a:p>
          <a:p>
            <a:endParaRPr lang="de-AT" sz="2000" dirty="0" smtClean="0"/>
          </a:p>
          <a:p>
            <a:endParaRPr lang="de-AT" sz="2000" dirty="0" smtClean="0"/>
          </a:p>
          <a:p>
            <a:endParaRPr lang="de-AT" sz="2000" dirty="0" smtClean="0"/>
          </a:p>
          <a:p>
            <a:r>
              <a:rPr lang="de-AT" sz="2000" dirty="0" smtClean="0"/>
              <a:t>Hinzufügen von </a:t>
            </a:r>
            <a:r>
              <a:rPr lang="de-AT" sz="2000" dirty="0" err="1" smtClean="0"/>
              <a:t>Shared</a:t>
            </a:r>
            <a:r>
              <a:rPr lang="de-AT" sz="2000" dirty="0" smtClean="0"/>
              <a:t> </a:t>
            </a:r>
            <a:r>
              <a:rPr lang="de-AT" sz="2000" dirty="0" err="1" smtClean="0"/>
              <a:t>Preferences</a:t>
            </a:r>
            <a:endParaRPr lang="de-AT" sz="2000" dirty="0"/>
          </a:p>
        </p:txBody>
      </p:sp>
      <p:sp>
        <p:nvSpPr>
          <p:cNvPr id="7" name="Rechteckige Legende 6"/>
          <p:cNvSpPr/>
          <p:nvPr/>
        </p:nvSpPr>
        <p:spPr>
          <a:xfrm>
            <a:off x="5508104" y="332656"/>
            <a:ext cx="3456384" cy="1152128"/>
          </a:xfrm>
          <a:prstGeom prst="wedgeRectCallout">
            <a:avLst>
              <a:gd name="adj1" fmla="val -57508"/>
              <a:gd name="adj2" fmla="val 748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Referenz auf das </a:t>
            </a:r>
            <a:r>
              <a:rPr lang="de-AT" sz="1800" dirty="0" err="1" smtClean="0"/>
              <a:t>SharePreference</a:t>
            </a:r>
            <a:r>
              <a:rPr lang="de-AT" sz="1800" dirty="0" smtClean="0"/>
              <a:t> Objekt, mit Bezeichner (MY_PREFERENCES)</a:t>
            </a:r>
            <a:endParaRPr lang="de-AT" sz="1800" dirty="0"/>
          </a:p>
        </p:txBody>
      </p:sp>
      <p:sp>
        <p:nvSpPr>
          <p:cNvPr id="8" name="Rechteckige Legende 7"/>
          <p:cNvSpPr/>
          <p:nvPr/>
        </p:nvSpPr>
        <p:spPr>
          <a:xfrm>
            <a:off x="5160787" y="1988841"/>
            <a:ext cx="3947717" cy="1584175"/>
          </a:xfrm>
          <a:prstGeom prst="wedgeRectCallout">
            <a:avLst>
              <a:gd name="adj1" fmla="val -64846"/>
              <a:gd name="adj2" fmla="val -380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Abfrage eines Strings (Wert) über den Schlüssel „option1“</a:t>
            </a:r>
            <a:br>
              <a:rPr lang="de-AT" sz="1800" dirty="0" smtClean="0"/>
            </a:br>
            <a:r>
              <a:rPr lang="de-AT" sz="1800" dirty="0" smtClean="0"/>
              <a:t>Falls noch kein Wert gesetzt wurde, wird der </a:t>
            </a:r>
            <a:r>
              <a:rPr lang="de-AT" sz="1800" dirty="0" err="1" smtClean="0"/>
              <a:t>Defaultwert</a:t>
            </a:r>
            <a:r>
              <a:rPr lang="de-AT" sz="1800" dirty="0" smtClean="0"/>
              <a:t> zurückgegeben (2. Parameter)</a:t>
            </a:r>
            <a:endParaRPr lang="de-AT" sz="18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3933825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ige Legende 9"/>
          <p:cNvSpPr/>
          <p:nvPr/>
        </p:nvSpPr>
        <p:spPr>
          <a:xfrm>
            <a:off x="4499992" y="3717032"/>
            <a:ext cx="3947717" cy="1085825"/>
          </a:xfrm>
          <a:prstGeom prst="wedgeRectCallout">
            <a:avLst>
              <a:gd name="adj1" fmla="val -58228"/>
              <a:gd name="adj2" fmla="val -18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Über den Editor können einfach weitere Schlüssel-Wert Paare hinzugefügt bzw. editiert werden</a:t>
            </a:r>
            <a:endParaRPr lang="de-AT" sz="1800" dirty="0"/>
          </a:p>
        </p:txBody>
      </p:sp>
      <p:sp>
        <p:nvSpPr>
          <p:cNvPr id="11" name="Rechteckige Legende 10"/>
          <p:cNvSpPr/>
          <p:nvPr/>
        </p:nvSpPr>
        <p:spPr>
          <a:xfrm>
            <a:off x="539552" y="4918450"/>
            <a:ext cx="4968552" cy="941809"/>
          </a:xfrm>
          <a:prstGeom prst="wedgeRectCallout">
            <a:avLst>
              <a:gd name="adj1" fmla="val -32654"/>
              <a:gd name="adj2" fmla="val -936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Nachdem alle Änderungen durchgeführt wurden, wird mit der Methode </a:t>
            </a:r>
            <a:r>
              <a:rPr lang="de-AT" sz="1800" dirty="0" err="1" smtClean="0"/>
              <a:t>apply</a:t>
            </a:r>
            <a:r>
              <a:rPr lang="de-AT" sz="1800" dirty="0" smtClean="0"/>
              <a:t>() der Stand persistiert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1110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Anwendungen können beliebige Dateien auf dem internen Speicher des Geräts ablegen</a:t>
            </a:r>
          </a:p>
          <a:p>
            <a:r>
              <a:rPr lang="de-AT" dirty="0"/>
              <a:t>Diese Dateien können geschützt (privat) abgelegt werden, sodass nur die erstellende Anwendung direkten Zugriff hat</a:t>
            </a:r>
          </a:p>
          <a:p>
            <a:r>
              <a:rPr lang="de-AT" dirty="0"/>
              <a:t>Diese Dateien sind an den Lebenszyklus der Anwendung gebunden:</a:t>
            </a:r>
          </a:p>
          <a:p>
            <a:pPr lvl="1"/>
            <a:r>
              <a:rPr lang="de-AT" dirty="0"/>
              <a:t>Falls die Anwendung deinstalliert wird, werden auch die Dateien gelöscht</a:t>
            </a:r>
          </a:p>
          <a:p>
            <a:r>
              <a:rPr lang="de-AT" dirty="0"/>
              <a:t>Der Dateipfad ist folgendermaßen aufgebaut:</a:t>
            </a:r>
          </a:p>
          <a:p>
            <a:pPr lvl="1"/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/[Paketname der Anwendung]/…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Persistenz auf internem Gerätespeicher</a:t>
            </a:r>
          </a:p>
        </p:txBody>
      </p:sp>
    </p:spTree>
    <p:extLst>
      <p:ext uri="{BB962C8B-B14F-4D97-AF65-F5344CB8AC3E}">
        <p14:creationId xmlns:p14="http://schemas.microsoft.com/office/powerpoint/2010/main" val="9947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Speichern auf internem Gerätespeicher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5410"/>
            <a:ext cx="5572125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5796136" y="874440"/>
            <a:ext cx="3227637" cy="3240360"/>
          </a:xfrm>
          <a:prstGeom prst="wedgeRectCallout">
            <a:avLst>
              <a:gd name="adj1" fmla="val -54465"/>
              <a:gd name="adj2" fmla="val -201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800" dirty="0" smtClean="0"/>
              <a:t>Die Methode </a:t>
            </a:r>
            <a:r>
              <a:rPr lang="de-AT" sz="1800" i="1" dirty="0" err="1" smtClean="0"/>
              <a:t>openFileOutput</a:t>
            </a:r>
            <a:r>
              <a:rPr lang="de-AT" sz="1800" i="1" dirty="0" smtClean="0"/>
              <a:t>() </a:t>
            </a:r>
            <a:r>
              <a:rPr lang="de-AT" sz="1800" dirty="0" smtClean="0"/>
              <a:t>gibt die Referenz auf einen </a:t>
            </a:r>
            <a:r>
              <a:rPr lang="de-AT" sz="1800" dirty="0" err="1" smtClean="0"/>
              <a:t>OutputStream</a:t>
            </a:r>
            <a:r>
              <a:rPr lang="de-AT" sz="1800" dirty="0"/>
              <a:t> </a:t>
            </a:r>
            <a:r>
              <a:rPr lang="de-AT" sz="1800" dirty="0" smtClean="0"/>
              <a:t>im internen Gerätespeicher zurück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800" dirty="0" smtClean="0"/>
              <a:t>MODE_PRIVATE löscht eine bereits existierende Datei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800" dirty="0" smtClean="0"/>
              <a:t>MODE_APPEND fügt der Datei weitere Daten hinzu</a:t>
            </a:r>
            <a:br>
              <a:rPr lang="de-AT" sz="1800" dirty="0" smtClean="0"/>
            </a:br>
            <a:r>
              <a:rPr lang="de-AT" sz="1800" dirty="0" smtClean="0"/>
              <a:t> </a:t>
            </a:r>
            <a:endParaRPr lang="de-AT" sz="1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295650"/>
            <a:ext cx="447675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8"/>
          <p:cNvSpPr txBox="1">
            <a:spLocks/>
          </p:cNvSpPr>
          <p:nvPr/>
        </p:nvSpPr>
        <p:spPr>
          <a:xfrm>
            <a:off x="4067944" y="4191000"/>
            <a:ext cx="4499312" cy="1872208"/>
          </a:xfrm>
          <a:prstGeom prst="wedgeRectCallout">
            <a:avLst>
              <a:gd name="adj1" fmla="val -58609"/>
              <a:gd name="adj2" fmla="val -213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AT" sz="1800" dirty="0" smtClean="0"/>
              <a:t>Die Methode </a:t>
            </a:r>
            <a:r>
              <a:rPr lang="de-AT" sz="1800" i="1" dirty="0" err="1" smtClean="0"/>
              <a:t>openFileInput</a:t>
            </a:r>
            <a:r>
              <a:rPr lang="de-AT" sz="1800" i="1" dirty="0" smtClean="0"/>
              <a:t>()</a:t>
            </a:r>
            <a:r>
              <a:rPr lang="de-AT" sz="1800" dirty="0" smtClean="0"/>
              <a:t> gibt die Referenz auf einen </a:t>
            </a:r>
            <a:r>
              <a:rPr lang="de-AT" sz="1800" dirty="0" err="1" smtClean="0"/>
              <a:t>InputStream</a:t>
            </a:r>
            <a:r>
              <a:rPr lang="de-AT" sz="1800" dirty="0" smtClean="0"/>
              <a:t> im internen Gerätespeicher zurück</a:t>
            </a:r>
          </a:p>
          <a:p>
            <a:pPr marL="0" indent="0">
              <a:buFontTx/>
              <a:buNone/>
            </a:pPr>
            <a:r>
              <a:rPr lang="de-AT" sz="1800" dirty="0" smtClean="0"/>
              <a:t>Byteweise können Strings aus dem Stream gelesen werden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479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Diese Methode bietet ähnliche Möglichkeiten wie das Speichern auf dem internen Gerätespeicher, jedoch mit einigen Ausnahmen</a:t>
            </a:r>
          </a:p>
          <a:p>
            <a:pPr lvl="1"/>
            <a:r>
              <a:rPr lang="de-AT" dirty="0"/>
              <a:t>Alle Daten sind grundsätzlich öffentlich, andere Anwendungen haben Lese- bzw. Schreibzugriff darauf</a:t>
            </a:r>
          </a:p>
          <a:p>
            <a:pPr lvl="1"/>
            <a:r>
              <a:rPr lang="de-AT" dirty="0"/>
              <a:t>Der Externe Speicher kann jederzeit von Benutzer aus dem Gerät entfernt werden bzw. beim Anschließen an einen Computer ausgeworfen werden (</a:t>
            </a:r>
            <a:r>
              <a:rPr lang="de-AT" dirty="0" err="1"/>
              <a:t>unmount</a:t>
            </a:r>
            <a:r>
              <a:rPr lang="de-AT" dirty="0"/>
              <a:t>)</a:t>
            </a:r>
          </a:p>
          <a:p>
            <a:r>
              <a:rPr lang="de-AT" dirty="0"/>
              <a:t>(1) Die Daten können an den Lebenszyklus der Anwendung gekoppelt werden und werden mit Deinstallation der Anwendung ebenfalls entfernt</a:t>
            </a:r>
          </a:p>
          <a:p>
            <a:pPr lvl="1"/>
            <a:r>
              <a:rPr lang="de-AT" dirty="0"/>
              <a:t>Dateipfad: /</a:t>
            </a:r>
            <a:r>
              <a:rPr lang="de-AT" dirty="0" err="1"/>
              <a:t>mnt</a:t>
            </a:r>
            <a:r>
              <a:rPr lang="de-AT" dirty="0"/>
              <a:t>/</a:t>
            </a:r>
            <a:r>
              <a:rPr lang="de-AT" dirty="0" err="1"/>
              <a:t>sdcard</a:t>
            </a:r>
            <a:r>
              <a:rPr lang="de-AT" dirty="0"/>
              <a:t>/</a:t>
            </a:r>
            <a:r>
              <a:rPr lang="de-AT" dirty="0" err="1"/>
              <a:t>Android</a:t>
            </a:r>
            <a:r>
              <a:rPr lang="de-AT" dirty="0"/>
              <a:t>/</a:t>
            </a:r>
            <a:r>
              <a:rPr lang="de-AT" dirty="0" err="1"/>
              <a:t>data</a:t>
            </a:r>
            <a:r>
              <a:rPr lang="de-AT" dirty="0"/>
              <a:t>/[Paketname der Anwendung]/…</a:t>
            </a:r>
          </a:p>
          <a:p>
            <a:r>
              <a:rPr lang="de-AT" dirty="0"/>
              <a:t>(2) Die Daten können in öffentliche Bereiche des externen Speichers abgelegt werden und bleiben nach der Deinstallation der Anwendung noch erhalten</a:t>
            </a:r>
          </a:p>
          <a:p>
            <a:pPr lvl="1"/>
            <a:r>
              <a:rPr lang="de-AT" dirty="0"/>
              <a:t>Dateipfad: /</a:t>
            </a:r>
            <a:r>
              <a:rPr lang="de-AT" dirty="0" err="1"/>
              <a:t>mnt</a:t>
            </a:r>
            <a:r>
              <a:rPr lang="de-AT" dirty="0"/>
              <a:t>/</a:t>
            </a:r>
            <a:r>
              <a:rPr lang="de-AT" dirty="0" err="1"/>
              <a:t>sdcard</a:t>
            </a:r>
            <a:r>
              <a:rPr lang="de-AT" dirty="0"/>
              <a:t>/</a:t>
            </a:r>
            <a:r>
              <a:rPr lang="de-AT" dirty="0" err="1"/>
              <a:t>Android</a:t>
            </a:r>
            <a:r>
              <a:rPr lang="de-AT" dirty="0"/>
              <a:t>/…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Persistenz auf externem Gerätespeicher</a:t>
            </a:r>
          </a:p>
        </p:txBody>
      </p:sp>
    </p:spTree>
    <p:extLst>
      <p:ext uri="{BB962C8B-B14F-4D97-AF65-F5344CB8AC3E}">
        <p14:creationId xmlns:p14="http://schemas.microsoft.com/office/powerpoint/2010/main" val="678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Der externe Speicher kann READ &amp; WRITE Zugriff erlauben, nur READ oder keinen Zugriff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Dauerhaftes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von </a:t>
            </a:r>
            <a:r>
              <a:rPr lang="en-US" dirty="0" err="1"/>
              <a:t>Daten</a:t>
            </a:r>
            <a:r>
              <a:rPr lang="en-US" dirty="0"/>
              <a:t> (</a:t>
            </a:r>
            <a:r>
              <a:rPr lang="en-US" dirty="0" err="1"/>
              <a:t>Persistenz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Überprüfung der Erreichbarkeit des Externen Speichers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8" y="2493640"/>
            <a:ext cx="6219426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ige Legende 5"/>
          <p:cNvSpPr/>
          <p:nvPr/>
        </p:nvSpPr>
        <p:spPr>
          <a:xfrm>
            <a:off x="5634252" y="2133600"/>
            <a:ext cx="3164438" cy="1524000"/>
          </a:xfrm>
          <a:prstGeom prst="wedgeRectCallout">
            <a:avLst>
              <a:gd name="adj1" fmla="val -62247"/>
              <a:gd name="adj2" fmla="val 81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AT" sz="1800" dirty="0" smtClean="0"/>
              <a:t>Die Klasse Environment bietet eine statische Methode für die Abfrage des Zustands des Externen Speichers</a:t>
            </a:r>
            <a:endParaRPr lang="de-AT" sz="1800" dirty="0"/>
          </a:p>
        </p:txBody>
      </p:sp>
      <p:sp>
        <p:nvSpPr>
          <p:cNvPr id="7" name="Rechteckige Legende 6"/>
          <p:cNvSpPr/>
          <p:nvPr/>
        </p:nvSpPr>
        <p:spPr>
          <a:xfrm>
            <a:off x="6426339" y="3861792"/>
            <a:ext cx="2565261" cy="2304256"/>
          </a:xfrm>
          <a:prstGeom prst="wedgeRectCallout">
            <a:avLst>
              <a:gd name="adj1" fmla="val -61183"/>
              <a:gd name="adj2" fmla="val -224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AT" sz="1800" dirty="0" smtClean="0"/>
              <a:t>Abfragen über den Zustand des Externen Speichers: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800" dirty="0" smtClean="0"/>
              <a:t>MOUNTED: Schreib- und Lesezugriff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800" dirty="0" smtClean="0"/>
              <a:t>READ_ONLY: nur Lesezugriff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592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1894</Words>
  <Application>Microsoft Office PowerPoint</Application>
  <PresentationFormat>Bildschirmpräsentation (4:3)</PresentationFormat>
  <Paragraphs>251</Paragraphs>
  <Slides>30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Android FH Kufstein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  <vt:lpstr>Dauerhaftes Speichern von Daten (Persistenz)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- Persistenz</dc:title>
  <dc:subject/>
  <dc:creator>Stefan Huber</dc:creator>
  <cp:keywords>Mobile Entwicklung</cp:keywords>
  <dc:description/>
  <cp:lastModifiedBy>stefan</cp:lastModifiedBy>
  <cp:revision>223</cp:revision>
  <dcterms:created xsi:type="dcterms:W3CDTF">2014-06-30T16:52:05Z</dcterms:created>
  <dcterms:modified xsi:type="dcterms:W3CDTF">2015-04-12T16:10:48Z</dcterms:modified>
  <cp:category/>
</cp:coreProperties>
</file>