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295" r:id="rId4"/>
    <p:sldId id="298" r:id="rId5"/>
    <p:sldId id="296" r:id="rId6"/>
    <p:sldId id="299" r:id="rId7"/>
    <p:sldId id="300" r:id="rId8"/>
    <p:sldId id="301" r:id="rId9"/>
    <p:sldId id="297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29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50" d="100"/>
          <a:sy n="50" d="100"/>
        </p:scale>
        <p:origin x="-243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2014/15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95300" y="6248400"/>
            <a:ext cx="6286500" cy="247536"/>
          </a:xfrm>
        </p:spPr>
        <p:txBody>
          <a:bodyPr/>
          <a:lstStyle/>
          <a:p>
            <a:pPr marL="57150"/>
            <a:r>
              <a:rPr lang="en-US" dirty="0"/>
              <a:t>Responsive Design</a:t>
            </a:r>
            <a:r>
              <a:rPr lang="en-US" dirty="0" smtClean="0"/>
              <a:t>, </a:t>
            </a: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Interaktionsmuster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6858000" cy="1575816"/>
          </a:xfrm>
        </p:spPr>
        <p:txBody>
          <a:bodyPr/>
          <a:lstStyle/>
          <a:p>
            <a:pPr marL="57150"/>
            <a:r>
              <a:rPr lang="en-US" dirty="0"/>
              <a:t>Responsive </a:t>
            </a:r>
            <a:r>
              <a:rPr lang="en-US" dirty="0" smtClean="0"/>
              <a:t>Design,</a:t>
            </a:r>
            <a:br>
              <a:rPr lang="en-US" dirty="0" smtClean="0"/>
            </a:b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Herausforderung</a:t>
            </a:r>
            <a:r>
              <a:rPr lang="en-US" dirty="0" smtClean="0"/>
              <a:t> </a:t>
            </a:r>
            <a:r>
              <a:rPr lang="en-US" dirty="0" err="1" smtClean="0"/>
              <a:t>Wiederverwendbarkeit</a:t>
            </a:r>
            <a:endParaRPr lang="de-AT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4" y="1066800"/>
            <a:ext cx="3677061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75" y="1069428"/>
            <a:ext cx="4483925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ige Legende 6"/>
          <p:cNvSpPr/>
          <p:nvPr/>
        </p:nvSpPr>
        <p:spPr>
          <a:xfrm>
            <a:off x="504497" y="3993931"/>
            <a:ext cx="3058315" cy="838200"/>
          </a:xfrm>
          <a:prstGeom prst="wedgeRectCallout">
            <a:avLst>
              <a:gd name="adj1" fmla="val 8477"/>
              <a:gd name="adj2" fmla="val -841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Realisierung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Activities am Smartphone</a:t>
            </a:r>
            <a:endParaRPr lang="de-AT" dirty="0"/>
          </a:p>
        </p:txBody>
      </p:sp>
      <p:sp>
        <p:nvSpPr>
          <p:cNvPr id="10" name="Rechteckige Legende 9"/>
          <p:cNvSpPr/>
          <p:nvPr/>
        </p:nvSpPr>
        <p:spPr>
          <a:xfrm>
            <a:off x="4114800" y="3962400"/>
            <a:ext cx="3058315" cy="838200"/>
          </a:xfrm>
          <a:prstGeom prst="wedgeRectCallout">
            <a:avLst>
              <a:gd name="adj1" fmla="val 8477"/>
              <a:gd name="adj2" fmla="val -841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Realisierung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Activity am Tablet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504497" y="4953000"/>
            <a:ext cx="6668618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Activities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grob-granulare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, um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Wiederverwendbarkeit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dirty="0" err="1" smtClean="0"/>
              <a:t>Geräteklassen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gewährleisten</a:t>
            </a:r>
            <a:r>
              <a:rPr lang="en-US" dirty="0" smtClean="0"/>
              <a:t>. </a:t>
            </a:r>
            <a:r>
              <a:rPr lang="en-US" dirty="0" err="1" smtClean="0"/>
              <a:t>Deshalb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Android 3.0 Fragments </a:t>
            </a:r>
            <a:r>
              <a:rPr lang="en-US" dirty="0" err="1" smtClean="0"/>
              <a:t>eingeführt</a:t>
            </a:r>
            <a:r>
              <a:rPr lang="en-US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541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wiederverwendbare</a:t>
            </a:r>
            <a:r>
              <a:rPr lang="en-US" dirty="0" smtClean="0"/>
              <a:t> UI </a:t>
            </a:r>
            <a:r>
              <a:rPr lang="en-US" dirty="0" err="1" smtClean="0"/>
              <a:t>Komponenten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	in das Layout von Activities </a:t>
            </a:r>
            <a:r>
              <a:rPr lang="en-US" dirty="0" err="1" smtClean="0"/>
              <a:t>eingebettet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  <a:p>
            <a:r>
              <a:rPr lang="en-US" dirty="0" smtClean="0"/>
              <a:t>Fragments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Lebenszyklus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von Activities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smtClean="0"/>
              <a:t>Fragments </a:t>
            </a:r>
            <a:r>
              <a:rPr lang="en-US" dirty="0" err="1" smtClean="0"/>
              <a:t>sind</a:t>
            </a:r>
            <a:r>
              <a:rPr lang="en-US" dirty="0" smtClean="0"/>
              <a:t> an den</a:t>
            </a:r>
            <a:br>
              <a:rPr lang="en-US" dirty="0" smtClean="0"/>
            </a:br>
            <a:r>
              <a:rPr lang="en-US" dirty="0" err="1" smtClean="0"/>
              <a:t>Lebenszyklus</a:t>
            </a:r>
            <a:r>
              <a:rPr lang="en-US" dirty="0" smtClean="0"/>
              <a:t> der Host</a:t>
            </a:r>
            <a:br>
              <a:rPr lang="en-US" dirty="0" smtClean="0"/>
            </a:br>
            <a:r>
              <a:rPr lang="en-US" dirty="0" err="1" smtClean="0"/>
              <a:t>Acivity</a:t>
            </a:r>
            <a:r>
              <a:rPr lang="en-US" dirty="0" smtClean="0"/>
              <a:t> </a:t>
            </a:r>
            <a:r>
              <a:rPr lang="en-US" dirty="0" err="1" smtClean="0"/>
              <a:t>gebunden</a:t>
            </a:r>
            <a:endParaRPr lang="en-US" dirty="0" smtClean="0"/>
          </a:p>
          <a:p>
            <a:r>
              <a:rPr lang="en-US" dirty="0" smtClean="0"/>
              <a:t>Fragments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besseren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Subactivities</a:t>
            </a:r>
            <a:r>
              <a:rPr lang="en-US" dirty="0" smtClean="0"/>
              <a:t>” </a:t>
            </a:r>
            <a:r>
              <a:rPr lang="en-US" dirty="0" err="1" smtClean="0"/>
              <a:t>gedacht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de-AT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544"/>
            <a:ext cx="3962400" cy="228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64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743200" y="12192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Fragments </a:t>
            </a:r>
            <a:r>
              <a:rPr lang="en-US" dirty="0" err="1" smtClean="0"/>
              <a:t>besitzen</a:t>
            </a:r>
            <a:r>
              <a:rPr lang="en-US" dirty="0" smtClean="0"/>
              <a:t>,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Activities, Callbacks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entsprechende</a:t>
            </a:r>
            <a:r>
              <a:rPr lang="en-US" dirty="0" smtClean="0"/>
              <a:t> </a:t>
            </a:r>
            <a:r>
              <a:rPr lang="en-US" dirty="0" err="1" smtClean="0"/>
              <a:t>Übergänge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Lebenszyklus</a:t>
            </a:r>
            <a:endParaRPr lang="en-US" dirty="0" smtClean="0"/>
          </a:p>
          <a:p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Zusände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Resumed (Started): das Fragment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sichtbar</a:t>
            </a:r>
            <a:r>
              <a:rPr lang="en-US" dirty="0" smtClean="0"/>
              <a:t> und </a:t>
            </a:r>
            <a:r>
              <a:rPr lang="en-US" dirty="0" err="1" smtClean="0"/>
              <a:t>aktiv</a:t>
            </a:r>
            <a:endParaRPr lang="en-US" dirty="0" smtClean="0"/>
          </a:p>
          <a:p>
            <a:pPr lvl="1"/>
            <a:r>
              <a:rPr lang="en-US" dirty="0" smtClean="0"/>
              <a:t>Paused: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Activity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r>
              <a:rPr lang="en-US" dirty="0" smtClean="0"/>
              <a:t>, </a:t>
            </a:r>
            <a:r>
              <a:rPr lang="en-US" dirty="0" err="1" smtClean="0"/>
              <a:t>Teile</a:t>
            </a:r>
            <a:r>
              <a:rPr lang="en-US" dirty="0" smtClean="0"/>
              <a:t> der Host Activity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sichtbar</a:t>
            </a:r>
            <a:endParaRPr lang="en-US" dirty="0" smtClean="0"/>
          </a:p>
          <a:p>
            <a:pPr lvl="1"/>
            <a:r>
              <a:rPr lang="en-US" dirty="0" smtClean="0"/>
              <a:t>Stopped: Fragment </a:t>
            </a:r>
            <a:r>
              <a:rPr lang="en-US" dirty="0" err="1" smtClean="0"/>
              <a:t>wurde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beendet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Host </a:t>
            </a:r>
            <a:r>
              <a:rPr lang="en-US" dirty="0" smtClean="0"/>
              <a:t>Activity</a:t>
            </a:r>
            <a:br>
              <a:rPr lang="en-US" dirty="0" smtClean="0"/>
            </a:b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gestoppt</a:t>
            </a:r>
            <a:endParaRPr lang="en-US" dirty="0" smtClean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Lebenszyklus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7" y="990600"/>
            <a:ext cx="2540423" cy="504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1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Hinzufügen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Fragements</a:t>
            </a:r>
            <a:r>
              <a:rPr lang="en-US" dirty="0" smtClean="0"/>
              <a:t> (</a:t>
            </a:r>
            <a:r>
              <a:rPr lang="en-US" dirty="0" err="1" smtClean="0"/>
              <a:t>deklarativ</a:t>
            </a:r>
            <a:r>
              <a:rPr lang="en-US" dirty="0" smtClean="0"/>
              <a:t>)</a:t>
            </a:r>
            <a:endParaRPr lang="de-A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619250"/>
            <a:ext cx="6572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hteckige Legende 12"/>
          <p:cNvSpPr/>
          <p:nvPr/>
        </p:nvSpPr>
        <p:spPr>
          <a:xfrm>
            <a:off x="7162800" y="1370287"/>
            <a:ext cx="1828800" cy="2363513"/>
          </a:xfrm>
          <a:prstGeom prst="wedgeRectCallout">
            <a:avLst>
              <a:gd name="adj1" fmla="val -66523"/>
              <a:gd name="adj2" fmla="val 447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Referenz</a:t>
            </a:r>
            <a:r>
              <a:rPr lang="en-US" dirty="0" smtClean="0"/>
              <a:t> auf die </a:t>
            </a:r>
            <a:r>
              <a:rPr lang="en-US" dirty="0" err="1" smtClean="0"/>
              <a:t>Klasse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das Fragment </a:t>
            </a:r>
            <a:r>
              <a:rPr lang="en-US" dirty="0" err="1" smtClean="0"/>
              <a:t>implementiert</a:t>
            </a:r>
            <a:endParaRPr lang="de-AT" dirty="0"/>
          </a:p>
        </p:txBody>
      </p:sp>
      <p:sp>
        <p:nvSpPr>
          <p:cNvPr id="15" name="Rechteckige Legende 14"/>
          <p:cNvSpPr/>
          <p:nvPr/>
        </p:nvSpPr>
        <p:spPr>
          <a:xfrm>
            <a:off x="152400" y="2289284"/>
            <a:ext cx="1828800" cy="2133600"/>
          </a:xfrm>
          <a:prstGeom prst="wedgeRectCallout">
            <a:avLst>
              <a:gd name="adj1" fmla="val 60201"/>
              <a:gd name="adj2" fmla="val 1913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Angabe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Layout </a:t>
            </a:r>
            <a:r>
              <a:rPr lang="en-US" dirty="0" err="1" smtClean="0"/>
              <a:t>Platzhalters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Einbinden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Framgents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456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Hinzufügen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Fragments (</a:t>
            </a:r>
            <a:r>
              <a:rPr lang="en-US" dirty="0" err="1" smtClean="0"/>
              <a:t>programmatisch</a:t>
            </a:r>
            <a:r>
              <a:rPr lang="en-US" dirty="0" smtClean="0"/>
              <a:t>)</a:t>
            </a:r>
            <a:endParaRPr lang="de-A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581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609599" y="2133600"/>
            <a:ext cx="6581775" cy="1066800"/>
          </a:xfrm>
          <a:prstGeom prst="wedgeRectCallout">
            <a:avLst>
              <a:gd name="adj1" fmla="val 14210"/>
              <a:gd name="adj2" fmla="val -650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Innerhalb</a:t>
            </a:r>
            <a:r>
              <a:rPr lang="en-US" dirty="0" smtClean="0"/>
              <a:t> der Activity </a:t>
            </a:r>
            <a:r>
              <a:rPr lang="en-US" dirty="0" err="1" smtClean="0"/>
              <a:t>findet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Referenz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FragmentManager</a:t>
            </a:r>
            <a:r>
              <a:rPr lang="en-US" dirty="0" smtClean="0"/>
              <a:t>: </a:t>
            </a:r>
            <a:r>
              <a:rPr lang="en-US" b="1" i="1" dirty="0" err="1" smtClean="0"/>
              <a:t>getFragmentManager</a:t>
            </a:r>
            <a:r>
              <a:rPr lang="en-US" b="1" i="1" dirty="0" smtClean="0"/>
              <a:t>()</a:t>
            </a:r>
            <a:endParaRPr lang="de-AT" b="1" i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6581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ige Legende 7"/>
          <p:cNvSpPr/>
          <p:nvPr/>
        </p:nvSpPr>
        <p:spPr>
          <a:xfrm>
            <a:off x="609598" y="4419600"/>
            <a:ext cx="6581775" cy="1066800"/>
          </a:xfrm>
          <a:prstGeom prst="wedgeRectCallout">
            <a:avLst>
              <a:gd name="adj1" fmla="val 14210"/>
              <a:gd name="adj2" fmla="val -650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Innerhalb</a:t>
            </a:r>
            <a:r>
              <a:rPr lang="en-US" dirty="0" smtClean="0"/>
              <a:t> des Layouts der Host </a:t>
            </a:r>
            <a:r>
              <a:rPr lang="en-US" dirty="0" smtClean="0"/>
              <a:t>Activity </a:t>
            </a:r>
            <a:r>
              <a:rPr lang="en-US" dirty="0" err="1" smtClean="0"/>
              <a:t>wird</a:t>
            </a:r>
            <a:r>
              <a:rPr lang="en-US" dirty="0" smtClean="0"/>
              <a:t> der Container </a:t>
            </a:r>
            <a:r>
              <a:rPr lang="en-US" dirty="0" err="1" smtClean="0"/>
              <a:t>für</a:t>
            </a:r>
            <a:r>
              <a:rPr lang="en-US" dirty="0" smtClean="0"/>
              <a:t> das Fragment </a:t>
            </a:r>
            <a:r>
              <a:rPr lang="en-US" dirty="0" err="1" smtClean="0"/>
              <a:t>angegeben</a:t>
            </a:r>
            <a:r>
              <a:rPr lang="en-US" dirty="0" smtClean="0"/>
              <a:t>. Dies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FrameLayout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endParaRPr lang="de-AT" b="1" i="1" dirty="0"/>
          </a:p>
        </p:txBody>
      </p:sp>
    </p:spTree>
    <p:extLst>
      <p:ext uri="{BB962C8B-B14F-4D97-AF65-F5344CB8AC3E}">
        <p14:creationId xmlns:p14="http://schemas.microsoft.com/office/powerpoint/2010/main" val="401694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FragmentManager</a:t>
            </a:r>
            <a:r>
              <a:rPr lang="en-US" dirty="0" smtClean="0"/>
              <a:t> </a:t>
            </a:r>
            <a:r>
              <a:rPr lang="en-US" dirty="0" err="1" smtClean="0"/>
              <a:t>passieren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von </a:t>
            </a:r>
            <a:r>
              <a:rPr lang="en-US" dirty="0" err="1" smtClean="0"/>
              <a:t>Transaktionen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eingeleitet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b="1" i="1" dirty="0" err="1" smtClean="0"/>
              <a:t>beginTransation</a:t>
            </a:r>
            <a:r>
              <a:rPr lang="en-US" b="1" i="1" dirty="0" smtClean="0"/>
              <a:t>()</a:t>
            </a:r>
          </a:p>
          <a:p>
            <a:pPr lvl="1"/>
            <a:r>
              <a:rPr lang="en-US" dirty="0" err="1" smtClean="0"/>
              <a:t>Operationen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b="1" i="1" dirty="0" smtClean="0"/>
              <a:t>add() </a:t>
            </a:r>
            <a:r>
              <a:rPr lang="en-US" dirty="0" smtClean="0"/>
              <a:t>, </a:t>
            </a:r>
            <a:r>
              <a:rPr lang="en-US" b="1" i="1" dirty="0" smtClean="0"/>
              <a:t>replace()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b="1" i="1" dirty="0" smtClean="0"/>
              <a:t>remove() </a:t>
            </a:r>
            <a:r>
              <a:rPr lang="en-US" dirty="0" smtClean="0"/>
              <a:t>von Fragments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durchgeführt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abgeschlossen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b="1" i="1" dirty="0" smtClean="0"/>
              <a:t>commit()</a:t>
            </a:r>
          </a:p>
          <a:p>
            <a:r>
              <a:rPr lang="en-US" dirty="0" err="1" smtClean="0"/>
              <a:t>Fragmentübergänge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Activities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Backstack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  <a:p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Abschluss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b="1" i="1" dirty="0" err="1" smtClean="0"/>
              <a:t>addToBackStack</a:t>
            </a:r>
            <a:r>
              <a:rPr lang="en-US" b="1" i="1" dirty="0" smtClean="0"/>
              <a:t>() </a:t>
            </a:r>
            <a:r>
              <a:rPr lang="en-US" dirty="0" err="1" smtClean="0"/>
              <a:t>aufgerufen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smtClean="0"/>
              <a:t>um</a:t>
            </a:r>
            <a:br>
              <a:rPr lang="en-US" dirty="0" smtClean="0"/>
            </a:br>
            <a:r>
              <a:rPr lang="en-US" dirty="0" smtClean="0"/>
              <a:t>dies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gewährleisten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Transaktionen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625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4038600"/>
            <a:ext cx="7620000" cy="1981200"/>
          </a:xfrm>
        </p:spPr>
        <p:txBody>
          <a:bodyPr/>
          <a:lstStyle/>
          <a:p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Activities </a:t>
            </a:r>
            <a:r>
              <a:rPr lang="en-US" dirty="0" err="1" smtClean="0"/>
              <a:t>stehen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Fragments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Vielzahl</a:t>
            </a:r>
            <a:r>
              <a:rPr lang="en-US" dirty="0" smtClean="0"/>
              <a:t> von </a:t>
            </a:r>
            <a:r>
              <a:rPr lang="en-US" dirty="0" err="1" smtClean="0"/>
              <a:t>nützlichen</a:t>
            </a:r>
            <a:r>
              <a:rPr lang="en-US" dirty="0" smtClean="0"/>
              <a:t> </a:t>
            </a:r>
            <a:r>
              <a:rPr lang="en-US" dirty="0" err="1" smtClean="0"/>
              <a:t>Implementierungen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endParaRPr lang="en-US" dirty="0" smtClean="0"/>
          </a:p>
          <a:p>
            <a:pPr lvl="1"/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ListFragment</a:t>
            </a:r>
            <a:r>
              <a:rPr lang="en-US" dirty="0" smtClean="0"/>
              <a:t>, </a:t>
            </a:r>
            <a:r>
              <a:rPr lang="en-US" dirty="0" err="1" smtClean="0"/>
              <a:t>DialogFragment</a:t>
            </a:r>
            <a:r>
              <a:rPr lang="en-US" dirty="0" smtClean="0"/>
              <a:t>, </a:t>
            </a:r>
            <a:r>
              <a:rPr lang="en-US" dirty="0" err="1" smtClean="0"/>
              <a:t>PreferenceFragment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Implementieren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Fragments</a:t>
            </a:r>
            <a:endParaRPr lang="de-A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990600"/>
            <a:ext cx="67532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762000" y="2819400"/>
            <a:ext cx="6581775" cy="1066800"/>
          </a:xfrm>
          <a:prstGeom prst="wedgeRectCallout">
            <a:avLst>
              <a:gd name="adj1" fmla="val 11096"/>
              <a:gd name="adj2" fmla="val -84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b="1" i="1" dirty="0" err="1" smtClean="0"/>
              <a:t>onCreateView</a:t>
            </a:r>
            <a:r>
              <a:rPr lang="en-US" b="1" i="1" dirty="0" smtClean="0"/>
              <a:t>()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Layout des Fragments </a:t>
            </a:r>
            <a:r>
              <a:rPr lang="en-US" dirty="0" err="1" smtClean="0"/>
              <a:t>erzeugt</a:t>
            </a:r>
            <a:r>
              <a:rPr lang="en-US" dirty="0" smtClean="0"/>
              <a:t>. Der Container </a:t>
            </a:r>
            <a:r>
              <a:rPr lang="en-US" dirty="0" err="1" smtClean="0"/>
              <a:t>wird</a:t>
            </a:r>
            <a:r>
              <a:rPr lang="en-US" dirty="0" smtClean="0"/>
              <a:t> von der Host Activity </a:t>
            </a:r>
            <a:r>
              <a:rPr lang="en-US" dirty="0" err="1" smtClean="0"/>
              <a:t>bereitgestellt</a:t>
            </a:r>
            <a:r>
              <a:rPr lang="en-US" dirty="0" smtClean="0"/>
              <a:t>.</a:t>
            </a:r>
            <a:endParaRPr lang="de-AT" b="1" i="1" dirty="0"/>
          </a:p>
        </p:txBody>
      </p:sp>
    </p:spTree>
    <p:extLst>
      <p:ext uri="{BB962C8B-B14F-4D97-AF65-F5344CB8AC3E}">
        <p14:creationId xmlns:p14="http://schemas.microsoft.com/office/powerpoint/2010/main" val="418447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Webseiten</a:t>
            </a:r>
            <a:r>
              <a:rPr lang="en-US" dirty="0" smtClean="0"/>
              <a:t> </a:t>
            </a:r>
            <a:r>
              <a:rPr lang="en-US" dirty="0" err="1" smtClean="0"/>
              <a:t>bietet</a:t>
            </a:r>
            <a:r>
              <a:rPr lang="en-US" dirty="0" smtClean="0"/>
              <a:t> Android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 </a:t>
            </a:r>
            <a:r>
              <a:rPr lang="en-US" dirty="0" err="1" smtClean="0"/>
              <a:t>Stylesheets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r>
              <a:rPr lang="en-US" dirty="0" smtClean="0"/>
              <a:t>, um Apps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einheitliches</a:t>
            </a:r>
            <a:r>
              <a:rPr lang="en-US" dirty="0" smtClean="0"/>
              <a:t> </a:t>
            </a:r>
            <a:r>
              <a:rPr lang="en-US" dirty="0" err="1" smtClean="0"/>
              <a:t>Erscheinungsbild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endParaRPr lang="en-US" dirty="0" smtClean="0"/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Themes </a:t>
            </a:r>
            <a:r>
              <a:rPr lang="en-US" dirty="0" err="1" smtClean="0"/>
              <a:t>können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Activity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auf die </a:t>
            </a:r>
            <a:r>
              <a:rPr lang="en-US" dirty="0" err="1" smtClean="0"/>
              <a:t>ganze</a:t>
            </a:r>
            <a:r>
              <a:rPr lang="en-US" dirty="0" smtClean="0"/>
              <a:t> Application </a:t>
            </a:r>
            <a:r>
              <a:rPr lang="en-US" dirty="0" err="1" smtClean="0"/>
              <a:t>angewendet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Themes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AndroidManifest.xml </a:t>
            </a:r>
            <a:r>
              <a:rPr lang="en-US" dirty="0" err="1" smtClean="0"/>
              <a:t>angewendet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Styles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einzelne</a:t>
            </a:r>
            <a:r>
              <a:rPr lang="en-US" dirty="0" smtClean="0"/>
              <a:t> UI-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angewendet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Themes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Styles </a:t>
            </a:r>
            <a:r>
              <a:rPr lang="en-US" dirty="0" err="1" smtClean="0"/>
              <a:t>für</a:t>
            </a:r>
            <a:r>
              <a:rPr lang="en-US" dirty="0" smtClean="0"/>
              <a:t> UI-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vorgeben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Themes und Styles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672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3238500"/>
            <a:ext cx="7620000" cy="2781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Styles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Ordner</a:t>
            </a:r>
            <a:r>
              <a:rPr lang="en-US" dirty="0" smtClean="0"/>
              <a:t> res/values/ </a:t>
            </a:r>
            <a:r>
              <a:rPr lang="en-US" dirty="0" err="1" smtClean="0"/>
              <a:t>abgelegt</a:t>
            </a:r>
            <a:endParaRPr lang="en-US" dirty="0" smtClean="0"/>
          </a:p>
          <a:p>
            <a:r>
              <a:rPr lang="en-US" dirty="0" smtClean="0"/>
              <a:t>Styles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&lt;resources&gt; </a:t>
            </a:r>
            <a:r>
              <a:rPr lang="en-US" dirty="0" err="1" smtClean="0"/>
              <a:t>Wurzelknotens</a:t>
            </a:r>
            <a:r>
              <a:rPr lang="en-US" dirty="0" smtClean="0"/>
              <a:t> </a:t>
            </a:r>
            <a:r>
              <a:rPr lang="en-US" dirty="0" err="1" smtClean="0"/>
              <a:t>angegeben</a:t>
            </a:r>
            <a:endParaRPr lang="en-US" dirty="0" smtClean="0"/>
          </a:p>
          <a:p>
            <a:r>
              <a:rPr lang="en-US" dirty="0" err="1" smtClean="0"/>
              <a:t>Jeder</a:t>
            </a:r>
            <a:r>
              <a:rPr lang="en-US" dirty="0" smtClean="0"/>
              <a:t> Style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r>
              <a:rPr lang="en-US" dirty="0" smtClean="0"/>
              <a:t>Styles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vererbt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smtClean="0"/>
              <a:t>&lt;item&gt;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deklarieren</a:t>
            </a:r>
            <a:r>
              <a:rPr lang="en-US" dirty="0" smtClean="0"/>
              <a:t> </a:t>
            </a:r>
            <a:r>
              <a:rPr lang="en-US" dirty="0" smtClean="0"/>
              <a:t>Style</a:t>
            </a:r>
            <a:br>
              <a:rPr lang="en-US" dirty="0" smtClean="0"/>
            </a:br>
            <a:r>
              <a:rPr lang="en-US" dirty="0" err="1" smtClean="0"/>
              <a:t>Eigenschaften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Definition von Styles </a:t>
            </a:r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7627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38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Anwendung</a:t>
            </a:r>
            <a:r>
              <a:rPr lang="en-US" sz="1800" dirty="0" smtClean="0"/>
              <a:t> </a:t>
            </a:r>
            <a:r>
              <a:rPr lang="en-US" sz="1800" dirty="0" err="1" smtClean="0"/>
              <a:t>über</a:t>
            </a:r>
            <a:r>
              <a:rPr lang="en-US" sz="1800" dirty="0" smtClean="0"/>
              <a:t> das style-</a:t>
            </a:r>
            <a:r>
              <a:rPr lang="en-US" sz="1800" dirty="0" err="1" smtClean="0"/>
              <a:t>Attribut</a:t>
            </a:r>
            <a:r>
              <a:rPr lang="en-US" sz="1800" dirty="0" smtClean="0"/>
              <a:t> </a:t>
            </a:r>
            <a:r>
              <a:rPr lang="en-US" sz="1800" dirty="0" err="1" smtClean="0"/>
              <a:t>innerhalb</a:t>
            </a:r>
            <a:r>
              <a:rPr lang="en-US" sz="1800" dirty="0" smtClean="0"/>
              <a:t> </a:t>
            </a:r>
            <a:r>
              <a:rPr lang="en-US" sz="1800" dirty="0" err="1" smtClean="0"/>
              <a:t>einer</a:t>
            </a:r>
            <a:r>
              <a:rPr lang="en-US" sz="1800" dirty="0" smtClean="0"/>
              <a:t> Layout xml-</a:t>
            </a:r>
            <a:r>
              <a:rPr lang="en-US" sz="1800" dirty="0" err="1" smtClean="0"/>
              <a:t>Datei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Anwendung</a:t>
            </a:r>
            <a:r>
              <a:rPr lang="en-US" sz="1800" dirty="0"/>
              <a:t> </a:t>
            </a:r>
            <a:r>
              <a:rPr lang="en-US" sz="1800" dirty="0" err="1" smtClean="0"/>
              <a:t>innerhalb</a:t>
            </a:r>
            <a:r>
              <a:rPr lang="en-US" sz="1800" dirty="0" smtClean="0"/>
              <a:t> des AndroidManifest.xml auf </a:t>
            </a:r>
            <a:r>
              <a:rPr lang="en-US" sz="1800" dirty="0" err="1" smtClean="0"/>
              <a:t>einzelne</a:t>
            </a:r>
            <a:r>
              <a:rPr lang="en-US" sz="1800" dirty="0" smtClean="0"/>
              <a:t> Activities </a:t>
            </a:r>
            <a:r>
              <a:rPr lang="en-US" sz="1800" dirty="0" err="1" smtClean="0"/>
              <a:t>oder</a:t>
            </a:r>
            <a:r>
              <a:rPr lang="en-US" sz="1800" dirty="0" smtClean="0"/>
              <a:t> die </a:t>
            </a:r>
            <a:r>
              <a:rPr lang="en-US" sz="1800" dirty="0" err="1" smtClean="0"/>
              <a:t>ganze</a:t>
            </a:r>
            <a:r>
              <a:rPr lang="en-US" sz="1800" dirty="0" smtClean="0"/>
              <a:t> </a:t>
            </a:r>
            <a:r>
              <a:rPr lang="en-US" sz="1800" dirty="0" err="1" smtClean="0"/>
              <a:t>Anwendung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Android </a:t>
            </a:r>
            <a:r>
              <a:rPr lang="en-US" sz="1800" dirty="0" err="1" smtClean="0"/>
              <a:t>liefert</a:t>
            </a:r>
            <a:r>
              <a:rPr lang="en-US" sz="1800" dirty="0" smtClean="0"/>
              <a:t> </a:t>
            </a:r>
            <a:r>
              <a:rPr lang="en-US" sz="1800" dirty="0" err="1" smtClean="0"/>
              <a:t>eine</a:t>
            </a:r>
            <a:r>
              <a:rPr lang="en-US" sz="1800" dirty="0" smtClean="0"/>
              <a:t> </a:t>
            </a:r>
            <a:r>
              <a:rPr lang="en-US" sz="1800" dirty="0" err="1" smtClean="0"/>
              <a:t>Vielzahl</a:t>
            </a:r>
            <a:r>
              <a:rPr lang="en-US" sz="1800" dirty="0" smtClean="0"/>
              <a:t> von Styles und Themes </a:t>
            </a:r>
            <a:r>
              <a:rPr lang="en-US" sz="1800" dirty="0" err="1" smtClean="0"/>
              <a:t>mit</a:t>
            </a:r>
            <a:endParaRPr lang="en-US" sz="1800" dirty="0" smtClean="0"/>
          </a:p>
          <a:p>
            <a:r>
              <a:rPr lang="de-AT" sz="1000" dirty="0"/>
              <a:t>https://android.googlesource.com/platform/frameworks/base/+/</a:t>
            </a:r>
            <a:r>
              <a:rPr lang="de-AT" sz="1000" dirty="0" smtClean="0"/>
              <a:t>refs/heads/master/core/res/res/values/styles.xml</a:t>
            </a:r>
          </a:p>
          <a:p>
            <a:r>
              <a:rPr lang="de-AT" sz="1000" dirty="0"/>
              <a:t>https://android.googlesource.com/platform/frameworks/base/+/refs/heads/master/core/res/res/values/themes.xml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Anwendung</a:t>
            </a:r>
            <a:r>
              <a:rPr lang="en-US" dirty="0" smtClean="0"/>
              <a:t> von Styles und Themes</a:t>
            </a:r>
            <a:endParaRPr lang="de-A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4525"/>
            <a:ext cx="6734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092137"/>
            <a:ext cx="6724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4" y="3505200"/>
            <a:ext cx="6715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5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Das </a:t>
            </a:r>
            <a:r>
              <a:rPr lang="de-DE" dirty="0" err="1"/>
              <a:t>Android</a:t>
            </a:r>
            <a:r>
              <a:rPr lang="de-DE" dirty="0"/>
              <a:t> Framework unterstützt von Haus aus Animationen</a:t>
            </a:r>
          </a:p>
          <a:p>
            <a:r>
              <a:rPr lang="de-DE" dirty="0"/>
              <a:t>Drei verschiedene Möglichkeiten stehen zur Verfügung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Animation von Views (</a:t>
            </a:r>
            <a:r>
              <a:rPr lang="de-DE" b="1" dirty="0" err="1"/>
              <a:t>Tweened</a:t>
            </a:r>
            <a:r>
              <a:rPr lang="de-DE" b="1" dirty="0"/>
              <a:t> View </a:t>
            </a:r>
            <a:r>
              <a:rPr lang="de-DE" b="1" dirty="0" err="1"/>
              <a:t>Animations</a:t>
            </a:r>
            <a:r>
              <a:rPr lang="de-DE" b="1" dirty="0"/>
              <a:t>)</a:t>
            </a:r>
            <a:r>
              <a:rPr lang="de-DE" dirty="0"/>
              <a:t> ermöglichen die animierte Veränderung von Views in Bezug auf Position, Größe, Drehung, Durchsichtigkeit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Frame-basierte Animation (Frame </a:t>
            </a:r>
            <a:r>
              <a:rPr lang="de-DE" b="1" dirty="0" err="1"/>
              <a:t>Animations</a:t>
            </a:r>
            <a:r>
              <a:rPr lang="de-DE" b="1" dirty="0"/>
              <a:t>)</a:t>
            </a:r>
            <a:r>
              <a:rPr lang="de-DE" dirty="0"/>
              <a:t> realisieren animierte Effekte über die wechselnde Anzeige von Grafiken (</a:t>
            </a:r>
            <a:r>
              <a:rPr lang="de-DE" dirty="0" err="1"/>
              <a:t>drawables</a:t>
            </a:r>
            <a:r>
              <a:rPr lang="de-DE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Animation über Objekteigenschaften</a:t>
            </a:r>
            <a:r>
              <a:rPr lang="de-DE" dirty="0"/>
              <a:t> (</a:t>
            </a:r>
            <a:r>
              <a:rPr lang="de-DE" dirty="0" err="1"/>
              <a:t>Interpolated</a:t>
            </a:r>
            <a:r>
              <a:rPr lang="de-DE" dirty="0"/>
              <a:t> Property </a:t>
            </a:r>
            <a:r>
              <a:rPr lang="de-DE" dirty="0" err="1"/>
              <a:t>Animations</a:t>
            </a:r>
            <a:r>
              <a:rPr lang="de-DE" dirty="0"/>
              <a:t>)  animieren über die stufenweise Veränderung von Eigenschaften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514350" indent="-457200"/>
            <a:r>
              <a:rPr lang="de-DE" dirty="0"/>
              <a:t>Einstiegspunkt der </a:t>
            </a:r>
            <a:r>
              <a:rPr lang="de-DE" dirty="0" err="1"/>
              <a:t>Android</a:t>
            </a:r>
            <a:r>
              <a:rPr lang="de-DE" dirty="0"/>
              <a:t>-Animations-Funktionen:</a:t>
            </a:r>
          </a:p>
          <a:p>
            <a:pPr lvl="1"/>
            <a:r>
              <a:rPr lang="de-DE" sz="1600" dirty="0" smtClean="0"/>
              <a:t>http://developer.android.com/guide/topics/graphics/overview.html </a:t>
            </a:r>
            <a:br>
              <a:rPr lang="de-DE" sz="1600" dirty="0" smtClean="0"/>
            </a:br>
            <a:endParaRPr lang="de-DE" sz="1600" dirty="0" smtClean="0"/>
          </a:p>
          <a:p>
            <a:pPr lvl="1"/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Animationen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344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Views können als sog. </a:t>
            </a:r>
            <a:r>
              <a:rPr lang="de-DE" sz="1800" dirty="0" err="1"/>
              <a:t>Tweened</a:t>
            </a:r>
            <a:r>
              <a:rPr lang="de-DE" sz="1800" dirty="0"/>
              <a:t> View </a:t>
            </a:r>
            <a:r>
              <a:rPr lang="de-DE" sz="1800" dirty="0" err="1"/>
              <a:t>Animations</a:t>
            </a:r>
            <a:r>
              <a:rPr lang="de-DE" sz="1800" dirty="0"/>
              <a:t> animiert werden.</a:t>
            </a:r>
          </a:p>
          <a:p>
            <a:r>
              <a:rPr lang="de-DE" sz="1800" dirty="0"/>
              <a:t>Möglich sind Veränderung in </a:t>
            </a:r>
          </a:p>
          <a:p>
            <a:pPr lvl="1"/>
            <a:r>
              <a:rPr lang="de-DE" sz="1800" dirty="0" smtClean="0"/>
              <a:t>Position: </a:t>
            </a:r>
            <a:r>
              <a:rPr lang="de-DE" sz="1800" dirty="0"/>
              <a:t>&lt;</a:t>
            </a:r>
            <a:r>
              <a:rPr lang="de-DE" sz="1800" dirty="0" err="1"/>
              <a:t>translate</a:t>
            </a:r>
            <a:r>
              <a:rPr lang="de-DE" sz="1800" dirty="0"/>
              <a:t>&gt; -Tag </a:t>
            </a:r>
          </a:p>
          <a:p>
            <a:pPr lvl="1"/>
            <a:r>
              <a:rPr lang="de-DE" sz="1800" dirty="0" smtClean="0"/>
              <a:t>Größe: </a:t>
            </a:r>
            <a:r>
              <a:rPr lang="de-DE" sz="1800" dirty="0"/>
              <a:t>&lt;</a:t>
            </a:r>
            <a:r>
              <a:rPr lang="de-DE" sz="1800" dirty="0" err="1"/>
              <a:t>scale</a:t>
            </a:r>
            <a:r>
              <a:rPr lang="de-DE" sz="1800" dirty="0"/>
              <a:t>&gt; -Tag </a:t>
            </a:r>
          </a:p>
          <a:p>
            <a:pPr lvl="1"/>
            <a:r>
              <a:rPr lang="de-DE" sz="1800" dirty="0" smtClean="0"/>
              <a:t>Drehung: </a:t>
            </a:r>
            <a:r>
              <a:rPr lang="de-DE" sz="1800" dirty="0"/>
              <a:t>&lt;</a:t>
            </a:r>
            <a:r>
              <a:rPr lang="de-DE" sz="1800" dirty="0" err="1"/>
              <a:t>rotation</a:t>
            </a:r>
            <a:r>
              <a:rPr lang="de-DE" sz="1800" dirty="0"/>
              <a:t>&gt; -Tag und </a:t>
            </a:r>
          </a:p>
          <a:p>
            <a:pPr lvl="1"/>
            <a:r>
              <a:rPr lang="de-DE" sz="1800" dirty="0" smtClean="0"/>
              <a:t>Durchsichtigkeit: </a:t>
            </a:r>
            <a:r>
              <a:rPr lang="de-DE" sz="1800" dirty="0"/>
              <a:t>&lt;</a:t>
            </a:r>
            <a:r>
              <a:rPr lang="de-DE" sz="1800" dirty="0" err="1"/>
              <a:t>alpha</a:t>
            </a:r>
            <a:r>
              <a:rPr lang="de-DE" sz="1800" dirty="0"/>
              <a:t>&gt; -Tag</a:t>
            </a:r>
          </a:p>
          <a:p>
            <a:r>
              <a:rPr lang="de-DE" sz="1800" dirty="0"/>
              <a:t>Definition erfolgt in einem entsprechenden XML-File, das eine einzelne Animation oder eine Sequenz von Animationen definiert</a:t>
            </a:r>
          </a:p>
          <a:p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</a:t>
            </a:r>
            <a:r>
              <a:rPr lang="de-DE" dirty="0" err="1"/>
              <a:t>Tweened</a:t>
            </a:r>
            <a:r>
              <a:rPr lang="de-DE" dirty="0"/>
              <a:t> View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679149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508104" y="4743406"/>
            <a:ext cx="3168352" cy="919401"/>
          </a:xfrm>
          <a:prstGeom prst="wedgeRoundRectCallout">
            <a:avLst>
              <a:gd name="adj1" fmla="val -58216"/>
              <a:gd name="adj2" fmla="val 403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Definition einer zentrierten, rotierenden Animation um 360 Grad in 3 </a:t>
            </a:r>
            <a:r>
              <a:rPr lang="de-AT" sz="1600" dirty="0" err="1" smtClean="0"/>
              <a:t>sek.</a:t>
            </a:r>
            <a:r>
              <a:rPr lang="de-AT" sz="1600" dirty="0" smtClean="0"/>
              <a:t> 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1739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Code werden die Animationen mit Hilfe von </a:t>
            </a:r>
            <a:r>
              <a:rPr lang="de-DE" dirty="0" err="1"/>
              <a:t>AnimationUtils</a:t>
            </a:r>
            <a:r>
              <a:rPr lang="de-DE" dirty="0"/>
              <a:t> geladen und durch </a:t>
            </a:r>
            <a:r>
              <a:rPr lang="de-DE" dirty="0" err="1"/>
              <a:t>startAnimation</a:t>
            </a:r>
            <a:r>
              <a:rPr lang="de-DE" dirty="0"/>
              <a:t> auf dem entsprechenden View gestartet: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</a:t>
            </a:r>
            <a:r>
              <a:rPr lang="de-DE" dirty="0" err="1"/>
              <a:t>Tweened</a:t>
            </a:r>
            <a:r>
              <a:rPr lang="de-DE" dirty="0"/>
              <a:t> View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362200"/>
            <a:ext cx="8474075" cy="37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23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Framebasierter Animationen</a:t>
            </a:r>
            <a:br>
              <a:rPr lang="de-DE" dirty="0"/>
            </a:br>
            <a:r>
              <a:rPr lang="de-DE" dirty="0"/>
              <a:t>verwenden </a:t>
            </a:r>
            <a:r>
              <a:rPr lang="de-DE" dirty="0" smtClean="0"/>
              <a:t>verschiedene</a:t>
            </a:r>
            <a:br>
              <a:rPr lang="de-DE" dirty="0" smtClean="0"/>
            </a:br>
            <a:r>
              <a:rPr lang="de-DE" dirty="0" smtClean="0"/>
              <a:t>Grafiken um </a:t>
            </a:r>
            <a:r>
              <a:rPr lang="de-DE" dirty="0"/>
              <a:t>einen </a:t>
            </a:r>
            <a:r>
              <a:rPr lang="de-DE" dirty="0" smtClean="0"/>
              <a:t>animierten</a:t>
            </a:r>
            <a:br>
              <a:rPr lang="de-DE" dirty="0" smtClean="0"/>
            </a:br>
            <a:r>
              <a:rPr lang="de-DE" dirty="0" smtClean="0"/>
              <a:t>Effekt zu realisieren</a:t>
            </a:r>
            <a:r>
              <a:rPr lang="de-DE" dirty="0"/>
              <a:t>.</a:t>
            </a:r>
          </a:p>
          <a:p>
            <a:r>
              <a:rPr lang="de-DE" dirty="0"/>
              <a:t>Definition in einer </a:t>
            </a:r>
            <a:r>
              <a:rPr lang="de-DE" dirty="0" err="1"/>
              <a:t>xml</a:t>
            </a:r>
            <a:r>
              <a:rPr lang="de-DE" dirty="0"/>
              <a:t> Datei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 smtClean="0"/>
              <a:t>BackgroundRessource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in der die </a:t>
            </a:r>
            <a:r>
              <a:rPr lang="de-DE" dirty="0"/>
              <a:t>einzelnen Dateien (</a:t>
            </a:r>
            <a:r>
              <a:rPr lang="de-DE" dirty="0" err="1"/>
              <a:t>jpg</a:t>
            </a:r>
            <a:r>
              <a:rPr lang="de-DE" dirty="0"/>
              <a:t>) und die </a:t>
            </a:r>
            <a:r>
              <a:rPr lang="de-DE" dirty="0" smtClean="0"/>
              <a:t>Anzeigedauer </a:t>
            </a:r>
            <a:r>
              <a:rPr lang="de-DE" dirty="0"/>
              <a:t>festgelegt werden (in </a:t>
            </a:r>
            <a:r>
              <a:rPr lang="de-DE" dirty="0" err="1"/>
              <a:t>ms</a:t>
            </a:r>
            <a:r>
              <a:rPr lang="de-DE" dirty="0"/>
              <a:t>)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Frame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9113"/>
            <a:ext cx="3429000" cy="250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43400"/>
            <a:ext cx="6219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1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838200"/>
            <a:ext cx="7620000" cy="5181600"/>
          </a:xfrm>
        </p:spPr>
        <p:txBody>
          <a:bodyPr>
            <a:normAutofit/>
          </a:bodyPr>
          <a:lstStyle/>
          <a:p>
            <a:r>
              <a:rPr lang="de-DE" sz="2000" dirty="0"/>
              <a:t>Initialisierung der Bildfolge als </a:t>
            </a:r>
            <a:r>
              <a:rPr lang="de-DE" sz="2000" dirty="0" err="1" smtClean="0"/>
              <a:t>BackgoundResource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Starten/Stoppen der Animation</a:t>
            </a:r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Frame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63530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4" y="3810000"/>
            <a:ext cx="5627235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789110" y="1515616"/>
            <a:ext cx="3168352" cy="374571"/>
          </a:xfrm>
          <a:prstGeom prst="wedgeRoundRectCallout">
            <a:avLst>
              <a:gd name="adj1" fmla="val -46892"/>
              <a:gd name="adj2" fmla="val 12800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Referenz zum </a:t>
            </a:r>
            <a:r>
              <a:rPr lang="de-AT" sz="1600" dirty="0" err="1" smtClean="0"/>
              <a:t>ImageView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625008" y="3372527"/>
            <a:ext cx="3168352" cy="374571"/>
          </a:xfrm>
          <a:prstGeom prst="wedgeRoundRectCallout">
            <a:avLst>
              <a:gd name="adj1" fmla="val -31548"/>
              <a:gd name="adj2" fmla="val -944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Zuordnung der Bildfolge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5773416" y="4114800"/>
            <a:ext cx="2989584" cy="1191816"/>
          </a:xfrm>
          <a:prstGeom prst="wedgeRoundRectCallout">
            <a:avLst>
              <a:gd name="adj1" fmla="val -58216"/>
              <a:gd name="adj2" fmla="val 403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Zugriff auf den die Animationssequenz und Starten/Stoppen der Animation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05296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Über die </a:t>
            </a:r>
            <a:r>
              <a:rPr lang="de-DE" dirty="0" err="1"/>
              <a:t>ObjektAnimator</a:t>
            </a:r>
            <a:r>
              <a:rPr lang="de-DE" dirty="0"/>
              <a:t>-Klasse können Objekte animiert werden, indem ihre Eigenschaften schrittweise verändert werden</a:t>
            </a:r>
          </a:p>
          <a:p>
            <a:pPr lvl="1"/>
            <a:r>
              <a:rPr lang="de-DE" dirty="0"/>
              <a:t>Für alle Eigenschaften möglich, die über Getter/Setter verfügen</a:t>
            </a:r>
          </a:p>
          <a:p>
            <a:pPr lvl="1"/>
            <a:r>
              <a:rPr lang="de-DE" dirty="0"/>
              <a:t>Z.B. für die Hintergrundfarbe eines Buttons (</a:t>
            </a:r>
            <a:r>
              <a:rPr lang="de-DE" dirty="0" err="1"/>
              <a:t>setBackground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Entweder direkte Implementierung im Programmtext oder Deklaration in einem XML-File</a:t>
            </a:r>
          </a:p>
          <a:p>
            <a:pPr lvl="1"/>
            <a:r>
              <a:rPr lang="de-DE" dirty="0"/>
              <a:t>Animationen lassen sich parametrisieren (Dauer, Wiederholungsart, Anzahl der Wiederholungen)</a:t>
            </a:r>
          </a:p>
          <a:p>
            <a:pPr lvl="1"/>
            <a:r>
              <a:rPr lang="de-DE" dirty="0"/>
              <a:t>Komplexere Animationen lassen sich über ein </a:t>
            </a:r>
            <a:r>
              <a:rPr lang="de-DE" dirty="0" err="1"/>
              <a:t>AnimationSet</a:t>
            </a:r>
            <a:r>
              <a:rPr lang="de-DE" dirty="0"/>
              <a:t> kombinieren</a:t>
            </a:r>
          </a:p>
          <a:p>
            <a:pPr lvl="1"/>
            <a:r>
              <a:rPr lang="de-DE" dirty="0"/>
              <a:t>Auf Animationen kann über die entsprechende </a:t>
            </a:r>
            <a:r>
              <a:rPr lang="de-DE" dirty="0" err="1"/>
              <a:t>EventListener</a:t>
            </a:r>
            <a:r>
              <a:rPr lang="de-DE" dirty="0"/>
              <a:t> Einfluss genommen werden – </a:t>
            </a:r>
            <a:r>
              <a:rPr lang="de-DE" dirty="0" err="1"/>
              <a:t>AnimationListener</a:t>
            </a:r>
            <a:r>
              <a:rPr lang="de-DE" dirty="0"/>
              <a:t> (</a:t>
            </a:r>
            <a:r>
              <a:rPr lang="de-DE" dirty="0" err="1"/>
              <a:t>onAnimationStart</a:t>
            </a:r>
            <a:r>
              <a:rPr lang="de-DE" dirty="0"/>
              <a:t>, </a:t>
            </a:r>
            <a:r>
              <a:rPr lang="de-DE" dirty="0" err="1"/>
              <a:t>onAnimationEnd</a:t>
            </a:r>
            <a:r>
              <a:rPr lang="de-DE" dirty="0"/>
              <a:t>, </a:t>
            </a:r>
            <a:r>
              <a:rPr lang="de-DE" dirty="0" err="1"/>
              <a:t>onAnimationCancel</a:t>
            </a:r>
            <a:r>
              <a:rPr lang="de-DE" dirty="0"/>
              <a:t>, </a:t>
            </a:r>
            <a:r>
              <a:rPr lang="de-DE" dirty="0" err="1"/>
              <a:t>onAnimationRepeat</a:t>
            </a:r>
            <a:r>
              <a:rPr lang="de-DE" dirty="0"/>
              <a:t>)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 über Objekteigenschaften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3566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Direkte Implementierung einer Animation eines Buttons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Animation über Objekteigenschaften - Beispiel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5688"/>
            <a:ext cx="5184576" cy="2826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661415" y="2286000"/>
            <a:ext cx="3168352" cy="1191816"/>
          </a:xfrm>
          <a:prstGeom prst="wedgeRoundRectCallout">
            <a:avLst>
              <a:gd name="adj1" fmla="val -77579"/>
              <a:gd name="adj2" fmla="val 446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Erzeugen eines </a:t>
            </a:r>
            <a:r>
              <a:rPr lang="de-AT" sz="1600" dirty="0" err="1" smtClean="0"/>
              <a:t>AnimatorObjekts</a:t>
            </a:r>
            <a:r>
              <a:rPr lang="de-AT" sz="1600" dirty="0" smtClean="0"/>
              <a:t> um die Höhe des Buttons von 10 – 400 zu verändern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630255" y="3668419"/>
            <a:ext cx="3168352" cy="374571"/>
          </a:xfrm>
          <a:prstGeom prst="wedgeRoundRectCallout">
            <a:avLst>
              <a:gd name="adj1" fmla="val -88904"/>
              <a:gd name="adj2" fmla="val -79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4 alternierende Wiederholungen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652120" y="4125888"/>
            <a:ext cx="3168352" cy="646986"/>
          </a:xfrm>
          <a:prstGeom prst="wedgeRoundRectCallout">
            <a:avLst>
              <a:gd name="adj1" fmla="val -99498"/>
              <a:gd name="adj2" fmla="val -357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Dauer der Animation auf </a:t>
            </a:r>
            <a:br>
              <a:rPr lang="de-AT" sz="1600" dirty="0" smtClean="0"/>
            </a:br>
            <a:r>
              <a:rPr lang="de-AT" sz="1600" dirty="0" smtClean="0"/>
              <a:t>1,5 </a:t>
            </a:r>
            <a:r>
              <a:rPr lang="de-AT" sz="1600" dirty="0" err="1" smtClean="0"/>
              <a:t>sek.</a:t>
            </a:r>
            <a:r>
              <a:rPr lang="de-AT" sz="1600" dirty="0" smtClean="0"/>
              <a:t> festgelegt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19872" y="5055269"/>
            <a:ext cx="3168352" cy="374571"/>
          </a:xfrm>
          <a:prstGeom prst="wedgeRoundRectCallout">
            <a:avLst>
              <a:gd name="adj1" fmla="val -94384"/>
              <a:gd name="adj2" fmla="val -15319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Animation gestartet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2831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Deklarative Animation über ein </a:t>
            </a:r>
            <a:r>
              <a:rPr lang="de-DE" dirty="0" smtClean="0"/>
              <a:t>XML-File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Einbindung in den Code: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Animation über Objekteigenschaften - Beispiel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28800"/>
            <a:ext cx="7086138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8" y="3931568"/>
            <a:ext cx="6276362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823248" y="2248614"/>
            <a:ext cx="3168352" cy="646986"/>
          </a:xfrm>
          <a:prstGeom prst="wedgeRoundRectCallout">
            <a:avLst>
              <a:gd name="adj1" fmla="val -99498"/>
              <a:gd name="adj2" fmla="val -357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Definition der Animationsparameter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638800" y="3875519"/>
            <a:ext cx="3457923" cy="646986"/>
          </a:xfrm>
          <a:prstGeom prst="wedgeRoundRectCallout">
            <a:avLst>
              <a:gd name="adj1" fmla="val -44334"/>
              <a:gd name="adj2" fmla="val 858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Laden der definierten Animation und Zuordnung zu einem View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72720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Art und Weise der Annäherung an die Zielwerte kann über verschiedene </a:t>
            </a:r>
            <a:r>
              <a:rPr lang="de-DE" dirty="0" err="1"/>
              <a:t>Interpolatoren</a:t>
            </a:r>
            <a:r>
              <a:rPr lang="de-DE" dirty="0"/>
              <a:t> erreicht werden: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Animation über Objekteigenschaften – Beeinflussung der Animation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5776"/>
            <a:ext cx="780819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75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Erstellen</a:t>
            </a:r>
            <a:r>
              <a:rPr lang="en-US" dirty="0" smtClean="0"/>
              <a:t> von Responsive Android Apps</a:t>
            </a:r>
          </a:p>
          <a:p>
            <a:r>
              <a:rPr lang="en-US" dirty="0" err="1" smtClean="0"/>
              <a:t>Einsatz</a:t>
            </a:r>
            <a:r>
              <a:rPr lang="en-US" dirty="0" smtClean="0"/>
              <a:t> von Fragments</a:t>
            </a:r>
          </a:p>
          <a:p>
            <a:r>
              <a:rPr lang="en-US" dirty="0" smtClean="0"/>
              <a:t>Themes und Styles in Android</a:t>
            </a:r>
          </a:p>
          <a:p>
            <a:r>
              <a:rPr lang="en-US" dirty="0" err="1" smtClean="0"/>
              <a:t>Animationen</a:t>
            </a:r>
            <a:r>
              <a:rPr lang="en-US" dirty="0" smtClean="0"/>
              <a:t> in Android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„Take-</a:t>
            </a:r>
            <a:r>
              <a:rPr lang="de-DE" dirty="0" err="1"/>
              <a:t>Away</a:t>
            </a:r>
            <a:r>
              <a:rPr lang="de-DE" dirty="0"/>
              <a:t>“ für diese Einheit</a:t>
            </a:r>
            <a:endParaRPr lang="de-AT" dirty="0"/>
          </a:p>
        </p:txBody>
      </p:sp>
      <p:pic>
        <p:nvPicPr>
          <p:cNvPr id="6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219200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4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Design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der </a:t>
            </a:r>
            <a:r>
              <a:rPr lang="en-US" dirty="0" err="1" smtClean="0"/>
              <a:t>Webentwicklung</a:t>
            </a:r>
            <a:endParaRPr lang="en-US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WWW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dazu</a:t>
            </a:r>
            <a:r>
              <a:rPr lang="en-US" dirty="0" smtClean="0"/>
              <a:t> </a:t>
            </a:r>
            <a:r>
              <a:rPr lang="en-US" dirty="0" err="1" smtClean="0"/>
              <a:t>MediaQueries</a:t>
            </a:r>
            <a:r>
              <a:rPr lang="en-US" dirty="0"/>
              <a:t> </a:t>
            </a:r>
            <a:r>
              <a:rPr lang="en-US" dirty="0" smtClean="0"/>
              <a:t>und Grid Layouts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auch</a:t>
            </a:r>
            <a:r>
              <a:rPr lang="en-US" dirty="0" smtClean="0"/>
              <a:t> JavaScript </a:t>
            </a:r>
            <a:r>
              <a:rPr lang="en-US" dirty="0" err="1" smtClean="0"/>
              <a:t>verwendet</a:t>
            </a:r>
            <a:endParaRPr lang="en-US" dirty="0" smtClean="0"/>
          </a:p>
          <a:p>
            <a:r>
              <a:rPr lang="en-US" dirty="0" smtClean="0"/>
              <a:t>Das </a:t>
            </a:r>
            <a:r>
              <a:rPr lang="en-US" dirty="0" err="1" smtClean="0"/>
              <a:t>Ziel</a:t>
            </a:r>
            <a:r>
              <a:rPr lang="en-US" dirty="0" smtClean="0"/>
              <a:t> von </a:t>
            </a:r>
            <a:r>
              <a:rPr lang="en-US" dirty="0" err="1" smtClean="0"/>
              <a:t>RWD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Webseite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typischen</a:t>
            </a:r>
            <a:r>
              <a:rPr lang="en-US" dirty="0" smtClean="0"/>
              <a:t> </a:t>
            </a:r>
            <a:r>
              <a:rPr lang="en-US" dirty="0" err="1" smtClean="0"/>
              <a:t>Ausgabemedien</a:t>
            </a:r>
            <a:r>
              <a:rPr lang="en-US" dirty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Die </a:t>
            </a:r>
            <a:r>
              <a:rPr lang="en-US" dirty="0" err="1" smtClean="0"/>
              <a:t>Ansätze</a:t>
            </a:r>
            <a:r>
              <a:rPr lang="en-US" dirty="0" smtClean="0"/>
              <a:t> hinter </a:t>
            </a:r>
            <a:r>
              <a:rPr lang="en-US" dirty="0" err="1" smtClean="0"/>
              <a:t>RWD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auf mobile native Apps </a:t>
            </a:r>
            <a:r>
              <a:rPr lang="en-US" dirty="0" err="1" smtClean="0"/>
              <a:t>übertragen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</a:p>
          <a:p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Einführung</a:t>
            </a:r>
            <a:r>
              <a:rPr lang="en-US" dirty="0" smtClean="0"/>
              <a:t>: </a:t>
            </a:r>
            <a:r>
              <a:rPr lang="en-US" sz="1400" dirty="0" smtClean="0"/>
              <a:t>https://www.youtube.com/watch?v=zHirwKGEfoE</a:t>
            </a:r>
            <a:endParaRPr lang="de-AT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Responsive (Web) Design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82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1221"/>
              </p:ext>
            </p:extLst>
          </p:nvPr>
        </p:nvGraphicFramePr>
        <p:xfrm>
          <a:off x="571500" y="1219200"/>
          <a:ext cx="7620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870200"/>
                <a:gridCol w="2540000"/>
              </a:tblGrid>
              <a:tr h="3860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Auflösung</a:t>
                      </a:r>
                      <a:r>
                        <a:rPr lang="en-US" dirty="0" smtClean="0"/>
                        <a:t> (DPI)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Bezeichner</a:t>
                      </a:r>
                      <a:r>
                        <a:rPr lang="en-US" baseline="0" dirty="0" smtClean="0"/>
                        <a:t> in Android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Skalierung</a:t>
                      </a:r>
                      <a:endParaRPr lang="de-AT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MDPI</a:t>
                      </a:r>
                      <a:r>
                        <a:rPr lang="en-US" dirty="0" smtClean="0"/>
                        <a:t> (Baseline)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HDPI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de-AT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XHDPI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XXHDPI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Android </a:t>
            </a:r>
            <a:r>
              <a:rPr lang="en-US" dirty="0" err="1" smtClean="0"/>
              <a:t>Geräte</a:t>
            </a:r>
            <a:r>
              <a:rPr lang="en-US" dirty="0" smtClean="0"/>
              <a:t> </a:t>
            </a:r>
            <a:r>
              <a:rPr lang="en-US" dirty="0" err="1" smtClean="0"/>
              <a:t>existieren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</a:t>
            </a:r>
            <a:r>
              <a:rPr lang="en-US" dirty="0" err="1" smtClean="0"/>
              <a:t>unterschiedlichsten</a:t>
            </a:r>
            <a:r>
              <a:rPr lang="en-US" dirty="0" smtClean="0"/>
              <a:t> </a:t>
            </a:r>
            <a:r>
              <a:rPr lang="en-US" dirty="0" err="1" smtClean="0"/>
              <a:t>Auflösungen</a:t>
            </a:r>
            <a:endParaRPr lang="de-A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667250"/>
            <a:ext cx="7124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571500" y="3352800"/>
            <a:ext cx="75819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einfacheren</a:t>
            </a:r>
            <a:r>
              <a:rPr lang="en-US" dirty="0" smtClean="0"/>
              <a:t> </a:t>
            </a:r>
            <a:r>
              <a:rPr lang="en-US" dirty="0" err="1" smtClean="0"/>
              <a:t>Handhabung</a:t>
            </a:r>
            <a:r>
              <a:rPr lang="en-US" dirty="0" smtClean="0"/>
              <a:t> </a:t>
            </a:r>
            <a:r>
              <a:rPr lang="en-US" dirty="0" err="1" smtClean="0"/>
              <a:t>gruppiert</a:t>
            </a:r>
            <a:r>
              <a:rPr lang="en-US" dirty="0" smtClean="0"/>
              <a:t> Android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Geräteauflösungen</a:t>
            </a:r>
            <a:r>
              <a:rPr lang="en-US" dirty="0" smtClean="0"/>
              <a:t> in </a:t>
            </a:r>
            <a:r>
              <a:rPr lang="en-US" dirty="0" err="1" smtClean="0"/>
              <a:t>Auflösungsklassen</a:t>
            </a:r>
            <a:r>
              <a:rPr lang="en-US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31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09600" y="3752849"/>
            <a:ext cx="7620000" cy="24955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Pixeleinheit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1 </a:t>
            </a:r>
            <a:r>
              <a:rPr lang="en-US" dirty="0" err="1" smtClean="0"/>
              <a:t>physischer</a:t>
            </a:r>
            <a:r>
              <a:rPr lang="en-US" dirty="0" smtClean="0"/>
              <a:t> Pixel auf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MDPI</a:t>
            </a:r>
            <a:r>
              <a:rPr lang="en-US" dirty="0" smtClean="0"/>
              <a:t> (160 dpi) </a:t>
            </a:r>
            <a:r>
              <a:rPr lang="en-US" dirty="0" err="1" smtClean="0"/>
              <a:t>Auflösung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endParaRPr lang="en-US" dirty="0" smtClean="0"/>
          </a:p>
          <a:p>
            <a:r>
              <a:rPr lang="en-US" dirty="0" err="1" smtClean="0"/>
              <a:t>dps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proportional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Auflösungen</a:t>
            </a:r>
            <a:r>
              <a:rPr lang="en-US" dirty="0" smtClean="0"/>
              <a:t> </a:t>
            </a:r>
            <a:r>
              <a:rPr lang="en-US" dirty="0" err="1" smtClean="0"/>
              <a:t>skaliert</a:t>
            </a:r>
            <a:endParaRPr lang="en-US" dirty="0" smtClean="0"/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dps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UI-</a:t>
            </a:r>
            <a:r>
              <a:rPr lang="en-US" dirty="0" err="1" smtClean="0"/>
              <a:t>Elemente</a:t>
            </a:r>
            <a:r>
              <a:rPr lang="en-US" dirty="0" smtClean="0"/>
              <a:t> die </a:t>
            </a:r>
            <a:r>
              <a:rPr lang="en-US" dirty="0" err="1" smtClean="0"/>
              <a:t>selbe</a:t>
            </a:r>
            <a:r>
              <a:rPr lang="en-US" dirty="0" smtClean="0"/>
              <a:t> </a:t>
            </a:r>
            <a:r>
              <a:rPr lang="en-US" dirty="0" err="1" smtClean="0"/>
              <a:t>physische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</a:t>
            </a:r>
            <a:r>
              <a:rPr lang="en-US" dirty="0" err="1" smtClean="0"/>
              <a:t>behalten</a:t>
            </a:r>
            <a:r>
              <a:rPr lang="en-US" dirty="0" smtClean="0"/>
              <a:t> auf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Geräten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unterschiedlicher</a:t>
            </a:r>
            <a:r>
              <a:rPr lang="en-US" dirty="0" smtClean="0"/>
              <a:t> </a:t>
            </a:r>
            <a:r>
              <a:rPr lang="en-US" dirty="0" err="1" smtClean="0"/>
              <a:t>Auflösung</a:t>
            </a:r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Density Independent Pixels (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  <a:endParaRPr lang="de-AT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1"/>
            <a:ext cx="5955124" cy="141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5" y="2438401"/>
            <a:ext cx="5939359" cy="131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ige Legende 7"/>
          <p:cNvSpPr/>
          <p:nvPr/>
        </p:nvSpPr>
        <p:spPr>
          <a:xfrm>
            <a:off x="6708228" y="2464043"/>
            <a:ext cx="1295400" cy="915924"/>
          </a:xfrm>
          <a:prstGeom prst="wedgeRectCallout">
            <a:avLst>
              <a:gd name="adj1" fmla="val -65864"/>
              <a:gd name="adj2" fmla="val -1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err="1" smtClean="0"/>
              <a:t>Angaben</a:t>
            </a:r>
            <a:endParaRPr lang="de-AT" dirty="0"/>
          </a:p>
        </p:txBody>
      </p:sp>
      <p:sp>
        <p:nvSpPr>
          <p:cNvPr id="12" name="Rechteckige Legende 11"/>
          <p:cNvSpPr/>
          <p:nvPr/>
        </p:nvSpPr>
        <p:spPr>
          <a:xfrm>
            <a:off x="6705600" y="1066800"/>
            <a:ext cx="1295400" cy="915924"/>
          </a:xfrm>
          <a:prstGeom prst="wedgeRectCallout">
            <a:avLst>
              <a:gd name="adj1" fmla="val -65864"/>
              <a:gd name="adj2" fmla="val -1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</a:t>
            </a:r>
            <a:r>
              <a:rPr lang="en-US" dirty="0" err="1" smtClean="0"/>
              <a:t>Angaben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85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Aufgrund</a:t>
            </a:r>
            <a:r>
              <a:rPr lang="en-US" dirty="0" smtClean="0"/>
              <a:t> </a:t>
            </a:r>
            <a:r>
              <a:rPr lang="en-US" dirty="0" err="1" smtClean="0"/>
              <a:t>unterschiedlicher</a:t>
            </a:r>
            <a:r>
              <a:rPr lang="en-US" dirty="0" smtClean="0"/>
              <a:t> </a:t>
            </a:r>
            <a:r>
              <a:rPr lang="en-US" dirty="0" err="1" smtClean="0"/>
              <a:t>Gerätekonfigurationen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geladen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Sprachen</a:t>
            </a:r>
            <a:r>
              <a:rPr lang="en-US" dirty="0" smtClean="0"/>
              <a:t>: </a:t>
            </a:r>
            <a:r>
              <a:rPr lang="en-US" dirty="0" err="1" smtClean="0"/>
              <a:t>zB</a:t>
            </a:r>
            <a:r>
              <a:rPr lang="en-US" dirty="0" smtClean="0"/>
              <a:t> en, </a:t>
            </a:r>
            <a:r>
              <a:rPr lang="en-US" dirty="0" err="1" smtClean="0"/>
              <a:t>fr</a:t>
            </a:r>
            <a:r>
              <a:rPr lang="en-US" dirty="0" smtClean="0"/>
              <a:t>, de</a:t>
            </a:r>
          </a:p>
          <a:p>
            <a:pPr lvl="1"/>
            <a:r>
              <a:rPr lang="en-US" dirty="0" err="1" smtClean="0"/>
              <a:t>Schreibrichtung</a:t>
            </a:r>
            <a:r>
              <a:rPr lang="en-US" dirty="0" smtClean="0"/>
              <a:t>: </a:t>
            </a:r>
            <a:r>
              <a:rPr lang="en-US" dirty="0" err="1" smtClean="0"/>
              <a:t>ldrtl</a:t>
            </a:r>
            <a:r>
              <a:rPr lang="en-US" dirty="0" smtClean="0"/>
              <a:t>, </a:t>
            </a:r>
            <a:r>
              <a:rPr lang="en-US" dirty="0" err="1" smtClean="0"/>
              <a:t>ldltr</a:t>
            </a:r>
            <a:endParaRPr lang="en-US" dirty="0" smtClean="0"/>
          </a:p>
          <a:p>
            <a:pPr lvl="1"/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Breite</a:t>
            </a:r>
            <a:r>
              <a:rPr lang="en-US" dirty="0" smtClean="0"/>
              <a:t> (</a:t>
            </a:r>
            <a:r>
              <a:rPr lang="en-US" dirty="0" err="1" smtClean="0"/>
              <a:t>sw</a:t>
            </a:r>
            <a:r>
              <a:rPr lang="en-US" dirty="0" smtClean="0"/>
              <a:t>&lt;N&gt;</a:t>
            </a:r>
            <a:r>
              <a:rPr lang="en-US" dirty="0" err="1" smtClean="0"/>
              <a:t>dp</a:t>
            </a:r>
            <a:r>
              <a:rPr lang="en-US" dirty="0" smtClean="0"/>
              <a:t>): </a:t>
            </a:r>
            <a:r>
              <a:rPr lang="en-US" dirty="0" err="1" smtClean="0"/>
              <a:t>zB</a:t>
            </a:r>
            <a:r>
              <a:rPr lang="en-US" dirty="0" smtClean="0"/>
              <a:t> sw320dp, sw600dp</a:t>
            </a:r>
          </a:p>
          <a:p>
            <a:pPr lvl="1"/>
            <a:r>
              <a:rPr lang="en-US" dirty="0" err="1" smtClean="0"/>
              <a:t>Orientierung</a:t>
            </a:r>
            <a:r>
              <a:rPr lang="en-US" dirty="0" smtClean="0"/>
              <a:t>: port, land</a:t>
            </a:r>
          </a:p>
          <a:p>
            <a:pPr lvl="1"/>
            <a:r>
              <a:rPr lang="en-US" dirty="0" err="1" smtClean="0"/>
              <a:t>Auflösung</a:t>
            </a:r>
            <a:r>
              <a:rPr lang="en-US" dirty="0" smtClean="0"/>
              <a:t>: </a:t>
            </a:r>
            <a:r>
              <a:rPr lang="en-US" dirty="0" err="1" smtClean="0"/>
              <a:t>mdpi</a:t>
            </a:r>
            <a:r>
              <a:rPr lang="en-US" dirty="0" smtClean="0"/>
              <a:t>, </a:t>
            </a:r>
            <a:r>
              <a:rPr lang="en-US" dirty="0" err="1" smtClean="0"/>
              <a:t>hdpi</a:t>
            </a:r>
            <a:r>
              <a:rPr lang="en-US" dirty="0" smtClean="0"/>
              <a:t>, </a:t>
            </a:r>
            <a:r>
              <a:rPr lang="en-US" dirty="0" err="1" smtClean="0"/>
              <a:t>xdpi</a:t>
            </a:r>
            <a:r>
              <a:rPr lang="en-US" dirty="0" smtClean="0"/>
              <a:t>, </a:t>
            </a:r>
            <a:r>
              <a:rPr lang="en-US" dirty="0" err="1" smtClean="0"/>
              <a:t>xxdpi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Qualifier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Verzeichnis</a:t>
            </a:r>
            <a:r>
              <a:rPr lang="en-US" dirty="0" smtClean="0"/>
              <a:t> </a:t>
            </a:r>
            <a:r>
              <a:rPr lang="en-US" dirty="0" err="1" smtClean="0"/>
              <a:t>angegeben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Ordnungsregeln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Qualifizierte</a:t>
            </a:r>
            <a:r>
              <a:rPr lang="en-US" dirty="0" smtClean="0"/>
              <a:t> </a:t>
            </a:r>
            <a:r>
              <a:rPr lang="en-US" dirty="0" err="1" smtClean="0"/>
              <a:t>Resourcen</a:t>
            </a:r>
            <a:r>
              <a:rPr lang="en-US" dirty="0" smtClean="0"/>
              <a:t> (</a:t>
            </a:r>
            <a:r>
              <a:rPr lang="en-US" dirty="0" err="1" smtClean="0"/>
              <a:t>Verzeichnisnamen</a:t>
            </a:r>
            <a:r>
              <a:rPr lang="en-US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098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251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res/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layout/</a:t>
            </a:r>
            <a:endParaRPr lang="de-AT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activity_main.xml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layout-sw320dp/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activity_main.xml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layout-sw600dp/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activity_main.xml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Laden </a:t>
            </a:r>
            <a:r>
              <a:rPr lang="en-US" dirty="0" err="1" smtClean="0"/>
              <a:t>unterschiedlicher</a:t>
            </a:r>
            <a:r>
              <a:rPr lang="en-US" dirty="0" smtClean="0"/>
              <a:t> Layouts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" y="3852041"/>
            <a:ext cx="528740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ige Legende 4"/>
          <p:cNvSpPr/>
          <p:nvPr/>
        </p:nvSpPr>
        <p:spPr>
          <a:xfrm>
            <a:off x="3762138" y="1600200"/>
            <a:ext cx="4467462" cy="1144524"/>
          </a:xfrm>
          <a:prstGeom prst="wedgeRectCallout">
            <a:avLst>
              <a:gd name="adj1" fmla="val -59359"/>
              <a:gd name="adj2" fmla="val 142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der </a:t>
            </a:r>
            <a:r>
              <a:rPr lang="en-US" dirty="0" err="1" smtClean="0"/>
              <a:t>mindest</a:t>
            </a:r>
            <a:r>
              <a:rPr lang="en-US" dirty="0" smtClean="0"/>
              <a:t> </a:t>
            </a:r>
            <a:r>
              <a:rPr lang="en-US" dirty="0" err="1" smtClean="0"/>
              <a:t>Breite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301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res/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drawable-mdpi</a:t>
            </a:r>
            <a:r>
              <a:rPr lang="en-US" dirty="0" smtClean="0"/>
              <a:t>/</a:t>
            </a:r>
            <a:endParaRPr lang="de-AT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icon.png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drawable-hdpi</a:t>
            </a:r>
            <a:r>
              <a:rPr lang="en-US" dirty="0" smtClean="0"/>
              <a:t> 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icon.png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drawable</a:t>
            </a:r>
            <a:r>
              <a:rPr lang="en-US" dirty="0" smtClean="0"/>
              <a:t> -</a:t>
            </a:r>
            <a:r>
              <a:rPr lang="en-US" dirty="0" err="1" smtClean="0"/>
              <a:t>xdpi</a:t>
            </a:r>
            <a:r>
              <a:rPr lang="en-US" dirty="0" smtClean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icon.png</a:t>
            </a:r>
            <a:endParaRPr lang="en-US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Laden </a:t>
            </a:r>
            <a:r>
              <a:rPr lang="en-US" dirty="0" err="1" smtClean="0"/>
              <a:t>unterschiedlicher</a:t>
            </a:r>
            <a:r>
              <a:rPr lang="en-US" dirty="0" smtClean="0"/>
              <a:t> </a:t>
            </a:r>
            <a:r>
              <a:rPr lang="en-US" dirty="0" err="1" smtClean="0"/>
              <a:t>Bildgrößen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08348"/>
            <a:ext cx="5105400" cy="194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3381138" y="1600200"/>
            <a:ext cx="4467462" cy="1144524"/>
          </a:xfrm>
          <a:prstGeom prst="wedgeRectCallout">
            <a:avLst>
              <a:gd name="adj1" fmla="val -59359"/>
              <a:gd name="adj2" fmla="val 142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der </a:t>
            </a:r>
            <a:r>
              <a:rPr lang="en-US" dirty="0" err="1" smtClean="0"/>
              <a:t>Auflösung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38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wrap_content</a:t>
            </a:r>
            <a:r>
              <a:rPr lang="en-US" dirty="0" smtClean="0"/>
              <a:t>, </a:t>
            </a:r>
            <a:r>
              <a:rPr lang="en-US" dirty="0" err="1" smtClean="0"/>
              <a:t>fill_parent</a:t>
            </a:r>
            <a:r>
              <a:rPr lang="en-US" dirty="0" smtClean="0"/>
              <a:t> und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err="1" smtClean="0"/>
              <a:t>Angaben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Layouts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Keine</a:t>
            </a:r>
            <a:r>
              <a:rPr lang="en-US" dirty="0" smtClean="0"/>
              <a:t> hard-coded Pixel-</a:t>
            </a:r>
            <a:r>
              <a:rPr lang="en-US" dirty="0" err="1" smtClean="0"/>
              <a:t>Berechnungen</a:t>
            </a:r>
            <a:endParaRPr lang="en-US" dirty="0"/>
          </a:p>
          <a:p>
            <a:pPr marL="857250" lvl="1" indent="-457200"/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die </a:t>
            </a:r>
            <a:r>
              <a:rPr lang="en-US" b="1" i="1" dirty="0" err="1" smtClean="0"/>
              <a:t>getWidth</a:t>
            </a:r>
            <a:r>
              <a:rPr lang="en-US" b="1" i="1" dirty="0" smtClean="0"/>
              <a:t>()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View die Pixel der </a:t>
            </a:r>
            <a:r>
              <a:rPr lang="en-US" dirty="0" err="1" smtClean="0"/>
              <a:t>aktuellen</a:t>
            </a:r>
            <a:r>
              <a:rPr lang="en-US" dirty="0" smtClean="0"/>
              <a:t> </a:t>
            </a:r>
            <a:r>
              <a:rPr lang="en-US" dirty="0" err="1" smtClean="0"/>
              <a:t>Auflösung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und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hard-coded </a:t>
            </a:r>
            <a:r>
              <a:rPr lang="en-US" dirty="0" err="1" smtClean="0"/>
              <a:t>Pixelwerten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AbsoluteLayouts</a:t>
            </a:r>
            <a:r>
              <a:rPr lang="en-US" dirty="0" smtClean="0"/>
              <a:t>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(Deprecated)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Größenabhängige</a:t>
            </a:r>
            <a:r>
              <a:rPr lang="en-US" dirty="0" smtClean="0"/>
              <a:t> Layouts und </a:t>
            </a:r>
            <a:r>
              <a:rPr lang="en-US" dirty="0" err="1" smtClean="0"/>
              <a:t>Auflösungsabhängige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Generelle</a:t>
            </a:r>
            <a:r>
              <a:rPr lang="en-US" dirty="0" smtClean="0"/>
              <a:t> Best Practices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896278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Office PowerPoint</Application>
  <PresentationFormat>Bildschirmpräsentation (4:3)</PresentationFormat>
  <Paragraphs>228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Android FH Kufstein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  <vt:lpstr>Responsive Design, Weiterführende Interaktionsmuster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Responsive Design</dc:title>
  <dc:subject/>
  <dc:creator>Stefan Huber</dc:creator>
  <cp:keywords>Mobile Entwicklung</cp:keywords>
  <dc:description/>
  <cp:lastModifiedBy>stefan</cp:lastModifiedBy>
  <cp:revision>250</cp:revision>
  <dcterms:created xsi:type="dcterms:W3CDTF">2014-06-30T16:52:05Z</dcterms:created>
  <dcterms:modified xsi:type="dcterms:W3CDTF">2015-04-12T16:06:23Z</dcterms:modified>
  <cp:category/>
</cp:coreProperties>
</file>