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1" r:id="rId3"/>
    <p:sldId id="297" r:id="rId4"/>
    <p:sldId id="298" r:id="rId5"/>
    <p:sldId id="299" r:id="rId6"/>
    <p:sldId id="296" r:id="rId7"/>
    <p:sldId id="300" r:id="rId8"/>
    <p:sldId id="301" r:id="rId9"/>
    <p:sldId id="302" r:id="rId10"/>
    <p:sldId id="303" r:id="rId11"/>
    <p:sldId id="304" r:id="rId12"/>
    <p:sldId id="305" r:id="rId13"/>
    <p:sldId id="307" r:id="rId14"/>
    <p:sldId id="308" r:id="rId15"/>
    <p:sldId id="309" r:id="rId16"/>
    <p:sldId id="310" r:id="rId17"/>
    <p:sldId id="311" r:id="rId18"/>
    <p:sldId id="295" r:id="rId19"/>
    <p:sldId id="294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0000"/>
    <a:srgbClr val="FF0000"/>
    <a:srgbClr val="3F3278"/>
    <a:srgbClr val="FE41E8"/>
    <a:srgbClr val="960000"/>
    <a:srgbClr val="FFA200"/>
    <a:srgbClr val="027FD2"/>
    <a:srgbClr val="0A5C8B"/>
    <a:srgbClr val="00214C"/>
    <a:srgbClr val="45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4660"/>
  </p:normalViewPr>
  <p:slideViewPr>
    <p:cSldViewPr>
      <p:cViewPr>
        <p:scale>
          <a:sx n="80" d="100"/>
          <a:sy n="80" d="100"/>
        </p:scale>
        <p:origin x="-1560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F369E-974D-49A4-AF42-0B67B785ADDA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35983-DB16-4F97-A0A5-7F04C444B1D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04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37974-E838-4106-B7D1-17F3718687EC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091ED-72C6-42C0-96CB-72EF15154A4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52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091ED-72C6-42C0-96CB-72EF15154A4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89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533400" y="2312313"/>
            <a:ext cx="5562600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 algn="l"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2pPr>
          </a:lstStyle>
          <a:p>
            <a:pPr lvl="0"/>
            <a:endParaRPr lang="de-AT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halt (ein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6200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609600" y="304800"/>
            <a:ext cx="7620000" cy="53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de-A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657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419600" y="1219200"/>
            <a:ext cx="3657600" cy="479882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09600" y="304800"/>
            <a:ext cx="7620000" cy="53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3953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609600" y="304800"/>
            <a:ext cx="7620000" cy="53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7543800" cy="56356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657600" cy="3962400"/>
          </a:xfrm>
          <a:prstGeom prst="rect">
            <a:avLst/>
          </a:prstGeom>
        </p:spPr>
        <p:txBody>
          <a:bodyPr/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419600" y="1219200"/>
            <a:ext cx="3657600" cy="3962400"/>
          </a:xfrm>
          <a:prstGeom prst="rect">
            <a:avLst/>
          </a:prstGeom>
        </p:spPr>
        <p:txBody>
          <a:bodyPr/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72"/>
          <a:stretch/>
        </p:blipFill>
        <p:spPr bwMode="auto">
          <a:xfrm>
            <a:off x="6172200" y="4419600"/>
            <a:ext cx="2971800" cy="2424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8382000" y="381000"/>
            <a:ext cx="4972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fld id="{8EE5A1D1-2C50-45C9-911C-9FAF6516CDFE}" type="slidenum">
              <a:rPr lang="en-US" sz="1200" b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pPr eaLnBrk="0" hangingPunct="0"/>
              <a:t>‹Nr.›</a:t>
            </a:fld>
            <a:endParaRPr lang="en-US" sz="1200" b="0" dirty="0">
              <a:solidFill>
                <a:schemeClr val="tx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57200" y="6387644"/>
            <a:ext cx="27799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Studiengang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Web-Business</a:t>
            </a:r>
            <a:r>
              <a:rPr lang="en-US" sz="800" baseline="0" dirty="0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&amp; Technology, </a:t>
            </a:r>
            <a:r>
              <a:rPr lang="en-US" sz="800" baseline="0" dirty="0" err="1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WS</a:t>
            </a:r>
            <a:r>
              <a:rPr lang="en-US" sz="800" baseline="0" dirty="0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2014/15</a:t>
            </a:r>
            <a:endParaRPr lang="en-US" sz="800" dirty="0" smtClean="0">
              <a:solidFill>
                <a:schemeClr val="bg1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" name="Textfeld 1"/>
          <p:cNvSpPr txBox="1"/>
          <p:nvPr userDrawn="1"/>
        </p:nvSpPr>
        <p:spPr>
          <a:xfrm rot="20680114">
            <a:off x="7029690" y="6208140"/>
            <a:ext cx="2117290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 err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Softwareentwicklung</a:t>
            </a:r>
            <a:r>
              <a:rPr lang="en-US" sz="1050" b="1" baseline="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Mobile</a:t>
            </a:r>
            <a:endParaRPr lang="en-US" sz="1100" b="1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r"/>
            <a:r>
              <a:rPr lang="en-US" sz="11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Stefan Huber</a:t>
            </a:r>
            <a:endParaRPr lang="de-AT" sz="11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Titelplatzhalter 2"/>
          <p:cNvSpPr>
            <a:spLocks noGrp="1"/>
          </p:cNvSpPr>
          <p:nvPr>
            <p:ph type="title"/>
          </p:nvPr>
        </p:nvSpPr>
        <p:spPr>
          <a:xfrm>
            <a:off x="560867" y="6248400"/>
            <a:ext cx="6286500" cy="24753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2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800" b="0" i="0" cap="none">
          <a:solidFill>
            <a:schemeClr val="bg1">
              <a:lumMod val="50000"/>
            </a:schemeClr>
          </a:solidFill>
          <a:latin typeface="Open Sans" pitchFamily="34" charset="0"/>
          <a:ea typeface="Open Sans" pitchFamily="34" charset="0"/>
          <a:cs typeface="Open Sans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533400" y="2312313"/>
            <a:ext cx="6858000" cy="492443"/>
          </a:xfrm>
        </p:spPr>
        <p:txBody>
          <a:bodyPr/>
          <a:lstStyle/>
          <a:p>
            <a:pPr marL="57150"/>
            <a:r>
              <a:rPr lang="en-US" dirty="0" err="1" smtClean="0"/>
              <a:t>Asynchrone</a:t>
            </a:r>
            <a:r>
              <a:rPr lang="en-US" dirty="0" smtClean="0"/>
              <a:t> </a:t>
            </a:r>
            <a:r>
              <a:rPr lang="en-US" dirty="0" err="1" smtClean="0"/>
              <a:t>Verarbeitung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Asynchrone</a:t>
            </a:r>
            <a:r>
              <a:rPr lang="en-US" dirty="0"/>
              <a:t> </a:t>
            </a:r>
            <a:r>
              <a:rPr lang="en-US" dirty="0" err="1"/>
              <a:t>Verarbeitung</a:t>
            </a:r>
            <a:r>
              <a:rPr lang="en-US" dirty="0"/>
              <a:t/>
            </a:r>
            <a:br>
              <a:rPr lang="en-US" dirty="0"/>
            </a:b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Zweierlei</a:t>
            </a:r>
            <a:r>
              <a:rPr lang="en-US" dirty="0" smtClean="0"/>
              <a:t> Services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unterscheiden</a:t>
            </a:r>
            <a:r>
              <a:rPr lang="en-US" dirty="0" smtClean="0"/>
              <a:t>:</a:t>
            </a:r>
          </a:p>
          <a:p>
            <a:pPr lvl="1"/>
            <a:r>
              <a:rPr lang="en-US" u="sng" dirty="0" smtClean="0"/>
              <a:t>Started Services</a:t>
            </a:r>
            <a:r>
              <a:rPr lang="en-US" dirty="0" smtClean="0"/>
              <a:t>: </a:t>
            </a:r>
            <a:r>
              <a:rPr lang="en-US" dirty="0" err="1" smtClean="0"/>
              <a:t>Arbeit</a:t>
            </a:r>
            <a:r>
              <a:rPr lang="en-US" dirty="0" smtClean="0"/>
              <a:t>, </a:t>
            </a:r>
            <a:r>
              <a:rPr lang="en-US" dirty="0" err="1" smtClean="0"/>
              <a:t>welche</a:t>
            </a:r>
            <a:r>
              <a:rPr lang="en-US" dirty="0" smtClean="0"/>
              <a:t> in den </a:t>
            </a:r>
            <a:r>
              <a:rPr lang="en-US" dirty="0" err="1" smtClean="0"/>
              <a:t>Hintergrund</a:t>
            </a:r>
            <a:r>
              <a:rPr lang="en-US" dirty="0" smtClean="0"/>
              <a:t> </a:t>
            </a:r>
            <a:r>
              <a:rPr lang="en-US" dirty="0" err="1" smtClean="0"/>
              <a:t>ausgelagert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soll</a:t>
            </a:r>
            <a:r>
              <a:rPr lang="en-US" dirty="0" smtClean="0"/>
              <a:t>, </a:t>
            </a:r>
            <a:r>
              <a:rPr lang="en-US" dirty="0" err="1" smtClean="0"/>
              <a:t>solange</a:t>
            </a:r>
            <a:r>
              <a:rPr lang="en-US" dirty="0" smtClean="0"/>
              <a:t> </a:t>
            </a:r>
            <a:r>
              <a:rPr lang="en-US" dirty="0" err="1" smtClean="0"/>
              <a:t>bis</a:t>
            </a:r>
            <a:r>
              <a:rPr lang="en-US" dirty="0" smtClean="0"/>
              <a:t> </a:t>
            </a:r>
            <a:r>
              <a:rPr lang="en-US" dirty="0" err="1" smtClean="0"/>
              <a:t>explizit</a:t>
            </a:r>
            <a:r>
              <a:rPr lang="en-US" dirty="0" smtClean="0"/>
              <a:t> </a:t>
            </a:r>
            <a:r>
              <a:rPr lang="en-US" dirty="0" err="1" smtClean="0"/>
              <a:t>gestoppt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selbst</a:t>
            </a:r>
            <a:r>
              <a:rPr lang="en-US" dirty="0" smtClean="0"/>
              <a:t> </a:t>
            </a:r>
            <a:r>
              <a:rPr lang="en-US" dirty="0" err="1" smtClean="0"/>
              <a:t>stoppt</a:t>
            </a:r>
            <a:r>
              <a:rPr lang="en-US" dirty="0" smtClean="0"/>
              <a:t>: </a:t>
            </a:r>
            <a:r>
              <a:rPr lang="en-US" dirty="0" err="1" smtClean="0"/>
              <a:t>zB</a:t>
            </a:r>
            <a:r>
              <a:rPr lang="en-US" dirty="0" smtClean="0"/>
              <a:t> </a:t>
            </a:r>
            <a:r>
              <a:rPr lang="en-US" dirty="0" err="1" smtClean="0"/>
              <a:t>Abspielen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MP3s</a:t>
            </a:r>
          </a:p>
          <a:p>
            <a:pPr lvl="2"/>
            <a:r>
              <a:rPr lang="en-US" b="1" i="1" dirty="0" err="1" smtClean="0"/>
              <a:t>Context.startService</a:t>
            </a:r>
            <a:r>
              <a:rPr lang="en-US" b="1" i="1" dirty="0" smtClean="0"/>
              <a:t>(Intent)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Starten</a:t>
            </a:r>
            <a:r>
              <a:rPr lang="en-US" dirty="0" smtClean="0"/>
              <a:t> des Services</a:t>
            </a:r>
          </a:p>
          <a:p>
            <a:pPr lvl="2"/>
            <a:r>
              <a:rPr lang="en-US" i="1" dirty="0" err="1" smtClean="0"/>
              <a:t>Context.stopService</a:t>
            </a:r>
            <a:r>
              <a:rPr lang="en-US" i="1" dirty="0" smtClean="0"/>
              <a:t>(Intent)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expliziten</a:t>
            </a:r>
            <a:r>
              <a:rPr lang="en-US" dirty="0" smtClean="0"/>
              <a:t> </a:t>
            </a:r>
            <a:r>
              <a:rPr lang="en-US" dirty="0" err="1" smtClean="0"/>
              <a:t>Stoppen</a:t>
            </a:r>
            <a:r>
              <a:rPr lang="en-US" dirty="0" smtClean="0"/>
              <a:t> des Services</a:t>
            </a:r>
          </a:p>
          <a:p>
            <a:pPr lvl="2"/>
            <a:r>
              <a:rPr lang="en-US" b="1" i="1" dirty="0" err="1" smtClean="0"/>
              <a:t>Service.stopSelf</a:t>
            </a:r>
            <a:r>
              <a:rPr lang="en-US" b="1" i="1" dirty="0" smtClean="0"/>
              <a:t>()</a:t>
            </a:r>
            <a:r>
              <a:rPr lang="en-US" dirty="0" smtClean="0"/>
              <a:t>, der Service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selbst</a:t>
            </a:r>
            <a:r>
              <a:rPr lang="en-US" dirty="0" smtClean="0"/>
              <a:t> </a:t>
            </a:r>
            <a:r>
              <a:rPr lang="en-US" dirty="0" err="1" smtClean="0"/>
              <a:t>stoppen</a:t>
            </a:r>
            <a:endParaRPr lang="en-US" dirty="0"/>
          </a:p>
          <a:p>
            <a:pPr lvl="1"/>
            <a:r>
              <a:rPr lang="en-US" u="sng" dirty="0" smtClean="0"/>
              <a:t>Bound Services</a:t>
            </a:r>
            <a:r>
              <a:rPr lang="en-US" dirty="0" smtClean="0"/>
              <a:t>: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Hintergrunddienst</a:t>
            </a:r>
            <a:r>
              <a:rPr lang="en-US" dirty="0" smtClean="0"/>
              <a:t>, </a:t>
            </a:r>
            <a:r>
              <a:rPr lang="en-US" dirty="0" err="1" smtClean="0"/>
              <a:t>welcher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Client-Server Modell </a:t>
            </a:r>
            <a:r>
              <a:rPr lang="en-US" dirty="0" err="1" smtClean="0"/>
              <a:t>entspricht</a:t>
            </a:r>
            <a:r>
              <a:rPr lang="en-US" dirty="0" smtClean="0"/>
              <a:t> und </a:t>
            </a:r>
            <a:r>
              <a:rPr lang="en-US" dirty="0" err="1" smtClean="0"/>
              <a:t>mehrere</a:t>
            </a:r>
            <a:r>
              <a:rPr lang="en-US" dirty="0" smtClean="0"/>
              <a:t> Clients </a:t>
            </a:r>
            <a:r>
              <a:rPr lang="en-US" dirty="0" err="1" smtClean="0"/>
              <a:t>bedienen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.</a:t>
            </a:r>
          </a:p>
          <a:p>
            <a:pPr lvl="2"/>
            <a:r>
              <a:rPr lang="en-US" b="1" i="1" dirty="0" err="1" smtClean="0"/>
              <a:t>Context.bindService</a:t>
            </a:r>
            <a:r>
              <a:rPr lang="en-US" b="1" i="1" dirty="0" smtClean="0"/>
              <a:t>(</a:t>
            </a:r>
            <a:r>
              <a:rPr lang="en-US" b="1" i="1" dirty="0" err="1" smtClean="0"/>
              <a:t>Intent,ServiceConnection,int</a:t>
            </a:r>
            <a:r>
              <a:rPr lang="en-US" b="1" i="1" dirty="0" smtClean="0"/>
              <a:t>) </a:t>
            </a:r>
            <a:r>
              <a:rPr lang="en-US" dirty="0" err="1" smtClean="0"/>
              <a:t>Clientseitiger</a:t>
            </a:r>
            <a:r>
              <a:rPr lang="en-US" dirty="0" smtClean="0"/>
              <a:t> </a:t>
            </a:r>
            <a:r>
              <a:rPr lang="en-US" dirty="0" err="1" smtClean="0"/>
              <a:t>Zugriff</a:t>
            </a:r>
            <a:r>
              <a:rPr lang="en-US" dirty="0" smtClean="0"/>
              <a:t> auf den Service</a:t>
            </a:r>
          </a:p>
          <a:p>
            <a:pPr lvl="2"/>
            <a:r>
              <a:rPr lang="en-US" i="1" dirty="0" err="1" smtClean="0"/>
              <a:t>Context.unbindService</a:t>
            </a:r>
            <a:r>
              <a:rPr lang="en-US" i="1" dirty="0" smtClean="0"/>
              <a:t>(</a:t>
            </a:r>
            <a:r>
              <a:rPr lang="en-US" i="1" dirty="0" err="1" smtClean="0"/>
              <a:t>ServiceConnection</a:t>
            </a:r>
            <a:r>
              <a:rPr lang="en-US" i="1" dirty="0" smtClean="0"/>
              <a:t>)</a:t>
            </a:r>
            <a:br>
              <a:rPr lang="en-US" i="1" dirty="0" smtClean="0"/>
            </a:br>
            <a:r>
              <a:rPr lang="en-US" dirty="0" err="1" smtClean="0"/>
              <a:t>Verbindung</a:t>
            </a:r>
            <a:r>
              <a:rPr lang="en-US" dirty="0" smtClean="0"/>
              <a:t> </a:t>
            </a:r>
            <a:r>
              <a:rPr lang="en-US" dirty="0" err="1" smtClean="0"/>
              <a:t>Auflösen</a:t>
            </a:r>
            <a:endParaRPr lang="en-US" dirty="0" smtClean="0"/>
          </a:p>
          <a:p>
            <a:pPr lvl="1"/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Asynchrone</a:t>
            </a:r>
            <a:r>
              <a:rPr lang="en-US" dirty="0"/>
              <a:t> </a:t>
            </a:r>
            <a:r>
              <a:rPr lang="en-US" dirty="0" err="1"/>
              <a:t>Verarbeitung</a:t>
            </a:r>
            <a:r>
              <a:rPr lang="en-US" dirty="0"/>
              <a:t/>
            </a:r>
            <a:br>
              <a:rPr lang="en-US" dirty="0"/>
            </a:b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Service </a:t>
            </a:r>
            <a:r>
              <a:rPr lang="en-US" dirty="0" err="1" smtClean="0"/>
              <a:t>Komponente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65990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0" y="1219200"/>
            <a:ext cx="3657600" cy="48006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Alle</a:t>
            </a:r>
            <a:r>
              <a:rPr lang="en-US" sz="2000" dirty="0" smtClean="0"/>
              <a:t> Services </a:t>
            </a:r>
            <a:r>
              <a:rPr lang="en-US" sz="2000" dirty="0" err="1" smtClean="0"/>
              <a:t>leiten</a:t>
            </a:r>
            <a:r>
              <a:rPr lang="en-US" sz="2000" dirty="0" smtClean="0"/>
              <a:t> den </a:t>
            </a:r>
            <a:r>
              <a:rPr lang="en-US" sz="2000" dirty="0" err="1" smtClean="0"/>
              <a:t>Beginn</a:t>
            </a:r>
            <a:r>
              <a:rPr lang="en-US" sz="2000" dirty="0" smtClean="0"/>
              <a:t> </a:t>
            </a:r>
            <a:r>
              <a:rPr lang="en-US" sz="2000" dirty="0" err="1" smtClean="0"/>
              <a:t>durch</a:t>
            </a:r>
            <a:r>
              <a:rPr lang="en-US" sz="2000" dirty="0" smtClean="0"/>
              <a:t> </a:t>
            </a:r>
            <a:r>
              <a:rPr lang="en-US" sz="2000" b="1" i="1" dirty="0" err="1" smtClean="0"/>
              <a:t>onCreate</a:t>
            </a:r>
            <a:r>
              <a:rPr lang="en-US" sz="2000" b="1" i="1" dirty="0" smtClean="0"/>
              <a:t>() </a:t>
            </a:r>
            <a:r>
              <a:rPr lang="en-US" sz="2000" dirty="0" smtClean="0"/>
              <a:t>und das </a:t>
            </a:r>
            <a:r>
              <a:rPr lang="en-US" sz="2000" dirty="0" err="1" smtClean="0"/>
              <a:t>Ende</a:t>
            </a:r>
            <a:r>
              <a:rPr lang="en-US" sz="2000" dirty="0" smtClean="0"/>
              <a:t> </a:t>
            </a:r>
            <a:r>
              <a:rPr lang="en-US" sz="2000" dirty="0" err="1" smtClean="0"/>
              <a:t>ihres</a:t>
            </a:r>
            <a:r>
              <a:rPr lang="en-US" sz="2000" dirty="0" smtClean="0"/>
              <a:t> </a:t>
            </a:r>
            <a:r>
              <a:rPr lang="en-US" sz="2000" dirty="0" err="1" smtClean="0"/>
              <a:t>Lebenszykluses</a:t>
            </a:r>
            <a:r>
              <a:rPr lang="en-US" sz="2000" dirty="0" smtClean="0"/>
              <a:t> </a:t>
            </a:r>
            <a:r>
              <a:rPr lang="en-US" sz="2000" dirty="0" err="1" smtClean="0"/>
              <a:t>durch</a:t>
            </a:r>
            <a:r>
              <a:rPr lang="en-US" sz="2000" dirty="0" smtClean="0"/>
              <a:t> </a:t>
            </a:r>
            <a:r>
              <a:rPr lang="en-US" sz="2000" b="1" i="1" dirty="0" err="1" smtClean="0"/>
              <a:t>onDestroy</a:t>
            </a:r>
            <a:r>
              <a:rPr lang="en-US" sz="2000" b="1" i="1" dirty="0" smtClean="0"/>
              <a:t>() </a:t>
            </a:r>
            <a:r>
              <a:rPr lang="en-US" sz="2000" dirty="0" err="1" smtClean="0"/>
              <a:t>ein</a:t>
            </a:r>
            <a:endParaRPr lang="en-US" sz="2000" dirty="0" smtClean="0"/>
          </a:p>
          <a:p>
            <a:r>
              <a:rPr lang="en-US" sz="2000" b="1" i="1" dirty="0" err="1" smtClean="0"/>
              <a:t>onStartCommand</a:t>
            </a:r>
            <a:r>
              <a:rPr lang="en-US" sz="2000" b="1" i="1" dirty="0" smtClean="0"/>
              <a:t>() </a:t>
            </a:r>
            <a:r>
              <a:rPr lang="en-US" sz="2000" dirty="0" err="1" smtClean="0"/>
              <a:t>wird</a:t>
            </a:r>
            <a:r>
              <a:rPr lang="en-US" sz="2000" dirty="0" smtClean="0"/>
              <a:t> </a:t>
            </a:r>
            <a:r>
              <a:rPr lang="en-US" sz="2000" dirty="0" err="1" smtClean="0"/>
              <a:t>nur</a:t>
            </a:r>
            <a:r>
              <a:rPr lang="en-US" sz="2000" dirty="0" smtClean="0"/>
              <a:t> </a:t>
            </a:r>
            <a:r>
              <a:rPr lang="en-US" sz="2000" dirty="0" err="1" smtClean="0"/>
              <a:t>für</a:t>
            </a:r>
            <a:r>
              <a:rPr lang="en-US" sz="2000" dirty="0" smtClean="0"/>
              <a:t> Started Services </a:t>
            </a:r>
            <a:r>
              <a:rPr lang="en-US" sz="2000" dirty="0" err="1" smtClean="0"/>
              <a:t>aufgerufen</a:t>
            </a:r>
            <a:endParaRPr lang="en-US" sz="2000" dirty="0" smtClean="0"/>
          </a:p>
          <a:p>
            <a:r>
              <a:rPr lang="en-US" sz="2000" b="1" i="1" dirty="0" err="1" smtClean="0"/>
              <a:t>onBind</a:t>
            </a:r>
            <a:r>
              <a:rPr lang="en-US" sz="2000" b="1" i="1" dirty="0" smtClean="0"/>
              <a:t>() </a:t>
            </a:r>
            <a:r>
              <a:rPr lang="en-US" sz="2000" dirty="0" smtClean="0"/>
              <a:t>und </a:t>
            </a:r>
            <a:r>
              <a:rPr lang="en-US" sz="2000" b="1" i="1" dirty="0" err="1" smtClean="0"/>
              <a:t>onUnbind</a:t>
            </a:r>
            <a:r>
              <a:rPr lang="en-US" sz="2000" b="1" i="1" dirty="0" smtClean="0"/>
              <a:t>()</a:t>
            </a:r>
            <a:r>
              <a:rPr lang="en-US" sz="2000" dirty="0" smtClean="0"/>
              <a:t> </a:t>
            </a:r>
            <a:r>
              <a:rPr lang="en-US" sz="2000" dirty="0" err="1" smtClean="0"/>
              <a:t>nur</a:t>
            </a:r>
            <a:r>
              <a:rPr lang="en-US" sz="2000" dirty="0" smtClean="0"/>
              <a:t> von Bound Services</a:t>
            </a:r>
            <a:endParaRPr lang="de-AT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Asynchrone</a:t>
            </a:r>
            <a:r>
              <a:rPr lang="en-US" dirty="0"/>
              <a:t> </a:t>
            </a:r>
            <a:r>
              <a:rPr lang="en-US" dirty="0" err="1"/>
              <a:t>Verarbeitung</a:t>
            </a:r>
            <a:r>
              <a:rPr lang="en-US" dirty="0"/>
              <a:t/>
            </a:r>
            <a:br>
              <a:rPr lang="en-US" dirty="0"/>
            </a:b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Started </a:t>
            </a:r>
            <a:r>
              <a:rPr lang="en-US" dirty="0" err="1" smtClean="0"/>
              <a:t>vs</a:t>
            </a:r>
            <a:r>
              <a:rPr lang="en-US" dirty="0" smtClean="0"/>
              <a:t> Bound Services (</a:t>
            </a:r>
            <a:r>
              <a:rPr lang="en-US" dirty="0" err="1" smtClean="0"/>
              <a:t>Lebenszyklus</a:t>
            </a:r>
            <a:r>
              <a:rPr lang="en-US" dirty="0" smtClean="0"/>
              <a:t>)</a:t>
            </a:r>
            <a:endParaRPr lang="de-AT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52513"/>
            <a:ext cx="3705225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6381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09600" y="1219200"/>
            <a:ext cx="7620000" cy="4191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Services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standardmäßig</a:t>
            </a:r>
            <a:r>
              <a:rPr lang="en-US" dirty="0" smtClean="0"/>
              <a:t> </a:t>
            </a:r>
            <a:r>
              <a:rPr lang="en-US" u="sng" dirty="0" err="1" smtClean="0"/>
              <a:t>nicht</a:t>
            </a:r>
            <a:r>
              <a:rPr lang="en-US" dirty="0" smtClean="0"/>
              <a:t> in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eigenen</a:t>
            </a:r>
            <a:r>
              <a:rPr lang="en-US" dirty="0" smtClean="0"/>
              <a:t> </a:t>
            </a:r>
            <a:r>
              <a:rPr lang="en-US" u="sng" dirty="0" smtClean="0"/>
              <a:t>Thread</a:t>
            </a:r>
            <a:r>
              <a:rPr lang="en-US" dirty="0" smtClean="0"/>
              <a:t> </a:t>
            </a:r>
            <a:r>
              <a:rPr lang="en-US" dirty="0" err="1" smtClean="0"/>
              <a:t>ausgeführt</a:t>
            </a:r>
            <a:endParaRPr lang="en-US" dirty="0" smtClean="0"/>
          </a:p>
          <a:p>
            <a:r>
              <a:rPr lang="en-US" dirty="0" smtClean="0"/>
              <a:t>Services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tandardmäßig</a:t>
            </a:r>
            <a:r>
              <a:rPr lang="en-US" dirty="0" smtClean="0"/>
              <a:t> </a:t>
            </a:r>
            <a:r>
              <a:rPr lang="en-US" u="sng" dirty="0" err="1" smtClean="0"/>
              <a:t>nicht</a:t>
            </a:r>
            <a:r>
              <a:rPr lang="en-US" dirty="0" smtClean="0"/>
              <a:t> in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eigenen</a:t>
            </a:r>
            <a:r>
              <a:rPr lang="en-US" dirty="0" smtClean="0"/>
              <a:t> </a:t>
            </a:r>
            <a:r>
              <a:rPr lang="en-US" u="sng" dirty="0" err="1" smtClean="0"/>
              <a:t>Prozess</a:t>
            </a:r>
            <a:r>
              <a:rPr lang="en-US" dirty="0" smtClean="0"/>
              <a:t> </a:t>
            </a:r>
            <a:r>
              <a:rPr lang="en-US" dirty="0" err="1" smtClean="0"/>
              <a:t>ausgeführt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Ausführung</a:t>
            </a:r>
            <a:r>
              <a:rPr lang="en-US" dirty="0" smtClean="0"/>
              <a:t> in </a:t>
            </a:r>
            <a:r>
              <a:rPr lang="en-US" dirty="0" err="1" smtClean="0"/>
              <a:t>eigenem</a:t>
            </a:r>
            <a:r>
              <a:rPr lang="en-US" dirty="0" smtClean="0"/>
              <a:t> Thread:</a:t>
            </a:r>
          </a:p>
          <a:p>
            <a:pPr lvl="1"/>
            <a:r>
              <a:rPr lang="en-US" dirty="0" err="1" smtClean="0"/>
              <a:t>Implementierung</a:t>
            </a:r>
            <a:r>
              <a:rPr lang="en-US" dirty="0" smtClean="0"/>
              <a:t> des </a:t>
            </a:r>
            <a:r>
              <a:rPr lang="en-US" dirty="0" err="1" smtClean="0"/>
              <a:t>Threadhandlings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Service </a:t>
            </a:r>
            <a:r>
              <a:rPr lang="en-US" dirty="0" err="1" smtClean="0"/>
              <a:t>selbst</a:t>
            </a:r>
            <a:endParaRPr lang="en-US" dirty="0" smtClean="0"/>
          </a:p>
          <a:p>
            <a:pPr lvl="1"/>
            <a:r>
              <a:rPr lang="en-US" dirty="0" err="1" smtClean="0"/>
              <a:t>Implementierung</a:t>
            </a:r>
            <a:r>
              <a:rPr lang="en-US" dirty="0" smtClean="0"/>
              <a:t> der </a:t>
            </a:r>
            <a:r>
              <a:rPr lang="en-US" dirty="0" err="1" smtClean="0"/>
              <a:t>abgeleiteten</a:t>
            </a:r>
            <a:r>
              <a:rPr lang="en-US" dirty="0" smtClean="0"/>
              <a:t> </a:t>
            </a:r>
            <a:r>
              <a:rPr lang="en-US" dirty="0" err="1" smtClean="0"/>
              <a:t>Klasse</a:t>
            </a:r>
            <a:r>
              <a:rPr lang="en-US" dirty="0" smtClean="0"/>
              <a:t> </a:t>
            </a:r>
            <a:r>
              <a:rPr lang="en-US" u="sng" dirty="0" err="1" smtClean="0"/>
              <a:t>IntentService</a:t>
            </a:r>
            <a:r>
              <a:rPr lang="en-US" dirty="0" smtClean="0"/>
              <a:t> (</a:t>
            </a:r>
            <a:r>
              <a:rPr lang="en-US" dirty="0" err="1" smtClean="0"/>
              <a:t>ähnlich</a:t>
            </a:r>
            <a:r>
              <a:rPr lang="en-US" dirty="0" smtClean="0"/>
              <a:t> </a:t>
            </a:r>
            <a:r>
              <a:rPr lang="en-US" dirty="0" err="1" smtClean="0"/>
              <a:t>AsyncTask</a:t>
            </a:r>
            <a:r>
              <a:rPr lang="en-US" dirty="0" smtClean="0"/>
              <a:t> </a:t>
            </a:r>
            <a:r>
              <a:rPr lang="en-US" dirty="0" err="1" smtClean="0"/>
              <a:t>einfacher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Ausführung</a:t>
            </a:r>
            <a:r>
              <a:rPr lang="en-US" dirty="0" smtClean="0"/>
              <a:t> in </a:t>
            </a:r>
            <a:r>
              <a:rPr lang="en-US" dirty="0" err="1" smtClean="0"/>
              <a:t>eigenem</a:t>
            </a:r>
            <a:r>
              <a:rPr lang="en-US" dirty="0" smtClean="0"/>
              <a:t> </a:t>
            </a:r>
            <a:r>
              <a:rPr lang="en-US" dirty="0" err="1" smtClean="0"/>
              <a:t>Prozess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Eintrag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AndroidManifest.xml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Asynchrone</a:t>
            </a:r>
            <a:r>
              <a:rPr lang="en-US" dirty="0"/>
              <a:t> </a:t>
            </a:r>
            <a:r>
              <a:rPr lang="en-US" dirty="0" err="1"/>
              <a:t>Verarbeitung</a:t>
            </a:r>
            <a:r>
              <a:rPr lang="en-US" dirty="0"/>
              <a:t/>
            </a:r>
            <a:br>
              <a:rPr lang="en-US" dirty="0"/>
            </a:b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Ausführung</a:t>
            </a:r>
            <a:r>
              <a:rPr lang="en-US" dirty="0" smtClean="0"/>
              <a:t> des Services</a:t>
            </a:r>
            <a:endParaRPr lang="de-AT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5410200"/>
            <a:ext cx="37242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1843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Beispiel</a:t>
            </a:r>
            <a:r>
              <a:rPr lang="en-US" dirty="0" smtClean="0"/>
              <a:t> </a:t>
            </a:r>
            <a:r>
              <a:rPr lang="en-US" dirty="0" err="1" smtClean="0"/>
              <a:t>IntentService</a:t>
            </a:r>
            <a:endParaRPr lang="de-AT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47850"/>
            <a:ext cx="5200650" cy="280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eckige Legende 5"/>
          <p:cNvSpPr/>
          <p:nvPr/>
        </p:nvSpPr>
        <p:spPr>
          <a:xfrm>
            <a:off x="5448300" y="1028700"/>
            <a:ext cx="3028950" cy="1371600"/>
          </a:xfrm>
          <a:prstGeom prst="wedgeRectCallout">
            <a:avLst>
              <a:gd name="adj1" fmla="val -78482"/>
              <a:gd name="adj2" fmla="val 1614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IntentService</a:t>
            </a:r>
            <a:r>
              <a:rPr lang="en-US" dirty="0" smtClean="0"/>
              <a:t> </a:t>
            </a:r>
            <a:r>
              <a:rPr lang="en-US" dirty="0" err="1" smtClean="0"/>
              <a:t>vereinfacht</a:t>
            </a:r>
            <a:r>
              <a:rPr lang="en-US" dirty="0" smtClean="0"/>
              <a:t> die </a:t>
            </a:r>
            <a:r>
              <a:rPr lang="en-US" dirty="0" err="1" smtClean="0"/>
              <a:t>Ausführung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Hintergrund</a:t>
            </a:r>
            <a:r>
              <a:rPr lang="en-US" dirty="0" smtClean="0"/>
              <a:t> (Thread)</a:t>
            </a:r>
            <a:endParaRPr lang="de-AT" dirty="0"/>
          </a:p>
        </p:txBody>
      </p:sp>
      <p:sp>
        <p:nvSpPr>
          <p:cNvPr id="7" name="Rechteckige Legende 6"/>
          <p:cNvSpPr/>
          <p:nvPr/>
        </p:nvSpPr>
        <p:spPr>
          <a:xfrm>
            <a:off x="5619750" y="3048000"/>
            <a:ext cx="3028950" cy="1981200"/>
          </a:xfrm>
          <a:prstGeom prst="wedgeRectCallout">
            <a:avLst>
              <a:gd name="adj1" fmla="val -79111"/>
              <a:gd name="adj2" fmla="val -5639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Die </a:t>
            </a:r>
            <a:r>
              <a:rPr lang="en-US" dirty="0" err="1" smtClean="0"/>
              <a:t>Methode</a:t>
            </a:r>
            <a:r>
              <a:rPr lang="en-US" dirty="0" smtClean="0"/>
              <a:t> </a:t>
            </a:r>
            <a:r>
              <a:rPr lang="en-US" b="1" i="1" dirty="0" err="1" smtClean="0"/>
              <a:t>onHandleIntent</a:t>
            </a:r>
            <a:r>
              <a:rPr lang="en-US" b="1" i="1" dirty="0" smtClean="0"/>
              <a:t>() </a:t>
            </a:r>
            <a:r>
              <a:rPr lang="en-US" dirty="0" smtClean="0"/>
              <a:t>muss </a:t>
            </a:r>
            <a:r>
              <a:rPr lang="en-US" dirty="0" err="1" smtClean="0"/>
              <a:t>implementiert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. </a:t>
            </a:r>
            <a:r>
              <a:rPr lang="en-US" dirty="0" err="1" smtClean="0"/>
              <a:t>Innerhalb</a:t>
            </a:r>
            <a:r>
              <a:rPr lang="en-US" dirty="0" smtClean="0"/>
              <a:t> </a:t>
            </a:r>
            <a:r>
              <a:rPr lang="en-US" dirty="0" err="1" smtClean="0"/>
              <a:t>dieser</a:t>
            </a:r>
            <a:r>
              <a:rPr lang="en-US" dirty="0" smtClean="0"/>
              <a:t> </a:t>
            </a:r>
            <a:r>
              <a:rPr lang="en-US" dirty="0" err="1" smtClean="0"/>
              <a:t>Methode</a:t>
            </a:r>
            <a:r>
              <a:rPr lang="en-US" dirty="0" smtClean="0"/>
              <a:t> </a:t>
            </a:r>
            <a:r>
              <a:rPr lang="en-US" dirty="0" err="1" smtClean="0"/>
              <a:t>soll</a:t>
            </a:r>
            <a:r>
              <a:rPr lang="en-US" dirty="0" smtClean="0"/>
              <a:t> die </a:t>
            </a:r>
            <a:r>
              <a:rPr lang="en-US" dirty="0" err="1" smtClean="0"/>
              <a:t>tatsächlich</a:t>
            </a:r>
            <a:r>
              <a:rPr lang="en-US" dirty="0" smtClean="0"/>
              <a:t> </a:t>
            </a:r>
            <a:r>
              <a:rPr lang="en-US" dirty="0" err="1" smtClean="0"/>
              <a:t>Arbeit</a:t>
            </a:r>
            <a:r>
              <a:rPr lang="en-US" dirty="0" smtClean="0"/>
              <a:t> </a:t>
            </a:r>
            <a:r>
              <a:rPr lang="en-US" dirty="0" err="1" smtClean="0"/>
              <a:t>geleistet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de-AT" dirty="0"/>
          </a:p>
        </p:txBody>
      </p:sp>
      <p:sp>
        <p:nvSpPr>
          <p:cNvPr id="8" name="Rechteckige Legende 7"/>
          <p:cNvSpPr/>
          <p:nvPr/>
        </p:nvSpPr>
        <p:spPr>
          <a:xfrm>
            <a:off x="1066800" y="4343400"/>
            <a:ext cx="3028950" cy="990600"/>
          </a:xfrm>
          <a:prstGeom prst="wedgeRectCallout">
            <a:avLst>
              <a:gd name="adj1" fmla="val -30054"/>
              <a:gd name="adj2" fmla="val -11024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Beispielhaft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4 </a:t>
            </a:r>
            <a:r>
              <a:rPr lang="en-US" dirty="0" err="1" smtClean="0"/>
              <a:t>Sekunden</a:t>
            </a:r>
            <a:r>
              <a:rPr lang="en-US" dirty="0" smtClean="0"/>
              <a:t> </a:t>
            </a:r>
            <a:r>
              <a:rPr lang="en-US" dirty="0" err="1" smtClean="0"/>
              <a:t>geschlafen</a:t>
            </a:r>
            <a:r>
              <a:rPr lang="en-US" dirty="0" smtClean="0"/>
              <a:t>…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Asynchrone</a:t>
            </a:r>
            <a:r>
              <a:rPr lang="en-US" dirty="0"/>
              <a:t> </a:t>
            </a:r>
            <a:r>
              <a:rPr lang="en-US" dirty="0" err="1"/>
              <a:t>Verarbeitung</a:t>
            </a:r>
            <a:r>
              <a:rPr lang="en-US" dirty="0"/>
              <a:t/>
            </a:r>
            <a:br>
              <a:rPr lang="en-US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85816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Services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innerhalb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eigenen</a:t>
            </a:r>
            <a:r>
              <a:rPr lang="en-US" dirty="0" smtClean="0"/>
              <a:t> </a:t>
            </a:r>
            <a:r>
              <a:rPr lang="en-US" dirty="0" err="1" smtClean="0"/>
              <a:t>Prozesses</a:t>
            </a:r>
            <a:r>
              <a:rPr lang="en-US" dirty="0" smtClean="0"/>
              <a:t> </a:t>
            </a:r>
            <a:r>
              <a:rPr lang="en-US" dirty="0" err="1" smtClean="0"/>
              <a:t>Ablaufen</a:t>
            </a:r>
            <a:endParaRPr lang="en-US" dirty="0" smtClean="0"/>
          </a:p>
          <a:p>
            <a:r>
              <a:rPr lang="en-US" dirty="0" smtClean="0"/>
              <a:t>Die </a:t>
            </a:r>
            <a:r>
              <a:rPr lang="en-US" dirty="0" err="1" smtClean="0"/>
              <a:t>Kommunikation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unabhängigen</a:t>
            </a:r>
            <a:r>
              <a:rPr lang="en-US" dirty="0" smtClean="0"/>
              <a:t> </a:t>
            </a:r>
            <a:r>
              <a:rPr lang="en-US" dirty="0" err="1" smtClean="0"/>
              <a:t>Prozessen</a:t>
            </a:r>
            <a:r>
              <a:rPr lang="en-US" dirty="0" smtClean="0"/>
              <a:t> </a:t>
            </a:r>
            <a:r>
              <a:rPr lang="en-US" dirty="0" err="1" smtClean="0"/>
              <a:t>funktioniert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Messages in Android</a:t>
            </a:r>
          </a:p>
          <a:p>
            <a:pPr lvl="1"/>
            <a:r>
              <a:rPr lang="en-US" u="sng" dirty="0" smtClean="0"/>
              <a:t>Messenger</a:t>
            </a:r>
            <a:r>
              <a:rPr lang="en-US" dirty="0" smtClean="0"/>
              <a:t>: </a:t>
            </a:r>
            <a:r>
              <a:rPr lang="en-US" dirty="0" err="1" smtClean="0"/>
              <a:t>fungieren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Kommunikationskanäle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den </a:t>
            </a:r>
            <a:r>
              <a:rPr lang="en-US" dirty="0" err="1" smtClean="0"/>
              <a:t>Komponenten</a:t>
            </a:r>
            <a:endParaRPr lang="en-US" dirty="0" smtClean="0"/>
          </a:p>
          <a:p>
            <a:pPr lvl="1"/>
            <a:r>
              <a:rPr lang="en-US" u="sng" dirty="0" smtClean="0"/>
              <a:t>Messages</a:t>
            </a:r>
            <a:r>
              <a:rPr lang="en-US" dirty="0" smtClean="0"/>
              <a:t>: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Objekte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Schlüssel</a:t>
            </a:r>
            <a:r>
              <a:rPr lang="en-US" dirty="0" smtClean="0"/>
              <a:t>/Wert </a:t>
            </a:r>
            <a:r>
              <a:rPr lang="en-US" dirty="0" err="1" smtClean="0"/>
              <a:t>Paaren</a:t>
            </a:r>
            <a:r>
              <a:rPr lang="en-US" dirty="0" smtClean="0"/>
              <a:t>, </a:t>
            </a: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Komponenten</a:t>
            </a:r>
            <a:r>
              <a:rPr lang="en-US" dirty="0" smtClean="0"/>
              <a:t> (in </a:t>
            </a:r>
            <a:r>
              <a:rPr lang="en-US" dirty="0" err="1" smtClean="0"/>
              <a:t>unterschiedlichen</a:t>
            </a:r>
            <a:r>
              <a:rPr lang="en-US" dirty="0"/>
              <a:t> </a:t>
            </a:r>
            <a:r>
              <a:rPr lang="en-US" dirty="0" err="1" smtClean="0"/>
              <a:t>Prozesses</a:t>
            </a:r>
            <a:r>
              <a:rPr lang="en-US" dirty="0" smtClean="0"/>
              <a:t>) </a:t>
            </a:r>
            <a:r>
              <a:rPr lang="en-US" dirty="0" err="1" smtClean="0"/>
              <a:t>ausgetauscht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könnnen</a:t>
            </a:r>
            <a:r>
              <a:rPr lang="en-US" dirty="0" smtClean="0"/>
              <a:t>.</a:t>
            </a:r>
          </a:p>
          <a:p>
            <a:pPr lvl="1"/>
            <a:r>
              <a:rPr lang="en-US" u="sng" dirty="0" err="1" smtClean="0"/>
              <a:t>ServiceConnection</a:t>
            </a:r>
            <a:r>
              <a:rPr lang="en-US" dirty="0" smtClean="0"/>
              <a:t>: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ServiceConnection</a:t>
            </a:r>
            <a:r>
              <a:rPr lang="en-US" dirty="0" smtClean="0"/>
              <a:t> </a:t>
            </a:r>
            <a:r>
              <a:rPr lang="en-US" dirty="0" err="1" smtClean="0"/>
              <a:t>stellt</a:t>
            </a:r>
            <a:r>
              <a:rPr lang="en-US" dirty="0" smtClean="0"/>
              <a:t>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i="1" dirty="0" smtClean="0"/>
              <a:t>Binder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Verfügung</a:t>
            </a:r>
            <a:endParaRPr lang="en-US" dirty="0" smtClean="0"/>
          </a:p>
          <a:p>
            <a:pPr lvl="1"/>
            <a:r>
              <a:rPr lang="en-US" u="sng" dirty="0" smtClean="0"/>
              <a:t>Binder</a:t>
            </a:r>
            <a:r>
              <a:rPr lang="en-US" dirty="0" smtClean="0"/>
              <a:t>: </a:t>
            </a:r>
            <a:r>
              <a:rPr lang="en-US" dirty="0" err="1" smtClean="0"/>
              <a:t>Stellt</a:t>
            </a:r>
            <a:r>
              <a:rPr lang="en-US" dirty="0" smtClean="0"/>
              <a:t> </a:t>
            </a:r>
            <a:r>
              <a:rPr lang="en-US" dirty="0" err="1" smtClean="0"/>
              <a:t>Verbindung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Service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Verfügung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Asynchrone</a:t>
            </a:r>
            <a:r>
              <a:rPr lang="en-US" dirty="0"/>
              <a:t> </a:t>
            </a:r>
            <a:r>
              <a:rPr lang="en-US" dirty="0" err="1"/>
              <a:t>Verarbeitung</a:t>
            </a:r>
            <a:r>
              <a:rPr lang="en-US" dirty="0"/>
              <a:t/>
            </a:r>
            <a:br>
              <a:rPr lang="en-US" dirty="0"/>
            </a:b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Inter Process Communication (</a:t>
            </a:r>
            <a:r>
              <a:rPr lang="en-US" dirty="0" err="1" smtClean="0"/>
              <a:t>IPC</a:t>
            </a:r>
            <a:r>
              <a:rPr lang="en-US" dirty="0" smtClean="0"/>
              <a:t>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01391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Asynchrone</a:t>
            </a:r>
            <a:r>
              <a:rPr lang="en-US" dirty="0"/>
              <a:t> </a:t>
            </a:r>
            <a:r>
              <a:rPr lang="en-US" dirty="0" err="1"/>
              <a:t>Verarbeitung</a:t>
            </a:r>
            <a:r>
              <a:rPr lang="en-US" dirty="0"/>
              <a:t/>
            </a:r>
            <a:br>
              <a:rPr lang="en-US" dirty="0"/>
            </a:b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IPC</a:t>
            </a:r>
            <a:r>
              <a:rPr lang="en-US" dirty="0" smtClean="0"/>
              <a:t> </a:t>
            </a:r>
            <a:r>
              <a:rPr lang="en-US" dirty="0" err="1" smtClean="0"/>
              <a:t>Beispiel</a:t>
            </a:r>
            <a:r>
              <a:rPr lang="en-US" dirty="0" smtClean="0"/>
              <a:t>: Service </a:t>
            </a:r>
            <a:r>
              <a:rPr lang="en-US" dirty="0" err="1" smtClean="0"/>
              <a:t>Implementierung</a:t>
            </a:r>
            <a:endParaRPr lang="de-AT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524000"/>
            <a:ext cx="6515100" cy="399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eckige Legende 5"/>
          <p:cNvSpPr/>
          <p:nvPr/>
        </p:nvSpPr>
        <p:spPr>
          <a:xfrm>
            <a:off x="6324600" y="1066800"/>
            <a:ext cx="2667000" cy="1676400"/>
          </a:xfrm>
          <a:prstGeom prst="wedgeRectCallout">
            <a:avLst>
              <a:gd name="adj1" fmla="val -75966"/>
              <a:gd name="adj2" fmla="val -1883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Messenger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initialisert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Handler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Verarbeitung</a:t>
            </a:r>
            <a:r>
              <a:rPr lang="en-US" dirty="0" smtClean="0"/>
              <a:t> von </a:t>
            </a:r>
            <a:r>
              <a:rPr lang="en-US" dirty="0" err="1" smtClean="0"/>
              <a:t>Nachrichten</a:t>
            </a:r>
            <a:r>
              <a:rPr lang="en-US" dirty="0" smtClean="0"/>
              <a:t> von Clients</a:t>
            </a:r>
            <a:endParaRPr lang="de-AT" dirty="0"/>
          </a:p>
        </p:txBody>
      </p:sp>
      <p:sp>
        <p:nvSpPr>
          <p:cNvPr id="7" name="Rechteckige Legende 6"/>
          <p:cNvSpPr/>
          <p:nvPr/>
        </p:nvSpPr>
        <p:spPr>
          <a:xfrm>
            <a:off x="3200400" y="5257800"/>
            <a:ext cx="4800600" cy="1295400"/>
          </a:xfrm>
          <a:prstGeom prst="wedgeRectCallout">
            <a:avLst>
              <a:gd name="adj1" fmla="val -58109"/>
              <a:gd name="adj2" fmla="val -4824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Ein</a:t>
            </a:r>
            <a:r>
              <a:rPr lang="en-US" dirty="0" smtClean="0"/>
              <a:t> Binder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zurückgegeben</a:t>
            </a:r>
            <a:r>
              <a:rPr lang="en-US" dirty="0" smtClean="0"/>
              <a:t>, </a:t>
            </a:r>
            <a:r>
              <a:rPr lang="en-US" dirty="0" err="1" smtClean="0"/>
              <a:t>welcher</a:t>
            </a:r>
            <a:r>
              <a:rPr lang="en-US" dirty="0" smtClean="0"/>
              <a:t> von Clients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Nachrichtenaustausch</a:t>
            </a:r>
            <a:r>
              <a:rPr lang="en-US" dirty="0" smtClean="0"/>
              <a:t> </a:t>
            </a:r>
            <a:r>
              <a:rPr lang="en-US" dirty="0" err="1" smtClean="0"/>
              <a:t>verwendet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endParaRPr lang="de-AT" dirty="0"/>
          </a:p>
        </p:txBody>
      </p:sp>
      <p:sp>
        <p:nvSpPr>
          <p:cNvPr id="8" name="Rechteckige Legende 7"/>
          <p:cNvSpPr/>
          <p:nvPr/>
        </p:nvSpPr>
        <p:spPr>
          <a:xfrm>
            <a:off x="4191000" y="3671887"/>
            <a:ext cx="4800600" cy="1509713"/>
          </a:xfrm>
          <a:prstGeom prst="wedgeRectCallout">
            <a:avLst>
              <a:gd name="adj1" fmla="val -58109"/>
              <a:gd name="adj2" fmla="val -4824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Der Handler </a:t>
            </a:r>
            <a:r>
              <a:rPr lang="en-US" dirty="0" err="1" smtClean="0"/>
              <a:t>erhält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Nachricht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Client. Die </a:t>
            </a:r>
            <a:r>
              <a:rPr lang="en-US" dirty="0" err="1" smtClean="0"/>
              <a:t>Nachricht</a:t>
            </a:r>
            <a:r>
              <a:rPr lang="en-US" dirty="0" smtClean="0"/>
              <a:t> </a:t>
            </a:r>
            <a:r>
              <a:rPr lang="en-US" dirty="0" err="1" smtClean="0"/>
              <a:t>enthält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Gruß</a:t>
            </a:r>
            <a:r>
              <a:rPr lang="en-US" dirty="0" smtClean="0"/>
              <a:t>.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Antwort</a:t>
            </a:r>
            <a:r>
              <a:rPr lang="en-US" dirty="0" smtClean="0"/>
              <a:t> an den Client </a:t>
            </a:r>
            <a:r>
              <a:rPr lang="en-US" dirty="0" err="1" smtClean="0"/>
              <a:t>zurückgesendet</a:t>
            </a:r>
            <a:r>
              <a:rPr lang="en-US" dirty="0" smtClean="0"/>
              <a:t>. </a:t>
            </a:r>
            <a:r>
              <a:rPr lang="en-US" b="1" u="sng" dirty="0" err="1" smtClean="0"/>
              <a:t>replyTo</a:t>
            </a:r>
            <a:r>
              <a:rPr lang="en-US" dirty="0" smtClean="0"/>
              <a:t> der Message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dazu</a:t>
            </a:r>
            <a:r>
              <a:rPr lang="en-US" dirty="0" smtClean="0"/>
              <a:t> </a:t>
            </a:r>
            <a:r>
              <a:rPr lang="en-US" dirty="0" err="1" smtClean="0"/>
              <a:t>verwendet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6458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Asynchrone</a:t>
            </a:r>
            <a:r>
              <a:rPr lang="en-US" dirty="0"/>
              <a:t> </a:t>
            </a:r>
            <a:r>
              <a:rPr lang="en-US" dirty="0" err="1"/>
              <a:t>Verarbeitung</a:t>
            </a:r>
            <a:r>
              <a:rPr lang="en-US" dirty="0"/>
              <a:t/>
            </a:r>
            <a:br>
              <a:rPr lang="en-US" dirty="0"/>
            </a:b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IPC</a:t>
            </a:r>
            <a:r>
              <a:rPr lang="en-US" dirty="0"/>
              <a:t> </a:t>
            </a:r>
            <a:r>
              <a:rPr lang="en-US" dirty="0" err="1"/>
              <a:t>Beispiel</a:t>
            </a:r>
            <a:r>
              <a:rPr lang="en-US" dirty="0"/>
              <a:t>: </a:t>
            </a:r>
            <a:r>
              <a:rPr lang="en-US" dirty="0" smtClean="0"/>
              <a:t>Activity </a:t>
            </a:r>
            <a:r>
              <a:rPr lang="en-US" dirty="0" err="1" smtClean="0"/>
              <a:t>Implementierung</a:t>
            </a:r>
            <a:r>
              <a:rPr lang="en-US" dirty="0" smtClean="0"/>
              <a:t> 1</a:t>
            </a:r>
            <a:endParaRPr lang="de-AT" dirty="0"/>
          </a:p>
          <a:p>
            <a:endParaRPr lang="de-AT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5895975" cy="3667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hteckige Legende 6"/>
          <p:cNvSpPr/>
          <p:nvPr/>
        </p:nvSpPr>
        <p:spPr>
          <a:xfrm>
            <a:off x="5943600" y="1295400"/>
            <a:ext cx="2971800" cy="1676400"/>
          </a:xfrm>
          <a:prstGeom prst="wedgeRectCallout">
            <a:avLst>
              <a:gd name="adj1" fmla="val -73823"/>
              <a:gd name="adj2" fmla="val -2678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In der Activity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zwei</a:t>
            </a:r>
            <a:r>
              <a:rPr lang="en-US" dirty="0" smtClean="0"/>
              <a:t> Messenger </a:t>
            </a:r>
            <a:r>
              <a:rPr lang="en-US" dirty="0" err="1" smtClean="0"/>
              <a:t>verfügbar</a:t>
            </a:r>
            <a:r>
              <a:rPr lang="en-US" dirty="0" smtClean="0"/>
              <a:t>.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Versenden</a:t>
            </a:r>
            <a:r>
              <a:rPr lang="en-US" dirty="0" smtClean="0"/>
              <a:t> von </a:t>
            </a:r>
            <a:r>
              <a:rPr lang="en-US" dirty="0" err="1" smtClean="0"/>
              <a:t>Nachrichten</a:t>
            </a:r>
            <a:r>
              <a:rPr lang="en-US" dirty="0" smtClean="0"/>
              <a:t>,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Erhalten</a:t>
            </a:r>
            <a:r>
              <a:rPr lang="en-US" dirty="0" smtClean="0"/>
              <a:t> von </a:t>
            </a:r>
            <a:r>
              <a:rPr lang="en-US" dirty="0" err="1" smtClean="0"/>
              <a:t>Nachrichten</a:t>
            </a:r>
            <a:endParaRPr lang="de-AT" dirty="0"/>
          </a:p>
        </p:txBody>
      </p:sp>
      <p:sp>
        <p:nvSpPr>
          <p:cNvPr id="8" name="Rechteckige Legende 7"/>
          <p:cNvSpPr/>
          <p:nvPr/>
        </p:nvSpPr>
        <p:spPr>
          <a:xfrm>
            <a:off x="3352800" y="5029200"/>
            <a:ext cx="2971800" cy="1447800"/>
          </a:xfrm>
          <a:prstGeom prst="wedgeRectCallout">
            <a:avLst>
              <a:gd name="adj1" fmla="val -68054"/>
              <a:gd name="adj2" fmla="val -5908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Erhaltene</a:t>
            </a:r>
            <a:r>
              <a:rPr lang="en-US" dirty="0" smtClean="0"/>
              <a:t> </a:t>
            </a:r>
            <a:r>
              <a:rPr lang="en-US" dirty="0" err="1" smtClean="0"/>
              <a:t>Nachrichten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Service </a:t>
            </a:r>
            <a:r>
              <a:rPr lang="en-US" dirty="0" err="1" smtClean="0"/>
              <a:t>werden</a:t>
            </a:r>
            <a:r>
              <a:rPr lang="en-US" dirty="0" smtClean="0"/>
              <a:t> in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TextView</a:t>
            </a:r>
            <a:r>
              <a:rPr lang="en-US" dirty="0" smtClean="0"/>
              <a:t> </a:t>
            </a:r>
            <a:r>
              <a:rPr lang="en-US" dirty="0" err="1" smtClean="0"/>
              <a:t>angezeigt</a:t>
            </a:r>
            <a:endParaRPr lang="de-AT" dirty="0"/>
          </a:p>
        </p:txBody>
      </p:sp>
      <p:sp>
        <p:nvSpPr>
          <p:cNvPr id="9" name="Rechteckige Legende 8"/>
          <p:cNvSpPr/>
          <p:nvPr/>
        </p:nvSpPr>
        <p:spPr>
          <a:xfrm>
            <a:off x="4267200" y="3219450"/>
            <a:ext cx="2971800" cy="1200150"/>
          </a:xfrm>
          <a:prstGeom prst="wedgeRectCallout">
            <a:avLst>
              <a:gd name="adj1" fmla="val -62926"/>
              <a:gd name="adj2" fmla="val -9876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Die </a:t>
            </a:r>
            <a:r>
              <a:rPr lang="en-US" dirty="0" err="1" smtClean="0"/>
              <a:t>Verbindung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Service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den Binder </a:t>
            </a:r>
            <a:r>
              <a:rPr lang="en-US" dirty="0" err="1" smtClean="0"/>
              <a:t>hergestellt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59301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Asynchrone</a:t>
            </a:r>
            <a:r>
              <a:rPr lang="en-US" dirty="0"/>
              <a:t> </a:t>
            </a:r>
            <a:r>
              <a:rPr lang="en-US" dirty="0" err="1"/>
              <a:t>Verarbeitung</a:t>
            </a:r>
            <a:r>
              <a:rPr lang="en-US" dirty="0"/>
              <a:t/>
            </a:r>
            <a:br>
              <a:rPr lang="en-US" dirty="0"/>
            </a:b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IPC</a:t>
            </a:r>
            <a:r>
              <a:rPr lang="en-US" dirty="0"/>
              <a:t> </a:t>
            </a:r>
            <a:r>
              <a:rPr lang="en-US" dirty="0" err="1"/>
              <a:t>Beispiel</a:t>
            </a:r>
            <a:r>
              <a:rPr lang="en-US" dirty="0"/>
              <a:t>: Activity </a:t>
            </a:r>
            <a:r>
              <a:rPr lang="en-US" dirty="0" err="1"/>
              <a:t>Implementierung</a:t>
            </a:r>
            <a:r>
              <a:rPr lang="en-US" dirty="0"/>
              <a:t> 2</a:t>
            </a:r>
            <a:endParaRPr lang="de-AT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676400"/>
            <a:ext cx="6829425" cy="3524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eckige Legende 5"/>
          <p:cNvSpPr/>
          <p:nvPr/>
        </p:nvSpPr>
        <p:spPr>
          <a:xfrm>
            <a:off x="5029200" y="2524125"/>
            <a:ext cx="3790950" cy="1200150"/>
          </a:xfrm>
          <a:prstGeom prst="wedgeRectCallout">
            <a:avLst>
              <a:gd name="adj1" fmla="val -70251"/>
              <a:gd name="adj2" fmla="val -5749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Verbindung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Service </a:t>
            </a:r>
            <a:r>
              <a:rPr lang="en-US" dirty="0" err="1" smtClean="0"/>
              <a:t>Anmelden</a:t>
            </a:r>
            <a:r>
              <a:rPr lang="en-US" dirty="0" smtClean="0"/>
              <a:t> </a:t>
            </a:r>
            <a:r>
              <a:rPr lang="en-US" dirty="0" err="1" smtClean="0"/>
              <a:t>bzw</a:t>
            </a:r>
            <a:r>
              <a:rPr lang="en-US" dirty="0" smtClean="0"/>
              <a:t>. </a:t>
            </a:r>
            <a:r>
              <a:rPr lang="en-US" dirty="0" err="1" smtClean="0"/>
              <a:t>Abmelden</a:t>
            </a:r>
            <a:endParaRPr lang="de-AT" dirty="0"/>
          </a:p>
        </p:txBody>
      </p:sp>
      <p:sp>
        <p:nvSpPr>
          <p:cNvPr id="7" name="Rechteckige Legende 6"/>
          <p:cNvSpPr/>
          <p:nvPr/>
        </p:nvSpPr>
        <p:spPr>
          <a:xfrm>
            <a:off x="3352800" y="4419600"/>
            <a:ext cx="4495800" cy="1676399"/>
          </a:xfrm>
          <a:prstGeom prst="wedgeRectCallout">
            <a:avLst>
              <a:gd name="adj1" fmla="val -58504"/>
              <a:gd name="adj2" fmla="val -665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Gruß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vorbereitet</a:t>
            </a:r>
            <a:r>
              <a:rPr lang="en-US" dirty="0" smtClean="0"/>
              <a:t>, </a:t>
            </a:r>
            <a:r>
              <a:rPr lang="en-US" dirty="0" err="1" smtClean="0"/>
              <a:t>welcher</a:t>
            </a:r>
            <a:r>
              <a:rPr lang="en-US" dirty="0" smtClean="0"/>
              <a:t> an den Service </a:t>
            </a:r>
            <a:r>
              <a:rPr lang="en-US" dirty="0" err="1" smtClean="0"/>
              <a:t>versendet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soll</a:t>
            </a:r>
            <a:r>
              <a:rPr lang="en-US" dirty="0" smtClean="0"/>
              <a:t>.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replyTo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Service </a:t>
            </a:r>
            <a:r>
              <a:rPr lang="en-US" dirty="0" err="1" smtClean="0"/>
              <a:t>mitgeteilt</a:t>
            </a:r>
            <a:r>
              <a:rPr lang="en-US" dirty="0" smtClean="0"/>
              <a:t>, an wen seine </a:t>
            </a:r>
            <a:r>
              <a:rPr lang="en-US" dirty="0" err="1" smtClean="0"/>
              <a:t>Antwort</a:t>
            </a:r>
            <a:r>
              <a:rPr lang="en-US" dirty="0" smtClean="0"/>
              <a:t> </a:t>
            </a:r>
            <a:r>
              <a:rPr lang="en-US" dirty="0" err="1" smtClean="0"/>
              <a:t>übergeben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soll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53477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Service</a:t>
            </a:r>
          </a:p>
          <a:p>
            <a:pPr lvl="1"/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Komponente</a:t>
            </a:r>
            <a:r>
              <a:rPr lang="en-US" dirty="0" smtClean="0"/>
              <a:t>, </a:t>
            </a: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Hintergrund</a:t>
            </a:r>
            <a:r>
              <a:rPr lang="en-US" dirty="0" smtClean="0"/>
              <a:t> </a:t>
            </a:r>
            <a:r>
              <a:rPr lang="en-US" dirty="0" err="1" smtClean="0"/>
              <a:t>ausgeführt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,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wenn</a:t>
            </a:r>
            <a:r>
              <a:rPr lang="en-US" dirty="0" smtClean="0"/>
              <a:t> der </a:t>
            </a:r>
            <a:r>
              <a:rPr lang="en-US" dirty="0" err="1" smtClean="0"/>
              <a:t>Benutzer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der </a:t>
            </a:r>
            <a:r>
              <a:rPr lang="en-US" dirty="0" err="1" smtClean="0"/>
              <a:t>Anwendung</a:t>
            </a:r>
            <a:r>
              <a:rPr lang="en-US" dirty="0" smtClean="0"/>
              <a:t> </a:t>
            </a:r>
            <a:r>
              <a:rPr lang="en-US" dirty="0" err="1" smtClean="0"/>
              <a:t>interagiert</a:t>
            </a:r>
            <a:endParaRPr lang="en-US" dirty="0" smtClean="0"/>
          </a:p>
          <a:p>
            <a:r>
              <a:rPr lang="en-US" dirty="0" smtClean="0"/>
              <a:t>Thread (</a:t>
            </a:r>
            <a:r>
              <a:rPr lang="en-US" dirty="0" err="1" smtClean="0"/>
              <a:t>AsyncTask</a:t>
            </a:r>
            <a:r>
              <a:rPr lang="en-US" dirty="0" smtClean="0"/>
              <a:t>, Handler, …)</a:t>
            </a:r>
          </a:p>
          <a:p>
            <a:pPr lvl="1"/>
            <a:r>
              <a:rPr lang="en-US" dirty="0" err="1" smtClean="0"/>
              <a:t>Arbeit</a:t>
            </a:r>
            <a:r>
              <a:rPr lang="en-US" dirty="0" smtClean="0"/>
              <a:t> </a:t>
            </a: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ausserhalb</a:t>
            </a:r>
            <a:r>
              <a:rPr lang="en-US" dirty="0" smtClean="0"/>
              <a:t> des Main-Thread </a:t>
            </a:r>
            <a:r>
              <a:rPr lang="en-US" dirty="0" err="1" smtClean="0"/>
              <a:t>bearbeitet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muss,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während</a:t>
            </a:r>
            <a:r>
              <a:rPr lang="en-US" dirty="0" smtClean="0"/>
              <a:t> der </a:t>
            </a:r>
            <a:r>
              <a:rPr lang="en-US" dirty="0" err="1" smtClean="0"/>
              <a:t>Benutzer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der </a:t>
            </a:r>
            <a:r>
              <a:rPr lang="en-US" dirty="0" err="1" smtClean="0"/>
              <a:t>Anwendung</a:t>
            </a:r>
            <a:r>
              <a:rPr lang="en-US" dirty="0" smtClean="0"/>
              <a:t> </a:t>
            </a:r>
            <a:r>
              <a:rPr lang="en-US" dirty="0" err="1" smtClean="0"/>
              <a:t>interagiert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Wichtiger</a:t>
            </a:r>
            <a:r>
              <a:rPr lang="en-US" dirty="0" smtClean="0"/>
              <a:t> </a:t>
            </a:r>
            <a:r>
              <a:rPr lang="en-US" dirty="0" err="1" smtClean="0"/>
              <a:t>Hinweis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Standardmäßig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Services </a:t>
            </a:r>
            <a:r>
              <a:rPr lang="en-US" dirty="0" err="1" smtClean="0"/>
              <a:t>im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Mainthread</a:t>
            </a:r>
            <a:r>
              <a:rPr lang="en-US" dirty="0" smtClean="0"/>
              <a:t> </a:t>
            </a:r>
            <a:r>
              <a:rPr lang="en-US" dirty="0" err="1" smtClean="0"/>
              <a:t>ausgeführt</a:t>
            </a:r>
            <a:r>
              <a:rPr lang="en-US" dirty="0" smtClean="0"/>
              <a:t>. </a:t>
            </a:r>
            <a:r>
              <a:rPr lang="en-US" dirty="0" err="1" smtClean="0"/>
              <a:t>Über</a:t>
            </a:r>
            <a:r>
              <a:rPr lang="en-US" dirty="0" smtClean="0"/>
              <a:t> das Manifest</a:t>
            </a:r>
            <a:br>
              <a:rPr lang="en-US" dirty="0" smtClean="0"/>
            </a:br>
            <a:r>
              <a:rPr lang="en-US" dirty="0" err="1" smtClean="0"/>
              <a:t>kann</a:t>
            </a:r>
            <a:r>
              <a:rPr lang="en-US" dirty="0" smtClean="0"/>
              <a:t> dies </a:t>
            </a:r>
            <a:r>
              <a:rPr lang="en-US" dirty="0" err="1" smtClean="0"/>
              <a:t>verändert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Thread </a:t>
            </a:r>
            <a:r>
              <a:rPr lang="en-US" dirty="0" err="1" smtClean="0"/>
              <a:t>oder</a:t>
            </a:r>
            <a:r>
              <a:rPr lang="en-US" dirty="0" smtClean="0"/>
              <a:t> Service?</a:t>
            </a:r>
            <a:endParaRPr lang="de-AT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Asynchrone</a:t>
            </a:r>
            <a:r>
              <a:rPr lang="en-US" dirty="0"/>
              <a:t> </a:t>
            </a:r>
            <a:r>
              <a:rPr lang="en-US" dirty="0" err="1"/>
              <a:t>Verarbeitung</a:t>
            </a:r>
            <a:r>
              <a:rPr lang="en-US" dirty="0"/>
              <a:t/>
            </a:r>
            <a:br>
              <a:rPr lang="en-US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17398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267200" y="1219200"/>
            <a:ext cx="3962400" cy="4800600"/>
          </a:xfrm>
        </p:spPr>
        <p:txBody>
          <a:bodyPr/>
          <a:lstStyle/>
          <a:p>
            <a:r>
              <a:rPr lang="en-US" dirty="0" err="1" smtClean="0"/>
              <a:t>Regeln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den Main-Thread</a:t>
            </a:r>
          </a:p>
          <a:p>
            <a:r>
              <a:rPr lang="en-US" dirty="0" err="1" smtClean="0"/>
              <a:t>Arbeiten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Hintergrundprozessen</a:t>
            </a:r>
            <a:r>
              <a:rPr lang="en-US" dirty="0" smtClean="0"/>
              <a:t> (</a:t>
            </a:r>
            <a:r>
              <a:rPr lang="en-US" dirty="0" err="1" smtClean="0"/>
              <a:t>AsynTask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Auslagern</a:t>
            </a:r>
            <a:r>
              <a:rPr lang="en-US" dirty="0" smtClean="0"/>
              <a:t> von </a:t>
            </a:r>
            <a:r>
              <a:rPr lang="en-US" dirty="0" err="1" smtClean="0"/>
              <a:t>Arbeit</a:t>
            </a:r>
            <a:r>
              <a:rPr lang="en-US" dirty="0" smtClean="0"/>
              <a:t> in den </a:t>
            </a:r>
            <a:r>
              <a:rPr lang="en-US" dirty="0" err="1" smtClean="0"/>
              <a:t>Hintergrund</a:t>
            </a:r>
            <a:r>
              <a:rPr lang="en-US" dirty="0" smtClean="0"/>
              <a:t> </a:t>
            </a:r>
            <a:r>
              <a:rPr lang="en-US" dirty="0" err="1" smtClean="0"/>
              <a:t>IntentService</a:t>
            </a:r>
            <a:endParaRPr lang="en-US" dirty="0" smtClean="0"/>
          </a:p>
          <a:p>
            <a:r>
              <a:rPr lang="en-US" dirty="0" err="1" smtClean="0"/>
              <a:t>Nachrichtenaustausch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Prozessen</a:t>
            </a:r>
            <a:r>
              <a:rPr lang="en-US" dirty="0" smtClean="0"/>
              <a:t> (</a:t>
            </a:r>
            <a:r>
              <a:rPr lang="en-US" dirty="0" err="1" smtClean="0"/>
              <a:t>IPC</a:t>
            </a:r>
            <a:r>
              <a:rPr lang="en-US" dirty="0" smtClean="0"/>
              <a:t>)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„Take-</a:t>
            </a:r>
            <a:r>
              <a:rPr lang="de-DE" dirty="0" err="1"/>
              <a:t>Away</a:t>
            </a:r>
            <a:r>
              <a:rPr lang="de-DE" dirty="0"/>
              <a:t>“ für diese Einheit</a:t>
            </a:r>
            <a:endParaRPr lang="de-AT" dirty="0"/>
          </a:p>
        </p:txBody>
      </p:sp>
      <p:pic>
        <p:nvPicPr>
          <p:cNvPr id="6" name="Picture 3" descr="MPj03826740000[1]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 l="15906" t="17941" r="7480" b="16086"/>
          <a:stretch>
            <a:fillRect/>
          </a:stretch>
        </p:blipFill>
        <p:spPr bwMode="auto">
          <a:xfrm>
            <a:off x="528638" y="1219200"/>
            <a:ext cx="3613150" cy="435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Asynchrone</a:t>
            </a:r>
            <a:r>
              <a:rPr lang="en-US" dirty="0"/>
              <a:t> </a:t>
            </a:r>
            <a:r>
              <a:rPr lang="en-US" dirty="0" err="1"/>
              <a:t>Verarbeitung</a:t>
            </a:r>
            <a:r>
              <a:rPr lang="en-US" dirty="0"/>
              <a:t/>
            </a:r>
            <a:br>
              <a:rPr lang="en-US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8549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buFont typeface="+mj-lt"/>
              <a:buAutoNum type="arabicPeriod"/>
            </a:pPr>
            <a:r>
              <a:rPr lang="en-US" dirty="0" err="1" smtClean="0"/>
              <a:t>Einführung</a:t>
            </a:r>
            <a:r>
              <a:rPr lang="en-US" dirty="0" smtClean="0"/>
              <a:t> in die </a:t>
            </a:r>
            <a:r>
              <a:rPr lang="en-US" dirty="0" err="1" smtClean="0"/>
              <a:t>Entwicklung</a:t>
            </a:r>
            <a:r>
              <a:rPr lang="en-US" dirty="0" smtClean="0"/>
              <a:t> </a:t>
            </a:r>
            <a:r>
              <a:rPr lang="en-US" dirty="0" err="1" smtClean="0"/>
              <a:t>mobiler</a:t>
            </a:r>
            <a:r>
              <a:rPr lang="en-US" dirty="0" smtClean="0"/>
              <a:t> </a:t>
            </a:r>
            <a:r>
              <a:rPr lang="en-US" dirty="0" err="1" smtClean="0"/>
              <a:t>Anwendungen</a:t>
            </a:r>
            <a:endParaRPr lang="en-US" dirty="0" smtClean="0"/>
          </a:p>
          <a:p>
            <a:pPr marL="514350" indent="-457200">
              <a:buFont typeface="+mj-lt"/>
              <a:buAutoNum type="arabicPeriod"/>
            </a:pPr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/>
              <a:t>grafische</a:t>
            </a:r>
            <a:r>
              <a:rPr lang="en-US" dirty="0"/>
              <a:t> </a:t>
            </a:r>
            <a:r>
              <a:rPr lang="en-US" dirty="0" err="1"/>
              <a:t>Oberflächen</a:t>
            </a:r>
            <a:r>
              <a:rPr lang="en-US" dirty="0"/>
              <a:t> und </a:t>
            </a:r>
            <a:r>
              <a:rPr lang="en-US" dirty="0" err="1"/>
              <a:t>Benutzerinteraktionen</a:t>
            </a:r>
            <a:endParaRPr lang="en-US" dirty="0"/>
          </a:p>
          <a:p>
            <a:pPr marL="514350" indent="-457200">
              <a:buFont typeface="+mj-lt"/>
              <a:buAutoNum type="arabicPeriod"/>
            </a:pPr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en-US" dirty="0"/>
          </a:p>
          <a:p>
            <a:pPr marL="514350" indent="-457200">
              <a:buFont typeface="+mj-lt"/>
              <a:buAutoNum type="arabicPeriod"/>
            </a:pPr>
            <a:r>
              <a:rPr lang="en-US" dirty="0" err="1"/>
              <a:t>Standorbezogene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en-US" dirty="0"/>
          </a:p>
          <a:p>
            <a:pPr marL="514350" indent="-457200">
              <a:buFont typeface="+mj-lt"/>
              <a:buAutoNum type="arabicPeriod"/>
            </a:pPr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/>
              <a:t>Responsive Design, </a:t>
            </a:r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Interaktionsmuster</a:t>
            </a:r>
            <a:endParaRPr lang="en-US" dirty="0"/>
          </a:p>
          <a:p>
            <a:pPr marL="514350" indent="-457200">
              <a:buFont typeface="+mj-lt"/>
              <a:buAutoNum type="arabicPeriod"/>
            </a:pPr>
            <a:r>
              <a:rPr lang="en-US" dirty="0" err="1" smtClean="0"/>
              <a:t>Asynchrone</a:t>
            </a:r>
            <a:r>
              <a:rPr lang="en-US" dirty="0" smtClean="0"/>
              <a:t> </a:t>
            </a:r>
            <a:r>
              <a:rPr lang="en-US" dirty="0" err="1" smtClean="0"/>
              <a:t>Verarbeitung</a:t>
            </a:r>
            <a:endParaRPr lang="en-US" dirty="0"/>
          </a:p>
          <a:p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Inhaltsübersicht</a:t>
            </a:r>
            <a:endParaRPr lang="de-AT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Asynchrone</a:t>
            </a:r>
            <a:r>
              <a:rPr lang="en-US" dirty="0"/>
              <a:t> </a:t>
            </a:r>
            <a:r>
              <a:rPr lang="en-US" dirty="0" err="1"/>
              <a:t>Verarbeitung</a:t>
            </a:r>
            <a:r>
              <a:rPr lang="en-US" dirty="0"/>
              <a:t/>
            </a:r>
            <a:br>
              <a:rPr lang="en-US" dirty="0"/>
            </a:br>
            <a:endParaRPr lang="de-AT" dirty="0"/>
          </a:p>
        </p:txBody>
      </p:sp>
      <p:sp>
        <p:nvSpPr>
          <p:cNvPr id="6" name="Titel 2"/>
          <p:cNvSpPr txBox="1">
            <a:spLocks/>
          </p:cNvSpPr>
          <p:nvPr/>
        </p:nvSpPr>
        <p:spPr>
          <a:xfrm>
            <a:off x="495300" y="6248400"/>
            <a:ext cx="6286500" cy="24753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800" b="0" i="0" cap="none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571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68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Der Main-Thread </a:t>
            </a:r>
            <a:r>
              <a:rPr lang="en-US" dirty="0" err="1" smtClean="0"/>
              <a:t>ist</a:t>
            </a:r>
            <a:r>
              <a:rPr lang="en-US" dirty="0" smtClean="0"/>
              <a:t> der </a:t>
            </a:r>
            <a:r>
              <a:rPr lang="en-US" dirty="0" err="1" smtClean="0"/>
              <a:t>Hauptausführungsstrang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Anwendung</a:t>
            </a:r>
            <a:endParaRPr lang="en-US" dirty="0" smtClean="0"/>
          </a:p>
          <a:p>
            <a:r>
              <a:rPr lang="en-US" dirty="0" smtClean="0"/>
              <a:t>Der Main-Thread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verantwortlich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das Management des User Interfaces:</a:t>
            </a:r>
          </a:p>
          <a:p>
            <a:pPr lvl="1"/>
            <a:r>
              <a:rPr lang="en-US" dirty="0" err="1" smtClean="0"/>
              <a:t>Verteilen</a:t>
            </a:r>
            <a:r>
              <a:rPr lang="en-US" dirty="0" smtClean="0"/>
              <a:t> von </a:t>
            </a:r>
            <a:r>
              <a:rPr lang="en-US" dirty="0" err="1" smtClean="0"/>
              <a:t>Benutzerevents</a:t>
            </a:r>
            <a:r>
              <a:rPr lang="en-US" dirty="0" smtClean="0"/>
              <a:t> an die </a:t>
            </a:r>
            <a:r>
              <a:rPr lang="en-US" dirty="0" err="1" smtClean="0"/>
              <a:t>entsprechenden</a:t>
            </a:r>
            <a:r>
              <a:rPr lang="en-US" dirty="0" smtClean="0"/>
              <a:t> </a:t>
            </a:r>
            <a:r>
              <a:rPr lang="en-US" dirty="0" err="1" smtClean="0"/>
              <a:t>Komponenten</a:t>
            </a:r>
            <a:r>
              <a:rPr lang="en-US" dirty="0" smtClean="0"/>
              <a:t> (</a:t>
            </a:r>
            <a:r>
              <a:rPr lang="en-US" dirty="0" err="1" smtClean="0"/>
              <a:t>zB</a:t>
            </a:r>
            <a:r>
              <a:rPr lang="en-US" dirty="0" smtClean="0"/>
              <a:t> Touch-</a:t>
            </a:r>
            <a:r>
              <a:rPr lang="en-US" dirty="0" err="1" smtClean="0"/>
              <a:t>Gesten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Darstellung</a:t>
            </a:r>
            <a:r>
              <a:rPr lang="en-US" dirty="0" smtClean="0"/>
              <a:t> der </a:t>
            </a:r>
            <a:r>
              <a:rPr lang="en-US" dirty="0" err="1" smtClean="0"/>
              <a:t>Benutzeroberfläche</a:t>
            </a:r>
            <a:endParaRPr lang="en-US" dirty="0" smtClean="0"/>
          </a:p>
          <a:p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wichtige</a:t>
            </a:r>
            <a:r>
              <a:rPr lang="en-US" dirty="0" smtClean="0"/>
              <a:t> “</a:t>
            </a:r>
            <a:r>
              <a:rPr lang="en-US" dirty="0" err="1" smtClean="0"/>
              <a:t>Regeln</a:t>
            </a:r>
            <a:r>
              <a:rPr lang="en-US" dirty="0" smtClean="0"/>
              <a:t>” </a:t>
            </a:r>
            <a:r>
              <a:rPr lang="en-US" dirty="0" err="1" smtClean="0"/>
              <a:t>für</a:t>
            </a:r>
            <a:r>
              <a:rPr lang="en-US" dirty="0" smtClean="0"/>
              <a:t> die Android </a:t>
            </a:r>
            <a:r>
              <a:rPr lang="en-US" dirty="0" err="1" smtClean="0"/>
              <a:t>Entwicklung</a:t>
            </a:r>
            <a:r>
              <a:rPr lang="en-US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Den Main-Thread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unnötig</a:t>
            </a:r>
            <a:r>
              <a:rPr lang="en-US" dirty="0" smtClean="0"/>
              <a:t> </a:t>
            </a:r>
            <a:r>
              <a:rPr lang="en-US" dirty="0" err="1" smtClean="0"/>
              <a:t>blockieren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langwierige</a:t>
            </a:r>
            <a:r>
              <a:rPr lang="en-US" dirty="0" smtClean="0"/>
              <a:t> </a:t>
            </a:r>
            <a:r>
              <a:rPr lang="en-US" dirty="0" err="1" smtClean="0"/>
              <a:t>Verarbeitungen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UI-</a:t>
            </a:r>
            <a:r>
              <a:rPr lang="en-US" dirty="0" err="1" smtClean="0"/>
              <a:t>Elemente</a:t>
            </a:r>
            <a:r>
              <a:rPr lang="en-US" dirty="0" smtClean="0"/>
              <a:t> </a:t>
            </a:r>
            <a:r>
              <a:rPr lang="en-US" dirty="0" err="1" smtClean="0"/>
              <a:t>dürfen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außerhalb</a:t>
            </a:r>
            <a:r>
              <a:rPr lang="en-US" dirty="0" smtClean="0"/>
              <a:t> des Main-Threads </a:t>
            </a:r>
            <a:r>
              <a:rPr lang="en-US" dirty="0" err="1" smtClean="0"/>
              <a:t>bearbeitet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(UI-Thread)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Main-Thread (</a:t>
            </a:r>
            <a:r>
              <a:rPr lang="en-US" dirty="0" err="1" smtClean="0"/>
              <a:t>auch</a:t>
            </a:r>
            <a:r>
              <a:rPr lang="en-US" dirty="0" smtClean="0"/>
              <a:t> UI-Thread </a:t>
            </a:r>
            <a:r>
              <a:rPr lang="en-US" dirty="0" err="1" smtClean="0"/>
              <a:t>genannt</a:t>
            </a:r>
            <a:r>
              <a:rPr lang="en-US" dirty="0" smtClean="0"/>
              <a:t>)</a:t>
            </a:r>
            <a:endParaRPr lang="de-AT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Asynchrone</a:t>
            </a:r>
            <a:r>
              <a:rPr lang="en-US" dirty="0"/>
              <a:t> </a:t>
            </a:r>
            <a:r>
              <a:rPr lang="en-US" dirty="0" err="1"/>
              <a:t>Verarbeitung</a:t>
            </a:r>
            <a:r>
              <a:rPr lang="en-US" dirty="0"/>
              <a:t/>
            </a:r>
            <a:br>
              <a:rPr lang="en-US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3418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Ziel</a:t>
            </a:r>
            <a:r>
              <a:rPr lang="en-US" dirty="0"/>
              <a:t> </a:t>
            </a:r>
            <a:r>
              <a:rPr lang="en-US" dirty="0" smtClean="0"/>
              <a:t>des </a:t>
            </a:r>
            <a:r>
              <a:rPr lang="en-US" dirty="0" err="1" smtClean="0"/>
              <a:t>Beispiels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Auslagern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langwierigen</a:t>
            </a:r>
            <a:r>
              <a:rPr lang="en-US" dirty="0" smtClean="0"/>
              <a:t> </a:t>
            </a:r>
            <a:r>
              <a:rPr lang="en-US" dirty="0" err="1" smtClean="0"/>
              <a:t>Verarbeitung</a:t>
            </a:r>
            <a:r>
              <a:rPr lang="en-US" dirty="0" smtClean="0"/>
              <a:t> in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Hintergrundthread</a:t>
            </a:r>
            <a:r>
              <a:rPr lang="en-US" dirty="0" smtClean="0"/>
              <a:t> (Download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Bildes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Download </a:t>
            </a:r>
            <a:r>
              <a:rPr lang="en-US" dirty="0" err="1" smtClean="0"/>
              <a:t>soll</a:t>
            </a:r>
            <a:r>
              <a:rPr lang="en-US" dirty="0" smtClean="0"/>
              <a:t> das </a:t>
            </a:r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angezeigt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Regel 1:</a:t>
            </a:r>
            <a:r>
              <a:rPr lang="en-US" dirty="0" smtClean="0"/>
              <a:t> </a:t>
            </a:r>
            <a:r>
              <a:rPr lang="en-US" dirty="0" err="1" smtClean="0"/>
              <a:t>Langwierige</a:t>
            </a:r>
            <a:r>
              <a:rPr lang="en-US" dirty="0" smtClean="0"/>
              <a:t> </a:t>
            </a:r>
            <a:r>
              <a:rPr lang="en-US" dirty="0" err="1" smtClean="0"/>
              <a:t>Verarbeitung</a:t>
            </a:r>
            <a:r>
              <a:rPr lang="en-US" dirty="0" smtClean="0"/>
              <a:t> </a:t>
            </a:r>
            <a:r>
              <a:rPr lang="en-US" dirty="0" err="1" smtClean="0"/>
              <a:t>auslagern</a:t>
            </a:r>
            <a:r>
              <a:rPr lang="en-US" dirty="0" smtClean="0"/>
              <a:t> (OK)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Regel 2: </a:t>
            </a:r>
            <a:r>
              <a:rPr lang="en-US" dirty="0" err="1" smtClean="0"/>
              <a:t>Zugriff</a:t>
            </a:r>
            <a:r>
              <a:rPr lang="en-US" dirty="0" smtClean="0"/>
              <a:t> auf UI-Element </a:t>
            </a:r>
            <a:r>
              <a:rPr lang="en-US" dirty="0" err="1" smtClean="0"/>
              <a:t>außerhalb</a:t>
            </a:r>
            <a:r>
              <a:rPr lang="en-US" dirty="0" smtClean="0"/>
              <a:t> des Main-Threads (</a:t>
            </a:r>
            <a:r>
              <a:rPr lang="en-US" dirty="0" err="1" smtClean="0"/>
              <a:t>Verstoß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Asynchrone</a:t>
            </a:r>
            <a:r>
              <a:rPr lang="en-US" dirty="0"/>
              <a:t> </a:t>
            </a:r>
            <a:r>
              <a:rPr lang="en-US" dirty="0" err="1"/>
              <a:t>Verarbeitung</a:t>
            </a:r>
            <a:r>
              <a:rPr lang="en-US" dirty="0"/>
              <a:t/>
            </a:r>
            <a:br>
              <a:rPr lang="en-US" dirty="0"/>
            </a:b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Threading </a:t>
            </a:r>
            <a:r>
              <a:rPr lang="en-US" dirty="0" err="1" smtClean="0"/>
              <a:t>Beispiel</a:t>
            </a:r>
            <a:r>
              <a:rPr lang="en-US" dirty="0" smtClean="0"/>
              <a:t> 1</a:t>
            </a:r>
            <a:endParaRPr lang="de-A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672465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499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UI </a:t>
            </a:r>
            <a:r>
              <a:rPr lang="en-US" dirty="0" err="1" smtClean="0"/>
              <a:t>Verarbeitungslogik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wieder</a:t>
            </a:r>
            <a:r>
              <a:rPr lang="en-US" dirty="0" smtClean="0"/>
              <a:t> </a:t>
            </a:r>
            <a:r>
              <a:rPr lang="en-US" dirty="0" err="1" smtClean="0"/>
              <a:t>zurück</a:t>
            </a:r>
            <a:r>
              <a:rPr lang="en-US" dirty="0" smtClean="0"/>
              <a:t> an den Main-Thread </a:t>
            </a:r>
            <a:r>
              <a:rPr lang="en-US" dirty="0" err="1" smtClean="0"/>
              <a:t>gegeben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View.post</a:t>
            </a:r>
            <a:r>
              <a:rPr lang="en-US" dirty="0" smtClean="0"/>
              <a:t>(Runnable)</a:t>
            </a:r>
          </a:p>
          <a:p>
            <a:pPr lvl="1"/>
            <a:r>
              <a:rPr lang="en-US" dirty="0" err="1" smtClean="0"/>
              <a:t>View.postDelayed</a:t>
            </a:r>
            <a:r>
              <a:rPr lang="en-US" dirty="0" smtClean="0"/>
              <a:t>(</a:t>
            </a:r>
            <a:r>
              <a:rPr lang="en-US" dirty="0" err="1" smtClean="0"/>
              <a:t>Runnable,long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Activity.runOnUiThread</a:t>
            </a:r>
            <a:r>
              <a:rPr lang="en-US" dirty="0" smtClean="0"/>
              <a:t>(Runnable)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Asynchrone</a:t>
            </a:r>
            <a:r>
              <a:rPr lang="en-US" dirty="0"/>
              <a:t> </a:t>
            </a:r>
            <a:r>
              <a:rPr lang="en-US" dirty="0" err="1"/>
              <a:t>Verarbeitung</a:t>
            </a:r>
            <a:r>
              <a:rPr lang="en-US" dirty="0"/>
              <a:t/>
            </a:r>
            <a:br>
              <a:rPr lang="en-US" dirty="0"/>
            </a:b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Threading </a:t>
            </a:r>
            <a:r>
              <a:rPr lang="en-US" dirty="0" err="1"/>
              <a:t>Beispiel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de-AT" dirty="0"/>
          </a:p>
          <a:p>
            <a:endParaRPr lang="de-A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674370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0047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 </a:t>
            </a:r>
            <a:r>
              <a:rPr lang="en-US" dirty="0" err="1" smtClean="0"/>
              <a:t>Beispielcode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vorhergehenden</a:t>
            </a:r>
            <a:r>
              <a:rPr lang="en-US" dirty="0" smtClean="0"/>
              <a:t> </a:t>
            </a:r>
            <a:r>
              <a:rPr lang="en-US" dirty="0" err="1" smtClean="0"/>
              <a:t>Beispiel</a:t>
            </a:r>
            <a:r>
              <a:rPr lang="en-US" dirty="0" smtClean="0"/>
              <a:t> </a:t>
            </a:r>
            <a:r>
              <a:rPr lang="en-US" dirty="0" err="1" smtClean="0"/>
              <a:t>funktioniert</a:t>
            </a:r>
            <a:r>
              <a:rPr lang="en-US" dirty="0" smtClean="0"/>
              <a:t>,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sehr</a:t>
            </a:r>
            <a:r>
              <a:rPr lang="en-US" dirty="0" smtClean="0"/>
              <a:t> </a:t>
            </a:r>
            <a:r>
              <a:rPr lang="en-US" dirty="0" err="1" smtClean="0"/>
              <a:t>sperrig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lesen</a:t>
            </a:r>
            <a:r>
              <a:rPr lang="en-US" dirty="0" smtClean="0"/>
              <a:t> und </a:t>
            </a:r>
            <a:r>
              <a:rPr lang="en-US" dirty="0" err="1" smtClean="0"/>
              <a:t>schreiben</a:t>
            </a:r>
            <a:endParaRPr lang="en-US" dirty="0" smtClean="0"/>
          </a:p>
          <a:p>
            <a:r>
              <a:rPr lang="en-US" dirty="0" err="1" smtClean="0"/>
              <a:t>AsyncTask</a:t>
            </a:r>
            <a:r>
              <a:rPr lang="en-US" dirty="0" smtClean="0"/>
              <a:t> </a:t>
            </a:r>
            <a:r>
              <a:rPr lang="en-US" dirty="0" err="1" smtClean="0"/>
              <a:t>stellt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einfache</a:t>
            </a:r>
            <a:r>
              <a:rPr lang="en-US" dirty="0" smtClean="0"/>
              <a:t> </a:t>
            </a:r>
            <a:r>
              <a:rPr lang="en-US" dirty="0" err="1" smtClean="0"/>
              <a:t>Abstraktion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, um </a:t>
            </a:r>
            <a:r>
              <a:rPr lang="en-US" dirty="0" err="1" smtClean="0"/>
              <a:t>ähnliche</a:t>
            </a:r>
            <a:r>
              <a:rPr lang="en-US" dirty="0" smtClean="0"/>
              <a:t> </a:t>
            </a:r>
            <a:r>
              <a:rPr lang="en-US" dirty="0" err="1" smtClean="0"/>
              <a:t>Problemstellungen</a:t>
            </a:r>
            <a:r>
              <a:rPr lang="en-US" dirty="0" smtClean="0"/>
              <a:t> </a:t>
            </a:r>
            <a:r>
              <a:rPr lang="en-US" dirty="0" err="1" smtClean="0"/>
              <a:t>eleganter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lösen</a:t>
            </a:r>
            <a:endParaRPr lang="en-US" dirty="0" smtClean="0"/>
          </a:p>
          <a:p>
            <a:r>
              <a:rPr lang="en-US" dirty="0" err="1" smtClean="0"/>
              <a:t>AsyncTask</a:t>
            </a:r>
            <a:r>
              <a:rPr lang="en-US" dirty="0" smtClean="0"/>
              <a:t> </a:t>
            </a:r>
            <a:r>
              <a:rPr lang="en-US" dirty="0" err="1" smtClean="0"/>
              <a:t>lagert</a:t>
            </a:r>
            <a:r>
              <a:rPr lang="en-US" dirty="0" smtClean="0"/>
              <a:t> </a:t>
            </a:r>
            <a:r>
              <a:rPr lang="en-US" dirty="0" err="1" smtClean="0"/>
              <a:t>langwierige</a:t>
            </a:r>
            <a:r>
              <a:rPr lang="en-US" dirty="0" smtClean="0"/>
              <a:t> </a:t>
            </a:r>
            <a:r>
              <a:rPr lang="en-US" dirty="0" err="1" smtClean="0"/>
              <a:t>Verarbeitungen</a:t>
            </a:r>
            <a:r>
              <a:rPr lang="en-US" dirty="0" smtClean="0"/>
              <a:t> in den </a:t>
            </a:r>
            <a:r>
              <a:rPr lang="en-US" dirty="0" err="1" smtClean="0"/>
              <a:t>Hintergrund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(</a:t>
            </a:r>
            <a:r>
              <a:rPr lang="en-US" dirty="0" err="1" smtClean="0"/>
              <a:t>siehe</a:t>
            </a:r>
            <a:r>
              <a:rPr lang="en-US" dirty="0" smtClean="0"/>
              <a:t> </a:t>
            </a:r>
            <a:r>
              <a:rPr lang="en-US" b="1" i="1" dirty="0" err="1" smtClean="0"/>
              <a:t>doInBackground</a:t>
            </a:r>
            <a:r>
              <a:rPr lang="en-US" b="1" i="1" dirty="0" smtClean="0"/>
              <a:t>()</a:t>
            </a:r>
            <a:r>
              <a:rPr lang="en-US" dirty="0" smtClean="0"/>
              <a:t>) und </a:t>
            </a:r>
            <a:r>
              <a:rPr lang="en-US" dirty="0" err="1" smtClean="0"/>
              <a:t>gibt</a:t>
            </a:r>
            <a:r>
              <a:rPr lang="en-US" dirty="0" smtClean="0"/>
              <a:t> das </a:t>
            </a:r>
            <a:r>
              <a:rPr lang="en-US" dirty="0" err="1" smtClean="0"/>
              <a:t>Ergebniss</a:t>
            </a:r>
            <a:r>
              <a:rPr lang="en-US" dirty="0" smtClean="0"/>
              <a:t> </a:t>
            </a:r>
            <a:r>
              <a:rPr lang="en-US" dirty="0" err="1" smtClean="0"/>
              <a:t>wieder</a:t>
            </a:r>
            <a:r>
              <a:rPr lang="en-US" dirty="0" smtClean="0"/>
              <a:t> an den Main-Thread </a:t>
            </a:r>
            <a:r>
              <a:rPr lang="en-US" dirty="0" err="1" smtClean="0"/>
              <a:t>zurück</a:t>
            </a:r>
            <a:r>
              <a:rPr lang="en-US" dirty="0" smtClean="0"/>
              <a:t> (</a:t>
            </a:r>
            <a:r>
              <a:rPr lang="en-US" dirty="0" err="1" smtClean="0"/>
              <a:t>siehe</a:t>
            </a:r>
            <a:r>
              <a:rPr lang="en-US" dirty="0" smtClean="0"/>
              <a:t> </a:t>
            </a:r>
            <a:r>
              <a:rPr lang="en-US" b="1" i="1" dirty="0" err="1" smtClean="0"/>
              <a:t>onPostExecute</a:t>
            </a:r>
            <a:r>
              <a:rPr lang="en-US" b="1" i="1" dirty="0" smtClean="0"/>
              <a:t>()</a:t>
            </a:r>
            <a:r>
              <a:rPr lang="en-US" dirty="0" smtClean="0"/>
              <a:t>)  </a:t>
            </a:r>
          </a:p>
          <a:p>
            <a:r>
              <a:rPr lang="en-US" dirty="0" err="1" smtClean="0"/>
              <a:t>AsynTask</a:t>
            </a:r>
            <a:r>
              <a:rPr lang="en-US" dirty="0" smtClean="0"/>
              <a:t> </a:t>
            </a:r>
            <a:r>
              <a:rPr lang="en-US" dirty="0" err="1" smtClean="0"/>
              <a:t>sollte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kurzweiligere</a:t>
            </a:r>
            <a:r>
              <a:rPr lang="en-US" dirty="0" smtClean="0"/>
              <a:t> </a:t>
            </a:r>
            <a:r>
              <a:rPr lang="en-US" dirty="0" err="1" smtClean="0"/>
              <a:t>Aufgaben</a:t>
            </a:r>
            <a:r>
              <a:rPr lang="en-US" dirty="0" smtClean="0"/>
              <a:t> </a:t>
            </a:r>
            <a:r>
              <a:rPr lang="en-US" dirty="0" err="1" smtClean="0"/>
              <a:t>verwendet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(</a:t>
            </a:r>
            <a:r>
              <a:rPr lang="en-US" dirty="0" err="1" smtClean="0"/>
              <a:t>einige</a:t>
            </a:r>
            <a:r>
              <a:rPr lang="en-US" dirty="0" smtClean="0"/>
              <a:t> </a:t>
            </a:r>
            <a:r>
              <a:rPr lang="en-US" dirty="0" err="1" smtClean="0"/>
              <a:t>Sekunden</a:t>
            </a:r>
            <a:r>
              <a:rPr lang="en-US" dirty="0" smtClean="0"/>
              <a:t>)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Asynchrone</a:t>
            </a:r>
            <a:r>
              <a:rPr lang="en-US" dirty="0"/>
              <a:t> </a:t>
            </a:r>
            <a:r>
              <a:rPr lang="en-US" dirty="0" err="1"/>
              <a:t>Verarbeitung</a:t>
            </a:r>
            <a:r>
              <a:rPr lang="en-US" dirty="0"/>
              <a:t/>
            </a:r>
            <a:br>
              <a:rPr lang="en-US" dirty="0"/>
            </a:b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AsyncTask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2931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Erweiterung</a:t>
            </a:r>
            <a:r>
              <a:rPr lang="en-US" dirty="0" smtClean="0"/>
              <a:t> der </a:t>
            </a:r>
            <a:r>
              <a:rPr lang="en-US" dirty="0" err="1" smtClean="0"/>
              <a:t>Klasse</a:t>
            </a:r>
            <a:r>
              <a:rPr lang="en-US" dirty="0" smtClean="0"/>
              <a:t> </a:t>
            </a:r>
            <a:r>
              <a:rPr lang="en-US" dirty="0" err="1" smtClean="0"/>
              <a:t>AsyncTask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Die </a:t>
            </a:r>
            <a:r>
              <a:rPr lang="en-US" dirty="0" err="1" smtClean="0"/>
              <a:t>langwierige</a:t>
            </a:r>
            <a:r>
              <a:rPr lang="en-US" dirty="0" smtClean="0"/>
              <a:t> </a:t>
            </a:r>
            <a:r>
              <a:rPr lang="en-US" dirty="0" err="1" smtClean="0"/>
              <a:t>Verarbeitung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in den</a:t>
            </a:r>
            <a:br>
              <a:rPr lang="en-US" dirty="0" smtClean="0"/>
            </a:br>
            <a:r>
              <a:rPr lang="en-US" dirty="0" err="1" smtClean="0"/>
              <a:t>Hintergrund</a:t>
            </a:r>
            <a:r>
              <a:rPr lang="en-US" dirty="0" smtClean="0"/>
              <a:t> </a:t>
            </a:r>
            <a:r>
              <a:rPr lang="en-US" dirty="0" err="1" smtClean="0"/>
              <a:t>ausgelagert</a:t>
            </a:r>
            <a:endParaRPr lang="en-US" dirty="0" smtClean="0"/>
          </a:p>
          <a:p>
            <a:pPr lvl="1"/>
            <a:r>
              <a:rPr lang="en-US" dirty="0" smtClean="0"/>
              <a:t>Die Manipulation der UI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wieder</a:t>
            </a:r>
            <a:r>
              <a:rPr lang="en-US" dirty="0" smtClean="0"/>
              <a:t> an den</a:t>
            </a:r>
            <a:br>
              <a:rPr lang="en-US" dirty="0" smtClean="0"/>
            </a:br>
            <a:r>
              <a:rPr lang="en-US" dirty="0" smtClean="0"/>
              <a:t>Main-Thread </a:t>
            </a:r>
            <a:r>
              <a:rPr lang="en-US" dirty="0" err="1" smtClean="0"/>
              <a:t>übergeben</a:t>
            </a:r>
            <a:endParaRPr lang="de-AT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Asynchrone</a:t>
            </a:r>
            <a:r>
              <a:rPr lang="en-US" dirty="0"/>
              <a:t> </a:t>
            </a:r>
            <a:r>
              <a:rPr lang="en-US" dirty="0" err="1"/>
              <a:t>Verarbeitung</a:t>
            </a:r>
            <a:r>
              <a:rPr lang="en-US" dirty="0"/>
              <a:t/>
            </a:r>
            <a:br>
              <a:rPr lang="en-US" dirty="0"/>
            </a:b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Threading </a:t>
            </a:r>
            <a:r>
              <a:rPr lang="en-US" dirty="0" err="1" smtClean="0"/>
              <a:t>Beispiel</a:t>
            </a:r>
            <a:r>
              <a:rPr lang="en-US" dirty="0" smtClean="0"/>
              <a:t> 3</a:t>
            </a:r>
            <a:endParaRPr lang="de-A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990600"/>
            <a:ext cx="674370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695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AsyncTask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3 Generics </a:t>
            </a:r>
            <a:r>
              <a:rPr lang="en-US" dirty="0" err="1" smtClean="0"/>
              <a:t>definiert</a:t>
            </a:r>
            <a:endParaRPr lang="en-US" dirty="0" smtClean="0"/>
          </a:p>
          <a:p>
            <a:pPr lvl="1"/>
            <a:r>
              <a:rPr lang="en-US" u="sng" dirty="0" err="1" smtClean="0"/>
              <a:t>Params</a:t>
            </a:r>
            <a:r>
              <a:rPr lang="en-US" dirty="0" smtClean="0"/>
              <a:t>: </a:t>
            </a:r>
            <a:r>
              <a:rPr lang="en-US" dirty="0" err="1" smtClean="0"/>
              <a:t>Übergabeparameter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den </a:t>
            </a:r>
            <a:r>
              <a:rPr lang="en-US" dirty="0" err="1" smtClean="0"/>
              <a:t>Hintergrundthread</a:t>
            </a:r>
            <a:endParaRPr lang="en-US" dirty="0" smtClean="0"/>
          </a:p>
          <a:p>
            <a:pPr lvl="1"/>
            <a:r>
              <a:rPr lang="en-US" u="sng" dirty="0" smtClean="0"/>
              <a:t>Progress</a:t>
            </a:r>
            <a:r>
              <a:rPr lang="en-US" dirty="0" smtClean="0"/>
              <a:t>: </a:t>
            </a:r>
            <a:r>
              <a:rPr lang="en-US" dirty="0" err="1" smtClean="0"/>
              <a:t>Werte</a:t>
            </a:r>
            <a:r>
              <a:rPr lang="en-US" dirty="0" smtClean="0"/>
              <a:t> </a:t>
            </a: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kontinuierlich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den </a:t>
            </a:r>
            <a:r>
              <a:rPr lang="en-US" dirty="0" err="1" smtClean="0"/>
              <a:t>Verlauf</a:t>
            </a:r>
            <a:r>
              <a:rPr lang="en-US" dirty="0" smtClean="0"/>
              <a:t> </a:t>
            </a:r>
            <a:r>
              <a:rPr lang="en-US" dirty="0" err="1" smtClean="0"/>
              <a:t>informieren</a:t>
            </a:r>
            <a:endParaRPr lang="en-US" dirty="0" smtClean="0"/>
          </a:p>
          <a:p>
            <a:pPr lvl="1"/>
            <a:r>
              <a:rPr lang="en-US" u="sng" dirty="0" smtClean="0"/>
              <a:t>Result</a:t>
            </a:r>
            <a:r>
              <a:rPr lang="en-US" dirty="0" smtClean="0"/>
              <a:t>: Das </a:t>
            </a:r>
            <a:r>
              <a:rPr lang="en-US" dirty="0" err="1" smtClean="0"/>
              <a:t>Ergebnis</a:t>
            </a:r>
            <a:r>
              <a:rPr lang="en-US" dirty="0" smtClean="0"/>
              <a:t> der </a:t>
            </a:r>
            <a:r>
              <a:rPr lang="en-US" dirty="0" err="1" smtClean="0"/>
              <a:t>Verarbeitung</a:t>
            </a:r>
            <a:endParaRPr lang="en-US" dirty="0" smtClean="0"/>
          </a:p>
          <a:p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Generics </a:t>
            </a:r>
            <a:r>
              <a:rPr lang="en-US" dirty="0" err="1" smtClean="0"/>
              <a:t>müssen</a:t>
            </a:r>
            <a:r>
              <a:rPr lang="en-US" dirty="0" smtClean="0"/>
              <a:t> </a:t>
            </a:r>
            <a:r>
              <a:rPr lang="en-US" dirty="0" err="1" smtClean="0"/>
              <a:t>gesetzt</a:t>
            </a:r>
            <a:r>
              <a:rPr lang="en-US" dirty="0" smtClean="0"/>
              <a:t> </a:t>
            </a:r>
            <a:r>
              <a:rPr lang="en-US" dirty="0" err="1" smtClean="0"/>
              <a:t>sein</a:t>
            </a:r>
            <a:r>
              <a:rPr lang="en-US" dirty="0" smtClean="0"/>
              <a:t>, void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ebenfalls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Datentyp</a:t>
            </a:r>
            <a:r>
              <a:rPr lang="en-US" dirty="0" smtClean="0"/>
              <a:t> </a:t>
            </a:r>
            <a:r>
              <a:rPr lang="en-US" dirty="0" err="1" smtClean="0"/>
              <a:t>angegeben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r>
              <a:rPr lang="en-US" dirty="0" err="1" smtClean="0"/>
              <a:t>AsyncTask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die </a:t>
            </a:r>
            <a:r>
              <a:rPr lang="en-US" dirty="0" err="1" smtClean="0"/>
              <a:t>Methode</a:t>
            </a:r>
            <a:r>
              <a:rPr lang="en-US" dirty="0" smtClean="0"/>
              <a:t> </a:t>
            </a:r>
            <a:r>
              <a:rPr lang="en-US" b="1" i="1" dirty="0" smtClean="0"/>
              <a:t>execute(</a:t>
            </a:r>
            <a:r>
              <a:rPr lang="en-US" b="1" i="1" dirty="0" err="1" smtClean="0"/>
              <a:t>Params</a:t>
            </a:r>
            <a:r>
              <a:rPr lang="en-US" b="1" i="1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gestartet</a:t>
            </a:r>
            <a:endParaRPr lang="en-US" dirty="0" smtClean="0"/>
          </a:p>
          <a:p>
            <a:r>
              <a:rPr lang="en-US" dirty="0" smtClean="0"/>
              <a:t>Das </a:t>
            </a:r>
            <a:r>
              <a:rPr lang="en-US" dirty="0" err="1" smtClean="0"/>
              <a:t>Ende</a:t>
            </a:r>
            <a:r>
              <a:rPr lang="en-US" dirty="0" smtClean="0"/>
              <a:t> des </a:t>
            </a:r>
            <a:r>
              <a:rPr lang="en-US" dirty="0" err="1" smtClean="0"/>
              <a:t>AsyncTasks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das </a:t>
            </a:r>
            <a:r>
              <a:rPr lang="en-US" dirty="0" err="1" smtClean="0"/>
              <a:t>Ereignis</a:t>
            </a:r>
            <a:r>
              <a:rPr lang="en-US" dirty="0" smtClean="0"/>
              <a:t> </a:t>
            </a:r>
            <a:r>
              <a:rPr lang="en-US" b="1" i="1" dirty="0" err="1" smtClean="0"/>
              <a:t>onPostExecute</a:t>
            </a:r>
            <a:r>
              <a:rPr lang="en-US" b="1" i="1" dirty="0" smtClean="0"/>
              <a:t>(Result) </a:t>
            </a:r>
            <a:r>
              <a:rPr lang="en-US" dirty="0" err="1" smtClean="0"/>
              <a:t>eingeleitet</a:t>
            </a:r>
            <a:r>
              <a:rPr lang="en-US" dirty="0" smtClean="0"/>
              <a:t>, dieses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innerhalb</a:t>
            </a:r>
            <a:r>
              <a:rPr lang="en-US" dirty="0" smtClean="0"/>
              <a:t> des Main-Threads </a:t>
            </a:r>
            <a:r>
              <a:rPr lang="en-US" dirty="0" err="1" smtClean="0"/>
              <a:t>ausgeführt</a:t>
            </a:r>
            <a:endParaRPr lang="en-US" dirty="0" smtClean="0"/>
          </a:p>
          <a:p>
            <a:r>
              <a:rPr lang="en-US" dirty="0" smtClean="0"/>
              <a:t>Der </a:t>
            </a:r>
            <a:r>
              <a:rPr lang="en-US" dirty="0" err="1" smtClean="0"/>
              <a:t>Verarbeitungsverlauf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Ereignisse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an die </a:t>
            </a:r>
            <a:r>
              <a:rPr lang="en-US" dirty="0" err="1" smtClean="0"/>
              <a:t>Methode</a:t>
            </a:r>
            <a:r>
              <a:rPr lang="en-US" dirty="0" smtClean="0"/>
              <a:t> </a:t>
            </a:r>
            <a:r>
              <a:rPr lang="en-US" b="1" i="1" dirty="0" err="1" smtClean="0"/>
              <a:t>onProgressUpdate</a:t>
            </a:r>
            <a:r>
              <a:rPr lang="en-US" b="1" i="1" dirty="0" smtClean="0"/>
              <a:t>(Progress) </a:t>
            </a:r>
            <a:r>
              <a:rPr lang="en-US" dirty="0" err="1" smtClean="0"/>
              <a:t>wiedergegeben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Asynchrone</a:t>
            </a:r>
            <a:r>
              <a:rPr lang="en-US" dirty="0"/>
              <a:t> </a:t>
            </a:r>
            <a:r>
              <a:rPr lang="en-US" dirty="0" err="1"/>
              <a:t>Verarbeitung</a:t>
            </a:r>
            <a:r>
              <a:rPr lang="en-US" dirty="0"/>
              <a:t/>
            </a:r>
            <a:br>
              <a:rPr lang="en-US" dirty="0"/>
            </a:b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Anwenden</a:t>
            </a:r>
            <a:r>
              <a:rPr lang="en-US" dirty="0" smtClean="0"/>
              <a:t> von </a:t>
            </a:r>
            <a:r>
              <a:rPr lang="en-US" dirty="0" err="1" smtClean="0"/>
              <a:t>AsyncTask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36949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Asynchrone</a:t>
            </a:r>
            <a:r>
              <a:rPr lang="en-US" dirty="0"/>
              <a:t> </a:t>
            </a:r>
            <a:r>
              <a:rPr lang="en-US" dirty="0" err="1"/>
              <a:t>Verarbeitung</a:t>
            </a:r>
            <a:r>
              <a:rPr lang="en-US" dirty="0"/>
              <a:t/>
            </a:r>
            <a:br>
              <a:rPr lang="en-US" dirty="0"/>
            </a:b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AsyncTask</a:t>
            </a:r>
            <a:r>
              <a:rPr lang="en-US" dirty="0" smtClean="0"/>
              <a:t> </a:t>
            </a:r>
            <a:r>
              <a:rPr lang="en-US" dirty="0" err="1" smtClean="0"/>
              <a:t>Beispiel</a:t>
            </a:r>
            <a:endParaRPr lang="de-AT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8769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eckige Legende 4"/>
          <p:cNvSpPr/>
          <p:nvPr/>
        </p:nvSpPr>
        <p:spPr>
          <a:xfrm>
            <a:off x="6553200" y="838200"/>
            <a:ext cx="2362200" cy="1371600"/>
          </a:xfrm>
          <a:prstGeom prst="wedgeRectCallout">
            <a:avLst>
              <a:gd name="adj1" fmla="val -66532"/>
              <a:gd name="adj2" fmla="val -746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Deklaration</a:t>
            </a:r>
            <a:r>
              <a:rPr lang="en-US" dirty="0" smtClean="0"/>
              <a:t> der Generics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Params</a:t>
            </a:r>
            <a:r>
              <a:rPr lang="en-US" dirty="0" smtClean="0"/>
              <a:t>, Progress und Result</a:t>
            </a:r>
            <a:endParaRPr lang="de-AT" dirty="0"/>
          </a:p>
        </p:txBody>
      </p:sp>
      <p:sp>
        <p:nvSpPr>
          <p:cNvPr id="7" name="Rechteckige Legende 6"/>
          <p:cNvSpPr/>
          <p:nvPr/>
        </p:nvSpPr>
        <p:spPr>
          <a:xfrm>
            <a:off x="5638800" y="2438400"/>
            <a:ext cx="3276600" cy="1066800"/>
          </a:xfrm>
          <a:prstGeom prst="wedgeRectCallout">
            <a:avLst>
              <a:gd name="adj1" fmla="val -93951"/>
              <a:gd name="adj2" fmla="val -10052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Methode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Hintergrundthread</a:t>
            </a:r>
            <a:r>
              <a:rPr lang="en-US" dirty="0" smtClean="0"/>
              <a:t> </a:t>
            </a:r>
            <a:r>
              <a:rPr lang="en-US" dirty="0" err="1" smtClean="0"/>
              <a:t>ausgeführt</a:t>
            </a:r>
            <a:endParaRPr lang="de-AT" dirty="0"/>
          </a:p>
        </p:txBody>
      </p:sp>
      <p:sp>
        <p:nvSpPr>
          <p:cNvPr id="8" name="Rechteckige Legende 7"/>
          <p:cNvSpPr/>
          <p:nvPr/>
        </p:nvSpPr>
        <p:spPr>
          <a:xfrm>
            <a:off x="5638800" y="3733800"/>
            <a:ext cx="3276600" cy="1066800"/>
          </a:xfrm>
          <a:prstGeom prst="wedgeRectCallout">
            <a:avLst>
              <a:gd name="adj1" fmla="val -61974"/>
              <a:gd name="adj2" fmla="val -2552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Der </a:t>
            </a:r>
            <a:r>
              <a:rPr lang="en-US" dirty="0" err="1" smtClean="0"/>
              <a:t>Verarbeitungsverlauf</a:t>
            </a:r>
            <a:r>
              <a:rPr lang="en-US" dirty="0" smtClean="0"/>
              <a:t> (Progress) </a:t>
            </a:r>
            <a:r>
              <a:rPr lang="en-US" dirty="0" err="1" smtClean="0"/>
              <a:t>wird</a:t>
            </a:r>
            <a:r>
              <a:rPr lang="en-US" dirty="0" smtClean="0"/>
              <a:t> an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Methode</a:t>
            </a:r>
            <a:r>
              <a:rPr lang="en-US" dirty="0" smtClean="0"/>
              <a:t> </a:t>
            </a:r>
            <a:r>
              <a:rPr lang="en-US" dirty="0" err="1" smtClean="0"/>
              <a:t>weitergeleitet</a:t>
            </a:r>
            <a:endParaRPr lang="de-AT" dirty="0"/>
          </a:p>
        </p:txBody>
      </p:sp>
      <p:sp>
        <p:nvSpPr>
          <p:cNvPr id="9" name="Rechteckige Legende 8"/>
          <p:cNvSpPr/>
          <p:nvPr/>
        </p:nvSpPr>
        <p:spPr>
          <a:xfrm>
            <a:off x="3133725" y="5105400"/>
            <a:ext cx="3276600" cy="1066800"/>
          </a:xfrm>
          <a:prstGeom prst="wedgeRectCallout">
            <a:avLst>
              <a:gd name="adj1" fmla="val -57323"/>
              <a:gd name="adj2" fmla="val -6123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Letztlich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das </a:t>
            </a:r>
            <a:r>
              <a:rPr lang="en-US" dirty="0" err="1" smtClean="0"/>
              <a:t>Ergebnis</a:t>
            </a:r>
            <a:r>
              <a:rPr lang="en-US" dirty="0" smtClean="0"/>
              <a:t> (Result) </a:t>
            </a:r>
            <a:r>
              <a:rPr lang="en-US" dirty="0" err="1" smtClean="0"/>
              <a:t>innerhalb</a:t>
            </a:r>
            <a:r>
              <a:rPr lang="en-US" dirty="0" smtClean="0"/>
              <a:t> </a:t>
            </a:r>
            <a:r>
              <a:rPr lang="en-US" dirty="0" err="1" smtClean="0"/>
              <a:t>dieser</a:t>
            </a:r>
            <a:r>
              <a:rPr lang="en-US" dirty="0" smtClean="0"/>
              <a:t> </a:t>
            </a:r>
            <a:r>
              <a:rPr lang="en-US" dirty="0" err="1" smtClean="0"/>
              <a:t>Methode</a:t>
            </a:r>
            <a:r>
              <a:rPr lang="en-US" dirty="0" smtClean="0"/>
              <a:t> </a:t>
            </a:r>
            <a:r>
              <a:rPr lang="en-US" dirty="0" err="1" smtClean="0"/>
              <a:t>verarbeitet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27160453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 FH Kufstein">
  <a:themeElements>
    <a:clrScheme name="SEM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4CA39"/>
      </a:accent1>
      <a:accent2>
        <a:srgbClr val="C0504D"/>
      </a:accent2>
      <a:accent3>
        <a:srgbClr val="7F7F7F"/>
      </a:accent3>
      <a:accent4>
        <a:srgbClr val="7F7F7F"/>
      </a:accent4>
      <a:accent5>
        <a:srgbClr val="7F7F7F"/>
      </a:accent5>
      <a:accent6>
        <a:srgbClr val="F79646"/>
      </a:accent6>
      <a:hlink>
        <a:srgbClr val="0000FF"/>
      </a:hlink>
      <a:folHlink>
        <a:srgbClr val="800080"/>
      </a:folHlink>
    </a:clrScheme>
    <a:fontScheme name="SEM">
      <a:majorFont>
        <a:latin typeface="Open Sans Ligh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911</Words>
  <Application>Microsoft Office PowerPoint</Application>
  <PresentationFormat>Bildschirmpräsentation (4:3)</PresentationFormat>
  <Paragraphs>157</Paragraphs>
  <Slides>19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Android FH Kufstein</vt:lpstr>
      <vt:lpstr>Asynchrone Verarbeitung </vt:lpstr>
      <vt:lpstr>Asynchrone Verarbeitung </vt:lpstr>
      <vt:lpstr>Asynchrone Verarbeitung </vt:lpstr>
      <vt:lpstr>Asynchrone Verarbeitung </vt:lpstr>
      <vt:lpstr>Asynchrone Verarbeitung </vt:lpstr>
      <vt:lpstr>Asynchrone Verarbeitung </vt:lpstr>
      <vt:lpstr>Asynchrone Verarbeitung </vt:lpstr>
      <vt:lpstr>Asynchrone Verarbeitung </vt:lpstr>
      <vt:lpstr>Asynchrone Verarbeitung </vt:lpstr>
      <vt:lpstr>Asynchrone Verarbeitung </vt:lpstr>
      <vt:lpstr>Asynchrone Verarbeitung </vt:lpstr>
      <vt:lpstr>Asynchrone Verarbeitung </vt:lpstr>
      <vt:lpstr>Asynchrone Verarbeitung </vt:lpstr>
      <vt:lpstr>Asynchrone Verarbeitung </vt:lpstr>
      <vt:lpstr>Asynchrone Verarbeitung </vt:lpstr>
      <vt:lpstr>Asynchrone Verarbeitung </vt:lpstr>
      <vt:lpstr>Asynchrone Verarbeitung </vt:lpstr>
      <vt:lpstr>Asynchrone Verarbeitung </vt:lpstr>
      <vt:lpstr>Asynchrone Verarbeitung 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 - Asynchrone Verarbeitung</dc:title>
  <dc:subject/>
  <dc:creator>Stefan Huber</dc:creator>
  <cp:keywords>Mobile Entwicklung</cp:keywords>
  <dc:description/>
  <cp:lastModifiedBy>stefan</cp:lastModifiedBy>
  <cp:revision>270</cp:revision>
  <dcterms:created xsi:type="dcterms:W3CDTF">2014-06-30T16:52:05Z</dcterms:created>
  <dcterms:modified xsi:type="dcterms:W3CDTF">2015-04-12T15:56:38Z</dcterms:modified>
  <cp:category/>
</cp:coreProperties>
</file>