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256" r:id="rId2"/>
    <p:sldId id="271" r:id="rId3"/>
    <p:sldId id="296" r:id="rId4"/>
    <p:sldId id="297" r:id="rId5"/>
    <p:sldId id="298" r:id="rId6"/>
    <p:sldId id="300" r:id="rId7"/>
    <p:sldId id="301" r:id="rId8"/>
    <p:sldId id="302" r:id="rId9"/>
    <p:sldId id="303" r:id="rId10"/>
    <p:sldId id="304" r:id="rId11"/>
    <p:sldId id="299" r:id="rId12"/>
    <p:sldId id="305" r:id="rId13"/>
    <p:sldId id="307" r:id="rId14"/>
    <p:sldId id="306" r:id="rId15"/>
    <p:sldId id="308" r:id="rId16"/>
    <p:sldId id="309" r:id="rId17"/>
    <p:sldId id="310" r:id="rId18"/>
    <p:sldId id="311" r:id="rId19"/>
    <p:sldId id="313" r:id="rId20"/>
    <p:sldId id="312" r:id="rId21"/>
    <p:sldId id="314" r:id="rId22"/>
    <p:sldId id="315" r:id="rId23"/>
    <p:sldId id="318" r:id="rId24"/>
    <p:sldId id="317" r:id="rId25"/>
    <p:sldId id="319" r:id="rId26"/>
    <p:sldId id="323" r:id="rId27"/>
    <p:sldId id="324" r:id="rId28"/>
    <p:sldId id="320" r:id="rId29"/>
    <p:sldId id="321" r:id="rId30"/>
    <p:sldId id="322" r:id="rId31"/>
    <p:sldId id="295" r:id="rId3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60000"/>
    <a:srgbClr val="FF0000"/>
    <a:srgbClr val="3F3278"/>
    <a:srgbClr val="FE41E8"/>
    <a:srgbClr val="960000"/>
    <a:srgbClr val="FFA200"/>
    <a:srgbClr val="027FD2"/>
    <a:srgbClr val="0A5C8B"/>
    <a:srgbClr val="00214C"/>
    <a:srgbClr val="4545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71" autoAdjust="0"/>
    <p:restoredTop sz="94660"/>
  </p:normalViewPr>
  <p:slideViewPr>
    <p:cSldViewPr>
      <p:cViewPr>
        <p:scale>
          <a:sx n="90" d="100"/>
          <a:sy n="90" d="100"/>
        </p:scale>
        <p:origin x="-108" y="-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1992" y="-72"/>
      </p:cViewPr>
      <p:guideLst>
        <p:guide orient="horz" pos="2880"/>
        <p:guide pos="2160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8F369E-974D-49A4-AF42-0B67B785ADDA}" type="datetimeFigureOut">
              <a:rPr lang="en-US" smtClean="0"/>
              <a:pPr/>
              <a:t>10/18/2015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135983-DB16-4F97-A0A5-7F04C444B1D6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1043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837974-E838-4106-B7D1-17F3718687EC}" type="datetimeFigureOut">
              <a:rPr lang="en-US" smtClean="0"/>
              <a:pPr/>
              <a:t>10/18/2015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6091ED-72C6-42C0-96CB-72EF15154A4A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9523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091ED-72C6-42C0-96CB-72EF15154A4A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0894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>
          <a:xfrm>
            <a:off x="533400" y="2312313"/>
            <a:ext cx="5562600" cy="492443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FontTx/>
              <a:buNone/>
              <a:defRPr>
                <a:latin typeface="Open Sans Light" pitchFamily="34" charset="0"/>
                <a:ea typeface="Open Sans Light" pitchFamily="34" charset="0"/>
                <a:cs typeface="Open Sans Light" pitchFamily="34" charset="0"/>
              </a:defRPr>
            </a:lvl1pPr>
            <a:lvl2pPr marL="457200" indent="0" algn="l">
              <a:buNone/>
              <a:defRPr>
                <a:latin typeface="Open Sans Light" pitchFamily="34" charset="0"/>
                <a:ea typeface="Open Sans Light" pitchFamily="34" charset="0"/>
                <a:cs typeface="Open Sans Light" pitchFamily="34" charset="0"/>
              </a:defRPr>
            </a:lvl2pPr>
          </a:lstStyle>
          <a:p>
            <a:pPr lvl="0"/>
            <a:endParaRPr lang="de-AT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AT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nhalt (einspaltig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19200"/>
            <a:ext cx="7620000" cy="4800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 b="0" i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  <a:lvl2pPr>
              <a:defRPr sz="2200" b="0" i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2pPr>
            <a:lvl3pPr>
              <a:defRPr sz="2000" b="0" i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3pPr>
            <a:lvl4pPr>
              <a:defRPr sz="1600" b="0" i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4pPr>
            <a:lvl5pPr>
              <a:defRPr sz="1400" b="0" i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609600" y="304800"/>
            <a:ext cx="7620000" cy="5334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>
                <a:latin typeface="Open Sans Light" pitchFamily="34" charset="0"/>
                <a:ea typeface="Open Sans Light" pitchFamily="34" charset="0"/>
                <a:cs typeface="Open Sans Light" pitchFamily="34" charset="0"/>
              </a:defRPr>
            </a:lvl1pPr>
            <a:lvl2pPr marL="457200" indent="0">
              <a:buFontTx/>
              <a:buNone/>
              <a:defRPr>
                <a:latin typeface="+mj-lt"/>
              </a:defRPr>
            </a:lvl2pPr>
            <a:lvl3pPr marL="914400" indent="0">
              <a:buFontTx/>
              <a:buNone/>
              <a:defRPr>
                <a:latin typeface="+mj-lt"/>
              </a:defRPr>
            </a:lvl3pPr>
            <a:lvl4pPr marL="1371600" indent="0">
              <a:buFontTx/>
              <a:buNone/>
              <a:defRPr>
                <a:latin typeface="+mj-lt"/>
              </a:defRPr>
            </a:lvl4pPr>
            <a:lvl5pPr marL="1828800" indent="0">
              <a:buFontTx/>
              <a:buNone/>
              <a:defRPr>
                <a:latin typeface="+mj-lt"/>
              </a:defRPr>
            </a:lvl5pPr>
          </a:lstStyle>
          <a:p>
            <a:pPr lvl="0"/>
            <a:endParaRPr lang="de-AT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19200"/>
            <a:ext cx="3657600" cy="4800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 b="0" i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  <a:lvl2pPr>
              <a:defRPr sz="2200" b="0" i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2pPr>
            <a:lvl3pPr>
              <a:defRPr sz="2000" b="0" i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3pPr>
            <a:lvl4pPr>
              <a:defRPr sz="1600" b="0" i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4pPr>
            <a:lvl5pPr>
              <a:defRPr sz="1400" b="0" i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4419600" y="1219200"/>
            <a:ext cx="3657600" cy="479882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 b="0" i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  <a:lvl2pPr>
              <a:defRPr sz="2200" b="0" i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2pPr>
            <a:lvl3pPr>
              <a:defRPr sz="2000" b="0" i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3pPr>
            <a:lvl4pPr>
              <a:defRPr sz="1600" b="0" i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4pPr>
            <a:lvl5pPr>
              <a:defRPr sz="1400" b="0" i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7" name="Textplatzhalter 7"/>
          <p:cNvSpPr>
            <a:spLocks noGrp="1"/>
          </p:cNvSpPr>
          <p:nvPr>
            <p:ph type="body" sz="quarter" idx="11"/>
          </p:nvPr>
        </p:nvSpPr>
        <p:spPr>
          <a:xfrm>
            <a:off x="609600" y="304800"/>
            <a:ext cx="7620000" cy="5334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>
                <a:latin typeface="Open Sans Light" pitchFamily="34" charset="0"/>
                <a:ea typeface="Open Sans Light" pitchFamily="34" charset="0"/>
                <a:cs typeface="Open Sans Light" pitchFamily="34" charset="0"/>
              </a:defRPr>
            </a:lvl1pPr>
            <a:lvl2pPr marL="457200" indent="0">
              <a:buFontTx/>
              <a:buNone/>
              <a:defRPr>
                <a:latin typeface="+mj-lt"/>
              </a:defRPr>
            </a:lvl2pPr>
            <a:lvl3pPr marL="914400" indent="0">
              <a:buFontTx/>
              <a:buNone/>
              <a:defRPr>
                <a:latin typeface="+mj-lt"/>
              </a:defRPr>
            </a:lvl3pPr>
            <a:lvl4pPr marL="1371600" indent="0">
              <a:buFontTx/>
              <a:buNone/>
              <a:defRPr>
                <a:latin typeface="+mj-lt"/>
              </a:defRPr>
            </a:lvl4pPr>
            <a:lvl5pPr marL="1828800" indent="0">
              <a:buFontTx/>
              <a:buNone/>
              <a:defRPr>
                <a:latin typeface="+mj-lt"/>
              </a:defRPr>
            </a:lvl5pPr>
          </a:lstStyle>
          <a:p>
            <a:pPr lvl="0"/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339536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5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609600" y="304800"/>
            <a:ext cx="7620000" cy="5334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>
                <a:latin typeface="Open Sans Light" pitchFamily="34" charset="0"/>
                <a:ea typeface="Open Sans Light" pitchFamily="34" charset="0"/>
                <a:cs typeface="Open Sans Light" pitchFamily="34" charset="0"/>
              </a:defRPr>
            </a:lvl1pPr>
            <a:lvl2pPr marL="457200" indent="0">
              <a:buFontTx/>
              <a:buNone/>
              <a:defRPr>
                <a:latin typeface="+mj-lt"/>
              </a:defRPr>
            </a:lvl2pPr>
            <a:lvl3pPr marL="914400" indent="0">
              <a:buFontTx/>
              <a:buNone/>
              <a:defRPr>
                <a:latin typeface="+mj-lt"/>
              </a:defRPr>
            </a:lvl3pPr>
            <a:lvl4pPr marL="1371600" indent="0">
              <a:buFontTx/>
              <a:buNone/>
              <a:defRPr>
                <a:latin typeface="+mj-lt"/>
              </a:defRPr>
            </a:lvl4pPr>
            <a:lvl5pPr marL="1828800" indent="0">
              <a:buFontTx/>
              <a:buNone/>
              <a:defRPr>
                <a:latin typeface="+mj-lt"/>
              </a:defRPr>
            </a:lvl5pPr>
          </a:lstStyle>
          <a:p>
            <a:pPr lvl="0"/>
            <a:endParaRPr lang="de-AT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4638"/>
            <a:ext cx="7543800" cy="563562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19200"/>
            <a:ext cx="3657600" cy="3962400"/>
          </a:xfrm>
          <a:prstGeom prst="rect">
            <a:avLst/>
          </a:prstGeom>
        </p:spPr>
        <p:txBody>
          <a:bodyPr/>
          <a:lstStyle>
            <a:lvl1pPr>
              <a:defRPr sz="2400" b="0" i="0">
                <a:solidFill>
                  <a:schemeClr val="tx1">
                    <a:lumMod val="75000"/>
                    <a:lumOff val="25000"/>
                  </a:schemeClr>
                </a:solidFill>
                <a:latin typeface="Helvetica Neue Thin"/>
                <a:cs typeface="Helvetica Neue Thin"/>
              </a:defRPr>
            </a:lvl1pPr>
            <a:lvl2pPr>
              <a:defRPr sz="2200" b="0" i="0">
                <a:solidFill>
                  <a:schemeClr val="tx1">
                    <a:lumMod val="75000"/>
                    <a:lumOff val="25000"/>
                  </a:schemeClr>
                </a:solidFill>
                <a:latin typeface="Helvetica Neue Thin"/>
                <a:cs typeface="Helvetica Neue Thin"/>
              </a:defRPr>
            </a:lvl2pPr>
            <a:lvl3pPr>
              <a:defRPr sz="2000" b="0" i="0">
                <a:solidFill>
                  <a:schemeClr val="tx1">
                    <a:lumMod val="75000"/>
                    <a:lumOff val="25000"/>
                  </a:schemeClr>
                </a:solidFill>
                <a:latin typeface="Helvetica Neue Thin"/>
                <a:cs typeface="Helvetica Neue Thin"/>
              </a:defRPr>
            </a:lvl3pPr>
            <a:lvl4pPr>
              <a:defRPr sz="1600" b="0" i="0">
                <a:solidFill>
                  <a:schemeClr val="tx1">
                    <a:lumMod val="75000"/>
                    <a:lumOff val="25000"/>
                  </a:schemeClr>
                </a:solidFill>
                <a:latin typeface="Helvetica Neue Thin"/>
                <a:cs typeface="Helvetica Neue Thin"/>
              </a:defRPr>
            </a:lvl4pPr>
            <a:lvl5pPr>
              <a:defRPr sz="1400" b="0" i="0">
                <a:solidFill>
                  <a:schemeClr val="tx1">
                    <a:lumMod val="75000"/>
                    <a:lumOff val="25000"/>
                  </a:schemeClr>
                </a:solidFill>
                <a:latin typeface="Helvetica Neue Thin"/>
                <a:cs typeface="Helvetica Neue Thi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4419600" y="1219200"/>
            <a:ext cx="3657600" cy="3962400"/>
          </a:xfrm>
          <a:prstGeom prst="rect">
            <a:avLst/>
          </a:prstGeom>
        </p:spPr>
        <p:txBody>
          <a:bodyPr/>
          <a:lstStyle>
            <a:lvl1pPr>
              <a:defRPr sz="2400" b="0" i="0">
                <a:solidFill>
                  <a:schemeClr val="tx1">
                    <a:lumMod val="75000"/>
                    <a:lumOff val="25000"/>
                  </a:schemeClr>
                </a:solidFill>
                <a:latin typeface="Helvetica Neue Thin"/>
                <a:cs typeface="Helvetica Neue Thin"/>
              </a:defRPr>
            </a:lvl1pPr>
            <a:lvl2pPr>
              <a:defRPr sz="2200" b="0" i="0">
                <a:solidFill>
                  <a:schemeClr val="tx1">
                    <a:lumMod val="75000"/>
                    <a:lumOff val="25000"/>
                  </a:schemeClr>
                </a:solidFill>
                <a:latin typeface="Helvetica Neue Thin"/>
                <a:cs typeface="Helvetica Neue Thin"/>
              </a:defRPr>
            </a:lvl2pPr>
            <a:lvl3pPr>
              <a:defRPr sz="2000" b="0" i="0">
                <a:solidFill>
                  <a:schemeClr val="tx1">
                    <a:lumMod val="75000"/>
                    <a:lumOff val="25000"/>
                  </a:schemeClr>
                </a:solidFill>
                <a:latin typeface="Helvetica Neue Thin"/>
                <a:cs typeface="Helvetica Neue Thin"/>
              </a:defRPr>
            </a:lvl3pPr>
            <a:lvl4pPr>
              <a:defRPr sz="1600" b="0" i="0">
                <a:solidFill>
                  <a:schemeClr val="tx1">
                    <a:lumMod val="75000"/>
                    <a:lumOff val="25000"/>
                  </a:schemeClr>
                </a:solidFill>
                <a:latin typeface="Helvetica Neue Thin"/>
                <a:cs typeface="Helvetica Neue Thin"/>
              </a:defRPr>
            </a:lvl4pPr>
            <a:lvl5pPr>
              <a:defRPr sz="1400" b="0" i="0">
                <a:solidFill>
                  <a:schemeClr val="tx1">
                    <a:lumMod val="75000"/>
                    <a:lumOff val="25000"/>
                  </a:schemeClr>
                </a:solidFill>
                <a:latin typeface="Helvetica Neue Thin"/>
                <a:cs typeface="Helvetica Neue Thi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49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 userDrawn="1"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672"/>
          <a:stretch/>
        </p:blipFill>
        <p:spPr bwMode="auto">
          <a:xfrm>
            <a:off x="6172200" y="4419600"/>
            <a:ext cx="2971800" cy="24248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33" name="Text Box 9"/>
          <p:cNvSpPr txBox="1">
            <a:spLocks noChangeArrowheads="1"/>
          </p:cNvSpPr>
          <p:nvPr userDrawn="1"/>
        </p:nvSpPr>
        <p:spPr bwMode="auto">
          <a:xfrm>
            <a:off x="8382000" y="381000"/>
            <a:ext cx="49725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fld id="{8EE5A1D1-2C50-45C9-911C-9FAF6516CDFE}" type="slidenum">
              <a:rPr lang="en-US" sz="1200" b="0" smtClean="0">
                <a:solidFill>
                  <a:schemeClr val="tx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pPr eaLnBrk="0" hangingPunct="0"/>
              <a:t>‹Nr.›</a:t>
            </a:fld>
            <a:endParaRPr lang="en-US" sz="1200" b="0" dirty="0">
              <a:solidFill>
                <a:schemeClr val="tx1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457200" y="6387644"/>
            <a:ext cx="277992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 smtClean="0">
                <a:solidFill>
                  <a:schemeClr val="bg1">
                    <a:lumMod val="5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Studiengang</a:t>
            </a:r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Web-Business</a:t>
            </a:r>
            <a:r>
              <a:rPr lang="en-US" sz="800" baseline="0" dirty="0" smtClean="0">
                <a:solidFill>
                  <a:schemeClr val="bg1">
                    <a:lumMod val="5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&amp; Technology, </a:t>
            </a:r>
            <a:r>
              <a:rPr lang="en-US" sz="800" baseline="0" dirty="0" err="1" smtClean="0">
                <a:solidFill>
                  <a:schemeClr val="bg1">
                    <a:lumMod val="5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WS</a:t>
            </a:r>
            <a:r>
              <a:rPr lang="en-US" sz="800" baseline="0" dirty="0" smtClean="0">
                <a:solidFill>
                  <a:schemeClr val="bg1">
                    <a:lumMod val="5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2015/16</a:t>
            </a:r>
            <a:endParaRPr lang="en-US" sz="800" dirty="0" smtClean="0">
              <a:solidFill>
                <a:schemeClr val="bg1">
                  <a:lumMod val="50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" name="Textfeld 1"/>
          <p:cNvSpPr txBox="1"/>
          <p:nvPr userDrawn="1"/>
        </p:nvSpPr>
        <p:spPr>
          <a:xfrm rot="20680114">
            <a:off x="7029690" y="6208140"/>
            <a:ext cx="2117290" cy="4231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50" b="1" dirty="0" err="1" smtClean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Softwareentwicklung</a:t>
            </a:r>
            <a:r>
              <a:rPr lang="en-US" sz="1050" b="1" baseline="0" dirty="0" smtClean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Mobile</a:t>
            </a:r>
            <a:endParaRPr lang="en-US" sz="1100" b="1" dirty="0" smtClean="0">
              <a:solidFill>
                <a:schemeClr val="bg1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algn="r"/>
            <a:r>
              <a:rPr lang="en-US" sz="1100" dirty="0" smtClean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Stefan Huber</a:t>
            </a:r>
            <a:endParaRPr lang="de-AT" sz="1100" dirty="0">
              <a:solidFill>
                <a:schemeClr val="bg1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3" name="Titelplatzhalter 2"/>
          <p:cNvSpPr>
            <a:spLocks noGrp="1"/>
          </p:cNvSpPr>
          <p:nvPr>
            <p:ph type="title"/>
          </p:nvPr>
        </p:nvSpPr>
        <p:spPr>
          <a:xfrm>
            <a:off x="560867" y="6248400"/>
            <a:ext cx="6286500" cy="247536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de-AT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  <p:sldLayoutId id="2147483651" r:id="rId4"/>
    <p:sldLayoutId id="2147483652" r:id="rId5"/>
  </p:sldLayoutIdLst>
  <p:txStyles>
    <p:titleStyle>
      <a:lvl1pPr algn="l" rtl="0" fontAlgn="base">
        <a:spcBef>
          <a:spcPct val="0"/>
        </a:spcBef>
        <a:spcAft>
          <a:spcPct val="0"/>
        </a:spcAft>
        <a:defRPr sz="800" b="0" i="0" cap="none">
          <a:solidFill>
            <a:schemeClr val="bg1">
              <a:lumMod val="50000"/>
            </a:schemeClr>
          </a:solidFill>
          <a:latin typeface="Open Sans" pitchFamily="34" charset="0"/>
          <a:ea typeface="Open Sans" pitchFamily="34" charset="0"/>
          <a:cs typeface="Open Sans" pitchFamily="34" charset="0"/>
        </a:defRPr>
      </a:lvl1pPr>
      <a:lvl2pPr algn="ctr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12" Type="http://schemas.openxmlformats.org/officeDocument/2006/relationships/image" Target="../media/image31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>
          <a:xfrm>
            <a:off x="533400" y="2312313"/>
            <a:ext cx="5562600" cy="1083374"/>
          </a:xfrm>
        </p:spPr>
        <p:txBody>
          <a:bodyPr/>
          <a:lstStyle/>
          <a:p>
            <a:pPr marL="57150"/>
            <a:r>
              <a:rPr lang="en-US" dirty="0" err="1" smtClean="0"/>
              <a:t>Weiterführende</a:t>
            </a:r>
            <a:r>
              <a:rPr lang="en-US" dirty="0" smtClean="0"/>
              <a:t> </a:t>
            </a:r>
            <a:r>
              <a:rPr lang="en-US" dirty="0" err="1" smtClean="0"/>
              <a:t>Konzepte</a:t>
            </a:r>
            <a:endParaRPr lang="en-US" dirty="0"/>
          </a:p>
          <a:p>
            <a:r>
              <a:rPr lang="en-US" dirty="0" err="1" smtClean="0"/>
              <a:t>mobiler</a:t>
            </a:r>
            <a:r>
              <a:rPr lang="en-US" dirty="0" smtClean="0"/>
              <a:t> </a:t>
            </a:r>
            <a:r>
              <a:rPr lang="en-US" dirty="0" err="1" smtClean="0"/>
              <a:t>Plattformen</a:t>
            </a:r>
            <a:endParaRPr lang="de-AT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Weiterführende</a:t>
            </a:r>
            <a:r>
              <a:rPr lang="en-US" dirty="0"/>
              <a:t> </a:t>
            </a:r>
            <a:r>
              <a:rPr lang="en-US" dirty="0" err="1"/>
              <a:t>Konzepte</a:t>
            </a:r>
            <a:r>
              <a:rPr lang="en-US" dirty="0"/>
              <a:t> </a:t>
            </a:r>
            <a:r>
              <a:rPr lang="en-US" dirty="0" err="1"/>
              <a:t>mobiler</a:t>
            </a:r>
            <a:r>
              <a:rPr lang="en-US" dirty="0"/>
              <a:t> </a:t>
            </a:r>
            <a:r>
              <a:rPr lang="en-US" dirty="0" err="1"/>
              <a:t>Plattformen</a:t>
            </a:r>
            <a:endParaRPr lang="de-A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AT" dirty="0"/>
              <a:t>Multipurpose Internet Mail </a:t>
            </a:r>
            <a:r>
              <a:rPr lang="de-AT" dirty="0" err="1"/>
              <a:t>Extensions</a:t>
            </a:r>
            <a:r>
              <a:rPr lang="de-AT" dirty="0"/>
              <a:t> (MIME) werden verwendet um zwischen Sendern und Empfängern den Typ von übertragenen Daten festzulegen</a:t>
            </a:r>
          </a:p>
          <a:p>
            <a:pPr lvl="1"/>
            <a:r>
              <a:rPr lang="de-AT" dirty="0"/>
              <a:t>MIME werden durch mehrere Internetstandards (</a:t>
            </a:r>
            <a:r>
              <a:rPr lang="de-AT" dirty="0" err="1"/>
              <a:t>RFCs</a:t>
            </a:r>
            <a:r>
              <a:rPr lang="de-AT" dirty="0"/>
              <a:t>) beschrieben und von der </a:t>
            </a:r>
            <a:r>
              <a:rPr lang="de-AT" dirty="0" err="1"/>
              <a:t>IETF</a:t>
            </a:r>
            <a:r>
              <a:rPr lang="de-AT" dirty="0"/>
              <a:t> als Best </a:t>
            </a:r>
            <a:r>
              <a:rPr lang="de-AT" dirty="0" err="1"/>
              <a:t>Current</a:t>
            </a:r>
            <a:r>
              <a:rPr lang="de-AT" dirty="0"/>
              <a:t> Practice angesehen</a:t>
            </a:r>
          </a:p>
          <a:p>
            <a:pPr lvl="1"/>
            <a:r>
              <a:rPr lang="de-AT" dirty="0"/>
              <a:t>MIME-Typen werden als Typ/Subtyp angegeben, Beispiele:</a:t>
            </a:r>
          </a:p>
          <a:p>
            <a:pPr lvl="2"/>
            <a:r>
              <a:rPr lang="de-AT" dirty="0" err="1"/>
              <a:t>text</a:t>
            </a:r>
            <a:r>
              <a:rPr lang="de-AT" dirty="0"/>
              <a:t>/</a:t>
            </a:r>
            <a:r>
              <a:rPr lang="de-AT" dirty="0" err="1"/>
              <a:t>plain</a:t>
            </a:r>
            <a:r>
              <a:rPr lang="de-AT" dirty="0"/>
              <a:t>: Unformatierter Text (</a:t>
            </a:r>
            <a:r>
              <a:rPr lang="de-AT" dirty="0" err="1"/>
              <a:t>txt</a:t>
            </a:r>
            <a:r>
              <a:rPr lang="de-AT" dirty="0"/>
              <a:t>)</a:t>
            </a:r>
          </a:p>
          <a:p>
            <a:pPr lvl="2"/>
            <a:r>
              <a:rPr lang="de-AT" dirty="0" err="1"/>
              <a:t>image</a:t>
            </a:r>
            <a:r>
              <a:rPr lang="de-AT" dirty="0"/>
              <a:t>/</a:t>
            </a:r>
            <a:r>
              <a:rPr lang="de-AT" dirty="0" err="1"/>
              <a:t>jpeg</a:t>
            </a:r>
            <a:r>
              <a:rPr lang="de-AT" dirty="0"/>
              <a:t>: Bild, welches als </a:t>
            </a:r>
            <a:r>
              <a:rPr lang="de-AT" dirty="0" err="1"/>
              <a:t>JPEG</a:t>
            </a:r>
            <a:r>
              <a:rPr lang="de-AT" dirty="0"/>
              <a:t> kodiert ist</a:t>
            </a:r>
          </a:p>
          <a:p>
            <a:r>
              <a:rPr lang="de-AT" dirty="0"/>
              <a:t>MIME-Typen werden innerhalb der </a:t>
            </a:r>
            <a:r>
              <a:rPr lang="de-AT" dirty="0" err="1"/>
              <a:t>Android</a:t>
            </a:r>
            <a:r>
              <a:rPr lang="de-AT" dirty="0"/>
              <a:t> </a:t>
            </a:r>
            <a:r>
              <a:rPr lang="de-AT" dirty="0" err="1"/>
              <a:t>Platform</a:t>
            </a:r>
            <a:r>
              <a:rPr lang="de-AT" dirty="0"/>
              <a:t> zur Typisierung von Daten verwendet</a:t>
            </a:r>
          </a:p>
          <a:p>
            <a:endParaRPr lang="de-AT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Weiterführende</a:t>
            </a:r>
            <a:r>
              <a:rPr lang="en-US" dirty="0"/>
              <a:t> </a:t>
            </a:r>
            <a:r>
              <a:rPr lang="en-US" dirty="0" err="1"/>
              <a:t>Konzepte</a:t>
            </a:r>
            <a:r>
              <a:rPr lang="en-US" dirty="0"/>
              <a:t> </a:t>
            </a:r>
            <a:r>
              <a:rPr lang="en-US" dirty="0" err="1"/>
              <a:t>mobiler</a:t>
            </a:r>
            <a:r>
              <a:rPr lang="en-US" dirty="0"/>
              <a:t> </a:t>
            </a:r>
            <a:r>
              <a:rPr lang="en-US" dirty="0" err="1"/>
              <a:t>Plattformen</a:t>
            </a:r>
            <a:endParaRPr lang="de-AT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AT" dirty="0"/>
              <a:t>Kurzer Ausflug: </a:t>
            </a:r>
            <a:r>
              <a:rPr lang="de-AT" dirty="0" err="1"/>
              <a:t>URIs</a:t>
            </a:r>
            <a:r>
              <a:rPr lang="de-AT" dirty="0"/>
              <a:t> und MIME-Typen</a:t>
            </a:r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3740385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Intent </a:t>
            </a:r>
            <a:r>
              <a:rPr lang="en-US" dirty="0" err="1" smtClean="0"/>
              <a:t>Beispiele</a:t>
            </a:r>
            <a:r>
              <a:rPr lang="en-US" dirty="0" smtClean="0"/>
              <a:t> </a:t>
            </a:r>
            <a:r>
              <a:rPr lang="en-US" dirty="0" err="1" smtClean="0"/>
              <a:t>zum</a:t>
            </a:r>
            <a:r>
              <a:rPr lang="en-US" dirty="0" smtClean="0"/>
              <a:t> </a:t>
            </a:r>
            <a:r>
              <a:rPr lang="en-US" dirty="0" err="1" smtClean="0"/>
              <a:t>Starten</a:t>
            </a:r>
            <a:r>
              <a:rPr lang="en-US" dirty="0" smtClean="0"/>
              <a:t> von Activities</a:t>
            </a:r>
            <a:endParaRPr lang="de-AT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838200"/>
            <a:ext cx="6762750" cy="742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585912"/>
            <a:ext cx="6772275" cy="92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514600"/>
            <a:ext cx="6724650" cy="406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Abgerundete rechteckige Legende 7"/>
          <p:cNvSpPr/>
          <p:nvPr/>
        </p:nvSpPr>
        <p:spPr>
          <a:xfrm>
            <a:off x="6125570" y="762000"/>
            <a:ext cx="2841848" cy="900680"/>
          </a:xfrm>
          <a:prstGeom prst="wedgeRoundRectCallout">
            <a:avLst>
              <a:gd name="adj1" fmla="val -70740"/>
              <a:gd name="adj2" fmla="val -11077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sz="1600" dirty="0" smtClean="0"/>
              <a:t>Explizites Starten einer </a:t>
            </a:r>
            <a:r>
              <a:rPr lang="de-AT" sz="1600" dirty="0" err="1" smtClean="0"/>
              <a:t>Activity</a:t>
            </a:r>
            <a:endParaRPr lang="de-AT" sz="1600" dirty="0"/>
          </a:p>
        </p:txBody>
      </p:sp>
      <p:sp>
        <p:nvSpPr>
          <p:cNvPr id="9" name="Abgerundete rechteckige Legende 8"/>
          <p:cNvSpPr/>
          <p:nvPr/>
        </p:nvSpPr>
        <p:spPr>
          <a:xfrm>
            <a:off x="6125570" y="1825370"/>
            <a:ext cx="2841848" cy="900680"/>
          </a:xfrm>
          <a:prstGeom prst="wedgeRoundRectCallout">
            <a:avLst>
              <a:gd name="adj1" fmla="val -71700"/>
              <a:gd name="adj2" fmla="val -35321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sz="1600" dirty="0" smtClean="0"/>
              <a:t>Implizites Starten einer </a:t>
            </a:r>
            <a:r>
              <a:rPr lang="de-AT" sz="1600" dirty="0" err="1" smtClean="0"/>
              <a:t>Activity</a:t>
            </a:r>
            <a:endParaRPr lang="de-AT" sz="1600" dirty="0"/>
          </a:p>
        </p:txBody>
      </p:sp>
      <p:sp>
        <p:nvSpPr>
          <p:cNvPr id="10" name="Abgerundete rechteckige Legende 9"/>
          <p:cNvSpPr/>
          <p:nvPr/>
        </p:nvSpPr>
        <p:spPr>
          <a:xfrm>
            <a:off x="6705600" y="2888740"/>
            <a:ext cx="2261818" cy="2064260"/>
          </a:xfrm>
          <a:prstGeom prst="wedgeRoundRectCallout">
            <a:avLst>
              <a:gd name="adj1" fmla="val -69827"/>
              <a:gd name="adj2" fmla="val -30693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Implizites</a:t>
            </a:r>
            <a:r>
              <a:rPr lang="en-US" sz="1600" dirty="0" smtClean="0"/>
              <a:t> </a:t>
            </a:r>
            <a:r>
              <a:rPr lang="en-US" sz="1600" dirty="0" err="1" smtClean="0"/>
              <a:t>Starten</a:t>
            </a:r>
            <a:r>
              <a:rPr lang="en-US" sz="1600" dirty="0" smtClean="0"/>
              <a:t> </a:t>
            </a:r>
            <a:r>
              <a:rPr lang="en-US" sz="1600" dirty="0" err="1" smtClean="0"/>
              <a:t>einer</a:t>
            </a:r>
            <a:r>
              <a:rPr lang="en-US" sz="1600" dirty="0" smtClean="0"/>
              <a:t> Activity </a:t>
            </a:r>
            <a:r>
              <a:rPr lang="en-US" sz="1600" dirty="0" err="1" smtClean="0"/>
              <a:t>mit</a:t>
            </a:r>
            <a:r>
              <a:rPr lang="en-US" sz="1600" dirty="0" smtClean="0"/>
              <a:t> </a:t>
            </a:r>
            <a:r>
              <a:rPr lang="en-US" sz="1600" dirty="0" err="1" smtClean="0"/>
              <a:t>Übernahme</a:t>
            </a:r>
            <a:r>
              <a:rPr lang="en-US" sz="1600" dirty="0" smtClean="0"/>
              <a:t> </a:t>
            </a:r>
            <a:r>
              <a:rPr lang="en-US" sz="1600" dirty="0" err="1" smtClean="0"/>
              <a:t>eines</a:t>
            </a:r>
            <a:r>
              <a:rPr lang="en-US" sz="1600" dirty="0" smtClean="0"/>
              <a:t> </a:t>
            </a:r>
            <a:r>
              <a:rPr lang="en-US" sz="1600" dirty="0" err="1" smtClean="0"/>
              <a:t>Ergebnisses</a:t>
            </a:r>
            <a:r>
              <a:rPr lang="en-US" sz="1600" dirty="0" smtClean="0"/>
              <a:t> </a:t>
            </a:r>
            <a:r>
              <a:rPr lang="en-US" sz="1600" dirty="0" err="1" smtClean="0"/>
              <a:t>aus</a:t>
            </a:r>
            <a:r>
              <a:rPr lang="en-US" sz="1600" dirty="0" smtClean="0"/>
              <a:t> der </a:t>
            </a:r>
            <a:r>
              <a:rPr lang="en-US" sz="1600" dirty="0" err="1" smtClean="0"/>
              <a:t>aufgerufenen</a:t>
            </a:r>
            <a:r>
              <a:rPr lang="en-US" sz="1600" dirty="0" smtClean="0"/>
              <a:t> Activity</a:t>
            </a:r>
            <a:endParaRPr lang="de-AT" sz="1600" dirty="0"/>
          </a:p>
        </p:txBody>
      </p:sp>
    </p:spTree>
    <p:extLst>
      <p:ext uri="{BB962C8B-B14F-4D97-AF65-F5344CB8AC3E}">
        <p14:creationId xmlns:p14="http://schemas.microsoft.com/office/powerpoint/2010/main" val="38193471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AT" dirty="0"/>
              <a:t>Die Deklaration einer Komponente im Manifest </a:t>
            </a:r>
            <a:r>
              <a:rPr lang="de-AT" u="sng" dirty="0"/>
              <a:t>kann</a:t>
            </a:r>
            <a:r>
              <a:rPr lang="de-AT" dirty="0"/>
              <a:t> einen </a:t>
            </a:r>
            <a:r>
              <a:rPr lang="de-AT" dirty="0" err="1"/>
              <a:t>Intent</a:t>
            </a:r>
            <a:r>
              <a:rPr lang="de-AT" dirty="0"/>
              <a:t> Filter enthalten</a:t>
            </a:r>
          </a:p>
          <a:p>
            <a:pPr lvl="1"/>
            <a:r>
              <a:rPr lang="de-AT" dirty="0"/>
              <a:t>Falls ein </a:t>
            </a:r>
            <a:r>
              <a:rPr lang="de-AT" dirty="0" err="1"/>
              <a:t>Intent</a:t>
            </a:r>
            <a:r>
              <a:rPr lang="de-AT" dirty="0"/>
              <a:t> Filter deklariert wurde reagiert die Komponente auf implizite </a:t>
            </a:r>
            <a:r>
              <a:rPr lang="de-AT" dirty="0" err="1"/>
              <a:t>Intents</a:t>
            </a:r>
            <a:r>
              <a:rPr lang="de-AT" dirty="0"/>
              <a:t> (andernfalls nicht)</a:t>
            </a:r>
          </a:p>
          <a:p>
            <a:r>
              <a:rPr lang="de-AT" dirty="0"/>
              <a:t>Der </a:t>
            </a:r>
            <a:r>
              <a:rPr lang="de-AT" dirty="0" err="1"/>
              <a:t>Intent</a:t>
            </a:r>
            <a:r>
              <a:rPr lang="de-AT" dirty="0"/>
              <a:t> Filter beschreibt auf welche </a:t>
            </a:r>
            <a:r>
              <a:rPr lang="de-AT" dirty="0" err="1"/>
              <a:t>Intents</a:t>
            </a:r>
            <a:r>
              <a:rPr lang="de-AT" dirty="0"/>
              <a:t> die Komponente reagieren kann</a:t>
            </a:r>
          </a:p>
          <a:p>
            <a:pPr lvl="1"/>
            <a:r>
              <a:rPr lang="de-AT" dirty="0"/>
              <a:t>Actions: Es können 0-n Actions angegeben werden</a:t>
            </a:r>
          </a:p>
          <a:p>
            <a:pPr lvl="1"/>
            <a:r>
              <a:rPr lang="de-AT" dirty="0" err="1"/>
              <a:t>Categories</a:t>
            </a:r>
            <a:r>
              <a:rPr lang="de-AT" dirty="0"/>
              <a:t>: Es können </a:t>
            </a:r>
            <a:r>
              <a:rPr lang="de-AT" dirty="0" err="1"/>
              <a:t>Categories</a:t>
            </a:r>
            <a:r>
              <a:rPr lang="de-AT" dirty="0"/>
              <a:t> angegeben werden, </a:t>
            </a:r>
            <a:r>
              <a:rPr lang="de-AT" dirty="0" err="1"/>
              <a:t>CATEGORY_DEFAULT</a:t>
            </a:r>
            <a:r>
              <a:rPr lang="de-AT" dirty="0"/>
              <a:t> muss immer angegeben werden</a:t>
            </a:r>
          </a:p>
          <a:p>
            <a:pPr lvl="1"/>
            <a:r>
              <a:rPr lang="de-AT" dirty="0"/>
              <a:t>Data: Für das Filtern von Datenspezifika können URI-Komponenten bzw. Mime-</a:t>
            </a:r>
            <a:r>
              <a:rPr lang="de-AT" dirty="0" err="1"/>
              <a:t>Types</a:t>
            </a:r>
            <a:r>
              <a:rPr lang="de-AT" dirty="0"/>
              <a:t> angegeben werden</a:t>
            </a:r>
          </a:p>
          <a:p>
            <a:r>
              <a:rPr lang="de-AT" dirty="0"/>
              <a:t>Das Ergebnis der </a:t>
            </a:r>
            <a:r>
              <a:rPr lang="de-AT" dirty="0" err="1"/>
              <a:t>Intent</a:t>
            </a:r>
            <a:r>
              <a:rPr lang="de-AT" dirty="0"/>
              <a:t> Resolution liefert 0-n </a:t>
            </a:r>
            <a:r>
              <a:rPr lang="de-AT" dirty="0" err="1"/>
              <a:t>potienzielle</a:t>
            </a:r>
            <a:r>
              <a:rPr lang="de-AT" dirty="0"/>
              <a:t> Komponenten, welche auf den </a:t>
            </a:r>
            <a:r>
              <a:rPr lang="de-AT" dirty="0" err="1"/>
              <a:t>Intent</a:t>
            </a:r>
            <a:r>
              <a:rPr lang="de-AT" dirty="0"/>
              <a:t> reagieren können</a:t>
            </a:r>
          </a:p>
          <a:p>
            <a:endParaRPr lang="de-AT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Weiterführende</a:t>
            </a:r>
            <a:r>
              <a:rPr lang="en-US" dirty="0"/>
              <a:t> </a:t>
            </a:r>
            <a:r>
              <a:rPr lang="en-US" dirty="0" err="1"/>
              <a:t>Konzepte</a:t>
            </a:r>
            <a:r>
              <a:rPr lang="en-US" dirty="0"/>
              <a:t> </a:t>
            </a:r>
            <a:r>
              <a:rPr lang="en-US" dirty="0" err="1"/>
              <a:t>mobiler</a:t>
            </a:r>
            <a:r>
              <a:rPr lang="en-US" dirty="0"/>
              <a:t> </a:t>
            </a:r>
            <a:r>
              <a:rPr lang="en-US" dirty="0" err="1"/>
              <a:t>Plattformen</a:t>
            </a:r>
            <a:endParaRPr lang="de-AT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10000"/>
          </a:bodyPr>
          <a:lstStyle/>
          <a:p>
            <a:r>
              <a:rPr lang="de-AT" dirty="0" smtClean="0"/>
              <a:t>Auflösung impliziter </a:t>
            </a:r>
            <a:r>
              <a:rPr lang="de-AT" dirty="0" err="1" smtClean="0"/>
              <a:t>Intents</a:t>
            </a:r>
            <a:r>
              <a:rPr lang="de-AT" dirty="0"/>
              <a:t> </a:t>
            </a:r>
            <a:r>
              <a:rPr lang="de-AT" dirty="0" smtClean="0"/>
              <a:t>(</a:t>
            </a:r>
            <a:r>
              <a:rPr lang="de-AT" dirty="0" err="1" smtClean="0"/>
              <a:t>Intent</a:t>
            </a:r>
            <a:r>
              <a:rPr lang="de-AT" dirty="0" smtClean="0"/>
              <a:t> Resolution)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5306243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561975" y="4516840"/>
            <a:ext cx="7620000" cy="1714500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/>
              <a:t>Zwei</a:t>
            </a:r>
            <a:r>
              <a:rPr lang="en-US" dirty="0" smtClean="0"/>
              <a:t> Filter </a:t>
            </a:r>
            <a:r>
              <a:rPr lang="en-US" dirty="0" err="1" smtClean="0"/>
              <a:t>werden</a:t>
            </a:r>
            <a:r>
              <a:rPr lang="en-US" dirty="0" smtClean="0"/>
              <a:t> </a:t>
            </a:r>
            <a:r>
              <a:rPr lang="en-US" dirty="0" err="1" smtClean="0"/>
              <a:t>deklariert</a:t>
            </a:r>
            <a:endParaRPr lang="en-US" dirty="0" smtClean="0"/>
          </a:p>
          <a:p>
            <a:pPr lvl="1"/>
            <a:r>
              <a:rPr lang="en-US" dirty="0" smtClean="0"/>
              <a:t>Filter 1: </a:t>
            </a:r>
            <a:r>
              <a:rPr lang="en-US" dirty="0" err="1" smtClean="0"/>
              <a:t>Versenden</a:t>
            </a:r>
            <a:r>
              <a:rPr lang="en-US" dirty="0" smtClean="0"/>
              <a:t> (Action) </a:t>
            </a:r>
            <a:r>
              <a:rPr lang="en-US" dirty="0" err="1" smtClean="0"/>
              <a:t>einer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Text </a:t>
            </a:r>
            <a:r>
              <a:rPr lang="en-US" dirty="0" err="1" smtClean="0"/>
              <a:t>Nachricht</a:t>
            </a:r>
            <a:r>
              <a:rPr lang="en-US" dirty="0" smtClean="0"/>
              <a:t> (MIME Type)</a:t>
            </a:r>
          </a:p>
          <a:p>
            <a:pPr lvl="1"/>
            <a:r>
              <a:rPr lang="en-US" dirty="0" smtClean="0"/>
              <a:t>Filter 2: </a:t>
            </a:r>
            <a:r>
              <a:rPr lang="en-US" dirty="0" err="1" smtClean="0"/>
              <a:t>Versenden</a:t>
            </a:r>
            <a:r>
              <a:rPr lang="en-US" dirty="0" smtClean="0"/>
              <a:t> </a:t>
            </a:r>
            <a:r>
              <a:rPr lang="en-US" dirty="0" err="1" smtClean="0"/>
              <a:t>einer</a:t>
            </a:r>
            <a:r>
              <a:rPr lang="en-US" dirty="0" smtClean="0"/>
              <a:t> </a:t>
            </a:r>
            <a:r>
              <a:rPr lang="en-US" dirty="0" err="1" smtClean="0"/>
              <a:t>oder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 smtClean="0"/>
              <a:t>mehrerer</a:t>
            </a:r>
            <a:r>
              <a:rPr lang="en-US" dirty="0" smtClean="0"/>
              <a:t> (Action) Video </a:t>
            </a:r>
            <a:r>
              <a:rPr lang="en-US" dirty="0" err="1" smtClean="0"/>
              <a:t>oder</a:t>
            </a:r>
            <a:r>
              <a:rPr lang="en-US" dirty="0" smtClean="0"/>
              <a:t> </a:t>
            </a:r>
            <a:r>
              <a:rPr lang="en-US" dirty="0" err="1" smtClean="0"/>
              <a:t>Bild</a:t>
            </a:r>
            <a:r>
              <a:rPr lang="en-US" dirty="0" smtClean="0"/>
              <a:t> </a:t>
            </a:r>
            <a:r>
              <a:rPr lang="en-US" dirty="0" err="1" smtClean="0"/>
              <a:t>Dateien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(MIME Type)</a:t>
            </a:r>
            <a:endParaRPr lang="de-AT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Weiterführende</a:t>
            </a:r>
            <a:r>
              <a:rPr lang="en-US" dirty="0"/>
              <a:t> </a:t>
            </a:r>
            <a:r>
              <a:rPr lang="en-US" dirty="0" err="1"/>
              <a:t>Konzepte</a:t>
            </a:r>
            <a:r>
              <a:rPr lang="en-US" dirty="0"/>
              <a:t> </a:t>
            </a:r>
            <a:r>
              <a:rPr lang="en-US" dirty="0" err="1"/>
              <a:t>mobiler</a:t>
            </a:r>
            <a:r>
              <a:rPr lang="en-US" dirty="0"/>
              <a:t> </a:t>
            </a:r>
            <a:r>
              <a:rPr lang="en-US" dirty="0" err="1"/>
              <a:t>Plattformen</a:t>
            </a:r>
            <a:endParaRPr lang="de-AT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Intent </a:t>
            </a:r>
            <a:r>
              <a:rPr lang="en-US" dirty="0" smtClean="0"/>
              <a:t>Filter am </a:t>
            </a:r>
            <a:r>
              <a:rPr lang="en-US" dirty="0" err="1"/>
              <a:t>Beispiel</a:t>
            </a:r>
            <a:r>
              <a:rPr lang="en-US" dirty="0"/>
              <a:t> </a:t>
            </a:r>
            <a:r>
              <a:rPr lang="en-US" dirty="0" err="1" smtClean="0"/>
              <a:t>einer</a:t>
            </a:r>
            <a:r>
              <a:rPr lang="en-US" dirty="0" smtClean="0"/>
              <a:t> Activity</a:t>
            </a:r>
            <a:endParaRPr lang="de-AT" dirty="0"/>
          </a:p>
          <a:p>
            <a:endParaRPr lang="de-AT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75" y="990600"/>
            <a:ext cx="6753225" cy="3390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469692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Falls mehrere </a:t>
            </a:r>
            <a:r>
              <a:rPr lang="de-AT" dirty="0" err="1" smtClean="0"/>
              <a:t>Activities</a:t>
            </a:r>
            <a:r>
              <a:rPr lang="de-AT" dirty="0" smtClean="0"/>
              <a:t> durch </a:t>
            </a:r>
            <a:r>
              <a:rPr lang="de-AT" dirty="0"/>
              <a:t>den Filter spezifiziert werden, wird die Entscheidung dem Benutzer </a:t>
            </a:r>
            <a:r>
              <a:rPr lang="de-AT" dirty="0" smtClean="0"/>
              <a:t>überlassen.</a:t>
            </a:r>
            <a:endParaRPr lang="de-AT" dirty="0"/>
          </a:p>
          <a:p>
            <a:endParaRPr lang="de-AT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Weiterführende</a:t>
            </a:r>
            <a:r>
              <a:rPr lang="en-US" dirty="0"/>
              <a:t> </a:t>
            </a:r>
            <a:r>
              <a:rPr lang="en-US" dirty="0" err="1"/>
              <a:t>Konzepte</a:t>
            </a:r>
            <a:r>
              <a:rPr lang="en-US" dirty="0"/>
              <a:t> </a:t>
            </a:r>
            <a:r>
              <a:rPr lang="en-US" dirty="0" err="1"/>
              <a:t>mobiler</a:t>
            </a:r>
            <a:r>
              <a:rPr lang="en-US" dirty="0"/>
              <a:t> </a:t>
            </a:r>
            <a:r>
              <a:rPr lang="en-US" dirty="0" err="1"/>
              <a:t>Plattformen</a:t>
            </a:r>
            <a:endParaRPr lang="de-AT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Intent Resolution am </a:t>
            </a:r>
            <a:r>
              <a:rPr lang="en-US" dirty="0" err="1" smtClean="0"/>
              <a:t>Beispiel</a:t>
            </a:r>
            <a:r>
              <a:rPr lang="en-US" dirty="0" smtClean="0"/>
              <a:t> </a:t>
            </a:r>
            <a:r>
              <a:rPr lang="en-US" dirty="0" err="1" smtClean="0"/>
              <a:t>einer</a:t>
            </a:r>
            <a:r>
              <a:rPr lang="en-US" dirty="0" smtClean="0"/>
              <a:t> Activity</a:t>
            </a:r>
            <a:endParaRPr lang="de-AT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7725" y="2667000"/>
            <a:ext cx="1971675" cy="280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Abgerundete rechteckige Legende 5"/>
          <p:cNvSpPr/>
          <p:nvPr/>
        </p:nvSpPr>
        <p:spPr>
          <a:xfrm>
            <a:off x="1764229" y="2514600"/>
            <a:ext cx="2364442" cy="2664296"/>
          </a:xfrm>
          <a:prstGeom prst="wedgeRoundRectCallout">
            <a:avLst>
              <a:gd name="adj1" fmla="val 71894"/>
              <a:gd name="adj2" fmla="val 5094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dirty="0" smtClean="0"/>
              <a:t>Für einen </a:t>
            </a:r>
            <a:r>
              <a:rPr lang="de-AT" dirty="0" err="1" smtClean="0"/>
              <a:t>Intent</a:t>
            </a:r>
            <a:r>
              <a:rPr lang="de-AT" dirty="0" smtClean="0"/>
              <a:t> der eine </a:t>
            </a:r>
            <a:r>
              <a:rPr lang="de-AT" dirty="0" err="1" smtClean="0"/>
              <a:t>Activity</a:t>
            </a:r>
            <a:r>
              <a:rPr lang="de-AT" dirty="0" smtClean="0"/>
              <a:t> für das Teilen eines Bildes aufrufen will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3459447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2985359" y="1219200"/>
            <a:ext cx="5244241" cy="48006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Descendant Navigation</a:t>
            </a:r>
          </a:p>
          <a:p>
            <a:pPr lvl="1"/>
            <a:r>
              <a:rPr lang="en-US" dirty="0" smtClean="0"/>
              <a:t>Navigation von der </a:t>
            </a:r>
            <a:r>
              <a:rPr lang="en-US" dirty="0" err="1" smtClean="0"/>
              <a:t>Elternebene</a:t>
            </a:r>
            <a:r>
              <a:rPr lang="en-US" dirty="0" smtClean="0"/>
              <a:t> in die </a:t>
            </a:r>
            <a:r>
              <a:rPr lang="en-US" dirty="0" err="1" smtClean="0"/>
              <a:t>Kindebene</a:t>
            </a:r>
            <a:endParaRPr lang="en-US" dirty="0" smtClean="0"/>
          </a:p>
          <a:p>
            <a:r>
              <a:rPr lang="en-US" dirty="0" err="1" smtClean="0"/>
              <a:t>Laterale</a:t>
            </a:r>
            <a:r>
              <a:rPr lang="en-US" dirty="0" smtClean="0"/>
              <a:t> Navigation</a:t>
            </a:r>
          </a:p>
          <a:p>
            <a:pPr lvl="1"/>
            <a:r>
              <a:rPr lang="en-US" dirty="0" smtClean="0"/>
              <a:t>Navigation </a:t>
            </a:r>
            <a:r>
              <a:rPr lang="en-US" dirty="0" err="1" smtClean="0"/>
              <a:t>innerhalb</a:t>
            </a:r>
            <a:r>
              <a:rPr lang="en-US" dirty="0" smtClean="0"/>
              <a:t> der </a:t>
            </a:r>
            <a:r>
              <a:rPr lang="en-US" dirty="0" err="1" smtClean="0"/>
              <a:t>Geschwisterebene</a:t>
            </a:r>
            <a:endParaRPr lang="en-US" dirty="0" smtClean="0"/>
          </a:p>
          <a:p>
            <a:r>
              <a:rPr lang="en-US" dirty="0" smtClean="0"/>
              <a:t>2 </a:t>
            </a:r>
            <a:r>
              <a:rPr lang="en-US" dirty="0" err="1" smtClean="0"/>
              <a:t>Arten</a:t>
            </a:r>
            <a:r>
              <a:rPr lang="en-US" dirty="0" smtClean="0"/>
              <a:t> von </a:t>
            </a:r>
            <a:r>
              <a:rPr lang="en-US" dirty="0" err="1" smtClean="0"/>
              <a:t>Geschwistern</a:t>
            </a:r>
            <a:r>
              <a:rPr lang="en-US" dirty="0" smtClean="0"/>
              <a:t> </a:t>
            </a:r>
            <a:r>
              <a:rPr lang="en-US" dirty="0" err="1" smtClean="0"/>
              <a:t>sind</a:t>
            </a:r>
            <a:r>
              <a:rPr lang="en-US" dirty="0" smtClean="0"/>
              <a:t> </a:t>
            </a:r>
            <a:r>
              <a:rPr lang="en-US" dirty="0" err="1" smtClean="0"/>
              <a:t>zu</a:t>
            </a:r>
            <a:r>
              <a:rPr lang="en-US" dirty="0" smtClean="0"/>
              <a:t> </a:t>
            </a:r>
            <a:r>
              <a:rPr lang="en-US" dirty="0" err="1" smtClean="0"/>
              <a:t>unterscheiden</a:t>
            </a:r>
            <a:endParaRPr lang="en-US" dirty="0" smtClean="0"/>
          </a:p>
          <a:p>
            <a:pPr lvl="1"/>
            <a:r>
              <a:rPr lang="en-US" dirty="0" smtClean="0"/>
              <a:t>Collection siblings: </a:t>
            </a:r>
            <a:r>
              <a:rPr lang="en-US" dirty="0" err="1" smtClean="0"/>
              <a:t>Geschwister</a:t>
            </a:r>
            <a:r>
              <a:rPr lang="en-US" dirty="0" smtClean="0"/>
              <a:t> des </a:t>
            </a:r>
            <a:r>
              <a:rPr lang="en-US" dirty="0" err="1" smtClean="0"/>
              <a:t>gleichen</a:t>
            </a:r>
            <a:r>
              <a:rPr lang="en-US" dirty="0" smtClean="0"/>
              <a:t> </a:t>
            </a:r>
            <a:r>
              <a:rPr lang="en-US" dirty="0" err="1" smtClean="0"/>
              <a:t>Typs</a:t>
            </a:r>
            <a:endParaRPr lang="en-US" dirty="0" smtClean="0"/>
          </a:p>
          <a:p>
            <a:pPr lvl="1"/>
            <a:r>
              <a:rPr lang="en-US" dirty="0" smtClean="0"/>
              <a:t>Section siblings: </a:t>
            </a:r>
            <a:r>
              <a:rPr lang="en-US" dirty="0" err="1" smtClean="0"/>
              <a:t>Unterschiedliche</a:t>
            </a:r>
            <a:r>
              <a:rPr lang="en-US" dirty="0" smtClean="0"/>
              <a:t> </a:t>
            </a:r>
            <a:r>
              <a:rPr lang="en-US" dirty="0" err="1" smtClean="0"/>
              <a:t>Sichten</a:t>
            </a:r>
            <a:r>
              <a:rPr lang="en-US" dirty="0" smtClean="0"/>
              <a:t> </a:t>
            </a:r>
            <a:r>
              <a:rPr lang="en-US" dirty="0" err="1" smtClean="0"/>
              <a:t>zu</a:t>
            </a:r>
            <a:r>
              <a:rPr lang="en-US" dirty="0" smtClean="0"/>
              <a:t> </a:t>
            </a:r>
            <a:r>
              <a:rPr lang="en-US" dirty="0" err="1" smtClean="0"/>
              <a:t>einem</a:t>
            </a:r>
            <a:r>
              <a:rPr lang="en-US" dirty="0" smtClean="0"/>
              <a:t> </a:t>
            </a:r>
            <a:r>
              <a:rPr lang="en-US" dirty="0" err="1" smtClean="0"/>
              <a:t>Objekt</a:t>
            </a:r>
            <a:endParaRPr lang="de-AT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Weiterführende</a:t>
            </a:r>
            <a:r>
              <a:rPr lang="en-US" dirty="0"/>
              <a:t> </a:t>
            </a:r>
            <a:r>
              <a:rPr lang="en-US" dirty="0" err="1"/>
              <a:t>Konzepte</a:t>
            </a:r>
            <a:r>
              <a:rPr lang="en-US" dirty="0"/>
              <a:t> </a:t>
            </a:r>
            <a:r>
              <a:rPr lang="en-US" dirty="0" err="1"/>
              <a:t>mobiler</a:t>
            </a:r>
            <a:r>
              <a:rPr lang="en-US" dirty="0"/>
              <a:t> </a:t>
            </a:r>
            <a:r>
              <a:rPr lang="en-US" dirty="0" err="1"/>
              <a:t>Plattformen</a:t>
            </a:r>
            <a:endParaRPr lang="de-AT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Wichtige</a:t>
            </a:r>
            <a:r>
              <a:rPr lang="en-US" dirty="0" smtClean="0"/>
              <a:t> </a:t>
            </a:r>
            <a:r>
              <a:rPr lang="en-US" dirty="0" err="1" smtClean="0"/>
              <a:t>Navigationsmuster</a:t>
            </a:r>
            <a:r>
              <a:rPr lang="en-US" dirty="0" smtClean="0"/>
              <a:t> in Android I</a:t>
            </a:r>
            <a:endParaRPr lang="de-AT" dirty="0"/>
          </a:p>
        </p:txBody>
      </p:sp>
      <p:pic>
        <p:nvPicPr>
          <p:cNvPr id="4097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143000"/>
            <a:ext cx="2286000" cy="20125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657600"/>
            <a:ext cx="2832959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968071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429000" y="1219200"/>
            <a:ext cx="4800600" cy="4800600"/>
          </a:xfrm>
        </p:spPr>
        <p:txBody>
          <a:bodyPr>
            <a:normAutofit/>
          </a:bodyPr>
          <a:lstStyle/>
          <a:p>
            <a:r>
              <a:rPr lang="en-US" dirty="0" smtClean="0"/>
              <a:t>Temporal Navigation (Back)</a:t>
            </a:r>
          </a:p>
          <a:p>
            <a:pPr lvl="1"/>
            <a:r>
              <a:rPr lang="en-US" dirty="0" smtClean="0"/>
              <a:t>Navigation </a:t>
            </a:r>
            <a:r>
              <a:rPr lang="en-US" dirty="0" err="1" smtClean="0"/>
              <a:t>Zurück</a:t>
            </a:r>
            <a:r>
              <a:rPr lang="en-US" dirty="0" smtClean="0"/>
              <a:t> </a:t>
            </a:r>
            <a:r>
              <a:rPr lang="en-US" dirty="0" err="1" smtClean="0"/>
              <a:t>innerhalb</a:t>
            </a:r>
            <a:r>
              <a:rPr lang="en-US" dirty="0" smtClean="0"/>
              <a:t> des Activity Stacks</a:t>
            </a:r>
          </a:p>
          <a:p>
            <a:r>
              <a:rPr lang="en-US" dirty="0" smtClean="0"/>
              <a:t>Ancestral Navigation (Up)</a:t>
            </a:r>
          </a:p>
          <a:p>
            <a:pPr lvl="1"/>
            <a:r>
              <a:rPr lang="en-US" dirty="0" err="1" smtClean="0"/>
              <a:t>Innerhalb</a:t>
            </a:r>
            <a:r>
              <a:rPr lang="en-US" dirty="0" smtClean="0"/>
              <a:t> </a:t>
            </a:r>
            <a:r>
              <a:rPr lang="en-US" dirty="0" err="1" smtClean="0"/>
              <a:t>definierter</a:t>
            </a:r>
            <a:r>
              <a:rPr lang="en-US" dirty="0" smtClean="0"/>
              <a:t> </a:t>
            </a:r>
            <a:r>
              <a:rPr lang="en-US" dirty="0" err="1" smtClean="0"/>
              <a:t>Hierarchien</a:t>
            </a:r>
            <a:r>
              <a:rPr lang="en-US" dirty="0" smtClean="0"/>
              <a:t> </a:t>
            </a:r>
            <a:r>
              <a:rPr lang="en-US" dirty="0" err="1" smtClean="0"/>
              <a:t>nach</a:t>
            </a:r>
            <a:r>
              <a:rPr lang="en-US" dirty="0" smtClean="0"/>
              <a:t> </a:t>
            </a:r>
            <a:r>
              <a:rPr lang="en-US" dirty="0" err="1" smtClean="0"/>
              <a:t>oben</a:t>
            </a:r>
            <a:endParaRPr lang="de-AT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Weiterführende</a:t>
            </a:r>
            <a:r>
              <a:rPr lang="en-US" dirty="0"/>
              <a:t> </a:t>
            </a:r>
            <a:r>
              <a:rPr lang="en-US" dirty="0" err="1"/>
              <a:t>Konzepte</a:t>
            </a:r>
            <a:r>
              <a:rPr lang="en-US" dirty="0"/>
              <a:t> </a:t>
            </a:r>
            <a:r>
              <a:rPr lang="en-US" dirty="0" err="1"/>
              <a:t>mobiler</a:t>
            </a:r>
            <a:r>
              <a:rPr lang="en-US" dirty="0"/>
              <a:t> </a:t>
            </a:r>
            <a:r>
              <a:rPr lang="en-US" dirty="0" err="1"/>
              <a:t>Plattformen</a:t>
            </a:r>
            <a:endParaRPr lang="de-AT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Wichtige</a:t>
            </a:r>
            <a:r>
              <a:rPr lang="en-US" dirty="0" smtClean="0"/>
              <a:t> </a:t>
            </a:r>
            <a:r>
              <a:rPr lang="en-US" dirty="0" err="1" smtClean="0"/>
              <a:t>Navigationsmuster</a:t>
            </a:r>
            <a:r>
              <a:rPr lang="en-US" dirty="0" smtClean="0"/>
              <a:t> in Android II</a:t>
            </a:r>
            <a:endParaRPr lang="de-AT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454" y="1143000"/>
            <a:ext cx="4520645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844842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609600" y="1905000"/>
            <a:ext cx="8229600" cy="3886200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Ancestral Navigation </a:t>
            </a:r>
            <a:r>
              <a:rPr lang="en-US" dirty="0" err="1" smtClean="0"/>
              <a:t>über</a:t>
            </a:r>
            <a:r>
              <a:rPr lang="en-US" dirty="0" smtClean="0"/>
              <a:t> das App Icon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Lateral Navigation </a:t>
            </a:r>
            <a:r>
              <a:rPr lang="en-US" dirty="0" err="1" smtClean="0"/>
              <a:t>über</a:t>
            </a:r>
            <a:r>
              <a:rPr lang="en-US" dirty="0" smtClean="0"/>
              <a:t> Tabs </a:t>
            </a:r>
            <a:r>
              <a:rPr lang="en-US" dirty="0" err="1" smtClean="0"/>
              <a:t>oder</a:t>
            </a:r>
            <a:r>
              <a:rPr lang="en-US" dirty="0" smtClean="0"/>
              <a:t> Spinner Menu (Dies </a:t>
            </a:r>
            <a:r>
              <a:rPr lang="en-US" dirty="0" err="1" smtClean="0"/>
              <a:t>sehen</a:t>
            </a:r>
            <a:r>
              <a:rPr lang="en-US" dirty="0" smtClean="0"/>
              <a:t> </a:t>
            </a:r>
            <a:r>
              <a:rPr lang="en-US" dirty="0" err="1" smtClean="0"/>
              <a:t>wir</a:t>
            </a:r>
            <a:r>
              <a:rPr lang="en-US" dirty="0" smtClean="0"/>
              <a:t> </a:t>
            </a:r>
            <a:r>
              <a:rPr lang="en-US" dirty="0" err="1" smtClean="0"/>
              <a:t>uns</a:t>
            </a:r>
            <a:r>
              <a:rPr lang="en-US" dirty="0" smtClean="0"/>
              <a:t> </a:t>
            </a:r>
            <a:r>
              <a:rPr lang="en-US" dirty="0" err="1" smtClean="0"/>
              <a:t>später</a:t>
            </a:r>
            <a:r>
              <a:rPr lang="en-US" dirty="0" smtClean="0"/>
              <a:t> an)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Direkte</a:t>
            </a:r>
            <a:r>
              <a:rPr lang="en-US" dirty="0" smtClean="0"/>
              <a:t> Navigation </a:t>
            </a:r>
            <a:r>
              <a:rPr lang="en-US" dirty="0" err="1" smtClean="0"/>
              <a:t>über</a:t>
            </a:r>
            <a:r>
              <a:rPr lang="en-US" dirty="0" smtClean="0"/>
              <a:t> </a:t>
            </a:r>
            <a:r>
              <a:rPr lang="en-US" dirty="0" err="1" smtClean="0"/>
              <a:t>Menüelemente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Overflow </a:t>
            </a:r>
            <a:r>
              <a:rPr lang="en-US" dirty="0" err="1" smtClean="0"/>
              <a:t>für</a:t>
            </a:r>
            <a:r>
              <a:rPr lang="en-US" dirty="0" smtClean="0"/>
              <a:t> </a:t>
            </a:r>
            <a:r>
              <a:rPr lang="en-US" dirty="0" err="1" smtClean="0"/>
              <a:t>weitere</a:t>
            </a:r>
            <a:r>
              <a:rPr lang="en-US" dirty="0" smtClean="0"/>
              <a:t> </a:t>
            </a:r>
            <a:r>
              <a:rPr lang="en-US" dirty="0" err="1" smtClean="0"/>
              <a:t>Menüelemente</a:t>
            </a:r>
            <a:r>
              <a:rPr lang="en-US" dirty="0" smtClean="0"/>
              <a:t> </a:t>
            </a:r>
          </a:p>
          <a:p>
            <a:endParaRPr lang="en-US" dirty="0"/>
          </a:p>
          <a:p>
            <a:r>
              <a:rPr lang="en-US" dirty="0" smtClean="0"/>
              <a:t>Die </a:t>
            </a:r>
            <a:r>
              <a:rPr lang="en-US" dirty="0" err="1" smtClean="0"/>
              <a:t>Actionbar</a:t>
            </a:r>
            <a:r>
              <a:rPr lang="en-US" dirty="0" smtClean="0"/>
              <a:t> </a:t>
            </a:r>
            <a:r>
              <a:rPr lang="en-US" dirty="0" err="1" smtClean="0"/>
              <a:t>wurde</a:t>
            </a:r>
            <a:r>
              <a:rPr lang="en-US" dirty="0" smtClean="0"/>
              <a:t> </a:t>
            </a:r>
            <a:r>
              <a:rPr lang="en-US" dirty="0" err="1" smtClean="0"/>
              <a:t>mit</a:t>
            </a:r>
            <a:r>
              <a:rPr lang="en-US" dirty="0" smtClean="0"/>
              <a:t> Android 3.0 </a:t>
            </a:r>
            <a:r>
              <a:rPr lang="en-US" dirty="0" err="1" smtClean="0"/>
              <a:t>eingeführt</a:t>
            </a:r>
            <a:r>
              <a:rPr lang="en-US" dirty="0" smtClean="0"/>
              <a:t> und </a:t>
            </a:r>
            <a:r>
              <a:rPr lang="en-US" dirty="0" err="1" smtClean="0"/>
              <a:t>ist</a:t>
            </a:r>
            <a:r>
              <a:rPr lang="en-US" dirty="0" smtClean="0"/>
              <a:t> in Activities </a:t>
            </a:r>
            <a:r>
              <a:rPr lang="en-US" dirty="0" err="1" smtClean="0"/>
              <a:t>standarmäßig</a:t>
            </a:r>
            <a:r>
              <a:rPr lang="en-US" dirty="0" smtClean="0"/>
              <a:t> </a:t>
            </a:r>
            <a:r>
              <a:rPr lang="en-US" dirty="0" err="1" smtClean="0"/>
              <a:t>aktiviert</a:t>
            </a:r>
            <a:endParaRPr lang="en-US" dirty="0" smtClean="0"/>
          </a:p>
          <a:p>
            <a:r>
              <a:rPr lang="en-US" dirty="0" err="1" smtClean="0"/>
              <a:t>Innerhalb</a:t>
            </a:r>
            <a:r>
              <a:rPr lang="en-US" dirty="0" smtClean="0"/>
              <a:t> der Activity </a:t>
            </a:r>
            <a:r>
              <a:rPr lang="en-US" dirty="0" err="1" smtClean="0"/>
              <a:t>kann</a:t>
            </a:r>
            <a:r>
              <a:rPr lang="en-US" dirty="0" smtClean="0"/>
              <a:t> </a:t>
            </a:r>
            <a:r>
              <a:rPr lang="en-US" dirty="0" err="1" smtClean="0"/>
              <a:t>über</a:t>
            </a:r>
            <a:r>
              <a:rPr lang="en-US" dirty="0" smtClean="0"/>
              <a:t> </a:t>
            </a:r>
            <a:r>
              <a:rPr lang="en-US" b="1" dirty="0" err="1" smtClean="0"/>
              <a:t>getActionBar</a:t>
            </a:r>
            <a:r>
              <a:rPr lang="en-US" b="1" dirty="0" smtClean="0"/>
              <a:t>()</a:t>
            </a:r>
            <a:r>
              <a:rPr lang="en-US" dirty="0" smtClean="0"/>
              <a:t> auf die </a:t>
            </a:r>
            <a:r>
              <a:rPr lang="en-US" dirty="0" err="1" smtClean="0"/>
              <a:t>ActionBar</a:t>
            </a:r>
            <a:r>
              <a:rPr lang="en-US" dirty="0" smtClean="0"/>
              <a:t> </a:t>
            </a:r>
            <a:r>
              <a:rPr lang="en-US" dirty="0" err="1" smtClean="0"/>
              <a:t>zugegriffen</a:t>
            </a:r>
            <a:r>
              <a:rPr lang="en-US" dirty="0" smtClean="0"/>
              <a:t> </a:t>
            </a:r>
            <a:r>
              <a:rPr lang="en-US" dirty="0" err="1" smtClean="0"/>
              <a:t>werden</a:t>
            </a:r>
            <a:endParaRPr lang="en-US" dirty="0" smtClean="0"/>
          </a:p>
          <a:p>
            <a:r>
              <a:rPr lang="en-US" dirty="0" err="1" smtClean="0"/>
              <a:t>Für</a:t>
            </a:r>
            <a:r>
              <a:rPr lang="en-US" dirty="0" smtClean="0"/>
              <a:t> </a:t>
            </a:r>
            <a:r>
              <a:rPr lang="en-US" dirty="0" err="1" smtClean="0"/>
              <a:t>ältere</a:t>
            </a:r>
            <a:r>
              <a:rPr lang="en-US" dirty="0" smtClean="0"/>
              <a:t> Android </a:t>
            </a:r>
            <a:r>
              <a:rPr lang="en-US" dirty="0" err="1" smtClean="0"/>
              <a:t>Versionen</a:t>
            </a:r>
            <a:r>
              <a:rPr lang="en-US" dirty="0" smtClean="0"/>
              <a:t> muss </a:t>
            </a:r>
            <a:r>
              <a:rPr lang="en-US" dirty="0" err="1" smtClean="0"/>
              <a:t>eine</a:t>
            </a:r>
            <a:r>
              <a:rPr lang="en-US" dirty="0" smtClean="0"/>
              <a:t> Support Library </a:t>
            </a:r>
            <a:r>
              <a:rPr lang="en-US" dirty="0" err="1" smtClean="0"/>
              <a:t>verwendet</a:t>
            </a:r>
            <a:r>
              <a:rPr lang="en-US" dirty="0" smtClean="0"/>
              <a:t> </a:t>
            </a:r>
            <a:r>
              <a:rPr lang="en-US" dirty="0" err="1" smtClean="0"/>
              <a:t>werden</a:t>
            </a:r>
            <a:endParaRPr lang="de-AT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Weiterführende</a:t>
            </a:r>
            <a:r>
              <a:rPr lang="en-US" dirty="0"/>
              <a:t> </a:t>
            </a:r>
            <a:r>
              <a:rPr lang="en-US" dirty="0" err="1"/>
              <a:t>Konzepte</a:t>
            </a:r>
            <a:r>
              <a:rPr lang="en-US" dirty="0"/>
              <a:t> </a:t>
            </a:r>
            <a:r>
              <a:rPr lang="en-US" dirty="0" err="1"/>
              <a:t>mobiler</a:t>
            </a:r>
            <a:r>
              <a:rPr lang="en-US" dirty="0"/>
              <a:t> </a:t>
            </a:r>
            <a:r>
              <a:rPr lang="en-US" dirty="0" err="1"/>
              <a:t>Plattformen</a:t>
            </a:r>
            <a:endParaRPr lang="de-AT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err="1" smtClean="0"/>
              <a:t>Implementierung</a:t>
            </a:r>
            <a:r>
              <a:rPr lang="en-US" dirty="0" smtClean="0"/>
              <a:t> </a:t>
            </a:r>
            <a:r>
              <a:rPr lang="en-US" dirty="0" err="1" smtClean="0"/>
              <a:t>einiger</a:t>
            </a:r>
            <a:r>
              <a:rPr lang="en-US" dirty="0" smtClean="0"/>
              <a:t> </a:t>
            </a:r>
            <a:r>
              <a:rPr lang="en-US" dirty="0" err="1" smtClean="0"/>
              <a:t>gängiger</a:t>
            </a:r>
            <a:r>
              <a:rPr lang="en-US" dirty="0" smtClean="0"/>
              <a:t> </a:t>
            </a:r>
            <a:r>
              <a:rPr lang="en-US" dirty="0" err="1" smtClean="0"/>
              <a:t>Navigationsmuster</a:t>
            </a:r>
            <a:r>
              <a:rPr lang="en-US" dirty="0" smtClean="0"/>
              <a:t>: </a:t>
            </a:r>
            <a:r>
              <a:rPr lang="en-US" dirty="0" err="1" smtClean="0"/>
              <a:t>ActionBar</a:t>
            </a:r>
            <a:endParaRPr lang="de-AT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312" y="838200"/>
            <a:ext cx="5972464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444100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Innerhalb</a:t>
            </a:r>
            <a:r>
              <a:rPr lang="en-US" dirty="0" smtClean="0"/>
              <a:t> des Manifests </a:t>
            </a:r>
            <a:r>
              <a:rPr lang="en-US" dirty="0" err="1" smtClean="0"/>
              <a:t>kann</a:t>
            </a:r>
            <a:r>
              <a:rPr lang="en-US" dirty="0" smtClean="0"/>
              <a:t> </a:t>
            </a:r>
            <a:r>
              <a:rPr lang="en-US" dirty="0" err="1" smtClean="0"/>
              <a:t>eine</a:t>
            </a:r>
            <a:r>
              <a:rPr lang="en-US" dirty="0" smtClean="0"/>
              <a:t> </a:t>
            </a:r>
            <a:r>
              <a:rPr lang="en-US" dirty="0" err="1" smtClean="0"/>
              <a:t>Eltern</a:t>
            </a:r>
            <a:r>
              <a:rPr lang="en-US" dirty="0" smtClean="0"/>
              <a:t>/Kind </a:t>
            </a:r>
            <a:r>
              <a:rPr lang="en-US" dirty="0" err="1" smtClean="0"/>
              <a:t>Beziehung</a:t>
            </a:r>
            <a:r>
              <a:rPr lang="en-US" dirty="0" smtClean="0"/>
              <a:t> </a:t>
            </a:r>
            <a:r>
              <a:rPr lang="en-US" dirty="0" err="1" smtClean="0"/>
              <a:t>zwischen</a:t>
            </a:r>
            <a:r>
              <a:rPr lang="en-US" dirty="0" smtClean="0"/>
              <a:t> Activities </a:t>
            </a:r>
            <a:r>
              <a:rPr lang="en-US" dirty="0" err="1" smtClean="0"/>
              <a:t>definiert</a:t>
            </a:r>
            <a:r>
              <a:rPr lang="en-US" dirty="0" smtClean="0"/>
              <a:t> </a:t>
            </a:r>
            <a:r>
              <a:rPr lang="en-US" dirty="0" err="1" smtClean="0"/>
              <a:t>werden</a:t>
            </a:r>
            <a:endParaRPr lang="de-AT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Weiterführende</a:t>
            </a:r>
            <a:r>
              <a:rPr lang="en-US" dirty="0"/>
              <a:t> </a:t>
            </a:r>
            <a:r>
              <a:rPr lang="en-US" dirty="0" err="1"/>
              <a:t>Konzepte</a:t>
            </a:r>
            <a:r>
              <a:rPr lang="en-US" dirty="0"/>
              <a:t> </a:t>
            </a:r>
            <a:r>
              <a:rPr lang="en-US" dirty="0" err="1"/>
              <a:t>mobiler</a:t>
            </a:r>
            <a:r>
              <a:rPr lang="en-US" dirty="0"/>
              <a:t> </a:t>
            </a:r>
            <a:r>
              <a:rPr lang="en-US" dirty="0" err="1"/>
              <a:t>Plattformen</a:t>
            </a:r>
            <a:endParaRPr lang="de-AT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Ancestral Navigation in der </a:t>
            </a:r>
            <a:r>
              <a:rPr lang="en-US" dirty="0" err="1" smtClean="0"/>
              <a:t>ActionBar</a:t>
            </a:r>
            <a:endParaRPr lang="de-AT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2362200"/>
            <a:ext cx="6591300" cy="3676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Abgerundete rechteckige Legende 5"/>
          <p:cNvSpPr/>
          <p:nvPr/>
        </p:nvSpPr>
        <p:spPr>
          <a:xfrm>
            <a:off x="6266895" y="2209800"/>
            <a:ext cx="2841848" cy="2667000"/>
          </a:xfrm>
          <a:prstGeom prst="wedgeRoundRectCallout">
            <a:avLst>
              <a:gd name="adj1" fmla="val -59214"/>
              <a:gd name="adj2" fmla="val 34514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sz="1600" dirty="0" err="1" smtClean="0"/>
              <a:t>DisplayMessageActivity</a:t>
            </a:r>
            <a:r>
              <a:rPr lang="de-AT" sz="1600" dirty="0" smtClean="0"/>
              <a:t> ist als Kind der </a:t>
            </a:r>
            <a:r>
              <a:rPr lang="de-AT" sz="1600" dirty="0" err="1" smtClean="0"/>
              <a:t>MainActivity</a:t>
            </a:r>
            <a:r>
              <a:rPr lang="de-AT" sz="1600" dirty="0" smtClean="0"/>
              <a:t> deklariert</a:t>
            </a:r>
          </a:p>
          <a:p>
            <a:pPr algn="ctr"/>
            <a:endParaRPr lang="en-US" sz="1600" dirty="0"/>
          </a:p>
          <a:p>
            <a:pPr algn="ctr"/>
            <a:r>
              <a:rPr lang="en-US" sz="1600" dirty="0" smtClean="0"/>
              <a:t>Der </a:t>
            </a:r>
            <a:r>
              <a:rPr lang="en-US" sz="1600" dirty="0" err="1" smtClean="0"/>
              <a:t>Klick</a:t>
            </a:r>
            <a:r>
              <a:rPr lang="en-US" sz="1600" dirty="0" smtClean="0"/>
              <a:t> auf den “Up”-Button </a:t>
            </a:r>
            <a:r>
              <a:rPr lang="en-US" sz="1600" dirty="0" err="1" smtClean="0"/>
              <a:t>innerhalb</a:t>
            </a:r>
            <a:r>
              <a:rPr lang="en-US" sz="1600" dirty="0" smtClean="0"/>
              <a:t> der </a:t>
            </a:r>
            <a:r>
              <a:rPr lang="en-US" sz="1600" dirty="0" err="1" smtClean="0"/>
              <a:t>DisplayMessageActivity</a:t>
            </a:r>
            <a:r>
              <a:rPr lang="en-US" sz="1600" dirty="0" smtClean="0"/>
              <a:t> </a:t>
            </a:r>
            <a:r>
              <a:rPr lang="en-US" sz="1600" dirty="0" err="1" smtClean="0"/>
              <a:t>führt</a:t>
            </a:r>
            <a:r>
              <a:rPr lang="en-US" sz="1600" dirty="0" smtClean="0"/>
              <a:t> </a:t>
            </a:r>
            <a:r>
              <a:rPr lang="en-US" sz="1600" dirty="0" err="1" smtClean="0"/>
              <a:t>zur</a:t>
            </a:r>
            <a:r>
              <a:rPr lang="en-US" sz="1600" dirty="0" smtClean="0"/>
              <a:t> </a:t>
            </a:r>
            <a:r>
              <a:rPr lang="en-US" sz="1600" dirty="0" err="1" smtClean="0"/>
              <a:t>MainActivity</a:t>
            </a:r>
            <a:endParaRPr lang="de-AT" sz="1600" dirty="0"/>
          </a:p>
        </p:txBody>
      </p:sp>
    </p:spTree>
    <p:extLst>
      <p:ext uri="{BB962C8B-B14F-4D97-AF65-F5344CB8AC3E}">
        <p14:creationId xmlns:p14="http://schemas.microsoft.com/office/powerpoint/2010/main" val="27626084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Weiterführende</a:t>
            </a:r>
            <a:r>
              <a:rPr lang="en-US" dirty="0"/>
              <a:t> </a:t>
            </a:r>
            <a:r>
              <a:rPr lang="en-US" dirty="0" err="1"/>
              <a:t>Konzepte</a:t>
            </a:r>
            <a:r>
              <a:rPr lang="en-US" dirty="0"/>
              <a:t> </a:t>
            </a:r>
            <a:r>
              <a:rPr lang="en-US" dirty="0" err="1"/>
              <a:t>mobiler</a:t>
            </a:r>
            <a:r>
              <a:rPr lang="en-US" dirty="0"/>
              <a:t> </a:t>
            </a:r>
            <a:r>
              <a:rPr lang="en-US" dirty="0" err="1"/>
              <a:t>Plattformen</a:t>
            </a:r>
            <a:endParaRPr lang="de-AT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Menüelemente</a:t>
            </a:r>
            <a:r>
              <a:rPr lang="en-US" dirty="0" smtClean="0"/>
              <a:t> in der </a:t>
            </a:r>
            <a:r>
              <a:rPr lang="en-US" dirty="0" err="1" smtClean="0"/>
              <a:t>ActionBar</a:t>
            </a:r>
            <a:endParaRPr lang="de-AT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838200"/>
            <a:ext cx="5593307" cy="1498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467357"/>
            <a:ext cx="5609085" cy="13647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962400"/>
            <a:ext cx="5585418" cy="24219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Abgerundete rechteckige Legende 7"/>
          <p:cNvSpPr/>
          <p:nvPr/>
        </p:nvSpPr>
        <p:spPr>
          <a:xfrm>
            <a:off x="6225952" y="914400"/>
            <a:ext cx="2841848" cy="900680"/>
          </a:xfrm>
          <a:prstGeom prst="wedgeRoundRectCallout">
            <a:avLst>
              <a:gd name="adj1" fmla="val -70740"/>
              <a:gd name="adj2" fmla="val -11077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sz="1600" dirty="0" smtClean="0"/>
              <a:t>Definition der Menüelemente als XML Ressource</a:t>
            </a:r>
            <a:endParaRPr lang="de-AT" sz="1600" dirty="0"/>
          </a:p>
        </p:txBody>
      </p:sp>
      <p:sp>
        <p:nvSpPr>
          <p:cNvPr id="9" name="Abgerundete rechteckige Legende 8"/>
          <p:cNvSpPr/>
          <p:nvPr/>
        </p:nvSpPr>
        <p:spPr>
          <a:xfrm>
            <a:off x="6225952" y="2017016"/>
            <a:ext cx="2841848" cy="1335783"/>
          </a:xfrm>
          <a:prstGeom prst="wedgeRoundRectCallout">
            <a:avLst>
              <a:gd name="adj1" fmla="val -66898"/>
              <a:gd name="adj2" fmla="val 32866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sz="1600" dirty="0" smtClean="0"/>
              <a:t>Laden der Menüelemente aus der XML Ressource innerhalb der </a:t>
            </a:r>
            <a:r>
              <a:rPr lang="de-AT" sz="1600" dirty="0" err="1" smtClean="0"/>
              <a:t>Activity</a:t>
            </a:r>
            <a:r>
              <a:rPr lang="de-AT" sz="1600" dirty="0" smtClean="0"/>
              <a:t> Klasse</a:t>
            </a:r>
            <a:endParaRPr lang="de-AT" sz="1600" dirty="0"/>
          </a:p>
        </p:txBody>
      </p:sp>
      <p:sp>
        <p:nvSpPr>
          <p:cNvPr id="10" name="Abgerundete rechteckige Legende 9"/>
          <p:cNvSpPr/>
          <p:nvPr/>
        </p:nvSpPr>
        <p:spPr>
          <a:xfrm>
            <a:off x="6225952" y="3581400"/>
            <a:ext cx="2841848" cy="1591963"/>
          </a:xfrm>
          <a:prstGeom prst="wedgeRoundRectCallout">
            <a:avLst>
              <a:gd name="adj1" fmla="val -65505"/>
              <a:gd name="adj2" fmla="val 22575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Reagieren</a:t>
            </a:r>
            <a:r>
              <a:rPr lang="en-US" sz="1600" dirty="0" smtClean="0"/>
              <a:t> auf </a:t>
            </a:r>
            <a:r>
              <a:rPr lang="en-US" sz="1600" dirty="0" err="1" smtClean="0"/>
              <a:t>Auswahl</a:t>
            </a:r>
            <a:r>
              <a:rPr lang="en-US" sz="1600" dirty="0" smtClean="0"/>
              <a:t> </a:t>
            </a:r>
            <a:r>
              <a:rPr lang="en-US" sz="1600" dirty="0" err="1" smtClean="0"/>
              <a:t>eines</a:t>
            </a:r>
            <a:r>
              <a:rPr lang="en-US" sz="1600" dirty="0" smtClean="0"/>
              <a:t> </a:t>
            </a:r>
            <a:r>
              <a:rPr lang="en-US" sz="1600" dirty="0" err="1" smtClean="0"/>
              <a:t>Menüelements</a:t>
            </a:r>
            <a:r>
              <a:rPr lang="en-US" sz="1600" dirty="0" smtClean="0"/>
              <a:t> </a:t>
            </a:r>
            <a:r>
              <a:rPr lang="en-US" sz="1600" dirty="0" err="1" smtClean="0"/>
              <a:t>über</a:t>
            </a:r>
            <a:r>
              <a:rPr lang="en-US" sz="1600" dirty="0" smtClean="0"/>
              <a:t> </a:t>
            </a:r>
            <a:r>
              <a:rPr lang="en-US" sz="1600" dirty="0" err="1" smtClean="0"/>
              <a:t>eine</a:t>
            </a:r>
            <a:r>
              <a:rPr lang="en-US" sz="1600" dirty="0" smtClean="0"/>
              <a:t> Listener </a:t>
            </a:r>
            <a:r>
              <a:rPr lang="en-US" sz="1600" dirty="0" err="1" smtClean="0"/>
              <a:t>Methode</a:t>
            </a:r>
            <a:r>
              <a:rPr lang="en-US" sz="1600" dirty="0" smtClean="0"/>
              <a:t> </a:t>
            </a:r>
            <a:r>
              <a:rPr lang="en-US" sz="1600" dirty="0" err="1" smtClean="0"/>
              <a:t>innerhalb</a:t>
            </a:r>
            <a:r>
              <a:rPr lang="en-US" sz="1600" dirty="0" smtClean="0"/>
              <a:t> der Activity</a:t>
            </a:r>
            <a:endParaRPr lang="de-AT" sz="1600" dirty="0"/>
          </a:p>
        </p:txBody>
      </p:sp>
    </p:spTree>
    <p:extLst>
      <p:ext uri="{BB962C8B-B14F-4D97-AF65-F5344CB8AC3E}">
        <p14:creationId xmlns:p14="http://schemas.microsoft.com/office/powerpoint/2010/main" val="3604423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457200">
              <a:buFont typeface="+mj-lt"/>
              <a:buAutoNum type="arabicPeriod"/>
            </a:pPr>
            <a:r>
              <a:rPr lang="en-US" dirty="0" err="1" smtClean="0"/>
              <a:t>Einführung</a:t>
            </a:r>
            <a:r>
              <a:rPr lang="en-US" dirty="0" smtClean="0"/>
              <a:t> in die </a:t>
            </a:r>
            <a:r>
              <a:rPr lang="en-US" dirty="0" err="1" smtClean="0"/>
              <a:t>Entwicklung</a:t>
            </a:r>
            <a:r>
              <a:rPr lang="en-US" dirty="0" smtClean="0"/>
              <a:t> </a:t>
            </a:r>
            <a:r>
              <a:rPr lang="en-US" dirty="0" err="1" smtClean="0"/>
              <a:t>mobiler</a:t>
            </a:r>
            <a:r>
              <a:rPr lang="en-US" dirty="0" smtClean="0"/>
              <a:t> </a:t>
            </a:r>
            <a:r>
              <a:rPr lang="en-US" dirty="0" err="1" smtClean="0"/>
              <a:t>Anwendungen</a:t>
            </a:r>
            <a:endParaRPr lang="en-US" dirty="0" smtClean="0"/>
          </a:p>
          <a:p>
            <a:pPr marL="514350" indent="-457200">
              <a:buFont typeface="+mj-lt"/>
              <a:buAutoNum type="arabicPeriod"/>
            </a:pPr>
            <a:r>
              <a:rPr lang="en-US" dirty="0" err="1" smtClean="0"/>
              <a:t>Erste</a:t>
            </a:r>
            <a:r>
              <a:rPr lang="en-US" dirty="0" smtClean="0"/>
              <a:t> </a:t>
            </a:r>
            <a:r>
              <a:rPr lang="en-US" dirty="0" err="1" smtClean="0"/>
              <a:t>grafische</a:t>
            </a:r>
            <a:r>
              <a:rPr lang="en-US" dirty="0" smtClean="0"/>
              <a:t> </a:t>
            </a:r>
            <a:r>
              <a:rPr lang="en-US" dirty="0" err="1" smtClean="0"/>
              <a:t>Oberflächen</a:t>
            </a:r>
            <a:r>
              <a:rPr lang="en-US" dirty="0" smtClean="0"/>
              <a:t> und </a:t>
            </a:r>
            <a:r>
              <a:rPr lang="en-US" dirty="0" err="1" smtClean="0"/>
              <a:t>Benutzerinteraktionen</a:t>
            </a:r>
            <a:endParaRPr lang="en-US" dirty="0" smtClean="0"/>
          </a:p>
          <a:p>
            <a:pPr marL="514350" indent="-457200">
              <a:buFont typeface="+mj-lt"/>
              <a:buAutoNum type="arabicPeriod"/>
            </a:pPr>
            <a:r>
              <a:rPr lang="en-US" dirty="0" err="1" smtClean="0"/>
              <a:t>Weiterführende</a:t>
            </a:r>
            <a:r>
              <a:rPr lang="en-US" dirty="0" smtClean="0"/>
              <a:t> </a:t>
            </a:r>
            <a:r>
              <a:rPr lang="en-US" dirty="0" err="1"/>
              <a:t>Konzepte</a:t>
            </a:r>
            <a:r>
              <a:rPr lang="en-US" dirty="0"/>
              <a:t> </a:t>
            </a:r>
            <a:r>
              <a:rPr lang="en-US" dirty="0" err="1"/>
              <a:t>mobiler</a:t>
            </a:r>
            <a:r>
              <a:rPr lang="en-US" dirty="0"/>
              <a:t> </a:t>
            </a:r>
            <a:r>
              <a:rPr lang="en-US" dirty="0" err="1"/>
              <a:t>Plattformen</a:t>
            </a:r>
            <a:endParaRPr lang="en-US" dirty="0"/>
          </a:p>
          <a:p>
            <a:pPr marL="514350" indent="-457200">
              <a:buFont typeface="+mj-lt"/>
              <a:buAutoNum type="arabicPeriod"/>
            </a:pPr>
            <a:r>
              <a:rPr lang="en-US" dirty="0" err="1"/>
              <a:t>Standorbezogene</a:t>
            </a:r>
            <a:r>
              <a:rPr lang="en-US" dirty="0"/>
              <a:t> </a:t>
            </a:r>
            <a:r>
              <a:rPr lang="en-US" dirty="0" err="1"/>
              <a:t>Dienste</a:t>
            </a:r>
            <a:r>
              <a:rPr lang="en-US" dirty="0"/>
              <a:t>, </a:t>
            </a:r>
            <a:r>
              <a:rPr lang="en-US" dirty="0" err="1"/>
              <a:t>Sensoren</a:t>
            </a:r>
            <a:r>
              <a:rPr lang="en-US" dirty="0"/>
              <a:t> und </a:t>
            </a:r>
            <a:r>
              <a:rPr lang="en-US" dirty="0" err="1"/>
              <a:t>Kamera</a:t>
            </a:r>
            <a:endParaRPr lang="en-US" dirty="0"/>
          </a:p>
          <a:p>
            <a:pPr marL="514350" indent="-457200">
              <a:buFont typeface="+mj-lt"/>
              <a:buAutoNum type="arabicPeriod"/>
            </a:pPr>
            <a:r>
              <a:rPr lang="en-US" dirty="0" err="1"/>
              <a:t>Dauerhaftes</a:t>
            </a:r>
            <a:r>
              <a:rPr lang="en-US" dirty="0"/>
              <a:t> </a:t>
            </a:r>
            <a:r>
              <a:rPr lang="en-US" dirty="0" err="1"/>
              <a:t>Speichern</a:t>
            </a:r>
            <a:r>
              <a:rPr lang="en-US" dirty="0"/>
              <a:t> von </a:t>
            </a:r>
            <a:r>
              <a:rPr lang="en-US" dirty="0" err="1"/>
              <a:t>Daten</a:t>
            </a:r>
            <a:r>
              <a:rPr lang="en-US" dirty="0"/>
              <a:t> (</a:t>
            </a:r>
            <a:r>
              <a:rPr lang="en-US" dirty="0" err="1"/>
              <a:t>Persistenz</a:t>
            </a:r>
            <a:r>
              <a:rPr lang="en-US" dirty="0"/>
              <a:t>)</a:t>
            </a:r>
          </a:p>
          <a:p>
            <a:pPr marL="514350" indent="-457200">
              <a:buFont typeface="+mj-lt"/>
              <a:buAutoNum type="arabicPeriod"/>
            </a:pPr>
            <a:r>
              <a:rPr lang="en-US" dirty="0"/>
              <a:t>Responsive Design, </a:t>
            </a:r>
            <a:r>
              <a:rPr lang="en-US" dirty="0" err="1"/>
              <a:t>Weiterführende</a:t>
            </a:r>
            <a:r>
              <a:rPr lang="en-US" dirty="0"/>
              <a:t> </a:t>
            </a:r>
            <a:r>
              <a:rPr lang="en-US" dirty="0" err="1"/>
              <a:t>Interaktionsmuster</a:t>
            </a:r>
            <a:endParaRPr lang="en-US" dirty="0"/>
          </a:p>
          <a:p>
            <a:pPr marL="514350" indent="-457200">
              <a:buFont typeface="+mj-lt"/>
              <a:buAutoNum type="arabicPeriod"/>
            </a:pPr>
            <a:r>
              <a:rPr lang="en-US" dirty="0" err="1" smtClean="0"/>
              <a:t>Vorstellung</a:t>
            </a:r>
            <a:r>
              <a:rPr lang="en-US" dirty="0" smtClean="0"/>
              <a:t> </a:t>
            </a:r>
            <a:r>
              <a:rPr lang="en-US" dirty="0" err="1" smtClean="0"/>
              <a:t>eines</a:t>
            </a:r>
            <a:r>
              <a:rPr lang="en-US" dirty="0" smtClean="0"/>
              <a:t> </a:t>
            </a:r>
            <a:r>
              <a:rPr lang="en-US" dirty="0" err="1" smtClean="0"/>
              <a:t>Spezialthemas</a:t>
            </a:r>
            <a:endParaRPr lang="en-US" dirty="0"/>
          </a:p>
          <a:p>
            <a:endParaRPr lang="de-AT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Weiterführende</a:t>
            </a:r>
            <a:r>
              <a:rPr lang="en-US" dirty="0"/>
              <a:t> </a:t>
            </a:r>
            <a:r>
              <a:rPr lang="en-US" dirty="0" err="1"/>
              <a:t>Konzepte</a:t>
            </a:r>
            <a:r>
              <a:rPr lang="en-US" dirty="0"/>
              <a:t> </a:t>
            </a:r>
            <a:r>
              <a:rPr lang="en-US" dirty="0" err="1"/>
              <a:t>mobiler</a:t>
            </a:r>
            <a:r>
              <a:rPr lang="en-US" dirty="0"/>
              <a:t> </a:t>
            </a:r>
            <a:r>
              <a:rPr lang="en-US" dirty="0" err="1"/>
              <a:t>Plattformen</a:t>
            </a:r>
            <a:endParaRPr lang="de-AT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Inhaltsübersicht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9016892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-342900">
              <a:buFontTx/>
              <a:buChar char="•"/>
            </a:pPr>
            <a:r>
              <a:rPr lang="de-DE" dirty="0" smtClean="0"/>
              <a:t>Dialoge </a:t>
            </a:r>
            <a:r>
              <a:rPr lang="de-DE" dirty="0"/>
              <a:t>weisen auf </a:t>
            </a:r>
            <a:r>
              <a:rPr lang="de-DE" dirty="0" smtClean="0"/>
              <a:t>Probleme/Informationen</a:t>
            </a:r>
            <a:br>
              <a:rPr lang="de-DE" dirty="0" smtClean="0"/>
            </a:br>
            <a:r>
              <a:rPr lang="de-DE" dirty="0" smtClean="0"/>
              <a:t>hin und </a:t>
            </a:r>
            <a:r>
              <a:rPr lang="de-DE" dirty="0"/>
              <a:t>erfordern vom Benutzer </a:t>
            </a:r>
            <a:r>
              <a:rPr lang="de-DE" dirty="0" smtClean="0"/>
              <a:t>eine</a:t>
            </a:r>
            <a:br>
              <a:rPr lang="de-DE" dirty="0" smtClean="0"/>
            </a:br>
            <a:r>
              <a:rPr lang="de-DE" dirty="0" smtClean="0"/>
              <a:t>Bestätigung</a:t>
            </a:r>
            <a:r>
              <a:rPr lang="de-DE" dirty="0"/>
              <a:t>. </a:t>
            </a:r>
            <a:r>
              <a:rPr lang="de-DE" dirty="0" smtClean="0"/>
              <a:t>Werden </a:t>
            </a:r>
            <a:r>
              <a:rPr lang="de-DE" dirty="0"/>
              <a:t>oberhalb </a:t>
            </a:r>
            <a:r>
              <a:rPr lang="de-DE" dirty="0" smtClean="0"/>
              <a:t>der sichtbaren und aktiven </a:t>
            </a:r>
            <a:r>
              <a:rPr lang="de-DE" dirty="0" err="1" smtClean="0"/>
              <a:t>Activity</a:t>
            </a:r>
            <a:r>
              <a:rPr lang="de-DE" dirty="0" smtClean="0"/>
              <a:t> angezeigt.</a:t>
            </a:r>
            <a:endParaRPr lang="de-DE" dirty="0"/>
          </a:p>
          <a:p>
            <a:r>
              <a:rPr lang="en-US" dirty="0" err="1" smtClean="0"/>
              <a:t>Für</a:t>
            </a:r>
            <a:r>
              <a:rPr lang="en-US" dirty="0" smtClean="0"/>
              <a:t> </a:t>
            </a:r>
            <a:r>
              <a:rPr lang="en-US" dirty="0" err="1" smtClean="0"/>
              <a:t>Dialoge</a:t>
            </a:r>
            <a:r>
              <a:rPr lang="en-US" dirty="0" smtClean="0"/>
              <a:t> </a:t>
            </a:r>
            <a:r>
              <a:rPr lang="en-US" dirty="0" err="1" smtClean="0"/>
              <a:t>gibt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verschiedene</a:t>
            </a:r>
            <a:r>
              <a:rPr lang="en-US" dirty="0" smtClean="0"/>
              <a:t> </a:t>
            </a:r>
            <a:r>
              <a:rPr lang="en-US" dirty="0" err="1" smtClean="0"/>
              <a:t>Standartdialoge</a:t>
            </a:r>
            <a:r>
              <a:rPr lang="en-US" dirty="0" smtClean="0"/>
              <a:t>, </a:t>
            </a:r>
            <a:r>
              <a:rPr lang="en-US" dirty="0" err="1" smtClean="0"/>
              <a:t>welche</a:t>
            </a:r>
            <a:r>
              <a:rPr lang="en-US" dirty="0" smtClean="0"/>
              <a:t> von der </a:t>
            </a:r>
            <a:r>
              <a:rPr lang="en-US" dirty="0" err="1" smtClean="0"/>
              <a:t>Klasse</a:t>
            </a:r>
            <a:r>
              <a:rPr lang="en-US" dirty="0" smtClean="0"/>
              <a:t> Dialog </a:t>
            </a:r>
            <a:r>
              <a:rPr lang="en-US" dirty="0" err="1" smtClean="0"/>
              <a:t>abgeleitet</a:t>
            </a:r>
            <a:r>
              <a:rPr lang="en-US" dirty="0" smtClean="0"/>
              <a:t> </a:t>
            </a:r>
            <a:r>
              <a:rPr lang="en-US" dirty="0" err="1" smtClean="0"/>
              <a:t>sind</a:t>
            </a:r>
            <a:endParaRPr lang="en-US" dirty="0" smtClean="0"/>
          </a:p>
          <a:p>
            <a:pPr lvl="1"/>
            <a:r>
              <a:rPr lang="de-DE" dirty="0" err="1"/>
              <a:t>AlertDialog</a:t>
            </a:r>
            <a:r>
              <a:rPr lang="de-DE" dirty="0"/>
              <a:t> – Eine Nachricht mit einer Auswahl von bis zu drei Buttons</a:t>
            </a:r>
          </a:p>
          <a:p>
            <a:pPr lvl="1"/>
            <a:r>
              <a:rPr lang="de-DE" dirty="0" err="1"/>
              <a:t>DatePickerDialog</a:t>
            </a:r>
            <a:r>
              <a:rPr lang="de-DE" dirty="0"/>
              <a:t>/</a:t>
            </a:r>
            <a:r>
              <a:rPr lang="de-DE" dirty="0" err="1"/>
              <a:t>TimePickerDialog</a:t>
            </a:r>
            <a:r>
              <a:rPr lang="de-DE" dirty="0"/>
              <a:t> – sind Dialoge zur Auswahl eines Zeitpunkts oder eines </a:t>
            </a:r>
            <a:r>
              <a:rPr lang="de-DE" dirty="0" smtClean="0"/>
              <a:t>Datums</a:t>
            </a:r>
          </a:p>
          <a:p>
            <a:r>
              <a:rPr lang="de-DE" dirty="0" smtClean="0"/>
              <a:t>Zur Erstellung der Dialoge werden </a:t>
            </a:r>
            <a:r>
              <a:rPr lang="de-DE" dirty="0" err="1" smtClean="0"/>
              <a:t>Builder</a:t>
            </a:r>
            <a:r>
              <a:rPr lang="de-DE" dirty="0" smtClean="0"/>
              <a:t> verwendet (siehe </a:t>
            </a:r>
            <a:r>
              <a:rPr lang="de-DE" dirty="0" err="1" smtClean="0"/>
              <a:t>OOP</a:t>
            </a:r>
            <a:r>
              <a:rPr lang="de-DE" dirty="0" smtClean="0"/>
              <a:t> Design Pattern </a:t>
            </a:r>
            <a:r>
              <a:rPr lang="de-DE" dirty="0" err="1" smtClean="0"/>
              <a:t>Builder</a:t>
            </a:r>
            <a:r>
              <a:rPr lang="de-DE" dirty="0" smtClean="0"/>
              <a:t>)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pPr lvl="1"/>
            <a:endParaRPr lang="de-AT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Weiterführende</a:t>
            </a:r>
            <a:r>
              <a:rPr lang="en-US" dirty="0"/>
              <a:t> </a:t>
            </a:r>
            <a:r>
              <a:rPr lang="en-US" dirty="0" err="1"/>
              <a:t>Konzepte</a:t>
            </a:r>
            <a:r>
              <a:rPr lang="en-US" dirty="0"/>
              <a:t> </a:t>
            </a:r>
            <a:r>
              <a:rPr lang="en-US" dirty="0" err="1"/>
              <a:t>mobiler</a:t>
            </a:r>
            <a:r>
              <a:rPr lang="en-US" dirty="0"/>
              <a:t> </a:t>
            </a:r>
            <a:r>
              <a:rPr lang="en-US" dirty="0" err="1"/>
              <a:t>Plattformen</a:t>
            </a:r>
            <a:endParaRPr lang="de-AT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Interaktion</a:t>
            </a:r>
            <a:r>
              <a:rPr lang="en-US" dirty="0" smtClean="0"/>
              <a:t> </a:t>
            </a:r>
            <a:r>
              <a:rPr lang="en-US" dirty="0" err="1" smtClean="0"/>
              <a:t>über</a:t>
            </a:r>
            <a:r>
              <a:rPr lang="en-US" dirty="0" smtClean="0"/>
              <a:t> </a:t>
            </a:r>
            <a:r>
              <a:rPr lang="en-US" dirty="0" err="1" smtClean="0"/>
              <a:t>Dialoge</a:t>
            </a:r>
            <a:r>
              <a:rPr lang="en-US" dirty="0" smtClean="0"/>
              <a:t> I</a:t>
            </a:r>
            <a:endParaRPr lang="de-AT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9648" y="152400"/>
            <a:ext cx="2413686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790212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Weiterführende</a:t>
            </a:r>
            <a:r>
              <a:rPr lang="en-US" dirty="0"/>
              <a:t> </a:t>
            </a:r>
            <a:r>
              <a:rPr lang="en-US" dirty="0" err="1"/>
              <a:t>Konzepte</a:t>
            </a:r>
            <a:r>
              <a:rPr lang="en-US" dirty="0"/>
              <a:t> </a:t>
            </a:r>
            <a:r>
              <a:rPr lang="en-US" dirty="0" err="1"/>
              <a:t>mobiler</a:t>
            </a:r>
            <a:r>
              <a:rPr lang="en-US" dirty="0"/>
              <a:t> </a:t>
            </a:r>
            <a:r>
              <a:rPr lang="en-US" dirty="0" err="1"/>
              <a:t>Plattformen</a:t>
            </a:r>
            <a:endParaRPr lang="de-AT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Interaktion</a:t>
            </a:r>
            <a:r>
              <a:rPr lang="en-US" dirty="0"/>
              <a:t> </a:t>
            </a:r>
            <a:r>
              <a:rPr lang="en-US" dirty="0" err="1"/>
              <a:t>über</a:t>
            </a:r>
            <a:r>
              <a:rPr lang="en-US" dirty="0"/>
              <a:t> </a:t>
            </a:r>
            <a:r>
              <a:rPr lang="en-US" dirty="0" err="1"/>
              <a:t>Dialoge</a:t>
            </a:r>
            <a:r>
              <a:rPr lang="en-US" dirty="0"/>
              <a:t> </a:t>
            </a:r>
            <a:r>
              <a:rPr lang="en-US" dirty="0" smtClean="0"/>
              <a:t>II</a:t>
            </a:r>
            <a:endParaRPr lang="de-AT" dirty="0"/>
          </a:p>
          <a:p>
            <a:endParaRPr lang="de-AT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762000"/>
            <a:ext cx="6781800" cy="2066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170" y="2828925"/>
            <a:ext cx="6715125" cy="3476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Abgerundete rechteckige Legende 7"/>
          <p:cNvSpPr/>
          <p:nvPr/>
        </p:nvSpPr>
        <p:spPr>
          <a:xfrm>
            <a:off x="6225952" y="609600"/>
            <a:ext cx="2841848" cy="1205480"/>
          </a:xfrm>
          <a:prstGeom prst="wedgeRoundRectCallout">
            <a:avLst>
              <a:gd name="adj1" fmla="val -69780"/>
              <a:gd name="adj2" fmla="val -5416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sz="1600" dirty="0" smtClean="0"/>
              <a:t>Erstellung eines Dialog </a:t>
            </a:r>
            <a:r>
              <a:rPr lang="de-AT" sz="1600" dirty="0" err="1" smtClean="0"/>
              <a:t>Builder</a:t>
            </a:r>
            <a:r>
              <a:rPr lang="de-AT" sz="1600" dirty="0"/>
              <a:t> </a:t>
            </a:r>
            <a:r>
              <a:rPr lang="de-AT" sz="1600" dirty="0" smtClean="0"/>
              <a:t>für die aktuelle </a:t>
            </a:r>
            <a:r>
              <a:rPr lang="de-AT" sz="1600" dirty="0" err="1" smtClean="0"/>
              <a:t>Activity</a:t>
            </a:r>
            <a:endParaRPr lang="de-AT" sz="1600" dirty="0"/>
          </a:p>
        </p:txBody>
      </p:sp>
      <p:sp>
        <p:nvSpPr>
          <p:cNvPr id="9" name="Abgerundete rechteckige Legende 8"/>
          <p:cNvSpPr/>
          <p:nvPr/>
        </p:nvSpPr>
        <p:spPr>
          <a:xfrm>
            <a:off x="6225952" y="1905000"/>
            <a:ext cx="2841848" cy="667891"/>
          </a:xfrm>
          <a:prstGeom prst="wedgeRoundRectCallout">
            <a:avLst>
              <a:gd name="adj1" fmla="val -71700"/>
              <a:gd name="adj2" fmla="val -55001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Setzen</a:t>
            </a:r>
            <a:r>
              <a:rPr lang="en-US" sz="1600" dirty="0" smtClean="0"/>
              <a:t> </a:t>
            </a:r>
            <a:r>
              <a:rPr lang="en-US" sz="1600" dirty="0" err="1" smtClean="0"/>
              <a:t>unterschiedlicher</a:t>
            </a:r>
            <a:r>
              <a:rPr lang="en-US" sz="1600" dirty="0" smtClean="0"/>
              <a:t> Attribute (</a:t>
            </a:r>
            <a:r>
              <a:rPr lang="en-US" sz="1600" dirty="0" err="1" smtClean="0"/>
              <a:t>Titel</a:t>
            </a:r>
            <a:r>
              <a:rPr lang="en-US" sz="1600" dirty="0" smtClean="0"/>
              <a:t>, </a:t>
            </a:r>
            <a:r>
              <a:rPr lang="en-US" sz="1600" dirty="0" err="1" smtClean="0"/>
              <a:t>Nachricht</a:t>
            </a:r>
            <a:r>
              <a:rPr lang="en-US" sz="1600" dirty="0" smtClean="0"/>
              <a:t>)</a:t>
            </a:r>
            <a:endParaRPr lang="de-AT" sz="1600" dirty="0"/>
          </a:p>
        </p:txBody>
      </p:sp>
      <p:sp>
        <p:nvSpPr>
          <p:cNvPr id="10" name="Abgerundete rechteckige Legende 9"/>
          <p:cNvSpPr/>
          <p:nvPr/>
        </p:nvSpPr>
        <p:spPr>
          <a:xfrm>
            <a:off x="6225952" y="2743200"/>
            <a:ext cx="2841848" cy="762000"/>
          </a:xfrm>
          <a:prstGeom prst="wedgeRoundRectCallout">
            <a:avLst>
              <a:gd name="adj1" fmla="val -100082"/>
              <a:gd name="adj2" fmla="val -66027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Zeigen</a:t>
            </a:r>
            <a:r>
              <a:rPr lang="en-US" sz="1600" dirty="0" smtClean="0"/>
              <a:t> des Dialogs </a:t>
            </a:r>
            <a:r>
              <a:rPr lang="en-US" sz="1600" dirty="0" err="1" smtClean="0"/>
              <a:t>über</a:t>
            </a:r>
            <a:r>
              <a:rPr lang="en-US" sz="1600" dirty="0" smtClean="0"/>
              <a:t> der </a:t>
            </a:r>
            <a:r>
              <a:rPr lang="en-US" sz="1600" dirty="0" err="1" smtClean="0"/>
              <a:t>aktuellen</a:t>
            </a:r>
            <a:r>
              <a:rPr lang="en-US" sz="1600" dirty="0" smtClean="0"/>
              <a:t> Activity</a:t>
            </a:r>
            <a:endParaRPr lang="de-AT" sz="1600" dirty="0"/>
          </a:p>
        </p:txBody>
      </p:sp>
      <p:sp>
        <p:nvSpPr>
          <p:cNvPr id="11" name="Inhaltsplatzhalter 10"/>
          <p:cNvSpPr>
            <a:spLocks noGrp="1"/>
          </p:cNvSpPr>
          <p:nvPr>
            <p:ph idx="1"/>
          </p:nvPr>
        </p:nvSpPr>
        <p:spPr>
          <a:xfrm>
            <a:off x="6225952" y="3690937"/>
            <a:ext cx="2841848" cy="1752600"/>
          </a:xfrm>
          <a:prstGeom prst="wedgeRoundRectCallout">
            <a:avLst>
              <a:gd name="adj1" fmla="val -64544"/>
              <a:gd name="adj2" fmla="val -25534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lang="en-US" sz="1600" dirty="0" err="1" smtClean="0"/>
              <a:t>Erstellen</a:t>
            </a:r>
            <a:r>
              <a:rPr lang="en-US" sz="1600" dirty="0" smtClean="0"/>
              <a:t> von Buttons </a:t>
            </a:r>
            <a:r>
              <a:rPr lang="en-US" sz="1600" dirty="0" err="1" smtClean="0"/>
              <a:t>für</a:t>
            </a:r>
            <a:r>
              <a:rPr lang="en-US" sz="1600" dirty="0" smtClean="0"/>
              <a:t> </a:t>
            </a:r>
            <a:r>
              <a:rPr lang="en-US" sz="1600" dirty="0" err="1" smtClean="0"/>
              <a:t>einen</a:t>
            </a:r>
            <a:r>
              <a:rPr lang="en-US" sz="1600" dirty="0" smtClean="0"/>
              <a:t> </a:t>
            </a:r>
            <a:r>
              <a:rPr lang="en-US" sz="1600" dirty="0" err="1" smtClean="0"/>
              <a:t>positiven</a:t>
            </a:r>
            <a:r>
              <a:rPr lang="en-US" sz="1600" dirty="0" smtClean="0"/>
              <a:t> </a:t>
            </a:r>
            <a:r>
              <a:rPr lang="en-US" sz="1600" dirty="0" err="1" smtClean="0"/>
              <a:t>bzw</a:t>
            </a:r>
            <a:r>
              <a:rPr lang="en-US" sz="1600" dirty="0" smtClean="0"/>
              <a:t>. </a:t>
            </a:r>
            <a:r>
              <a:rPr lang="en-US" sz="1600" dirty="0" err="1" smtClean="0"/>
              <a:t>negativen</a:t>
            </a:r>
            <a:r>
              <a:rPr lang="en-US" sz="1600" dirty="0" smtClean="0"/>
              <a:t> </a:t>
            </a:r>
            <a:r>
              <a:rPr lang="en-US" sz="1600" dirty="0" err="1" smtClean="0"/>
              <a:t>Bescheid</a:t>
            </a:r>
            <a:r>
              <a:rPr lang="en-US" sz="1600" dirty="0" smtClean="0"/>
              <a:t> des </a:t>
            </a:r>
            <a:r>
              <a:rPr lang="en-US" sz="1600" dirty="0" err="1" smtClean="0"/>
              <a:t>Benutzers</a:t>
            </a:r>
            <a:endParaRPr lang="de-AT" sz="1600" dirty="0"/>
          </a:p>
        </p:txBody>
      </p:sp>
    </p:spTree>
    <p:extLst>
      <p:ext uri="{BB962C8B-B14F-4D97-AF65-F5344CB8AC3E}">
        <p14:creationId xmlns:p14="http://schemas.microsoft.com/office/powerpoint/2010/main" val="33777363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609600" y="1219200"/>
            <a:ext cx="7620000" cy="1600200"/>
          </a:xfrm>
        </p:spPr>
        <p:txBody>
          <a:bodyPr/>
          <a:lstStyle/>
          <a:p>
            <a:r>
              <a:rPr lang="en-US" dirty="0" smtClean="0"/>
              <a:t>Toasts </a:t>
            </a:r>
            <a:r>
              <a:rPr lang="en-US" dirty="0" err="1" smtClean="0"/>
              <a:t>geben</a:t>
            </a:r>
            <a:r>
              <a:rPr lang="en-US" dirty="0" smtClean="0"/>
              <a:t> </a:t>
            </a:r>
            <a:r>
              <a:rPr lang="en-US" dirty="0" err="1" smtClean="0"/>
              <a:t>Feeback</a:t>
            </a:r>
            <a:r>
              <a:rPr lang="en-US" dirty="0" smtClean="0"/>
              <a:t> </a:t>
            </a:r>
            <a:r>
              <a:rPr lang="en-US" dirty="0" err="1" smtClean="0"/>
              <a:t>mittels</a:t>
            </a:r>
            <a:r>
              <a:rPr lang="en-US" dirty="0" smtClean="0"/>
              <a:t> </a:t>
            </a:r>
            <a:r>
              <a:rPr lang="en-US" dirty="0" err="1" smtClean="0"/>
              <a:t>einer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Nachricht</a:t>
            </a:r>
            <a:r>
              <a:rPr lang="en-US" dirty="0" smtClean="0"/>
              <a:t>, </a:t>
            </a:r>
            <a:r>
              <a:rPr lang="en-US" dirty="0" err="1" smtClean="0"/>
              <a:t>welche</a:t>
            </a:r>
            <a:r>
              <a:rPr lang="en-US" dirty="0" smtClean="0"/>
              <a:t> </a:t>
            </a:r>
            <a:r>
              <a:rPr lang="en-US" dirty="0" err="1" smtClean="0"/>
              <a:t>kurz</a:t>
            </a:r>
            <a:r>
              <a:rPr lang="en-US" dirty="0" smtClean="0"/>
              <a:t> in </a:t>
            </a:r>
            <a:r>
              <a:rPr lang="en-US" dirty="0" err="1" smtClean="0"/>
              <a:t>einem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Popup </a:t>
            </a:r>
            <a:r>
              <a:rPr lang="en-US" dirty="0" err="1" smtClean="0"/>
              <a:t>erscheint</a:t>
            </a:r>
            <a:r>
              <a:rPr lang="en-US" dirty="0" smtClean="0"/>
              <a:t>.</a:t>
            </a:r>
            <a:endParaRPr lang="de-AT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Weiterführende</a:t>
            </a:r>
            <a:r>
              <a:rPr lang="en-US" dirty="0"/>
              <a:t> </a:t>
            </a:r>
            <a:r>
              <a:rPr lang="en-US" dirty="0" err="1"/>
              <a:t>Konzepte</a:t>
            </a:r>
            <a:r>
              <a:rPr lang="en-US" dirty="0"/>
              <a:t> </a:t>
            </a:r>
            <a:r>
              <a:rPr lang="en-US" dirty="0" err="1"/>
              <a:t>mobiler</a:t>
            </a:r>
            <a:r>
              <a:rPr lang="en-US" dirty="0"/>
              <a:t> </a:t>
            </a:r>
            <a:r>
              <a:rPr lang="en-US" dirty="0" err="1"/>
              <a:t>Plattformen</a:t>
            </a:r>
            <a:endParaRPr lang="de-AT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Interaktion</a:t>
            </a:r>
            <a:r>
              <a:rPr lang="en-US" dirty="0" smtClean="0"/>
              <a:t> </a:t>
            </a:r>
            <a:r>
              <a:rPr lang="en-US" dirty="0" err="1" smtClean="0"/>
              <a:t>über</a:t>
            </a:r>
            <a:r>
              <a:rPr lang="en-US" dirty="0" smtClean="0"/>
              <a:t> Toasts</a:t>
            </a:r>
            <a:endParaRPr lang="de-AT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1160605"/>
            <a:ext cx="2790825" cy="149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387" y="3219451"/>
            <a:ext cx="6753225" cy="1476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Abgerundete rechteckige Legende 6"/>
          <p:cNvSpPr/>
          <p:nvPr/>
        </p:nvSpPr>
        <p:spPr>
          <a:xfrm>
            <a:off x="5992924" y="3067051"/>
            <a:ext cx="2841848" cy="1904999"/>
          </a:xfrm>
          <a:prstGeom prst="wedgeRoundRectCallout">
            <a:avLst>
              <a:gd name="adj1" fmla="val -65984"/>
              <a:gd name="adj2" fmla="val 11227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Spezifikation</a:t>
            </a:r>
            <a:r>
              <a:rPr lang="en-US" sz="1600" dirty="0" smtClean="0"/>
              <a:t> der </a:t>
            </a:r>
            <a:r>
              <a:rPr lang="en-US" sz="1600" dirty="0" err="1" smtClean="0"/>
              <a:t>aktuellen</a:t>
            </a:r>
            <a:r>
              <a:rPr lang="en-US" sz="1600" dirty="0" smtClean="0"/>
              <a:t> Activity, </a:t>
            </a:r>
            <a:r>
              <a:rPr lang="en-US" sz="1600" dirty="0" err="1" smtClean="0"/>
              <a:t>eines</a:t>
            </a:r>
            <a:r>
              <a:rPr lang="en-US" sz="1600" dirty="0" smtClean="0"/>
              <a:t> </a:t>
            </a:r>
            <a:r>
              <a:rPr lang="en-US" sz="1600" dirty="0" err="1" smtClean="0"/>
              <a:t>Textes</a:t>
            </a:r>
            <a:r>
              <a:rPr lang="en-US" sz="1600" dirty="0" smtClean="0"/>
              <a:t>, </a:t>
            </a:r>
            <a:r>
              <a:rPr lang="en-US" sz="1600" dirty="0" err="1" smtClean="0"/>
              <a:t>welcher</a:t>
            </a:r>
            <a:r>
              <a:rPr lang="en-US" sz="1600" dirty="0" smtClean="0"/>
              <a:t> </a:t>
            </a:r>
            <a:r>
              <a:rPr lang="en-US" sz="1600" dirty="0" err="1" smtClean="0"/>
              <a:t>dargestellt</a:t>
            </a:r>
            <a:r>
              <a:rPr lang="en-US" sz="1600" dirty="0" smtClean="0"/>
              <a:t> </a:t>
            </a:r>
            <a:r>
              <a:rPr lang="en-US" sz="1600" dirty="0" err="1" smtClean="0"/>
              <a:t>werden</a:t>
            </a:r>
            <a:r>
              <a:rPr lang="en-US" sz="1600" dirty="0" smtClean="0"/>
              <a:t> </a:t>
            </a:r>
            <a:r>
              <a:rPr lang="en-US" sz="1600" dirty="0" err="1" smtClean="0"/>
              <a:t>soll</a:t>
            </a:r>
            <a:r>
              <a:rPr lang="en-US" sz="1600" dirty="0" smtClean="0"/>
              <a:t> und </a:t>
            </a:r>
            <a:r>
              <a:rPr lang="en-US" sz="1600" dirty="0" err="1" smtClean="0"/>
              <a:t>einer</a:t>
            </a:r>
            <a:r>
              <a:rPr lang="en-US" sz="1600" dirty="0" smtClean="0"/>
              <a:t> </a:t>
            </a:r>
            <a:r>
              <a:rPr lang="en-US" sz="1600" dirty="0" err="1" smtClean="0"/>
              <a:t>Darstellungsdauer</a:t>
            </a:r>
            <a:r>
              <a:rPr lang="en-US" sz="1600" dirty="0" smtClean="0"/>
              <a:t>.</a:t>
            </a:r>
            <a:endParaRPr lang="de-AT" sz="1600" dirty="0"/>
          </a:p>
        </p:txBody>
      </p:sp>
      <p:sp>
        <p:nvSpPr>
          <p:cNvPr id="9" name="Abgerundete rechteckige Legende 8"/>
          <p:cNvSpPr/>
          <p:nvPr/>
        </p:nvSpPr>
        <p:spPr>
          <a:xfrm>
            <a:off x="1349151" y="4695826"/>
            <a:ext cx="2841848" cy="790574"/>
          </a:xfrm>
          <a:prstGeom prst="wedgeRoundRectCallout">
            <a:avLst>
              <a:gd name="adj1" fmla="val -45334"/>
              <a:gd name="adj2" fmla="val -73362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Anzeigen</a:t>
            </a:r>
            <a:r>
              <a:rPr lang="en-US" sz="1600" dirty="0" smtClean="0"/>
              <a:t> des Toasts.</a:t>
            </a:r>
            <a:endParaRPr lang="de-AT" sz="1600" dirty="0"/>
          </a:p>
        </p:txBody>
      </p:sp>
    </p:spTree>
    <p:extLst>
      <p:ext uri="{BB962C8B-B14F-4D97-AF65-F5344CB8AC3E}">
        <p14:creationId xmlns:p14="http://schemas.microsoft.com/office/powerpoint/2010/main" val="27466055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Weiterführende</a:t>
            </a:r>
            <a:r>
              <a:rPr lang="en-US" dirty="0"/>
              <a:t> </a:t>
            </a:r>
            <a:r>
              <a:rPr lang="en-US" dirty="0" err="1"/>
              <a:t>Konzepte</a:t>
            </a:r>
            <a:r>
              <a:rPr lang="en-US" dirty="0"/>
              <a:t> </a:t>
            </a:r>
            <a:r>
              <a:rPr lang="en-US" dirty="0" err="1"/>
              <a:t>mobiler</a:t>
            </a:r>
            <a:r>
              <a:rPr lang="en-US" dirty="0"/>
              <a:t> </a:t>
            </a:r>
            <a:r>
              <a:rPr lang="en-US" dirty="0" err="1"/>
              <a:t>Plattformen</a:t>
            </a:r>
            <a:endParaRPr lang="de-AT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Wie</a:t>
            </a:r>
            <a:r>
              <a:rPr lang="en-US" dirty="0" smtClean="0"/>
              <a:t> </a:t>
            </a:r>
            <a:r>
              <a:rPr lang="en-US" dirty="0" err="1" smtClean="0"/>
              <a:t>heißen</a:t>
            </a:r>
            <a:r>
              <a:rPr lang="en-US" dirty="0" smtClean="0"/>
              <a:t> </a:t>
            </a:r>
            <a:r>
              <a:rPr lang="en-US" dirty="0" err="1" smtClean="0"/>
              <a:t>diese</a:t>
            </a:r>
            <a:r>
              <a:rPr lang="en-US" dirty="0" smtClean="0"/>
              <a:t> </a:t>
            </a:r>
            <a:r>
              <a:rPr lang="en-US" dirty="0" err="1" smtClean="0"/>
              <a:t>Touchgesten</a:t>
            </a:r>
            <a:r>
              <a:rPr lang="en-US" dirty="0" smtClean="0"/>
              <a:t>?</a:t>
            </a:r>
            <a:endParaRPr lang="de-AT" dirty="0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725" y="1088900"/>
            <a:ext cx="1440000" cy="144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6898" y="1088900"/>
            <a:ext cx="1440000" cy="144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7071" y="1088900"/>
            <a:ext cx="1440000" cy="144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7245" y="1088900"/>
            <a:ext cx="1440000" cy="144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5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725" y="2791852"/>
            <a:ext cx="1440000" cy="144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6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6898" y="2791852"/>
            <a:ext cx="1440000" cy="144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7" name="Picture 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7071" y="2791852"/>
            <a:ext cx="1440000" cy="144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8" name="Picture 1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725" y="4494805"/>
            <a:ext cx="1440000" cy="144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9" name="Picture 11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6898" y="4494805"/>
            <a:ext cx="1440000" cy="144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300" name="Picture 1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7071" y="4494805"/>
            <a:ext cx="1440000" cy="144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301" name="Picture 13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7245" y="2798930"/>
            <a:ext cx="1440000" cy="144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977184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Weiterführende</a:t>
            </a:r>
            <a:r>
              <a:rPr lang="en-US" dirty="0"/>
              <a:t> </a:t>
            </a:r>
            <a:r>
              <a:rPr lang="en-US" dirty="0" err="1"/>
              <a:t>Konzepte</a:t>
            </a:r>
            <a:r>
              <a:rPr lang="en-US" dirty="0"/>
              <a:t> </a:t>
            </a:r>
            <a:r>
              <a:rPr lang="en-US" dirty="0" err="1"/>
              <a:t>mobiler</a:t>
            </a:r>
            <a:r>
              <a:rPr lang="en-US" dirty="0"/>
              <a:t> </a:t>
            </a:r>
            <a:r>
              <a:rPr lang="en-US" dirty="0" err="1"/>
              <a:t>Plattformen</a:t>
            </a:r>
            <a:endParaRPr lang="de-AT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Reagieren</a:t>
            </a:r>
            <a:r>
              <a:rPr lang="en-US" dirty="0" smtClean="0"/>
              <a:t> auf Touch Events</a:t>
            </a:r>
            <a:endParaRPr lang="de-AT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024728"/>
            <a:ext cx="5943600" cy="52236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Abgerundete rechteckige Legende 5"/>
          <p:cNvSpPr/>
          <p:nvPr/>
        </p:nvSpPr>
        <p:spPr>
          <a:xfrm>
            <a:off x="5638800" y="838200"/>
            <a:ext cx="3424572" cy="1904999"/>
          </a:xfrm>
          <a:prstGeom prst="wedgeRoundRectCallout">
            <a:avLst>
              <a:gd name="adj1" fmla="val -65984"/>
              <a:gd name="adj2" fmla="val 11227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 err="1" smtClean="0"/>
              <a:t>Über</a:t>
            </a:r>
            <a:r>
              <a:rPr lang="en-US" sz="1600" dirty="0" smtClean="0"/>
              <a:t> die </a:t>
            </a:r>
            <a:r>
              <a:rPr lang="en-US" sz="1600" dirty="0" err="1" smtClean="0"/>
              <a:t>Klasse</a:t>
            </a:r>
            <a:r>
              <a:rPr lang="en-US" sz="1600" dirty="0" smtClean="0"/>
              <a:t> </a:t>
            </a:r>
            <a:r>
              <a:rPr lang="en-US" sz="1600" dirty="0" err="1" smtClean="0"/>
              <a:t>MotionEvent</a:t>
            </a:r>
            <a:r>
              <a:rPr lang="en-US" sz="1600" dirty="0" smtClean="0"/>
              <a:t> </a:t>
            </a:r>
            <a:r>
              <a:rPr lang="en-US" sz="1600" dirty="0" err="1" smtClean="0"/>
              <a:t>könne</a:t>
            </a:r>
            <a:r>
              <a:rPr lang="en-US" sz="1600" dirty="0" smtClean="0"/>
              <a:t> </a:t>
            </a:r>
            <a:r>
              <a:rPr lang="en-US" sz="1600" dirty="0" err="1" smtClean="0"/>
              <a:t>viele</a:t>
            </a:r>
            <a:r>
              <a:rPr lang="en-US" sz="1600" dirty="0" smtClean="0"/>
              <a:t> </a:t>
            </a:r>
            <a:r>
              <a:rPr lang="en-US" sz="1600" dirty="0" err="1" smtClean="0"/>
              <a:t>Informationen</a:t>
            </a:r>
            <a:r>
              <a:rPr lang="en-US" sz="1600" dirty="0" smtClean="0"/>
              <a:t> </a:t>
            </a:r>
            <a:r>
              <a:rPr lang="en-US" sz="1600" dirty="0" err="1" smtClean="0"/>
              <a:t>über</a:t>
            </a:r>
            <a:r>
              <a:rPr lang="en-US" sz="1600" dirty="0" smtClean="0"/>
              <a:t> das Touch Event </a:t>
            </a:r>
            <a:r>
              <a:rPr lang="en-US" sz="1600" dirty="0" err="1" smtClean="0"/>
              <a:t>eingeholt</a:t>
            </a:r>
            <a:r>
              <a:rPr lang="en-US" sz="1600" dirty="0" smtClean="0"/>
              <a:t> </a:t>
            </a:r>
            <a:r>
              <a:rPr lang="en-US" sz="1600" dirty="0" err="1" smtClean="0"/>
              <a:t>werden</a:t>
            </a:r>
            <a:r>
              <a:rPr lang="en-US" sz="1600" dirty="0" smtClean="0"/>
              <a:t>.</a:t>
            </a:r>
          </a:p>
          <a:p>
            <a:endParaRPr lang="en-US" sz="1600" dirty="0"/>
          </a:p>
          <a:p>
            <a:r>
              <a:rPr lang="en-US" sz="1600" dirty="0" err="1" smtClean="0"/>
              <a:t>ZB</a:t>
            </a:r>
            <a:r>
              <a:rPr lang="en-US" sz="1600" dirty="0" smtClean="0"/>
              <a:t> die X- und Y-</a:t>
            </a:r>
            <a:r>
              <a:rPr lang="en-US" sz="1600" dirty="0" err="1" smtClean="0"/>
              <a:t>Koordinaten</a:t>
            </a:r>
            <a:r>
              <a:rPr lang="en-US" sz="1600" dirty="0" smtClean="0"/>
              <a:t> des </a:t>
            </a:r>
            <a:r>
              <a:rPr lang="en-US" sz="1600" dirty="0" err="1" smtClean="0"/>
              <a:t>TouchEvents</a:t>
            </a:r>
            <a:r>
              <a:rPr lang="en-US" sz="1600" dirty="0" smtClean="0"/>
              <a:t>.</a:t>
            </a:r>
            <a:endParaRPr lang="de-AT" sz="1600" dirty="0"/>
          </a:p>
        </p:txBody>
      </p:sp>
      <p:sp>
        <p:nvSpPr>
          <p:cNvPr id="7" name="Abgerundete rechteckige Legende 6"/>
          <p:cNvSpPr/>
          <p:nvPr/>
        </p:nvSpPr>
        <p:spPr>
          <a:xfrm>
            <a:off x="5638800" y="2895600"/>
            <a:ext cx="3424572" cy="3124200"/>
          </a:xfrm>
          <a:prstGeom prst="wedgeRoundRectCallout">
            <a:avLst>
              <a:gd name="adj1" fmla="val -91091"/>
              <a:gd name="adj2" fmla="val 9794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 err="1" smtClean="0"/>
              <a:t>Unterschiedliche</a:t>
            </a:r>
            <a:r>
              <a:rPr lang="en-US" sz="1600" dirty="0" smtClean="0"/>
              <a:t> </a:t>
            </a:r>
            <a:r>
              <a:rPr lang="en-US" sz="1600" dirty="0" err="1" smtClean="0"/>
              <a:t>Konstanten</a:t>
            </a:r>
            <a:r>
              <a:rPr lang="en-US" sz="1600" dirty="0" smtClean="0"/>
              <a:t> </a:t>
            </a:r>
            <a:r>
              <a:rPr lang="en-US" sz="1600" dirty="0" err="1" smtClean="0"/>
              <a:t>geben</a:t>
            </a:r>
            <a:r>
              <a:rPr lang="en-US" sz="1600" dirty="0" smtClean="0"/>
              <a:t> </a:t>
            </a:r>
            <a:r>
              <a:rPr lang="en-US" sz="1600" dirty="0" err="1" smtClean="0"/>
              <a:t>Aufschluss</a:t>
            </a:r>
            <a:r>
              <a:rPr lang="en-US" sz="1600" dirty="0" smtClean="0"/>
              <a:t> </a:t>
            </a:r>
            <a:r>
              <a:rPr lang="en-US" sz="1600" dirty="0" err="1" smtClean="0"/>
              <a:t>über</a:t>
            </a:r>
            <a:r>
              <a:rPr lang="en-US" sz="1600" dirty="0" smtClean="0"/>
              <a:t> die </a:t>
            </a:r>
            <a:r>
              <a:rPr lang="en-US" sz="1600" dirty="0" err="1" smtClean="0"/>
              <a:t>durchgeführte</a:t>
            </a:r>
            <a:r>
              <a:rPr lang="en-US" sz="1600" dirty="0" smtClean="0"/>
              <a:t> </a:t>
            </a:r>
            <a:r>
              <a:rPr lang="en-US" sz="1600" dirty="0" err="1" smtClean="0"/>
              <a:t>Aktion</a:t>
            </a:r>
            <a:r>
              <a:rPr lang="en-US" sz="1600" dirty="0" smtClean="0"/>
              <a:t>.</a:t>
            </a:r>
          </a:p>
          <a:p>
            <a:endParaRPr lang="en-US" sz="1600" dirty="0"/>
          </a:p>
          <a:p>
            <a:r>
              <a:rPr lang="en-US" sz="1600" dirty="0" err="1" smtClean="0"/>
              <a:t>ACTION_DOWN</a:t>
            </a:r>
            <a:r>
              <a:rPr lang="en-US" sz="1600" dirty="0" smtClean="0"/>
              <a:t>: Finger </a:t>
            </a:r>
            <a:r>
              <a:rPr lang="en-US" sz="1600" dirty="0" err="1" smtClean="0"/>
              <a:t>berührt</a:t>
            </a:r>
            <a:r>
              <a:rPr lang="en-US" sz="1600" dirty="0" smtClean="0"/>
              <a:t> das Display</a:t>
            </a:r>
          </a:p>
          <a:p>
            <a:r>
              <a:rPr lang="en-US" sz="1600" dirty="0" err="1" smtClean="0"/>
              <a:t>ACTION_UP</a:t>
            </a:r>
            <a:r>
              <a:rPr lang="en-US" sz="1600" dirty="0" smtClean="0"/>
              <a:t>: Finger </a:t>
            </a:r>
            <a:r>
              <a:rPr lang="en-US" sz="1600" dirty="0" err="1" smtClean="0"/>
              <a:t>verlässt</a:t>
            </a:r>
            <a:r>
              <a:rPr lang="en-US" sz="1600" dirty="0" smtClean="0"/>
              <a:t> das Display</a:t>
            </a:r>
          </a:p>
          <a:p>
            <a:r>
              <a:rPr lang="en-US" sz="1600" dirty="0" err="1" smtClean="0"/>
              <a:t>ACTION_MOVE</a:t>
            </a:r>
            <a:r>
              <a:rPr lang="en-US" sz="1600" dirty="0" smtClean="0"/>
              <a:t>: Finger </a:t>
            </a:r>
            <a:r>
              <a:rPr lang="en-US" sz="1600" dirty="0" err="1" smtClean="0"/>
              <a:t>bewegt</a:t>
            </a:r>
            <a:r>
              <a:rPr lang="en-US" sz="1600" dirty="0" smtClean="0"/>
              <a:t> </a:t>
            </a:r>
            <a:r>
              <a:rPr lang="en-US" sz="1600" dirty="0" err="1" smtClean="0"/>
              <a:t>sich</a:t>
            </a:r>
            <a:r>
              <a:rPr lang="en-US" sz="1600" dirty="0" smtClean="0"/>
              <a:t> am Display</a:t>
            </a:r>
            <a:endParaRPr lang="de-AT" sz="1600" dirty="0"/>
          </a:p>
        </p:txBody>
      </p:sp>
    </p:spTree>
    <p:extLst>
      <p:ext uri="{BB962C8B-B14F-4D97-AF65-F5344CB8AC3E}">
        <p14:creationId xmlns:p14="http://schemas.microsoft.com/office/powerpoint/2010/main" val="41423578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Touch </a:t>
            </a:r>
            <a:r>
              <a:rPr lang="en-US" dirty="0" err="1" smtClean="0"/>
              <a:t>Gesten</a:t>
            </a:r>
            <a:r>
              <a:rPr lang="en-US" dirty="0" smtClean="0"/>
              <a:t> </a:t>
            </a:r>
            <a:r>
              <a:rPr lang="en-US" dirty="0" err="1" smtClean="0"/>
              <a:t>sind</a:t>
            </a:r>
            <a:r>
              <a:rPr lang="en-US" dirty="0" smtClean="0"/>
              <a:t> </a:t>
            </a:r>
            <a:r>
              <a:rPr lang="en-US" dirty="0" err="1" smtClean="0"/>
              <a:t>definierte</a:t>
            </a:r>
            <a:r>
              <a:rPr lang="en-US" dirty="0" smtClean="0"/>
              <a:t> </a:t>
            </a:r>
            <a:r>
              <a:rPr lang="en-US" dirty="0" err="1" smtClean="0"/>
              <a:t>Bewegungen</a:t>
            </a:r>
            <a:r>
              <a:rPr lang="en-US" dirty="0" smtClean="0"/>
              <a:t> </a:t>
            </a:r>
            <a:r>
              <a:rPr lang="en-US" dirty="0" err="1" smtClean="0"/>
              <a:t>mit</a:t>
            </a:r>
            <a:r>
              <a:rPr lang="en-US" dirty="0" smtClean="0"/>
              <a:t> </a:t>
            </a:r>
            <a:r>
              <a:rPr lang="en-US" dirty="0" err="1" smtClean="0"/>
              <a:t>einem</a:t>
            </a:r>
            <a:r>
              <a:rPr lang="en-US" dirty="0" smtClean="0"/>
              <a:t> </a:t>
            </a:r>
            <a:r>
              <a:rPr lang="en-US" dirty="0" err="1" smtClean="0"/>
              <a:t>oder</a:t>
            </a:r>
            <a:r>
              <a:rPr lang="en-US" dirty="0" smtClean="0"/>
              <a:t> </a:t>
            </a:r>
            <a:r>
              <a:rPr lang="en-US" dirty="0" err="1" smtClean="0"/>
              <a:t>mehreren</a:t>
            </a:r>
            <a:r>
              <a:rPr lang="en-US" dirty="0" smtClean="0"/>
              <a:t> </a:t>
            </a:r>
            <a:r>
              <a:rPr lang="en-US" dirty="0" err="1" smtClean="0"/>
              <a:t>Fingern</a:t>
            </a:r>
            <a:endParaRPr lang="en-US" dirty="0"/>
          </a:p>
          <a:p>
            <a:r>
              <a:rPr lang="en-US" dirty="0" smtClean="0"/>
              <a:t>Um </a:t>
            </a:r>
            <a:r>
              <a:rPr lang="en-US" dirty="0" err="1" smtClean="0"/>
              <a:t>spezifische</a:t>
            </a:r>
            <a:r>
              <a:rPr lang="en-US" dirty="0" smtClean="0"/>
              <a:t> Touch </a:t>
            </a:r>
            <a:r>
              <a:rPr lang="en-US" dirty="0" err="1" smtClean="0"/>
              <a:t>Gesten</a:t>
            </a:r>
            <a:r>
              <a:rPr lang="en-US" dirty="0" smtClean="0"/>
              <a:t> </a:t>
            </a:r>
            <a:r>
              <a:rPr lang="en-US" dirty="0" err="1" smtClean="0"/>
              <a:t>erkennen</a:t>
            </a:r>
            <a:r>
              <a:rPr lang="en-US" dirty="0" smtClean="0"/>
              <a:t> </a:t>
            </a:r>
            <a:r>
              <a:rPr lang="en-US" dirty="0" err="1" smtClean="0"/>
              <a:t>zu</a:t>
            </a:r>
            <a:r>
              <a:rPr lang="en-US" dirty="0" smtClean="0"/>
              <a:t> </a:t>
            </a:r>
            <a:r>
              <a:rPr lang="en-US" dirty="0" err="1" smtClean="0"/>
              <a:t>können</a:t>
            </a:r>
            <a:r>
              <a:rPr lang="en-US" dirty="0" smtClean="0"/>
              <a:t> </a:t>
            </a:r>
            <a:r>
              <a:rPr lang="en-US" dirty="0" err="1" smtClean="0"/>
              <a:t>müssen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Daten</a:t>
            </a:r>
            <a:r>
              <a:rPr lang="en-US" dirty="0" smtClean="0"/>
              <a:t> </a:t>
            </a:r>
            <a:r>
              <a:rPr lang="en-US" dirty="0" err="1" smtClean="0"/>
              <a:t>über</a:t>
            </a:r>
            <a:r>
              <a:rPr lang="en-US" dirty="0" smtClean="0"/>
              <a:t> Touch Events </a:t>
            </a:r>
            <a:r>
              <a:rPr lang="en-US" dirty="0" err="1" smtClean="0"/>
              <a:t>gesammelt</a:t>
            </a:r>
            <a:r>
              <a:rPr lang="en-US" dirty="0" smtClean="0"/>
              <a:t> </a:t>
            </a:r>
            <a:r>
              <a:rPr lang="en-US" dirty="0" err="1" smtClean="0"/>
              <a:t>werden</a:t>
            </a:r>
            <a:endParaRPr lang="en-US" dirty="0" smtClean="0"/>
          </a:p>
          <a:p>
            <a:pPr lvl="1"/>
            <a:r>
              <a:rPr lang="en-US" dirty="0" smtClean="0"/>
              <a:t>Die </a:t>
            </a:r>
            <a:r>
              <a:rPr lang="en-US" dirty="0" err="1" smtClean="0"/>
              <a:t>gesammelten</a:t>
            </a:r>
            <a:r>
              <a:rPr lang="en-US" dirty="0" smtClean="0"/>
              <a:t> </a:t>
            </a:r>
            <a:r>
              <a:rPr lang="en-US" dirty="0" err="1" smtClean="0"/>
              <a:t>Daten</a:t>
            </a:r>
            <a:r>
              <a:rPr lang="en-US" dirty="0" smtClean="0"/>
              <a:t> </a:t>
            </a:r>
            <a:r>
              <a:rPr lang="en-US" dirty="0" err="1" smtClean="0"/>
              <a:t>interpretiert</a:t>
            </a:r>
            <a:r>
              <a:rPr lang="en-US" dirty="0" smtClean="0"/>
              <a:t> </a:t>
            </a:r>
            <a:r>
              <a:rPr lang="en-US" dirty="0" err="1" smtClean="0"/>
              <a:t>werden</a:t>
            </a:r>
            <a:r>
              <a:rPr lang="en-US" dirty="0" smtClean="0"/>
              <a:t> und </a:t>
            </a:r>
            <a:r>
              <a:rPr lang="en-US" dirty="0" err="1" smtClean="0"/>
              <a:t>möglicherweise</a:t>
            </a:r>
            <a:r>
              <a:rPr lang="en-US" dirty="0" smtClean="0"/>
              <a:t> </a:t>
            </a:r>
            <a:r>
              <a:rPr lang="en-US" dirty="0" err="1" smtClean="0"/>
              <a:t>einer</a:t>
            </a:r>
            <a:r>
              <a:rPr lang="en-US" dirty="0" smtClean="0"/>
              <a:t> </a:t>
            </a:r>
            <a:r>
              <a:rPr lang="en-US" dirty="0" err="1" smtClean="0"/>
              <a:t>Touchgeste</a:t>
            </a:r>
            <a:r>
              <a:rPr lang="en-US" dirty="0" smtClean="0"/>
              <a:t> </a:t>
            </a:r>
            <a:r>
              <a:rPr lang="en-US" dirty="0" err="1" smtClean="0"/>
              <a:t>zuordnen</a:t>
            </a:r>
            <a:endParaRPr lang="en-US" dirty="0" smtClean="0"/>
          </a:p>
          <a:p>
            <a:r>
              <a:rPr lang="en-US" dirty="0" smtClean="0"/>
              <a:t>Android </a:t>
            </a:r>
            <a:r>
              <a:rPr lang="en-US" dirty="0" err="1" smtClean="0"/>
              <a:t>bietet</a:t>
            </a:r>
            <a:r>
              <a:rPr lang="en-US" dirty="0" smtClean="0"/>
              <a:t> </a:t>
            </a:r>
            <a:r>
              <a:rPr lang="en-US" dirty="0" err="1" smtClean="0"/>
              <a:t>einige</a:t>
            </a:r>
            <a:r>
              <a:rPr lang="en-US" dirty="0" smtClean="0"/>
              <a:t> </a:t>
            </a:r>
            <a:r>
              <a:rPr lang="en-US" dirty="0" err="1" smtClean="0"/>
              <a:t>Klassen</a:t>
            </a:r>
            <a:r>
              <a:rPr lang="en-US" dirty="0" smtClean="0"/>
              <a:t> um </a:t>
            </a:r>
            <a:r>
              <a:rPr lang="en-US" dirty="0" err="1" smtClean="0"/>
              <a:t>Touchgesten</a:t>
            </a:r>
            <a:r>
              <a:rPr lang="en-US" dirty="0" smtClean="0"/>
              <a:t> </a:t>
            </a:r>
            <a:r>
              <a:rPr lang="en-US" dirty="0" err="1" smtClean="0"/>
              <a:t>zu</a:t>
            </a:r>
            <a:r>
              <a:rPr lang="en-US" dirty="0" smtClean="0"/>
              <a:t> </a:t>
            </a:r>
            <a:r>
              <a:rPr lang="en-US" dirty="0" err="1" smtClean="0"/>
              <a:t>erkennen</a:t>
            </a:r>
            <a:endParaRPr lang="en-US" dirty="0" smtClean="0"/>
          </a:p>
          <a:p>
            <a:pPr lvl="1"/>
            <a:r>
              <a:rPr lang="en-US" dirty="0" err="1" smtClean="0"/>
              <a:t>GestureDetector</a:t>
            </a:r>
            <a:r>
              <a:rPr lang="en-US" dirty="0" smtClean="0"/>
              <a:t>: Fling, </a:t>
            </a:r>
            <a:r>
              <a:rPr lang="en-US" dirty="0" err="1" smtClean="0"/>
              <a:t>DoubleTab</a:t>
            </a:r>
            <a:r>
              <a:rPr lang="en-US" dirty="0" smtClean="0"/>
              <a:t>, </a:t>
            </a:r>
            <a:r>
              <a:rPr lang="en-US" dirty="0" err="1" smtClean="0"/>
              <a:t>LongPress</a:t>
            </a:r>
            <a:r>
              <a:rPr lang="en-US" dirty="0" smtClean="0"/>
              <a:t>, …</a:t>
            </a:r>
          </a:p>
          <a:p>
            <a:pPr lvl="1"/>
            <a:r>
              <a:rPr lang="en-US" dirty="0" err="1" smtClean="0"/>
              <a:t>ScaleGestureDetector</a:t>
            </a:r>
            <a:r>
              <a:rPr lang="en-US" dirty="0" smtClean="0"/>
              <a:t>: </a:t>
            </a:r>
            <a:r>
              <a:rPr lang="en-US" dirty="0" err="1" smtClean="0"/>
              <a:t>Skalierung</a:t>
            </a:r>
            <a:endParaRPr lang="en-US" dirty="0" smtClean="0"/>
          </a:p>
          <a:p>
            <a:pPr lvl="1"/>
            <a:r>
              <a:rPr lang="en-US" dirty="0" err="1" smtClean="0"/>
              <a:t>VelocityTracker</a:t>
            </a:r>
            <a:r>
              <a:rPr lang="en-US" dirty="0" smtClean="0"/>
              <a:t>: Swipe </a:t>
            </a:r>
            <a:r>
              <a:rPr lang="en-US" dirty="0" err="1" smtClean="0"/>
              <a:t>Geschwindigkeit</a:t>
            </a:r>
            <a:endParaRPr lang="de-AT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Weiterführende</a:t>
            </a:r>
            <a:r>
              <a:rPr lang="en-US" dirty="0"/>
              <a:t> </a:t>
            </a:r>
            <a:r>
              <a:rPr lang="en-US" dirty="0" err="1"/>
              <a:t>Konzepte</a:t>
            </a:r>
            <a:r>
              <a:rPr lang="en-US" dirty="0"/>
              <a:t> </a:t>
            </a:r>
            <a:r>
              <a:rPr lang="en-US" dirty="0" err="1"/>
              <a:t>mobiler</a:t>
            </a:r>
            <a:r>
              <a:rPr lang="en-US" dirty="0"/>
              <a:t> </a:t>
            </a:r>
            <a:r>
              <a:rPr lang="en-US" dirty="0" err="1"/>
              <a:t>Plattformen</a:t>
            </a:r>
            <a:endParaRPr lang="de-AT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Komplexere</a:t>
            </a:r>
            <a:r>
              <a:rPr lang="en-US" dirty="0" smtClean="0"/>
              <a:t> </a:t>
            </a:r>
            <a:r>
              <a:rPr lang="en-US" dirty="0" err="1" smtClean="0"/>
              <a:t>Gesten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8438701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Weiterführende</a:t>
            </a:r>
            <a:r>
              <a:rPr lang="en-US" dirty="0"/>
              <a:t> </a:t>
            </a:r>
            <a:r>
              <a:rPr lang="en-US" dirty="0" err="1"/>
              <a:t>Konzepte</a:t>
            </a:r>
            <a:r>
              <a:rPr lang="en-US" dirty="0"/>
              <a:t> </a:t>
            </a:r>
            <a:r>
              <a:rPr lang="en-US" dirty="0" err="1"/>
              <a:t>mobiler</a:t>
            </a:r>
            <a:r>
              <a:rPr lang="en-US" dirty="0"/>
              <a:t> </a:t>
            </a:r>
            <a:r>
              <a:rPr lang="en-US" dirty="0" err="1"/>
              <a:t>Plattformen</a:t>
            </a:r>
            <a:endParaRPr lang="de-AT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GestureDetector</a:t>
            </a:r>
            <a:r>
              <a:rPr lang="en-US" dirty="0" smtClean="0"/>
              <a:t> </a:t>
            </a:r>
            <a:r>
              <a:rPr lang="en-US" dirty="0" err="1" smtClean="0"/>
              <a:t>Beispiel</a:t>
            </a:r>
            <a:endParaRPr lang="de-AT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530" y="1689864"/>
            <a:ext cx="6867525" cy="34956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Abgerundete rechteckige Legende 5"/>
          <p:cNvSpPr/>
          <p:nvPr/>
        </p:nvSpPr>
        <p:spPr>
          <a:xfrm>
            <a:off x="5427095" y="1385529"/>
            <a:ext cx="3168352" cy="1191816"/>
          </a:xfrm>
          <a:prstGeom prst="wedgeRoundRectCallout">
            <a:avLst>
              <a:gd name="adj1" fmla="val -51521"/>
              <a:gd name="adj2" fmla="val 73289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de-AT" sz="1600" dirty="0" err="1" smtClean="0"/>
              <a:t>Instanzieren</a:t>
            </a:r>
            <a:r>
              <a:rPr lang="de-AT" sz="1600" dirty="0" smtClean="0"/>
              <a:t> eines </a:t>
            </a:r>
            <a:r>
              <a:rPr lang="de-AT" sz="1600" dirty="0" err="1" smtClean="0"/>
              <a:t>GestureDetectors</a:t>
            </a:r>
            <a:r>
              <a:rPr lang="de-AT" sz="1600" dirty="0" smtClean="0"/>
              <a:t> mit Übergabe eines </a:t>
            </a:r>
            <a:r>
              <a:rPr lang="de-AT" sz="1600" dirty="0" err="1" smtClean="0"/>
              <a:t>GestureListeners</a:t>
            </a:r>
            <a:r>
              <a:rPr lang="de-AT" sz="1600" dirty="0" smtClean="0"/>
              <a:t>.</a:t>
            </a:r>
            <a:endParaRPr lang="de-AT" sz="1600" dirty="0"/>
          </a:p>
        </p:txBody>
      </p:sp>
      <p:sp>
        <p:nvSpPr>
          <p:cNvPr id="7" name="Abgerundete rechteckige Legende 6"/>
          <p:cNvSpPr/>
          <p:nvPr/>
        </p:nvSpPr>
        <p:spPr>
          <a:xfrm>
            <a:off x="4752020" y="3836430"/>
            <a:ext cx="3168352" cy="646986"/>
          </a:xfrm>
          <a:prstGeom prst="wedgeRoundRectCallout">
            <a:avLst>
              <a:gd name="adj1" fmla="val -63151"/>
              <a:gd name="adj2" fmla="val -48094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de-AT" sz="1600" dirty="0" smtClean="0"/>
              <a:t>Der </a:t>
            </a:r>
            <a:r>
              <a:rPr lang="de-AT" sz="1600" dirty="0" err="1" smtClean="0"/>
              <a:t>GestureListener</a:t>
            </a:r>
            <a:r>
              <a:rPr lang="de-AT" sz="1600" dirty="0" smtClean="0"/>
              <a:t> reagiert auf </a:t>
            </a:r>
            <a:r>
              <a:rPr lang="de-AT" sz="1600" dirty="0" err="1" smtClean="0"/>
              <a:t>Fling</a:t>
            </a:r>
            <a:r>
              <a:rPr lang="de-AT" sz="1600" dirty="0" smtClean="0"/>
              <a:t> Gesten.</a:t>
            </a:r>
            <a:endParaRPr lang="de-AT" sz="1600" dirty="0"/>
          </a:p>
        </p:txBody>
      </p:sp>
      <p:sp>
        <p:nvSpPr>
          <p:cNvPr id="8" name="Abgerundete rechteckige Legende 7"/>
          <p:cNvSpPr/>
          <p:nvPr/>
        </p:nvSpPr>
        <p:spPr>
          <a:xfrm>
            <a:off x="3491880" y="4969895"/>
            <a:ext cx="3168352" cy="646986"/>
          </a:xfrm>
          <a:prstGeom prst="wedgeRoundRectCallout">
            <a:avLst>
              <a:gd name="adj1" fmla="val -53244"/>
              <a:gd name="adj2" fmla="val -97022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600" dirty="0" err="1" smtClean="0"/>
              <a:t>Überprüfung</a:t>
            </a:r>
            <a:r>
              <a:rPr lang="en-US" sz="1600" dirty="0" smtClean="0"/>
              <a:t> </a:t>
            </a:r>
            <a:r>
              <a:rPr lang="en-US" sz="1600" dirty="0" err="1" smtClean="0"/>
              <a:t>ob</a:t>
            </a:r>
            <a:r>
              <a:rPr lang="en-US" sz="1600" dirty="0" smtClean="0"/>
              <a:t> das Event </a:t>
            </a:r>
            <a:r>
              <a:rPr lang="en-US" sz="1600" dirty="0" err="1" smtClean="0"/>
              <a:t>erfasst</a:t>
            </a:r>
            <a:r>
              <a:rPr lang="en-US" sz="1600" dirty="0" smtClean="0"/>
              <a:t> </a:t>
            </a:r>
            <a:r>
              <a:rPr lang="en-US" sz="1600" dirty="0" err="1" smtClean="0"/>
              <a:t>wurde</a:t>
            </a:r>
            <a:r>
              <a:rPr lang="en-US" sz="1600" dirty="0" smtClean="0"/>
              <a:t>, </a:t>
            </a:r>
            <a:r>
              <a:rPr lang="en-US" sz="1600" dirty="0" err="1" smtClean="0"/>
              <a:t>oder</a:t>
            </a:r>
            <a:r>
              <a:rPr lang="en-US" sz="1600" dirty="0" smtClean="0"/>
              <a:t> </a:t>
            </a:r>
            <a:r>
              <a:rPr lang="en-US" sz="1600" dirty="0" err="1" smtClean="0"/>
              <a:t>nicht</a:t>
            </a:r>
            <a:r>
              <a:rPr lang="en-US" sz="1600" dirty="0" smtClean="0"/>
              <a:t>.</a:t>
            </a:r>
            <a:endParaRPr lang="de-AT" sz="1600" dirty="0"/>
          </a:p>
        </p:txBody>
      </p:sp>
    </p:spTree>
    <p:extLst>
      <p:ext uri="{BB962C8B-B14F-4D97-AF65-F5344CB8AC3E}">
        <p14:creationId xmlns:p14="http://schemas.microsoft.com/office/powerpoint/2010/main" val="13562026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000" dirty="0" smtClean="0"/>
              <a:t>Die </a:t>
            </a:r>
            <a:r>
              <a:rPr lang="en-US" sz="2000" dirty="0" err="1" smtClean="0"/>
              <a:t>RecyclerView</a:t>
            </a:r>
            <a:r>
              <a:rPr lang="en-US" sz="2000" dirty="0" smtClean="0"/>
              <a:t> </a:t>
            </a:r>
            <a:r>
              <a:rPr lang="en-US" sz="2000" dirty="0" err="1" smtClean="0"/>
              <a:t>bietet</a:t>
            </a:r>
            <a:r>
              <a:rPr lang="en-US" sz="2000" dirty="0" smtClean="0"/>
              <a:t> </a:t>
            </a:r>
            <a:r>
              <a:rPr lang="en-US" sz="2000" dirty="0" err="1" smtClean="0"/>
              <a:t>eine</a:t>
            </a:r>
            <a:r>
              <a:rPr lang="en-US" sz="2000" dirty="0" smtClean="0"/>
              <a:t> </a:t>
            </a:r>
            <a:r>
              <a:rPr lang="en-US" sz="2000" dirty="0" err="1" smtClean="0"/>
              <a:t>effiziente</a:t>
            </a:r>
            <a:r>
              <a:rPr lang="en-US" sz="2000" dirty="0" smtClean="0"/>
              <a:t> und </a:t>
            </a:r>
            <a:r>
              <a:rPr lang="en-US" sz="2000" dirty="0" err="1" smtClean="0"/>
              <a:t>modulare</a:t>
            </a:r>
            <a:r>
              <a:rPr lang="en-US" sz="2000" dirty="0"/>
              <a:t> </a:t>
            </a:r>
            <a:r>
              <a:rPr lang="en-US" sz="2000" dirty="0" smtClean="0"/>
              <a:t>UI </a:t>
            </a:r>
            <a:r>
              <a:rPr lang="en-US" sz="2000" dirty="0" err="1" smtClean="0"/>
              <a:t>Komponente</a:t>
            </a:r>
            <a:r>
              <a:rPr lang="en-US" sz="2000" dirty="0" smtClean="0"/>
              <a:t> </a:t>
            </a:r>
            <a:r>
              <a:rPr lang="en-US" sz="2000" dirty="0" err="1" smtClean="0"/>
              <a:t>für</a:t>
            </a:r>
            <a:r>
              <a:rPr lang="en-US" sz="2000" dirty="0" smtClean="0"/>
              <a:t> die </a:t>
            </a:r>
            <a:r>
              <a:rPr lang="en-US" sz="2000" dirty="0" err="1" smtClean="0"/>
              <a:t>Darstellung</a:t>
            </a:r>
            <a:r>
              <a:rPr lang="en-US" sz="2000" dirty="0" smtClean="0"/>
              <a:t> </a:t>
            </a:r>
            <a:r>
              <a:rPr lang="en-US" sz="2000" dirty="0" err="1" smtClean="0"/>
              <a:t>einer</a:t>
            </a:r>
            <a:r>
              <a:rPr lang="en-US" sz="2000" dirty="0" smtClean="0"/>
              <a:t> </a:t>
            </a:r>
            <a:r>
              <a:rPr lang="en-US" sz="2000" dirty="0" err="1" smtClean="0"/>
              <a:t>Menge</a:t>
            </a:r>
            <a:r>
              <a:rPr lang="en-US" sz="2000" dirty="0" smtClean="0"/>
              <a:t> von </a:t>
            </a:r>
            <a:r>
              <a:rPr lang="en-US" sz="2000" dirty="0" err="1" smtClean="0"/>
              <a:t>Elementen</a:t>
            </a:r>
            <a:r>
              <a:rPr lang="en-US" sz="2000" dirty="0" smtClean="0"/>
              <a:t> </a:t>
            </a:r>
            <a:r>
              <a:rPr lang="en-US" sz="2000" dirty="0" err="1" smtClean="0"/>
              <a:t>zB</a:t>
            </a:r>
            <a:r>
              <a:rPr lang="en-US" sz="2000" dirty="0" smtClean="0"/>
              <a:t> </a:t>
            </a:r>
            <a:r>
              <a:rPr lang="en-US" sz="2000" dirty="0" err="1" smtClean="0"/>
              <a:t>als</a:t>
            </a:r>
            <a:r>
              <a:rPr lang="en-US" sz="2000" dirty="0" smtClean="0"/>
              <a:t> </a:t>
            </a:r>
            <a:r>
              <a:rPr lang="en-US" sz="2000" dirty="0" err="1" smtClean="0"/>
              <a:t>Liste</a:t>
            </a:r>
            <a:r>
              <a:rPr lang="en-US" sz="2000" dirty="0" smtClean="0"/>
              <a:t>, </a:t>
            </a:r>
            <a:r>
              <a:rPr lang="en-US" sz="2000" dirty="0" err="1" smtClean="0"/>
              <a:t>aber</a:t>
            </a:r>
            <a:r>
              <a:rPr lang="en-US" sz="2000" dirty="0" smtClean="0"/>
              <a:t> </a:t>
            </a:r>
            <a:r>
              <a:rPr lang="en-US" sz="2000" dirty="0" err="1" smtClean="0"/>
              <a:t>auch</a:t>
            </a:r>
            <a:r>
              <a:rPr lang="en-US" sz="2000" dirty="0" smtClean="0"/>
              <a:t> </a:t>
            </a:r>
            <a:r>
              <a:rPr lang="en-US" sz="2000" dirty="0" err="1" smtClean="0"/>
              <a:t>als</a:t>
            </a:r>
            <a:r>
              <a:rPr lang="en-US" sz="2000" dirty="0" smtClean="0"/>
              <a:t> Grid</a:t>
            </a:r>
          </a:p>
          <a:p>
            <a:r>
              <a:rPr lang="en-US" sz="2000" dirty="0" smtClean="0"/>
              <a:t>Die </a:t>
            </a:r>
            <a:r>
              <a:rPr lang="en-US" sz="2000" dirty="0" err="1" smtClean="0"/>
              <a:t>RecyclerView</a:t>
            </a:r>
            <a:r>
              <a:rPr lang="en-US" sz="2000" dirty="0" smtClean="0"/>
              <a:t> </a:t>
            </a:r>
            <a:r>
              <a:rPr lang="en-US" sz="2000" dirty="0" err="1" smtClean="0"/>
              <a:t>ist</a:t>
            </a:r>
            <a:r>
              <a:rPr lang="en-US" sz="2000" dirty="0" smtClean="0"/>
              <a:t> der Mediator </a:t>
            </a:r>
            <a:r>
              <a:rPr lang="en-US" sz="2000" dirty="0" err="1" smtClean="0"/>
              <a:t>zwischen</a:t>
            </a:r>
            <a:r>
              <a:rPr lang="en-US" sz="2000" dirty="0" smtClean="0"/>
              <a:t> der </a:t>
            </a:r>
            <a:r>
              <a:rPr lang="en-US" sz="2000" dirty="0" err="1" smtClean="0"/>
              <a:t>Darstellung</a:t>
            </a:r>
            <a:r>
              <a:rPr lang="en-US" sz="2000" dirty="0" smtClean="0"/>
              <a:t> von </a:t>
            </a:r>
            <a:r>
              <a:rPr lang="en-US" sz="2000" dirty="0" err="1" smtClean="0"/>
              <a:t>Elementen</a:t>
            </a:r>
            <a:r>
              <a:rPr lang="en-US" sz="2000" dirty="0" smtClean="0"/>
              <a:t> (Layout)</a:t>
            </a:r>
            <a:br>
              <a:rPr lang="en-US" sz="2000" dirty="0" smtClean="0"/>
            </a:br>
            <a:r>
              <a:rPr lang="en-US" sz="2000" dirty="0" smtClean="0"/>
              <a:t>und der </a:t>
            </a:r>
            <a:r>
              <a:rPr lang="en-US" sz="2000" dirty="0" err="1" smtClean="0"/>
              <a:t>Datenhaltung</a:t>
            </a:r>
            <a:r>
              <a:rPr lang="en-US" sz="2000" dirty="0" smtClean="0"/>
              <a:t> (Adapter).</a:t>
            </a:r>
          </a:p>
          <a:p>
            <a:r>
              <a:rPr lang="en-US" sz="2000" dirty="0" err="1" smtClean="0"/>
              <a:t>Über</a:t>
            </a:r>
            <a:r>
              <a:rPr lang="en-US" sz="2000" dirty="0" smtClean="0"/>
              <a:t> den Adapter (Design Pattern) </a:t>
            </a:r>
            <a:r>
              <a:rPr lang="en-US" sz="2000" dirty="0" err="1" smtClean="0"/>
              <a:t>können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err="1" smtClean="0"/>
              <a:t>unterschiedliche</a:t>
            </a:r>
            <a:r>
              <a:rPr lang="en-US" sz="2000" dirty="0" smtClean="0"/>
              <a:t> </a:t>
            </a:r>
            <a:r>
              <a:rPr lang="en-US" sz="2000" dirty="0" err="1" smtClean="0"/>
              <a:t>Persistierungen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err="1" smtClean="0"/>
              <a:t>realisiert</a:t>
            </a:r>
            <a:r>
              <a:rPr lang="en-US" sz="2000" dirty="0" smtClean="0"/>
              <a:t> </a:t>
            </a:r>
            <a:r>
              <a:rPr lang="en-US" sz="2000" dirty="0" err="1" smtClean="0"/>
              <a:t>werden</a:t>
            </a:r>
            <a:r>
              <a:rPr lang="en-US" sz="2000" dirty="0" smtClean="0"/>
              <a:t> (</a:t>
            </a:r>
            <a:r>
              <a:rPr lang="en-US" sz="2000" dirty="0" err="1" smtClean="0"/>
              <a:t>zB</a:t>
            </a:r>
            <a:r>
              <a:rPr lang="en-US" sz="2000" dirty="0" smtClean="0"/>
              <a:t> SQLite, </a:t>
            </a:r>
            <a:r>
              <a:rPr lang="en-US" sz="2000" dirty="0" err="1" smtClean="0"/>
              <a:t>Webservice</a:t>
            </a:r>
            <a:r>
              <a:rPr lang="en-US" sz="2000" dirty="0" smtClean="0"/>
              <a:t>, …).</a:t>
            </a:r>
          </a:p>
          <a:p>
            <a:r>
              <a:rPr lang="en-US" sz="2000" dirty="0" smtClean="0"/>
              <a:t>Die </a:t>
            </a:r>
            <a:r>
              <a:rPr lang="en-US" sz="2000" dirty="0" err="1" smtClean="0"/>
              <a:t>RecyclerView</a:t>
            </a:r>
            <a:r>
              <a:rPr lang="en-US" sz="2000" dirty="0" smtClean="0"/>
              <a:t> </a:t>
            </a:r>
            <a:r>
              <a:rPr lang="en-US" sz="2000" dirty="0" err="1" smtClean="0"/>
              <a:t>kann</a:t>
            </a:r>
            <a:r>
              <a:rPr lang="en-US" sz="2000" dirty="0" smtClean="0"/>
              <a:t> </a:t>
            </a:r>
            <a:r>
              <a:rPr lang="en-US" sz="2000" dirty="0" err="1" smtClean="0"/>
              <a:t>über</a:t>
            </a:r>
            <a:r>
              <a:rPr lang="en-US" sz="2000" dirty="0" smtClean="0"/>
              <a:t> </a:t>
            </a:r>
            <a:r>
              <a:rPr lang="en-US" sz="2000" dirty="0" err="1" smtClean="0"/>
              <a:t>verschiedene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err="1" smtClean="0"/>
              <a:t>Komponenten</a:t>
            </a:r>
            <a:r>
              <a:rPr lang="en-US" sz="2000" dirty="0" smtClean="0"/>
              <a:t> </a:t>
            </a:r>
            <a:r>
              <a:rPr lang="en-US" sz="2000" dirty="0" err="1" smtClean="0"/>
              <a:t>konfiguriert</a:t>
            </a:r>
            <a:r>
              <a:rPr lang="en-US" sz="2000" dirty="0" smtClean="0"/>
              <a:t> </a:t>
            </a:r>
            <a:r>
              <a:rPr lang="en-US" sz="2000" dirty="0" err="1" smtClean="0"/>
              <a:t>werden</a:t>
            </a:r>
            <a:r>
              <a:rPr lang="en-US" sz="2000" dirty="0" smtClean="0"/>
              <a:t>:</a:t>
            </a:r>
          </a:p>
          <a:p>
            <a:pPr lvl="1"/>
            <a:r>
              <a:rPr lang="en-US" sz="1800" dirty="0" err="1" smtClean="0"/>
              <a:t>LayoutManager</a:t>
            </a:r>
            <a:r>
              <a:rPr lang="en-US" sz="1800" dirty="0" smtClean="0"/>
              <a:t>: </a:t>
            </a:r>
            <a:r>
              <a:rPr lang="en-US" sz="1800" dirty="0" err="1" smtClean="0"/>
              <a:t>zB</a:t>
            </a:r>
            <a:r>
              <a:rPr lang="en-US" sz="1800" dirty="0" smtClean="0"/>
              <a:t> </a:t>
            </a:r>
            <a:r>
              <a:rPr lang="en-US" sz="1800" dirty="0" err="1" smtClean="0"/>
              <a:t>LinearLayoutManager</a:t>
            </a:r>
            <a:endParaRPr lang="en-US" sz="1800" dirty="0" smtClean="0"/>
          </a:p>
          <a:p>
            <a:pPr lvl="1"/>
            <a:r>
              <a:rPr lang="en-US" sz="1800" dirty="0" err="1" smtClean="0"/>
              <a:t>ItemTouchHelper</a:t>
            </a:r>
            <a:r>
              <a:rPr lang="en-US" sz="1800" dirty="0" smtClean="0"/>
              <a:t>: </a:t>
            </a:r>
            <a:r>
              <a:rPr lang="en-US" sz="1800" dirty="0" err="1" smtClean="0"/>
              <a:t>Reaktion</a:t>
            </a:r>
            <a:r>
              <a:rPr lang="en-US" sz="1800" dirty="0" smtClean="0"/>
              <a:t> auf Drag and Drop</a:t>
            </a:r>
            <a:br>
              <a:rPr lang="en-US" sz="1800" dirty="0" smtClean="0"/>
            </a:br>
            <a:r>
              <a:rPr lang="en-US" sz="1800" dirty="0" err="1" smtClean="0"/>
              <a:t>bzw</a:t>
            </a:r>
            <a:r>
              <a:rPr lang="en-US" sz="1800" dirty="0" smtClean="0"/>
              <a:t>. Swipe </a:t>
            </a:r>
            <a:r>
              <a:rPr lang="en-US" sz="1800" dirty="0" err="1" smtClean="0"/>
              <a:t>Gesten</a:t>
            </a:r>
            <a:endParaRPr lang="en-US" sz="1800" dirty="0" smtClean="0"/>
          </a:p>
          <a:p>
            <a:pPr lvl="1"/>
            <a:r>
              <a:rPr lang="en-US" sz="1800" dirty="0" err="1" smtClean="0"/>
              <a:t>ItemDecorator</a:t>
            </a:r>
            <a:r>
              <a:rPr lang="en-US" sz="1800" dirty="0" smtClean="0"/>
              <a:t>: </a:t>
            </a:r>
            <a:r>
              <a:rPr lang="en-US" sz="1800" dirty="0" err="1" smtClean="0"/>
              <a:t>Zur</a:t>
            </a:r>
            <a:r>
              <a:rPr lang="en-US" sz="1800" dirty="0" smtClean="0"/>
              <a:t> </a:t>
            </a:r>
            <a:r>
              <a:rPr lang="en-US" sz="1800" dirty="0" err="1" smtClean="0"/>
              <a:t>individuellen</a:t>
            </a:r>
            <a:r>
              <a:rPr lang="en-US" sz="1800" dirty="0" smtClean="0"/>
              <a:t> </a:t>
            </a:r>
            <a:r>
              <a:rPr lang="en-US" sz="1800" dirty="0" err="1" smtClean="0"/>
              <a:t>Darstellung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 err="1" smtClean="0"/>
              <a:t>einzelner</a:t>
            </a:r>
            <a:r>
              <a:rPr lang="en-US" sz="1800" dirty="0" smtClean="0"/>
              <a:t> </a:t>
            </a:r>
            <a:r>
              <a:rPr lang="en-US" sz="1800" dirty="0" err="1" smtClean="0"/>
              <a:t>Elemente</a:t>
            </a:r>
            <a:endParaRPr lang="en-US" sz="1800" dirty="0" smtClean="0"/>
          </a:p>
          <a:p>
            <a:pPr lvl="1"/>
            <a:r>
              <a:rPr lang="en-US" sz="1800" dirty="0" smtClean="0"/>
              <a:t>…</a:t>
            </a:r>
          </a:p>
          <a:p>
            <a:r>
              <a:rPr lang="en-US" sz="2000" dirty="0" smtClean="0"/>
              <a:t>Die </a:t>
            </a:r>
            <a:r>
              <a:rPr lang="en-US" sz="2000" dirty="0" err="1" smtClean="0"/>
              <a:t>einzelnen</a:t>
            </a:r>
            <a:r>
              <a:rPr lang="en-US" sz="2000" dirty="0" smtClean="0"/>
              <a:t> </a:t>
            </a:r>
            <a:r>
              <a:rPr lang="en-US" sz="2000" dirty="0" err="1" smtClean="0"/>
              <a:t>Elemente</a:t>
            </a:r>
            <a:r>
              <a:rPr lang="en-US" sz="2000" dirty="0" smtClean="0"/>
              <a:t> </a:t>
            </a:r>
            <a:r>
              <a:rPr lang="en-US" sz="2000" dirty="0" err="1" smtClean="0"/>
              <a:t>werden</a:t>
            </a:r>
            <a:r>
              <a:rPr lang="en-US" sz="2000" dirty="0" smtClean="0"/>
              <a:t> </a:t>
            </a:r>
            <a:r>
              <a:rPr lang="en-US" sz="2000" dirty="0" err="1" smtClean="0"/>
              <a:t>mittels</a:t>
            </a:r>
            <a:r>
              <a:rPr lang="en-US" sz="2000" dirty="0" smtClean="0"/>
              <a:t> des</a:t>
            </a:r>
            <a:br>
              <a:rPr lang="en-US" sz="2000" dirty="0" smtClean="0"/>
            </a:br>
            <a:r>
              <a:rPr lang="en-US" sz="2000" dirty="0" smtClean="0"/>
              <a:t>View Holder Design Patterns </a:t>
            </a:r>
            <a:r>
              <a:rPr lang="en-US" sz="2000" dirty="0" err="1" smtClean="0"/>
              <a:t>realisiert</a:t>
            </a:r>
            <a:r>
              <a:rPr lang="en-US" sz="2000" dirty="0" smtClean="0"/>
              <a:t>.</a:t>
            </a:r>
            <a:br>
              <a:rPr lang="en-US" sz="2000" dirty="0" smtClean="0"/>
            </a:br>
            <a:endParaRPr lang="en-US" sz="2000" dirty="0" smtClean="0"/>
          </a:p>
          <a:p>
            <a:endParaRPr lang="de-AT" sz="200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Weiterführende</a:t>
            </a:r>
            <a:r>
              <a:rPr lang="en-US" dirty="0"/>
              <a:t> </a:t>
            </a:r>
            <a:r>
              <a:rPr lang="en-US" dirty="0" err="1"/>
              <a:t>Konzepte</a:t>
            </a:r>
            <a:r>
              <a:rPr lang="en-US" dirty="0"/>
              <a:t> </a:t>
            </a:r>
            <a:r>
              <a:rPr lang="en-US" dirty="0" err="1"/>
              <a:t>mobiler</a:t>
            </a:r>
            <a:r>
              <a:rPr lang="en-US" dirty="0"/>
              <a:t> </a:t>
            </a:r>
            <a:r>
              <a:rPr lang="en-US" dirty="0" err="1"/>
              <a:t>Plattformen</a:t>
            </a:r>
            <a:endParaRPr lang="de-AT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RecyclerView</a:t>
            </a:r>
            <a:r>
              <a:rPr lang="en-US" dirty="0" smtClean="0"/>
              <a:t> (</a:t>
            </a:r>
            <a:r>
              <a:rPr lang="en-US" dirty="0" err="1" smtClean="0"/>
              <a:t>ListView</a:t>
            </a:r>
            <a:r>
              <a:rPr lang="en-US" dirty="0" smtClean="0"/>
              <a:t> </a:t>
            </a:r>
            <a:r>
              <a:rPr lang="en-US" dirty="0" err="1" smtClean="0"/>
              <a:t>ist</a:t>
            </a:r>
            <a:r>
              <a:rPr lang="en-US" dirty="0" smtClean="0"/>
              <a:t> deprecated!)</a:t>
            </a:r>
            <a:endParaRPr lang="de-AT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7358" y="3293985"/>
            <a:ext cx="1530351" cy="272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935296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e-DE" dirty="0" err="1"/>
              <a:t>Android</a:t>
            </a:r>
            <a:r>
              <a:rPr lang="de-DE" dirty="0"/>
              <a:t> Anwendungen bestehen aus einem substanziellen Anteil externer Ressourcen, z.B. Grafiken, die nicht direkt im Programmtext definiert werden können</a:t>
            </a:r>
          </a:p>
          <a:p>
            <a:r>
              <a:rPr lang="de-DE" dirty="0"/>
              <a:t>Enthaltene Textfragmente sollten nicht direkt im Text definiert werden</a:t>
            </a:r>
          </a:p>
          <a:p>
            <a:pPr lvl="1"/>
            <a:r>
              <a:rPr lang="de-DE" dirty="0"/>
              <a:t>Übersetzung des Programms in andere Sprachen erheblich leichter, wenn Konfiguration über Ressourcendatei erfolgt</a:t>
            </a:r>
          </a:p>
          <a:p>
            <a:pPr lvl="1"/>
            <a:r>
              <a:rPr lang="de-DE" dirty="0"/>
              <a:t>Schreibfehler in den Texten lassen sich ohne </a:t>
            </a:r>
            <a:r>
              <a:rPr lang="de-DE" dirty="0" smtClean="0"/>
              <a:t>Kompilierung ausbessern</a:t>
            </a:r>
            <a:endParaRPr lang="de-DE" dirty="0"/>
          </a:p>
          <a:p>
            <a:r>
              <a:rPr lang="de-DE" dirty="0" smtClean="0"/>
              <a:t>In der </a:t>
            </a:r>
            <a:r>
              <a:rPr lang="de-DE" dirty="0" err="1" smtClean="0"/>
              <a:t>Android</a:t>
            </a:r>
            <a:r>
              <a:rPr lang="de-DE" dirty="0" smtClean="0"/>
              <a:t>-Projektstruktur gibt es hierfür das Verzeichnis </a:t>
            </a:r>
            <a:r>
              <a:rPr lang="de-DE" dirty="0" err="1" smtClean="0"/>
              <a:t>res</a:t>
            </a:r>
            <a:endParaRPr lang="de-DE" dirty="0" smtClean="0"/>
          </a:p>
          <a:p>
            <a:pPr lvl="1"/>
            <a:r>
              <a:rPr lang="de-DE" dirty="0" smtClean="0"/>
              <a:t>Für </a:t>
            </a:r>
            <a:r>
              <a:rPr lang="de-DE" dirty="0"/>
              <a:t>Layouts -&gt; Verzeichnis </a:t>
            </a:r>
            <a:r>
              <a:rPr lang="de-DE" dirty="0" err="1" smtClean="0"/>
              <a:t>layout</a:t>
            </a:r>
            <a:endParaRPr lang="de-DE" dirty="0" smtClean="0"/>
          </a:p>
          <a:p>
            <a:pPr lvl="1"/>
            <a:r>
              <a:rPr lang="de-DE" dirty="0" smtClean="0"/>
              <a:t>Für Menüs -&gt; Verzeichnis </a:t>
            </a:r>
            <a:r>
              <a:rPr lang="de-DE" dirty="0" err="1" smtClean="0"/>
              <a:t>menu</a:t>
            </a:r>
            <a:endParaRPr lang="de-DE" dirty="0"/>
          </a:p>
          <a:p>
            <a:pPr lvl="1"/>
            <a:r>
              <a:rPr lang="de-DE" dirty="0"/>
              <a:t>Für Grafiken -&gt; Verzeichnisse </a:t>
            </a:r>
            <a:r>
              <a:rPr lang="de-DE" dirty="0" err="1"/>
              <a:t>drawable</a:t>
            </a:r>
            <a:r>
              <a:rPr lang="de-DE" dirty="0"/>
              <a:t>-XXX (für verschiedene Auflösungen)</a:t>
            </a:r>
          </a:p>
          <a:p>
            <a:pPr lvl="1"/>
            <a:r>
              <a:rPr lang="de-DE" dirty="0"/>
              <a:t>Für Strings (und sonstiges) -&gt; Verzeichnis </a:t>
            </a:r>
            <a:r>
              <a:rPr lang="de-DE" dirty="0" err="1"/>
              <a:t>values</a:t>
            </a:r>
            <a:endParaRPr lang="de-DE" dirty="0"/>
          </a:p>
          <a:p>
            <a:endParaRPr lang="de-AT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Weiterführende</a:t>
            </a:r>
            <a:r>
              <a:rPr lang="en-US" dirty="0"/>
              <a:t> </a:t>
            </a:r>
            <a:r>
              <a:rPr lang="en-US" dirty="0" err="1"/>
              <a:t>Konzepte</a:t>
            </a:r>
            <a:r>
              <a:rPr lang="en-US" dirty="0"/>
              <a:t> </a:t>
            </a:r>
            <a:r>
              <a:rPr lang="en-US" dirty="0" err="1"/>
              <a:t>mobiler</a:t>
            </a:r>
            <a:r>
              <a:rPr lang="en-US" dirty="0"/>
              <a:t> </a:t>
            </a:r>
            <a:r>
              <a:rPr lang="en-US" dirty="0" err="1"/>
              <a:t>Plattformen</a:t>
            </a:r>
            <a:endParaRPr lang="de-AT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Nutzung</a:t>
            </a:r>
            <a:r>
              <a:rPr lang="en-US" dirty="0" smtClean="0"/>
              <a:t> von </a:t>
            </a:r>
            <a:r>
              <a:rPr lang="en-US" dirty="0" err="1" smtClean="0"/>
              <a:t>Resourcen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8472797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Weiterführende</a:t>
            </a:r>
            <a:r>
              <a:rPr lang="en-US" dirty="0"/>
              <a:t> </a:t>
            </a:r>
            <a:r>
              <a:rPr lang="en-US" dirty="0" err="1"/>
              <a:t>Konzepte</a:t>
            </a:r>
            <a:r>
              <a:rPr lang="en-US" dirty="0"/>
              <a:t> </a:t>
            </a:r>
            <a:r>
              <a:rPr lang="en-US" dirty="0" err="1"/>
              <a:t>mobiler</a:t>
            </a:r>
            <a:r>
              <a:rPr lang="en-US" dirty="0"/>
              <a:t> </a:t>
            </a:r>
            <a:r>
              <a:rPr lang="en-US" dirty="0" err="1"/>
              <a:t>Plattformen</a:t>
            </a:r>
            <a:endParaRPr lang="de-AT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10000"/>
          </a:bodyPr>
          <a:lstStyle/>
          <a:p>
            <a:r>
              <a:rPr lang="de-DE" dirty="0"/>
              <a:t>Beispiel Benutzung von </a:t>
            </a:r>
            <a:r>
              <a:rPr lang="de-DE" dirty="0" smtClean="0"/>
              <a:t>Ressourcen in Layouts</a:t>
            </a:r>
            <a:endParaRPr lang="de-AT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471" y="937604"/>
            <a:ext cx="3309596" cy="4696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Abgerundete rechteckige Legende 5"/>
          <p:cNvSpPr/>
          <p:nvPr/>
        </p:nvSpPr>
        <p:spPr>
          <a:xfrm>
            <a:off x="4013938" y="1538790"/>
            <a:ext cx="3168352" cy="919401"/>
          </a:xfrm>
          <a:prstGeom prst="wedgeRoundRectCallout">
            <a:avLst>
              <a:gd name="adj1" fmla="val -85981"/>
              <a:gd name="adj2" fmla="val 87837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de-AT" sz="1600" dirty="0" smtClean="0"/>
              <a:t>Einbinden einer Grafik über @</a:t>
            </a:r>
            <a:r>
              <a:rPr lang="de-AT" sz="1600" dirty="0" err="1" smtClean="0"/>
              <a:t>drawable</a:t>
            </a:r>
            <a:r>
              <a:rPr lang="de-AT" sz="1600" dirty="0" smtClean="0"/>
              <a:t/>
            </a:r>
            <a:br>
              <a:rPr lang="de-AT" sz="1600" dirty="0" smtClean="0"/>
            </a:br>
            <a:r>
              <a:rPr lang="de-AT" sz="1600" dirty="0" smtClean="0"/>
              <a:t>(+Dateinamen ohne Endung)</a:t>
            </a:r>
            <a:endParaRPr lang="de-AT" sz="1600" dirty="0"/>
          </a:p>
        </p:txBody>
      </p:sp>
      <p:sp>
        <p:nvSpPr>
          <p:cNvPr id="7" name="Abgerundete rechteckige Legende 6"/>
          <p:cNvSpPr/>
          <p:nvPr/>
        </p:nvSpPr>
        <p:spPr>
          <a:xfrm>
            <a:off x="3626895" y="2798930"/>
            <a:ext cx="3456384" cy="919401"/>
          </a:xfrm>
          <a:prstGeom prst="wedgeRoundRectCallout">
            <a:avLst>
              <a:gd name="adj1" fmla="val -55239"/>
              <a:gd name="adj2" fmla="val 151759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de-AT" sz="1600" dirty="0" smtClean="0"/>
              <a:t>Einbinden einer Zeichenkette über @</a:t>
            </a:r>
            <a:r>
              <a:rPr lang="de-AT" sz="1600" dirty="0" err="1" smtClean="0"/>
              <a:t>string</a:t>
            </a:r>
            <a:r>
              <a:rPr lang="de-AT" sz="1600" dirty="0" smtClean="0"/>
              <a:t/>
            </a:r>
            <a:br>
              <a:rPr lang="de-AT" sz="1600" dirty="0" smtClean="0"/>
            </a:br>
            <a:r>
              <a:rPr lang="de-AT" sz="1600" dirty="0" smtClean="0"/>
              <a:t>(+Name der String-Ressource)</a:t>
            </a:r>
            <a:endParaRPr lang="de-AT" sz="1600" dirty="0"/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6965" y="4290381"/>
            <a:ext cx="4680520" cy="156888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083847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e-AT" dirty="0"/>
              <a:t>Wiederholung: </a:t>
            </a:r>
            <a:r>
              <a:rPr lang="de-AT" dirty="0" err="1"/>
              <a:t>Android</a:t>
            </a:r>
            <a:r>
              <a:rPr lang="de-AT" dirty="0"/>
              <a:t> Anwendungen bestehen aus Komponenten</a:t>
            </a:r>
          </a:p>
          <a:p>
            <a:pPr lvl="1"/>
            <a:r>
              <a:rPr lang="de-AT" dirty="0" err="1"/>
              <a:t>Activities</a:t>
            </a:r>
            <a:r>
              <a:rPr lang="de-AT" dirty="0"/>
              <a:t> für die Realisierung von Userinterfaces</a:t>
            </a:r>
          </a:p>
          <a:p>
            <a:pPr lvl="1"/>
            <a:r>
              <a:rPr lang="de-AT" dirty="0"/>
              <a:t>Services zur Verwaltung von Hintergrundtasks</a:t>
            </a:r>
          </a:p>
          <a:p>
            <a:pPr lvl="1"/>
            <a:r>
              <a:rPr lang="de-AT" dirty="0"/>
              <a:t>Broadcast Receiver für das Verarbeiten von systemweiten Broadcasts</a:t>
            </a:r>
          </a:p>
          <a:p>
            <a:pPr lvl="1"/>
            <a:r>
              <a:rPr lang="de-AT" dirty="0"/>
              <a:t>Content Provider für die Verwaltung von Daten</a:t>
            </a:r>
          </a:p>
          <a:p>
            <a:pPr lvl="1"/>
            <a:endParaRPr lang="de-AT" dirty="0"/>
          </a:p>
          <a:p>
            <a:r>
              <a:rPr lang="de-AT" dirty="0" err="1"/>
              <a:t>Android</a:t>
            </a:r>
            <a:r>
              <a:rPr lang="de-AT" dirty="0"/>
              <a:t> Anwendungen sind nach dem Prinzip der losen Kopplung konzipiert</a:t>
            </a:r>
          </a:p>
          <a:p>
            <a:pPr lvl="1"/>
            <a:r>
              <a:rPr lang="de-AT" dirty="0"/>
              <a:t>Jede Komponente hat eine </a:t>
            </a:r>
            <a:r>
              <a:rPr lang="de-AT" u="sng" dirty="0"/>
              <a:t>klare Verantwortung</a:t>
            </a:r>
            <a:r>
              <a:rPr lang="de-AT" dirty="0"/>
              <a:t> und ist </a:t>
            </a:r>
            <a:r>
              <a:rPr lang="de-AT" u="sng" dirty="0"/>
              <a:t>Unabhängig</a:t>
            </a:r>
            <a:r>
              <a:rPr lang="de-AT" dirty="0"/>
              <a:t> von anderen Komponenten</a:t>
            </a:r>
          </a:p>
          <a:p>
            <a:pPr lvl="1"/>
            <a:r>
              <a:rPr lang="de-AT" dirty="0"/>
              <a:t>Komponenten kommunizieren über </a:t>
            </a:r>
            <a:r>
              <a:rPr lang="de-AT" u="sng" dirty="0"/>
              <a:t>wohldefinierte Schnittstellen</a:t>
            </a:r>
            <a:r>
              <a:rPr lang="de-AT" dirty="0"/>
              <a:t> (</a:t>
            </a:r>
            <a:r>
              <a:rPr lang="de-AT" dirty="0" err="1"/>
              <a:t>Intents</a:t>
            </a:r>
            <a:r>
              <a:rPr lang="de-AT" dirty="0"/>
              <a:t>)</a:t>
            </a:r>
          </a:p>
          <a:p>
            <a:pPr lvl="1"/>
            <a:r>
              <a:rPr lang="de-AT" dirty="0"/>
              <a:t>Komponenten sind dadurch systemweit </a:t>
            </a:r>
            <a:r>
              <a:rPr lang="de-AT" u="sng" dirty="0"/>
              <a:t>wiederverwendbar</a:t>
            </a:r>
          </a:p>
          <a:p>
            <a:pPr lvl="1"/>
            <a:r>
              <a:rPr lang="de-AT" dirty="0"/>
              <a:t>Komponenten können isoliert </a:t>
            </a:r>
            <a:r>
              <a:rPr lang="de-AT" u="sng" dirty="0"/>
              <a:t>getestet</a:t>
            </a:r>
            <a:r>
              <a:rPr lang="de-AT" dirty="0"/>
              <a:t> werden (Unit Test)</a:t>
            </a:r>
          </a:p>
          <a:p>
            <a:endParaRPr lang="de-AT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Weiterführende</a:t>
            </a:r>
            <a:r>
              <a:rPr lang="en-US" dirty="0"/>
              <a:t> </a:t>
            </a:r>
            <a:r>
              <a:rPr lang="en-US" dirty="0" err="1"/>
              <a:t>Konzepte</a:t>
            </a:r>
            <a:r>
              <a:rPr lang="en-US" dirty="0"/>
              <a:t> </a:t>
            </a:r>
            <a:r>
              <a:rPr lang="en-US" dirty="0" err="1"/>
              <a:t>mobiler</a:t>
            </a:r>
            <a:r>
              <a:rPr lang="en-US" dirty="0"/>
              <a:t> </a:t>
            </a:r>
            <a:r>
              <a:rPr lang="en-US" dirty="0" err="1"/>
              <a:t>Plattformen</a:t>
            </a:r>
            <a:endParaRPr lang="de-AT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Lose </a:t>
            </a:r>
            <a:r>
              <a:rPr lang="en-US" dirty="0" err="1" smtClean="0"/>
              <a:t>Kopplung</a:t>
            </a:r>
            <a:r>
              <a:rPr lang="en-US" dirty="0" smtClean="0"/>
              <a:t> von </a:t>
            </a:r>
            <a:r>
              <a:rPr lang="en-US" dirty="0" err="1" smtClean="0"/>
              <a:t>Komponenten</a:t>
            </a:r>
            <a:endParaRPr lang="en-US" dirty="0"/>
          </a:p>
          <a:p>
            <a:r>
              <a:rPr lang="en-US" dirty="0" smtClean="0"/>
              <a:t>in Android </a:t>
            </a:r>
            <a:r>
              <a:rPr lang="en-US" dirty="0" err="1" smtClean="0"/>
              <a:t>Anwendungen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1071533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Weiterführende</a:t>
            </a:r>
            <a:r>
              <a:rPr lang="en-US" dirty="0"/>
              <a:t> </a:t>
            </a:r>
            <a:r>
              <a:rPr lang="en-US" dirty="0" err="1"/>
              <a:t>Konzepte</a:t>
            </a:r>
            <a:r>
              <a:rPr lang="en-US" dirty="0"/>
              <a:t> </a:t>
            </a:r>
            <a:r>
              <a:rPr lang="en-US" dirty="0" err="1"/>
              <a:t>mobiler</a:t>
            </a:r>
            <a:r>
              <a:rPr lang="en-US" dirty="0"/>
              <a:t> </a:t>
            </a:r>
            <a:r>
              <a:rPr lang="en-US" dirty="0" err="1"/>
              <a:t>Plattformen</a:t>
            </a:r>
            <a:endParaRPr lang="de-AT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10000"/>
          </a:bodyPr>
          <a:lstStyle/>
          <a:p>
            <a:r>
              <a:rPr lang="de-DE" dirty="0"/>
              <a:t>Beispiel Benutzung von </a:t>
            </a:r>
            <a:r>
              <a:rPr lang="de-DE" dirty="0" smtClean="0"/>
              <a:t>Ressourcen in </a:t>
            </a:r>
            <a:r>
              <a:rPr lang="de-DE" dirty="0" err="1" smtClean="0"/>
              <a:t>Activities</a:t>
            </a:r>
            <a:endParaRPr lang="de-AT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565"/>
          <a:stretch/>
        </p:blipFill>
        <p:spPr bwMode="auto">
          <a:xfrm>
            <a:off x="379131" y="773705"/>
            <a:ext cx="5618735" cy="27304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Abgerundete rechteckige Legende 6"/>
          <p:cNvSpPr/>
          <p:nvPr/>
        </p:nvSpPr>
        <p:spPr>
          <a:xfrm>
            <a:off x="3835515" y="1088810"/>
            <a:ext cx="3168352" cy="646986"/>
          </a:xfrm>
          <a:prstGeom prst="wedgeRoundRectCallout">
            <a:avLst>
              <a:gd name="adj1" fmla="val -64559"/>
              <a:gd name="adj2" fmla="val 23727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de-AT" sz="1600" dirty="0" smtClean="0"/>
              <a:t>Einbinden einer String Ressource über die R-Klasse</a:t>
            </a:r>
            <a:endParaRPr lang="de-AT" sz="1600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6955" y="3100385"/>
            <a:ext cx="4680520" cy="156888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hteck 7"/>
          <p:cNvSpPr/>
          <p:nvPr/>
        </p:nvSpPr>
        <p:spPr>
          <a:xfrm>
            <a:off x="545954" y="4824154"/>
            <a:ext cx="6321301" cy="139515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Die Android IDE </a:t>
            </a:r>
            <a:r>
              <a:rPr lang="en-US" dirty="0" err="1" smtClean="0"/>
              <a:t>generiert</a:t>
            </a:r>
            <a:r>
              <a:rPr lang="en-US" dirty="0" smtClean="0"/>
              <a:t> die </a:t>
            </a:r>
            <a:r>
              <a:rPr lang="en-US" dirty="0" err="1" smtClean="0"/>
              <a:t>Klasse</a:t>
            </a:r>
            <a:r>
              <a:rPr lang="en-US" dirty="0" smtClean="0"/>
              <a:t> R, </a:t>
            </a:r>
            <a:r>
              <a:rPr lang="en-US" dirty="0" err="1" smtClean="0"/>
              <a:t>welche</a:t>
            </a:r>
            <a:r>
              <a:rPr lang="en-US" dirty="0" smtClean="0"/>
              <a:t> </a:t>
            </a:r>
            <a:r>
              <a:rPr lang="en-US" dirty="0" err="1" smtClean="0"/>
              <a:t>Konstanten</a:t>
            </a:r>
            <a:r>
              <a:rPr lang="en-US" dirty="0" smtClean="0"/>
              <a:t> </a:t>
            </a:r>
            <a:r>
              <a:rPr lang="en-US" dirty="0" err="1" smtClean="0"/>
              <a:t>mit</a:t>
            </a:r>
            <a:r>
              <a:rPr lang="en-US" dirty="0" smtClean="0"/>
              <a:t> </a:t>
            </a:r>
            <a:r>
              <a:rPr lang="en-US" dirty="0" err="1" smtClean="0"/>
              <a:t>Referenzen</a:t>
            </a:r>
            <a:r>
              <a:rPr lang="en-US" dirty="0" smtClean="0"/>
              <a:t> auf </a:t>
            </a:r>
            <a:r>
              <a:rPr lang="en-US" dirty="0" err="1" smtClean="0"/>
              <a:t>Resourcen</a:t>
            </a:r>
            <a:r>
              <a:rPr lang="en-US" dirty="0" smtClean="0"/>
              <a:t> </a:t>
            </a:r>
            <a:r>
              <a:rPr lang="en-US" dirty="0" err="1" smtClean="0"/>
              <a:t>enthält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err="1" smtClean="0"/>
              <a:t>Auch</a:t>
            </a:r>
            <a:r>
              <a:rPr lang="en-US" dirty="0" smtClean="0"/>
              <a:t> IDs </a:t>
            </a:r>
            <a:r>
              <a:rPr lang="en-US" dirty="0" err="1" smtClean="0"/>
              <a:t>welche</a:t>
            </a:r>
            <a:r>
              <a:rPr lang="en-US" dirty="0" smtClean="0"/>
              <a:t> </a:t>
            </a:r>
            <a:r>
              <a:rPr lang="en-US" dirty="0" err="1" smtClean="0"/>
              <a:t>sich</a:t>
            </a:r>
            <a:r>
              <a:rPr lang="en-US" dirty="0" smtClean="0"/>
              <a:t> in Layouts </a:t>
            </a:r>
            <a:r>
              <a:rPr lang="en-US" dirty="0" err="1" smtClean="0"/>
              <a:t>für</a:t>
            </a:r>
            <a:r>
              <a:rPr lang="en-US" dirty="0" smtClean="0"/>
              <a:t> Views </a:t>
            </a:r>
            <a:r>
              <a:rPr lang="en-US" dirty="0" err="1" smtClean="0"/>
              <a:t>befinden</a:t>
            </a:r>
            <a:r>
              <a:rPr lang="en-US" dirty="0" smtClean="0"/>
              <a:t>, </a:t>
            </a:r>
            <a:r>
              <a:rPr lang="en-US" dirty="0" err="1" smtClean="0"/>
              <a:t>finden</a:t>
            </a:r>
            <a:r>
              <a:rPr lang="en-US" dirty="0" smtClean="0"/>
              <a:t> </a:t>
            </a:r>
            <a:r>
              <a:rPr lang="en-US" dirty="0" err="1" smtClean="0"/>
              <a:t>sich</a:t>
            </a:r>
            <a:r>
              <a:rPr lang="en-US" dirty="0" smtClean="0"/>
              <a:t> in der </a:t>
            </a:r>
            <a:r>
              <a:rPr lang="en-US" dirty="0" err="1" smtClean="0"/>
              <a:t>Klasse</a:t>
            </a:r>
            <a:r>
              <a:rPr lang="en-US" dirty="0" smtClean="0"/>
              <a:t> R </a:t>
            </a:r>
            <a:r>
              <a:rPr lang="en-US" dirty="0" err="1" smtClean="0"/>
              <a:t>wieder</a:t>
            </a:r>
            <a:r>
              <a:rPr lang="en-US" dirty="0" smtClean="0"/>
              <a:t>.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8800407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4267200" y="1219200"/>
            <a:ext cx="3962400" cy="4800600"/>
          </a:xfrm>
        </p:spPr>
        <p:txBody>
          <a:bodyPr/>
          <a:lstStyle/>
          <a:p>
            <a:r>
              <a:rPr lang="en-US" dirty="0" smtClean="0"/>
              <a:t>Was </a:t>
            </a:r>
            <a:r>
              <a:rPr lang="en-US" dirty="0" err="1" smtClean="0"/>
              <a:t>sind</a:t>
            </a:r>
            <a:r>
              <a:rPr lang="en-US" dirty="0" smtClean="0"/>
              <a:t> Intents?</a:t>
            </a:r>
          </a:p>
          <a:p>
            <a:r>
              <a:rPr lang="en-US" dirty="0" err="1" smtClean="0"/>
              <a:t>Unterschied</a:t>
            </a:r>
            <a:r>
              <a:rPr lang="en-US" dirty="0" smtClean="0"/>
              <a:t> </a:t>
            </a:r>
            <a:r>
              <a:rPr lang="en-US" dirty="0" err="1" smtClean="0"/>
              <a:t>zwischen</a:t>
            </a:r>
            <a:r>
              <a:rPr lang="en-US" dirty="0" smtClean="0"/>
              <a:t> </a:t>
            </a:r>
            <a:r>
              <a:rPr lang="en-US" dirty="0" err="1" smtClean="0"/>
              <a:t>inklusiven</a:t>
            </a:r>
            <a:r>
              <a:rPr lang="en-US" dirty="0" smtClean="0"/>
              <a:t> und </a:t>
            </a:r>
            <a:r>
              <a:rPr lang="en-US" dirty="0" err="1" smtClean="0"/>
              <a:t>exklusiven</a:t>
            </a:r>
            <a:r>
              <a:rPr lang="en-US" dirty="0" smtClean="0"/>
              <a:t> Intents</a:t>
            </a:r>
          </a:p>
          <a:p>
            <a:r>
              <a:rPr lang="en-US" dirty="0" err="1" smtClean="0"/>
              <a:t>Navigationsmuster</a:t>
            </a:r>
            <a:endParaRPr lang="en-US" dirty="0" smtClean="0"/>
          </a:p>
          <a:p>
            <a:r>
              <a:rPr lang="en-US" dirty="0" err="1" smtClean="0"/>
              <a:t>ActionBar</a:t>
            </a:r>
            <a:r>
              <a:rPr lang="en-US" dirty="0" smtClean="0"/>
              <a:t>, </a:t>
            </a:r>
            <a:r>
              <a:rPr lang="en-US" dirty="0" err="1" smtClean="0"/>
              <a:t>Dialoge</a:t>
            </a:r>
            <a:r>
              <a:rPr lang="en-US" dirty="0" smtClean="0"/>
              <a:t>, Toasts, …</a:t>
            </a:r>
          </a:p>
          <a:p>
            <a:r>
              <a:rPr lang="en-US" dirty="0" smtClean="0"/>
              <a:t>Touch Events und Touch </a:t>
            </a:r>
            <a:r>
              <a:rPr lang="en-US" dirty="0" err="1" smtClean="0"/>
              <a:t>Gesten</a:t>
            </a:r>
            <a:endParaRPr lang="en-US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Weiterführende</a:t>
            </a:r>
            <a:r>
              <a:rPr lang="en-US" dirty="0"/>
              <a:t> </a:t>
            </a:r>
            <a:r>
              <a:rPr lang="en-US" dirty="0" err="1"/>
              <a:t>Konzepte</a:t>
            </a:r>
            <a:r>
              <a:rPr lang="en-US" dirty="0"/>
              <a:t> </a:t>
            </a:r>
            <a:r>
              <a:rPr lang="en-US" dirty="0" err="1"/>
              <a:t>mobiler</a:t>
            </a:r>
            <a:r>
              <a:rPr lang="en-US" dirty="0"/>
              <a:t> </a:t>
            </a:r>
            <a:r>
              <a:rPr lang="en-US" dirty="0" err="1"/>
              <a:t>Plattformen</a:t>
            </a:r>
            <a:endParaRPr lang="de-AT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“Take Away” </a:t>
            </a:r>
            <a:r>
              <a:rPr lang="en-US" dirty="0" err="1" smtClean="0"/>
              <a:t>für</a:t>
            </a:r>
            <a:r>
              <a:rPr lang="en-US" dirty="0" smtClean="0"/>
              <a:t> </a:t>
            </a:r>
            <a:r>
              <a:rPr lang="en-US" dirty="0" err="1" smtClean="0"/>
              <a:t>diese</a:t>
            </a:r>
            <a:r>
              <a:rPr lang="en-US" dirty="0" smtClean="0"/>
              <a:t> </a:t>
            </a:r>
            <a:r>
              <a:rPr lang="en-US" dirty="0" err="1" smtClean="0"/>
              <a:t>Einheit</a:t>
            </a:r>
            <a:endParaRPr lang="de-AT" dirty="0"/>
          </a:p>
        </p:txBody>
      </p:sp>
      <p:pic>
        <p:nvPicPr>
          <p:cNvPr id="5" name="Picture 3" descr="MPj03826740000[1]"/>
          <p:cNvPicPr>
            <a:picLocks noChangeAspect="1" noChangeArrowheads="1"/>
          </p:cNvPicPr>
          <p:nvPr/>
        </p:nvPicPr>
        <p:blipFill>
          <a:blip r:embed="rId2" cstate="print">
            <a:grayscl/>
          </a:blip>
          <a:srcRect l="15906" t="17941" r="7480" b="16086"/>
          <a:stretch>
            <a:fillRect/>
          </a:stretch>
        </p:blipFill>
        <p:spPr bwMode="auto">
          <a:xfrm>
            <a:off x="528638" y="1146189"/>
            <a:ext cx="3613150" cy="4354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290051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AT" dirty="0"/>
              <a:t>Instanzen der Klasse </a:t>
            </a:r>
            <a:r>
              <a:rPr lang="de-AT" dirty="0" err="1"/>
              <a:t>Intent</a:t>
            </a:r>
            <a:r>
              <a:rPr lang="de-AT" dirty="0"/>
              <a:t> werden zum Nachrichtenaustausch zwischen Komponenten verwendet</a:t>
            </a:r>
          </a:p>
          <a:p>
            <a:r>
              <a:rPr lang="de-AT" dirty="0" err="1"/>
              <a:t>Activities</a:t>
            </a:r>
            <a:r>
              <a:rPr lang="de-AT" dirty="0"/>
              <a:t>, Services und </a:t>
            </a:r>
            <a:r>
              <a:rPr lang="de-AT" dirty="0" err="1"/>
              <a:t>Broadcase</a:t>
            </a:r>
            <a:r>
              <a:rPr lang="de-AT" dirty="0"/>
              <a:t> Receivers werden über </a:t>
            </a:r>
            <a:r>
              <a:rPr lang="de-AT" dirty="0" err="1"/>
              <a:t>Intents</a:t>
            </a:r>
            <a:r>
              <a:rPr lang="de-AT" dirty="0"/>
              <a:t> aktiviert</a:t>
            </a:r>
          </a:p>
          <a:p>
            <a:pPr lvl="1"/>
            <a:r>
              <a:rPr lang="de-AT" dirty="0"/>
              <a:t>Eine </a:t>
            </a:r>
            <a:r>
              <a:rPr lang="de-AT" dirty="0" err="1"/>
              <a:t>Activity</a:t>
            </a:r>
            <a:r>
              <a:rPr lang="de-AT" dirty="0"/>
              <a:t> kann über die Methoden </a:t>
            </a:r>
            <a:r>
              <a:rPr lang="de-AT" i="1" dirty="0" err="1"/>
              <a:t>startActivity</a:t>
            </a:r>
            <a:r>
              <a:rPr lang="de-AT" i="1" dirty="0"/>
              <a:t>() </a:t>
            </a:r>
            <a:r>
              <a:rPr lang="de-AT" dirty="0"/>
              <a:t>oder </a:t>
            </a:r>
            <a:r>
              <a:rPr lang="de-AT" i="1" dirty="0" err="1"/>
              <a:t>startActivityForResult</a:t>
            </a:r>
            <a:r>
              <a:rPr lang="de-AT" dirty="0"/>
              <a:t>() gestartet werden</a:t>
            </a:r>
          </a:p>
          <a:p>
            <a:pPr lvl="1"/>
            <a:r>
              <a:rPr lang="de-AT" dirty="0"/>
              <a:t>Ein Service kann über die Methode </a:t>
            </a:r>
            <a:r>
              <a:rPr lang="de-AT" i="1" dirty="0" err="1"/>
              <a:t>startService</a:t>
            </a:r>
            <a:r>
              <a:rPr lang="de-AT" i="1" dirty="0"/>
              <a:t>()</a:t>
            </a:r>
            <a:r>
              <a:rPr lang="de-AT" dirty="0"/>
              <a:t> gestartet werden</a:t>
            </a:r>
          </a:p>
          <a:p>
            <a:pPr lvl="1"/>
            <a:r>
              <a:rPr lang="de-AT" dirty="0"/>
              <a:t>Broadcast Receiver können über die Methode </a:t>
            </a:r>
            <a:r>
              <a:rPr lang="de-AT" i="1" dirty="0" err="1"/>
              <a:t>sendBroadcast</a:t>
            </a:r>
            <a:r>
              <a:rPr lang="de-AT" i="1" dirty="0"/>
              <a:t>()</a:t>
            </a:r>
            <a:r>
              <a:rPr lang="de-AT" dirty="0"/>
              <a:t> informiert werden</a:t>
            </a:r>
          </a:p>
          <a:p>
            <a:pPr lvl="1"/>
            <a:r>
              <a:rPr lang="de-AT" dirty="0"/>
              <a:t>Diesen Methoden werden jeweils speziell konfigurierte </a:t>
            </a:r>
            <a:r>
              <a:rPr lang="de-AT" dirty="0" err="1"/>
              <a:t>Intents</a:t>
            </a:r>
            <a:r>
              <a:rPr lang="de-AT" dirty="0"/>
              <a:t> übergeben, um das gewünschte Resultat zu gewährleisten</a:t>
            </a:r>
          </a:p>
          <a:p>
            <a:endParaRPr lang="de-AT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Weiterführende</a:t>
            </a:r>
            <a:r>
              <a:rPr lang="en-US" dirty="0"/>
              <a:t> </a:t>
            </a:r>
            <a:r>
              <a:rPr lang="en-US" dirty="0" err="1"/>
              <a:t>Konzepte</a:t>
            </a:r>
            <a:r>
              <a:rPr lang="en-US" dirty="0"/>
              <a:t> </a:t>
            </a:r>
            <a:r>
              <a:rPr lang="en-US" dirty="0" err="1"/>
              <a:t>mobiler</a:t>
            </a:r>
            <a:r>
              <a:rPr lang="en-US" dirty="0"/>
              <a:t> </a:t>
            </a:r>
            <a:r>
              <a:rPr lang="en-US" dirty="0" err="1"/>
              <a:t>Plattformen</a:t>
            </a:r>
            <a:endParaRPr lang="de-AT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55000" lnSpcReduction="20000"/>
          </a:bodyPr>
          <a:lstStyle/>
          <a:p>
            <a:r>
              <a:rPr lang="de-AT" dirty="0" err="1"/>
              <a:t>Intents</a:t>
            </a:r>
            <a:r>
              <a:rPr lang="de-AT" dirty="0"/>
              <a:t> zum </a:t>
            </a:r>
            <a:r>
              <a:rPr lang="de-AT" dirty="0" smtClean="0"/>
              <a:t>Nachrichtenaustausch</a:t>
            </a:r>
          </a:p>
          <a:p>
            <a:r>
              <a:rPr lang="de-AT" dirty="0" smtClean="0"/>
              <a:t>zwischen </a:t>
            </a:r>
            <a:r>
              <a:rPr lang="de-AT" dirty="0"/>
              <a:t>Komponenten</a:t>
            </a:r>
          </a:p>
        </p:txBody>
      </p:sp>
    </p:spTree>
    <p:extLst>
      <p:ext uri="{BB962C8B-B14F-4D97-AF65-F5344CB8AC3E}">
        <p14:creationId xmlns:p14="http://schemas.microsoft.com/office/powerpoint/2010/main" val="15707597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de-AT" dirty="0"/>
              <a:t>Explizite </a:t>
            </a:r>
            <a:r>
              <a:rPr lang="de-AT" dirty="0" err="1"/>
              <a:t>Intents</a:t>
            </a:r>
            <a:endParaRPr lang="de-AT" dirty="0"/>
          </a:p>
          <a:p>
            <a:pPr lvl="1"/>
            <a:r>
              <a:rPr lang="de-AT" dirty="0"/>
              <a:t>Verwenden (explizit) den Komponentennamen</a:t>
            </a:r>
          </a:p>
          <a:p>
            <a:pPr lvl="2"/>
            <a:r>
              <a:rPr lang="de-AT" dirty="0"/>
              <a:t>Voller Klassenname (Paket- und Klassenname)</a:t>
            </a:r>
          </a:p>
          <a:p>
            <a:pPr lvl="1"/>
            <a:r>
              <a:rPr lang="de-AT" dirty="0"/>
              <a:t>Sinnvoll nur für Komponenten der eigenen Anwendung (Komponentenname muss bekannt sein!)</a:t>
            </a:r>
          </a:p>
          <a:p>
            <a:pPr lvl="1"/>
            <a:endParaRPr lang="de-AT" dirty="0"/>
          </a:p>
          <a:p>
            <a:r>
              <a:rPr lang="de-AT" dirty="0"/>
              <a:t>Implizite </a:t>
            </a:r>
            <a:r>
              <a:rPr lang="de-AT" dirty="0" err="1"/>
              <a:t>Intents</a:t>
            </a:r>
            <a:endParaRPr lang="de-AT" dirty="0"/>
          </a:p>
          <a:p>
            <a:pPr lvl="1"/>
            <a:r>
              <a:rPr lang="de-AT" dirty="0"/>
              <a:t>Verwenden filterbare Attribute (Action, Data, </a:t>
            </a:r>
            <a:r>
              <a:rPr lang="de-AT" dirty="0" err="1"/>
              <a:t>Category</a:t>
            </a:r>
            <a:r>
              <a:rPr lang="de-AT" dirty="0"/>
              <a:t>)</a:t>
            </a:r>
          </a:p>
          <a:p>
            <a:pPr lvl="1"/>
            <a:r>
              <a:rPr lang="de-AT" dirty="0" err="1"/>
              <a:t>Intent</a:t>
            </a:r>
            <a:r>
              <a:rPr lang="de-AT" dirty="0"/>
              <a:t> Resolution (Auflösung) über das gesamte System zur Auswahl einer passenden Komponente</a:t>
            </a:r>
          </a:p>
          <a:p>
            <a:pPr lvl="1"/>
            <a:r>
              <a:rPr lang="de-AT" dirty="0"/>
              <a:t>Auch Komponenten anderer Anwendungen können dadurch integriert werden</a:t>
            </a:r>
          </a:p>
          <a:p>
            <a:endParaRPr lang="de-AT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Weiterführende</a:t>
            </a:r>
            <a:r>
              <a:rPr lang="en-US" dirty="0"/>
              <a:t> </a:t>
            </a:r>
            <a:r>
              <a:rPr lang="en-US" dirty="0" err="1"/>
              <a:t>Konzepte</a:t>
            </a:r>
            <a:r>
              <a:rPr lang="en-US" dirty="0"/>
              <a:t> </a:t>
            </a:r>
            <a:r>
              <a:rPr lang="en-US" dirty="0" err="1"/>
              <a:t>mobiler</a:t>
            </a:r>
            <a:r>
              <a:rPr lang="en-US" dirty="0"/>
              <a:t> </a:t>
            </a:r>
            <a:r>
              <a:rPr lang="en-US" dirty="0" err="1"/>
              <a:t>Plattformen</a:t>
            </a:r>
            <a:endParaRPr lang="de-AT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AT" dirty="0"/>
              <a:t>Explizite und Implizite </a:t>
            </a:r>
            <a:r>
              <a:rPr lang="de-AT" dirty="0" err="1"/>
              <a:t>Intents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2755371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Komponentenname</a:t>
            </a:r>
            <a:endParaRPr lang="en-US" dirty="0" smtClean="0"/>
          </a:p>
          <a:p>
            <a:pPr lvl="1"/>
            <a:r>
              <a:rPr lang="en-US" dirty="0" smtClean="0"/>
              <a:t>Die </a:t>
            </a:r>
            <a:r>
              <a:rPr lang="en-US" dirty="0" err="1" smtClean="0"/>
              <a:t>Angabe</a:t>
            </a:r>
            <a:r>
              <a:rPr lang="en-US" dirty="0" smtClean="0"/>
              <a:t> </a:t>
            </a:r>
            <a:r>
              <a:rPr lang="en-US" dirty="0" err="1" smtClean="0"/>
              <a:t>eines</a:t>
            </a:r>
            <a:r>
              <a:rPr lang="en-US" dirty="0" smtClean="0"/>
              <a:t> </a:t>
            </a:r>
            <a:r>
              <a:rPr lang="en-US" dirty="0" err="1" smtClean="0"/>
              <a:t>Komponentennamens</a:t>
            </a:r>
            <a:r>
              <a:rPr lang="en-US" dirty="0" smtClean="0"/>
              <a:t> </a:t>
            </a:r>
            <a:r>
              <a:rPr lang="en-US" dirty="0" err="1" smtClean="0"/>
              <a:t>macht</a:t>
            </a:r>
            <a:r>
              <a:rPr lang="en-US" dirty="0" smtClean="0"/>
              <a:t> den Intent </a:t>
            </a:r>
            <a:r>
              <a:rPr lang="en-US" dirty="0" err="1" smtClean="0"/>
              <a:t>explizit</a:t>
            </a:r>
            <a:r>
              <a:rPr lang="en-US" dirty="0" smtClean="0"/>
              <a:t>. </a:t>
            </a:r>
            <a:r>
              <a:rPr lang="en-US" dirty="0" err="1" smtClean="0"/>
              <a:t>Für</a:t>
            </a:r>
            <a:r>
              <a:rPr lang="en-US" dirty="0" smtClean="0"/>
              <a:t> Services </a:t>
            </a:r>
            <a:r>
              <a:rPr lang="en-US" dirty="0" err="1" smtClean="0"/>
              <a:t>sollen</a:t>
            </a:r>
            <a:r>
              <a:rPr lang="en-US" dirty="0" smtClean="0"/>
              <a:t> </a:t>
            </a:r>
            <a:r>
              <a:rPr lang="en-US" dirty="0" err="1" smtClean="0"/>
              <a:t>aus</a:t>
            </a:r>
            <a:r>
              <a:rPr lang="en-US" dirty="0" smtClean="0"/>
              <a:t> </a:t>
            </a:r>
            <a:r>
              <a:rPr lang="en-US" dirty="0" err="1" smtClean="0"/>
              <a:t>Sicherheitsgründen</a:t>
            </a:r>
            <a:r>
              <a:rPr lang="en-US" dirty="0" smtClean="0"/>
              <a:t> </a:t>
            </a:r>
            <a:r>
              <a:rPr lang="en-US" dirty="0" err="1" smtClean="0"/>
              <a:t>immer</a:t>
            </a:r>
            <a:r>
              <a:rPr lang="en-US" dirty="0" smtClean="0"/>
              <a:t> </a:t>
            </a:r>
            <a:r>
              <a:rPr lang="en-US" dirty="0" err="1" smtClean="0"/>
              <a:t>explizite</a:t>
            </a:r>
            <a:r>
              <a:rPr lang="en-US" dirty="0" smtClean="0"/>
              <a:t> Intent </a:t>
            </a:r>
            <a:r>
              <a:rPr lang="en-US" dirty="0" err="1" smtClean="0"/>
              <a:t>verwendet</a:t>
            </a:r>
            <a:r>
              <a:rPr lang="en-US" dirty="0" smtClean="0"/>
              <a:t> </a:t>
            </a:r>
            <a:r>
              <a:rPr lang="en-US" dirty="0" err="1" smtClean="0"/>
              <a:t>werden</a:t>
            </a:r>
            <a:r>
              <a:rPr lang="en-US" dirty="0" smtClean="0"/>
              <a:t>.</a:t>
            </a:r>
          </a:p>
          <a:p>
            <a:r>
              <a:rPr lang="en-US" dirty="0" smtClean="0"/>
              <a:t>Action</a:t>
            </a:r>
          </a:p>
          <a:p>
            <a:r>
              <a:rPr lang="en-US" dirty="0" smtClean="0"/>
              <a:t>Data</a:t>
            </a:r>
          </a:p>
          <a:p>
            <a:r>
              <a:rPr lang="en-US" dirty="0" smtClean="0"/>
              <a:t>Category</a:t>
            </a:r>
          </a:p>
          <a:p>
            <a:r>
              <a:rPr lang="en-US" dirty="0" smtClean="0"/>
              <a:t>Extras</a:t>
            </a:r>
          </a:p>
          <a:p>
            <a:r>
              <a:rPr lang="en-US" dirty="0" smtClean="0"/>
              <a:t>Flags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Weiterführende</a:t>
            </a:r>
            <a:r>
              <a:rPr lang="en-US" dirty="0"/>
              <a:t> </a:t>
            </a:r>
            <a:r>
              <a:rPr lang="en-US" dirty="0" err="1"/>
              <a:t>Konzepte</a:t>
            </a:r>
            <a:r>
              <a:rPr lang="en-US" dirty="0"/>
              <a:t> </a:t>
            </a:r>
            <a:r>
              <a:rPr lang="en-US" dirty="0" err="1"/>
              <a:t>mobiler</a:t>
            </a:r>
            <a:r>
              <a:rPr lang="en-US" dirty="0"/>
              <a:t> </a:t>
            </a:r>
            <a:r>
              <a:rPr lang="en-US" dirty="0" err="1"/>
              <a:t>Plattformen</a:t>
            </a:r>
            <a:endParaRPr lang="de-AT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Bestandteile</a:t>
            </a:r>
            <a:r>
              <a:rPr lang="en-US" dirty="0" smtClean="0"/>
              <a:t> </a:t>
            </a:r>
            <a:r>
              <a:rPr lang="en-US" dirty="0" err="1" smtClean="0"/>
              <a:t>eines</a:t>
            </a:r>
            <a:r>
              <a:rPr lang="en-US" dirty="0" smtClean="0"/>
              <a:t> Intents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9529726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b="1" dirty="0">
                <a:solidFill>
                  <a:schemeClr val="accent1"/>
                </a:solidFill>
              </a:rPr>
              <a:t>Action</a:t>
            </a:r>
            <a:r>
              <a:rPr lang="de-AT" dirty="0"/>
              <a:t>: Eine abstrakte Beschreibung der Operation die ausgeführt werden soll</a:t>
            </a:r>
          </a:p>
          <a:p>
            <a:pPr lvl="1"/>
            <a:r>
              <a:rPr lang="de-AT" dirty="0"/>
              <a:t>Ein </a:t>
            </a:r>
            <a:r>
              <a:rPr lang="de-AT" dirty="0" err="1"/>
              <a:t>Intent</a:t>
            </a:r>
            <a:r>
              <a:rPr lang="de-AT" dirty="0"/>
              <a:t> </a:t>
            </a:r>
            <a:r>
              <a:rPr lang="de-AT" u="sng" dirty="0"/>
              <a:t>kann</a:t>
            </a:r>
            <a:r>
              <a:rPr lang="de-AT" dirty="0"/>
              <a:t> </a:t>
            </a:r>
            <a:r>
              <a:rPr lang="de-AT" u="sng" dirty="0"/>
              <a:t>eine</a:t>
            </a:r>
            <a:r>
              <a:rPr lang="de-AT" dirty="0"/>
              <a:t> Action enthalten</a:t>
            </a:r>
          </a:p>
          <a:p>
            <a:r>
              <a:rPr lang="de-AT" b="1" dirty="0">
                <a:solidFill>
                  <a:schemeClr val="accent2"/>
                </a:solidFill>
              </a:rPr>
              <a:t>Data</a:t>
            </a:r>
            <a:r>
              <a:rPr lang="de-AT" dirty="0"/>
              <a:t>: Eine Referenz auf die Daten auf denen die Aktion ausgeführt werden soll</a:t>
            </a:r>
          </a:p>
          <a:p>
            <a:pPr lvl="1"/>
            <a:r>
              <a:rPr lang="de-AT" dirty="0"/>
              <a:t>Über </a:t>
            </a:r>
            <a:r>
              <a:rPr lang="de-AT" u="sng" dirty="0"/>
              <a:t>eine</a:t>
            </a:r>
            <a:r>
              <a:rPr lang="de-AT" dirty="0"/>
              <a:t> </a:t>
            </a:r>
            <a:r>
              <a:rPr lang="de-AT" i="1" dirty="0"/>
              <a:t>URI</a:t>
            </a:r>
            <a:r>
              <a:rPr lang="de-AT" dirty="0"/>
              <a:t> </a:t>
            </a:r>
            <a:r>
              <a:rPr lang="de-AT" u="sng" dirty="0"/>
              <a:t>können</a:t>
            </a:r>
            <a:r>
              <a:rPr lang="de-AT" dirty="0"/>
              <a:t> Daten referenziert werden</a:t>
            </a:r>
          </a:p>
          <a:p>
            <a:pPr lvl="1"/>
            <a:r>
              <a:rPr lang="de-AT" dirty="0"/>
              <a:t>Es </a:t>
            </a:r>
            <a:r>
              <a:rPr lang="de-AT" u="sng" dirty="0"/>
              <a:t>kann</a:t>
            </a:r>
            <a:r>
              <a:rPr lang="de-AT" dirty="0"/>
              <a:t> auch der </a:t>
            </a:r>
            <a:r>
              <a:rPr lang="de-AT" i="1" dirty="0"/>
              <a:t>MIME-Type</a:t>
            </a:r>
            <a:r>
              <a:rPr lang="de-AT" dirty="0"/>
              <a:t> angegeben werden</a:t>
            </a:r>
          </a:p>
          <a:p>
            <a:r>
              <a:rPr lang="de-AT" dirty="0"/>
              <a:t>Beispiele</a:t>
            </a:r>
          </a:p>
          <a:p>
            <a:pPr lvl="1"/>
            <a:r>
              <a:rPr lang="de-AT" dirty="0" err="1">
                <a:solidFill>
                  <a:schemeClr val="accent2"/>
                </a:solidFill>
              </a:rPr>
              <a:t>ACTION_DIAL</a:t>
            </a:r>
            <a:r>
              <a:rPr lang="de-AT" dirty="0"/>
              <a:t> </a:t>
            </a:r>
            <a:r>
              <a:rPr lang="de-AT" dirty="0">
                <a:solidFill>
                  <a:schemeClr val="accent1"/>
                </a:solidFill>
              </a:rPr>
              <a:t>tel:123 </a:t>
            </a:r>
            <a:r>
              <a:rPr lang="de-AT" dirty="0"/>
              <a:t>(Die Absicht </a:t>
            </a:r>
            <a:r>
              <a:rPr lang="de-AT" dirty="0" smtClean="0"/>
              <a:t>die </a:t>
            </a:r>
            <a:r>
              <a:rPr lang="de-AT" dirty="0" err="1" smtClean="0"/>
              <a:t>Telefonnumer</a:t>
            </a:r>
            <a:r>
              <a:rPr lang="de-AT" dirty="0" smtClean="0"/>
              <a:t> </a:t>
            </a:r>
            <a:r>
              <a:rPr lang="de-AT" dirty="0"/>
              <a:t>123 anzurufen)</a:t>
            </a:r>
          </a:p>
          <a:p>
            <a:pPr lvl="1"/>
            <a:r>
              <a:rPr lang="de-AT" dirty="0" err="1">
                <a:solidFill>
                  <a:schemeClr val="accent2"/>
                </a:solidFill>
              </a:rPr>
              <a:t>ACTION_VIEW</a:t>
            </a:r>
            <a:r>
              <a:rPr lang="de-AT" dirty="0"/>
              <a:t> </a:t>
            </a:r>
            <a:r>
              <a:rPr lang="de-AT" dirty="0">
                <a:solidFill>
                  <a:schemeClr val="accent1"/>
                </a:solidFill>
              </a:rPr>
              <a:t>http://www.fh-kufstein.ac.at </a:t>
            </a:r>
            <a:r>
              <a:rPr lang="de-AT" dirty="0"/>
              <a:t>(Die Absicht die Website der FH Kufstein zu öffnen)</a:t>
            </a:r>
          </a:p>
          <a:p>
            <a:endParaRPr lang="de-AT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Weiterführende</a:t>
            </a:r>
            <a:r>
              <a:rPr lang="en-US" dirty="0"/>
              <a:t> </a:t>
            </a:r>
            <a:r>
              <a:rPr lang="en-US" dirty="0" err="1"/>
              <a:t>Konzepte</a:t>
            </a:r>
            <a:r>
              <a:rPr lang="en-US" dirty="0"/>
              <a:t> </a:t>
            </a:r>
            <a:r>
              <a:rPr lang="en-US" dirty="0" err="1"/>
              <a:t>mobiler</a:t>
            </a:r>
            <a:r>
              <a:rPr lang="en-US" dirty="0"/>
              <a:t> </a:t>
            </a:r>
            <a:r>
              <a:rPr lang="en-US" dirty="0" err="1"/>
              <a:t>Plattformen</a:t>
            </a:r>
            <a:endParaRPr lang="de-AT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Bestandteile</a:t>
            </a:r>
            <a:r>
              <a:rPr lang="en-US" dirty="0" smtClean="0"/>
              <a:t> </a:t>
            </a:r>
            <a:r>
              <a:rPr lang="en-US" dirty="0" err="1" smtClean="0"/>
              <a:t>eines</a:t>
            </a:r>
            <a:r>
              <a:rPr lang="en-US" dirty="0" smtClean="0"/>
              <a:t> Intents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9112638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AT" sz="2000" dirty="0" err="1"/>
              <a:t>Category</a:t>
            </a:r>
            <a:r>
              <a:rPr lang="de-AT" sz="2000" dirty="0"/>
              <a:t>: Eine zusätzliche Möglichkeit um </a:t>
            </a:r>
            <a:r>
              <a:rPr lang="de-AT" sz="2000" dirty="0" err="1"/>
              <a:t>Intents</a:t>
            </a:r>
            <a:r>
              <a:rPr lang="de-AT" sz="2000" dirty="0"/>
              <a:t> genauer zu spezifizieren</a:t>
            </a:r>
          </a:p>
          <a:p>
            <a:pPr lvl="1"/>
            <a:r>
              <a:rPr lang="de-AT" sz="1800" dirty="0"/>
              <a:t>Bsp.: Zusätzlich zur </a:t>
            </a:r>
            <a:r>
              <a:rPr lang="de-AT" sz="1800" dirty="0" err="1"/>
              <a:t>ACTION_VIEW</a:t>
            </a:r>
            <a:r>
              <a:rPr lang="de-AT" sz="1800" dirty="0"/>
              <a:t> wird dem </a:t>
            </a:r>
            <a:r>
              <a:rPr lang="de-AT" sz="1800" dirty="0" err="1"/>
              <a:t>Intent</a:t>
            </a:r>
            <a:r>
              <a:rPr lang="de-AT" sz="1800" dirty="0"/>
              <a:t> die </a:t>
            </a:r>
            <a:r>
              <a:rPr lang="de-AT" sz="1800" dirty="0" err="1"/>
              <a:t>CATEGORY_BROWSABLE</a:t>
            </a:r>
            <a:r>
              <a:rPr lang="de-AT" sz="1800" dirty="0"/>
              <a:t> hinzugefügt, dadurch wird die Auswahl eingeschränkt auf Komponenten die als Browser fungieren können</a:t>
            </a:r>
          </a:p>
          <a:p>
            <a:r>
              <a:rPr lang="de-AT" sz="2000" dirty="0"/>
              <a:t>Extras: Einem </a:t>
            </a:r>
            <a:r>
              <a:rPr lang="de-AT" sz="2000" dirty="0" err="1"/>
              <a:t>Intent</a:t>
            </a:r>
            <a:r>
              <a:rPr lang="de-AT" sz="2000" dirty="0"/>
              <a:t> können Schlüssel-Wert-Paare mitgegeben werden, welche von </a:t>
            </a:r>
            <a:r>
              <a:rPr lang="de-AT" sz="2000" dirty="0" smtClean="0"/>
              <a:t>der aufgerufenen Komponente verarbeitet werden können</a:t>
            </a:r>
            <a:endParaRPr lang="de-AT" sz="2000" dirty="0"/>
          </a:p>
          <a:p>
            <a:pPr lvl="1"/>
            <a:r>
              <a:rPr lang="de-AT" sz="1800" dirty="0"/>
              <a:t>Mit der überladenen Methode </a:t>
            </a:r>
            <a:r>
              <a:rPr lang="de-AT" sz="1800" i="1" dirty="0" err="1"/>
              <a:t>putExtra</a:t>
            </a:r>
            <a:r>
              <a:rPr lang="de-AT" sz="1800" i="1" dirty="0"/>
              <a:t>(…)  </a:t>
            </a:r>
            <a:r>
              <a:rPr lang="de-AT" sz="1800" dirty="0"/>
              <a:t>können Schlüssel-Wert-Paare hinzugefügt werden</a:t>
            </a:r>
          </a:p>
          <a:p>
            <a:pPr lvl="1"/>
            <a:r>
              <a:rPr lang="de-AT" sz="1800" dirty="0"/>
              <a:t>Mit </a:t>
            </a:r>
            <a:r>
              <a:rPr lang="de-AT" sz="1800" dirty="0" err="1"/>
              <a:t>getter</a:t>
            </a:r>
            <a:r>
              <a:rPr lang="de-AT" sz="1800" dirty="0"/>
              <a:t>-Methoden können die Schlüssel-Wert-Paare wieder abgerufen werden</a:t>
            </a:r>
          </a:p>
          <a:p>
            <a:r>
              <a:rPr lang="de-AT" sz="2000" dirty="0"/>
              <a:t>Flags: Über </a:t>
            </a:r>
            <a:r>
              <a:rPr lang="de-AT" sz="2000" i="1" dirty="0" err="1"/>
              <a:t>setFlag</a:t>
            </a:r>
            <a:r>
              <a:rPr lang="de-AT" sz="2000" i="1" dirty="0"/>
              <a:t>(…) </a:t>
            </a:r>
            <a:r>
              <a:rPr lang="de-AT" sz="2000" dirty="0"/>
              <a:t>können spezielle Verhaltensweisen von Komponenten verändert werden</a:t>
            </a:r>
          </a:p>
          <a:p>
            <a:pPr lvl="1"/>
            <a:r>
              <a:rPr lang="de-AT" sz="1800" dirty="0"/>
              <a:t>Bsp.: Das </a:t>
            </a:r>
            <a:r>
              <a:rPr lang="de-AT" sz="1800" dirty="0" err="1"/>
              <a:t>Flag</a:t>
            </a:r>
            <a:r>
              <a:rPr lang="de-AT" sz="1800" dirty="0"/>
              <a:t> </a:t>
            </a:r>
            <a:r>
              <a:rPr lang="de-AT" sz="1800" dirty="0" err="1"/>
              <a:t>FLAG_ACTIVITY_EXCLUDE_FROM_RECENTS</a:t>
            </a:r>
            <a:r>
              <a:rPr lang="de-AT" sz="1800" dirty="0"/>
              <a:t> verhindert, das die </a:t>
            </a:r>
            <a:r>
              <a:rPr lang="de-AT" sz="1800" dirty="0" err="1"/>
              <a:t>Activity</a:t>
            </a:r>
            <a:r>
              <a:rPr lang="de-AT" sz="1800" dirty="0"/>
              <a:t> auf den </a:t>
            </a:r>
            <a:r>
              <a:rPr lang="de-AT" sz="1800" dirty="0" err="1"/>
              <a:t>Stack</a:t>
            </a:r>
            <a:r>
              <a:rPr lang="de-AT" sz="1800" dirty="0"/>
              <a:t> gelegt wird</a:t>
            </a:r>
          </a:p>
          <a:p>
            <a:endParaRPr lang="de-AT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Weiterführende</a:t>
            </a:r>
            <a:r>
              <a:rPr lang="en-US" dirty="0"/>
              <a:t> </a:t>
            </a:r>
            <a:r>
              <a:rPr lang="en-US" dirty="0" err="1"/>
              <a:t>Konzepte</a:t>
            </a:r>
            <a:r>
              <a:rPr lang="en-US" dirty="0"/>
              <a:t> </a:t>
            </a:r>
            <a:r>
              <a:rPr lang="en-US" dirty="0" err="1"/>
              <a:t>mobiler</a:t>
            </a:r>
            <a:r>
              <a:rPr lang="en-US" dirty="0"/>
              <a:t> </a:t>
            </a:r>
            <a:r>
              <a:rPr lang="en-US" dirty="0" err="1"/>
              <a:t>Plattformen</a:t>
            </a:r>
            <a:endParaRPr lang="de-AT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AT" dirty="0"/>
              <a:t>Weitere Bestandteile von </a:t>
            </a:r>
            <a:r>
              <a:rPr lang="de-AT" dirty="0" err="1"/>
              <a:t>Intents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5109684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AT" dirty="0"/>
              <a:t>Uniform </a:t>
            </a:r>
            <a:r>
              <a:rPr lang="de-AT" dirty="0" err="1"/>
              <a:t>Resource</a:t>
            </a:r>
            <a:r>
              <a:rPr lang="de-AT" dirty="0"/>
              <a:t> </a:t>
            </a:r>
            <a:r>
              <a:rPr lang="de-AT" dirty="0" err="1"/>
              <a:t>Identifiers</a:t>
            </a:r>
            <a:r>
              <a:rPr lang="de-AT" dirty="0"/>
              <a:t> (</a:t>
            </a:r>
            <a:r>
              <a:rPr lang="de-AT" dirty="0" err="1"/>
              <a:t>URIs</a:t>
            </a:r>
            <a:r>
              <a:rPr lang="de-AT" dirty="0"/>
              <a:t>) werden verwendet um </a:t>
            </a:r>
            <a:r>
              <a:rPr lang="de-AT" dirty="0" err="1"/>
              <a:t>Resourcen</a:t>
            </a:r>
            <a:r>
              <a:rPr lang="de-AT" dirty="0"/>
              <a:t> eindeutig zu identifizieren</a:t>
            </a:r>
          </a:p>
          <a:p>
            <a:pPr lvl="1"/>
            <a:r>
              <a:rPr lang="de-AT" dirty="0" err="1"/>
              <a:t>URIs</a:t>
            </a:r>
            <a:r>
              <a:rPr lang="de-AT" dirty="0"/>
              <a:t> folgen einem strengen syntaktischen </a:t>
            </a:r>
            <a:r>
              <a:rPr lang="de-AT" dirty="0" smtClean="0"/>
              <a:t>Aufbau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de-AT" dirty="0" err="1"/>
              <a:t>URIs</a:t>
            </a:r>
            <a:r>
              <a:rPr lang="de-AT" dirty="0"/>
              <a:t> werden innerhalb der </a:t>
            </a:r>
            <a:r>
              <a:rPr lang="de-AT" dirty="0" err="1"/>
              <a:t>Android</a:t>
            </a:r>
            <a:r>
              <a:rPr lang="de-AT" dirty="0"/>
              <a:t> </a:t>
            </a:r>
            <a:r>
              <a:rPr lang="de-AT" dirty="0" err="1"/>
              <a:t>Platform</a:t>
            </a:r>
            <a:r>
              <a:rPr lang="de-AT" dirty="0"/>
              <a:t> im Allgemeinen zur Identifikation von Daten verwendet</a:t>
            </a:r>
          </a:p>
          <a:p>
            <a:pPr lvl="1"/>
            <a:r>
              <a:rPr lang="en-US" dirty="0" err="1" smtClean="0"/>
              <a:t>Im</a:t>
            </a:r>
            <a:r>
              <a:rPr lang="en-US" dirty="0" smtClean="0"/>
              <a:t> </a:t>
            </a:r>
            <a:r>
              <a:rPr lang="en-US" dirty="0" err="1" smtClean="0"/>
              <a:t>Zusammenhang</a:t>
            </a:r>
            <a:r>
              <a:rPr lang="en-US" dirty="0" smtClean="0"/>
              <a:t> </a:t>
            </a:r>
            <a:r>
              <a:rPr lang="en-US" dirty="0" err="1" smtClean="0"/>
              <a:t>mit</a:t>
            </a:r>
            <a:r>
              <a:rPr lang="en-US" dirty="0" smtClean="0"/>
              <a:t> Content </a:t>
            </a:r>
            <a:r>
              <a:rPr lang="en-US" dirty="0" err="1" smtClean="0"/>
              <a:t>Providern</a:t>
            </a:r>
            <a:r>
              <a:rPr lang="en-US" dirty="0" smtClean="0"/>
              <a:t> </a:t>
            </a:r>
            <a:r>
              <a:rPr lang="en-US" dirty="0" err="1" smtClean="0"/>
              <a:t>werden</a:t>
            </a:r>
            <a:r>
              <a:rPr lang="en-US" dirty="0" smtClean="0"/>
              <a:t> </a:t>
            </a:r>
            <a:r>
              <a:rPr lang="en-US" dirty="0" err="1" smtClean="0"/>
              <a:t>wir</a:t>
            </a:r>
            <a:r>
              <a:rPr lang="en-US" dirty="0" smtClean="0"/>
              <a:t> </a:t>
            </a:r>
            <a:r>
              <a:rPr lang="en-US" dirty="0" err="1" smtClean="0"/>
              <a:t>uns</a:t>
            </a:r>
            <a:r>
              <a:rPr lang="en-US" dirty="0" smtClean="0"/>
              <a:t> </a:t>
            </a:r>
            <a:r>
              <a:rPr lang="en-US" dirty="0" err="1" smtClean="0"/>
              <a:t>noch</a:t>
            </a:r>
            <a:r>
              <a:rPr lang="en-US" dirty="0" smtClean="0"/>
              <a:t> </a:t>
            </a:r>
            <a:r>
              <a:rPr lang="en-US" dirty="0" err="1" smtClean="0"/>
              <a:t>detailierter</a:t>
            </a:r>
            <a:r>
              <a:rPr lang="en-US" dirty="0" smtClean="0"/>
              <a:t> </a:t>
            </a:r>
            <a:r>
              <a:rPr lang="en-US" dirty="0" err="1" smtClean="0"/>
              <a:t>mit</a:t>
            </a:r>
            <a:r>
              <a:rPr lang="en-US" dirty="0" smtClean="0"/>
              <a:t> </a:t>
            </a:r>
            <a:r>
              <a:rPr lang="en-US" dirty="0" err="1" smtClean="0"/>
              <a:t>URIs</a:t>
            </a:r>
            <a:r>
              <a:rPr lang="en-US" dirty="0" smtClean="0"/>
              <a:t> </a:t>
            </a:r>
            <a:r>
              <a:rPr lang="en-US" dirty="0" err="1" smtClean="0"/>
              <a:t>beschäftigen</a:t>
            </a:r>
            <a:endParaRPr lang="de-AT" dirty="0"/>
          </a:p>
          <a:p>
            <a:endParaRPr lang="de-AT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Weiterführende</a:t>
            </a:r>
            <a:r>
              <a:rPr lang="en-US" dirty="0"/>
              <a:t> </a:t>
            </a:r>
            <a:r>
              <a:rPr lang="en-US" dirty="0" err="1"/>
              <a:t>Konzepte</a:t>
            </a:r>
            <a:r>
              <a:rPr lang="en-US" dirty="0"/>
              <a:t> </a:t>
            </a:r>
            <a:r>
              <a:rPr lang="en-US" dirty="0" err="1"/>
              <a:t>mobiler</a:t>
            </a:r>
            <a:r>
              <a:rPr lang="en-US" dirty="0"/>
              <a:t> </a:t>
            </a:r>
            <a:r>
              <a:rPr lang="en-US" dirty="0" err="1"/>
              <a:t>Plattformen</a:t>
            </a:r>
            <a:endParaRPr lang="de-AT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AT" dirty="0"/>
              <a:t>Kurzer Ausflug: </a:t>
            </a:r>
            <a:r>
              <a:rPr lang="de-AT" dirty="0" err="1"/>
              <a:t>URIs</a:t>
            </a:r>
            <a:r>
              <a:rPr lang="de-AT" dirty="0"/>
              <a:t> und MIME-Typen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362200"/>
            <a:ext cx="7372350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636266"/>
      </p:ext>
    </p:extLst>
  </p:cSld>
  <p:clrMapOvr>
    <a:masterClrMapping/>
  </p:clrMapOvr>
</p:sld>
</file>

<file path=ppt/theme/theme1.xml><?xml version="1.0" encoding="utf-8"?>
<a:theme xmlns:a="http://schemas.openxmlformats.org/drawingml/2006/main" name="Android FH Kufstein">
  <a:themeElements>
    <a:clrScheme name="SEM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A4CA39"/>
      </a:accent1>
      <a:accent2>
        <a:srgbClr val="C0504D"/>
      </a:accent2>
      <a:accent3>
        <a:srgbClr val="7F7F7F"/>
      </a:accent3>
      <a:accent4>
        <a:srgbClr val="7F7F7F"/>
      </a:accent4>
      <a:accent5>
        <a:srgbClr val="7F7F7F"/>
      </a:accent5>
      <a:accent6>
        <a:srgbClr val="F79646"/>
      </a:accent6>
      <a:hlink>
        <a:srgbClr val="0000FF"/>
      </a:hlink>
      <a:folHlink>
        <a:srgbClr val="800080"/>
      </a:folHlink>
    </a:clrScheme>
    <a:fontScheme name="SEM">
      <a:majorFont>
        <a:latin typeface="Open Sans Light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1556</Words>
  <Application>Microsoft Office PowerPoint</Application>
  <PresentationFormat>Bildschirmpräsentation (4:3)</PresentationFormat>
  <Paragraphs>238</Paragraphs>
  <Slides>31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31</vt:i4>
      </vt:variant>
    </vt:vector>
  </HeadingPairs>
  <TitlesOfParts>
    <vt:vector size="32" baseType="lpstr">
      <vt:lpstr>Android FH Kufstein</vt:lpstr>
      <vt:lpstr>Weiterführende Konzepte mobiler Plattformen</vt:lpstr>
      <vt:lpstr>Weiterführende Konzepte mobiler Plattformen</vt:lpstr>
      <vt:lpstr>Weiterführende Konzepte mobiler Plattformen</vt:lpstr>
      <vt:lpstr>Weiterführende Konzepte mobiler Plattformen</vt:lpstr>
      <vt:lpstr>Weiterführende Konzepte mobiler Plattformen</vt:lpstr>
      <vt:lpstr>Weiterführende Konzepte mobiler Plattformen</vt:lpstr>
      <vt:lpstr>Weiterführende Konzepte mobiler Plattformen</vt:lpstr>
      <vt:lpstr>Weiterführende Konzepte mobiler Plattformen</vt:lpstr>
      <vt:lpstr>Weiterführende Konzepte mobiler Plattformen</vt:lpstr>
      <vt:lpstr>Weiterführende Konzepte mobiler Plattformen</vt:lpstr>
      <vt:lpstr>PowerPoint-Präsentation</vt:lpstr>
      <vt:lpstr>Weiterführende Konzepte mobiler Plattformen</vt:lpstr>
      <vt:lpstr>Weiterführende Konzepte mobiler Plattformen</vt:lpstr>
      <vt:lpstr>Weiterführende Konzepte mobiler Plattformen</vt:lpstr>
      <vt:lpstr>Weiterführende Konzepte mobiler Plattformen</vt:lpstr>
      <vt:lpstr>Weiterführende Konzepte mobiler Plattformen</vt:lpstr>
      <vt:lpstr>Weiterführende Konzepte mobiler Plattformen</vt:lpstr>
      <vt:lpstr>Weiterführende Konzepte mobiler Plattformen</vt:lpstr>
      <vt:lpstr>Weiterführende Konzepte mobiler Plattformen</vt:lpstr>
      <vt:lpstr>Weiterführende Konzepte mobiler Plattformen</vt:lpstr>
      <vt:lpstr>Weiterführende Konzepte mobiler Plattformen</vt:lpstr>
      <vt:lpstr>Weiterführende Konzepte mobiler Plattformen</vt:lpstr>
      <vt:lpstr>Weiterführende Konzepte mobiler Plattformen</vt:lpstr>
      <vt:lpstr>Weiterführende Konzepte mobiler Plattformen</vt:lpstr>
      <vt:lpstr>Weiterführende Konzepte mobiler Plattformen</vt:lpstr>
      <vt:lpstr>Weiterführende Konzepte mobiler Plattformen</vt:lpstr>
      <vt:lpstr>Weiterführende Konzepte mobiler Plattformen</vt:lpstr>
      <vt:lpstr>Weiterführende Konzepte mobiler Plattformen</vt:lpstr>
      <vt:lpstr>Weiterführende Konzepte mobiler Plattformen</vt:lpstr>
      <vt:lpstr>Weiterführende Konzepte mobiler Plattformen</vt:lpstr>
      <vt:lpstr>Weiterführende Konzepte mobiler Plattformen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Einführung in die Entwicklung mobiler Anwendungen</dc:title>
  <dc:subject/>
  <dc:creator>Stefan Huber</dc:creator>
  <cp:keywords>Mobile Entwicklung</cp:keywords>
  <dc:description/>
  <cp:lastModifiedBy>stefan</cp:lastModifiedBy>
  <cp:revision>259</cp:revision>
  <dcterms:created xsi:type="dcterms:W3CDTF">2014-06-30T16:52:05Z</dcterms:created>
  <dcterms:modified xsi:type="dcterms:W3CDTF">2015-10-18T18:16:47Z</dcterms:modified>
  <cp:category/>
</cp:coreProperties>
</file>