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29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90" d="100"/>
          <a:sy n="9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0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868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90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187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53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5300" y="6248400"/>
            <a:ext cx="6286500" cy="247536"/>
          </a:xfrm>
        </p:spPr>
        <p:txBody>
          <a:bodyPr/>
          <a:lstStyle/>
          <a:p>
            <a:pPr marL="57150"/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575816"/>
          </a:xfrm>
        </p:spPr>
        <p:txBody>
          <a:bodyPr/>
          <a:lstStyle/>
          <a:p>
            <a:pPr marL="57150"/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Jede App kann eine (SQL)-Datenbank für die </a:t>
            </a:r>
            <a:br>
              <a:rPr lang="de-DE" dirty="0"/>
            </a:br>
            <a:r>
              <a:rPr lang="de-DE" dirty="0"/>
              <a:t>Speicherung von Daten nutzen, die vom</a:t>
            </a:r>
            <a:br>
              <a:rPr lang="de-DE" dirty="0"/>
            </a:b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/>
              <a:t>Framework bereitgestellt wird</a:t>
            </a:r>
          </a:p>
          <a:p>
            <a:pPr lvl="1"/>
            <a:r>
              <a:rPr lang="de-DE" dirty="0"/>
              <a:t>Verwendet wird SQL-Lite </a:t>
            </a:r>
          </a:p>
          <a:p>
            <a:pPr lvl="1"/>
            <a:r>
              <a:rPr lang="de-DE" dirty="0"/>
              <a:t>Jede Datenbank ist privat </a:t>
            </a:r>
            <a:br>
              <a:rPr lang="de-DE" dirty="0"/>
            </a:br>
            <a:r>
              <a:rPr lang="de-DE" dirty="0"/>
              <a:t>(nur für die jeweilige App nutzbar)</a:t>
            </a:r>
          </a:p>
          <a:p>
            <a:pPr lvl="1"/>
            <a:r>
              <a:rPr lang="de-DE" dirty="0"/>
              <a:t>Wird gespeichert in /</a:t>
            </a:r>
            <a:r>
              <a:rPr lang="de-DE" dirty="0" err="1"/>
              <a:t>data</a:t>
            </a:r>
            <a:r>
              <a:rPr lang="de-DE" dirty="0"/>
              <a:t>/</a:t>
            </a:r>
            <a:r>
              <a:rPr lang="de-DE" dirty="0" err="1"/>
              <a:t>data</a:t>
            </a:r>
            <a:r>
              <a:rPr lang="de-DE" dirty="0"/>
              <a:t>/&lt;</a:t>
            </a:r>
            <a:r>
              <a:rPr lang="de-DE" dirty="0" err="1"/>
              <a:t>package_name</a:t>
            </a:r>
            <a:r>
              <a:rPr lang="de-DE" dirty="0"/>
              <a:t>&gt;/</a:t>
            </a:r>
            <a:r>
              <a:rPr lang="de-DE" dirty="0" err="1"/>
              <a:t>database</a:t>
            </a:r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Verfügbares Datenbankmanagementsystem: SQL-Lite</a:t>
            </a:r>
          </a:p>
          <a:p>
            <a:pPr lvl="1"/>
            <a:r>
              <a:rPr lang="de-DE" dirty="0"/>
              <a:t>Open Source DB, standardkonform (SQL-92 mit Ausnahmen)</a:t>
            </a:r>
          </a:p>
          <a:p>
            <a:pPr lvl="1"/>
            <a:r>
              <a:rPr lang="de-DE" dirty="0"/>
              <a:t>Leichtgewichtig und single-tier (einschichtig) als Bibliothek realisiert</a:t>
            </a:r>
          </a:p>
          <a:p>
            <a:pPr lvl="1"/>
            <a:r>
              <a:rPr lang="de-DE" dirty="0"/>
              <a:t>Weitere Informationen: </a:t>
            </a:r>
            <a:r>
              <a:rPr lang="de-DE" dirty="0">
                <a:hlinkClick r:id="rId2"/>
              </a:rPr>
              <a:t>http://www.sqlite.org/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Benutzung von Datenbanken mit </a:t>
            </a:r>
            <a:r>
              <a:rPr lang="de-DE" dirty="0" err="1"/>
              <a:t>Android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2200275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18040" y="2867000"/>
            <a:ext cx="208823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Zugriff auf die Datenbank kann direkt oder über eine Hilfsklasse erfolgen: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Direkter Zugriff auf das Datenbankobjekt über den </a:t>
            </a:r>
            <a:r>
              <a:rPr lang="de-DE" dirty="0" err="1"/>
              <a:t>Context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Zugriff auf die Datenbankfunktionalität über die Klasse </a:t>
            </a:r>
            <a:r>
              <a:rPr lang="de-DE" dirty="0" err="1"/>
              <a:t>SQLiteDatabase</a:t>
            </a:r>
            <a:r>
              <a:rPr lang="de-DE" dirty="0"/>
              <a:t> und die entsprechenden Methodenaufrufe (insb. </a:t>
            </a:r>
            <a:r>
              <a:rPr lang="de-DE" dirty="0" err="1"/>
              <a:t>execSQL</a:t>
            </a:r>
            <a:r>
              <a:rPr lang="de-DE" dirty="0"/>
              <a:t>())</a:t>
            </a:r>
            <a:br>
              <a:rPr lang="de-DE" dirty="0"/>
            </a:br>
            <a:r>
              <a:rPr lang="de-DE" dirty="0"/>
              <a:t>Zugriff sollte möglichst sparsam eingesetzt werden, um </a:t>
            </a:r>
            <a:r>
              <a:rPr lang="de-DE" dirty="0" err="1"/>
              <a:t>Latenzen</a:t>
            </a:r>
            <a:r>
              <a:rPr lang="de-DE" dirty="0"/>
              <a:t> zu vermeiden – liegt im Ermessen des Programmierers</a:t>
            </a:r>
            <a:br>
              <a:rPr lang="de-DE" dirty="0"/>
            </a:b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Indirekter Zugriff über die eine Hilfsklasse, die von </a:t>
            </a:r>
            <a:r>
              <a:rPr lang="de-DE" dirty="0" err="1"/>
              <a:t>SQLiteOpenHelper</a:t>
            </a:r>
            <a:r>
              <a:rPr lang="de-DE" dirty="0"/>
              <a:t> abgeleitet ist</a:t>
            </a:r>
            <a:br>
              <a:rPr lang="de-DE" dirty="0"/>
            </a:br>
            <a:r>
              <a:rPr lang="de-DE" u="sng" dirty="0"/>
              <a:t>empfohlene </a:t>
            </a:r>
            <a:r>
              <a:rPr lang="de-DE" u="sng" dirty="0" err="1"/>
              <a:t>BestPractice</a:t>
            </a:r>
            <a:r>
              <a:rPr lang="de-DE" dirty="0"/>
              <a:t>, weil über diese Klasse die Schreib/Lesezugriffe auf die DB durch die Verwendung von Caches optimiert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Zugriff auf die Datenbank (Öffnen/Schließen der DB)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86000"/>
            <a:ext cx="68199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2133600"/>
            <a:ext cx="7620000" cy="40386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Indirekter Zugriff abgeleitete Hilfsklasse </a:t>
            </a:r>
            <a:r>
              <a:rPr lang="de-DE" dirty="0" err="1"/>
              <a:t>SQLiteOpenHelper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Funktioniert als </a:t>
            </a:r>
            <a:r>
              <a:rPr lang="de-DE" dirty="0" err="1"/>
              <a:t>Facade</a:t>
            </a:r>
            <a:r>
              <a:rPr lang="de-DE" dirty="0"/>
              <a:t> (</a:t>
            </a:r>
            <a:r>
              <a:rPr lang="de-DE" dirty="0" err="1"/>
              <a:t>DesignPattern</a:t>
            </a:r>
            <a:r>
              <a:rPr lang="de-DE" dirty="0"/>
              <a:t>), das in diesem Fall zum einen den Zugriff auf die eigentliche Datenbank einfacher gestaltet und außerdem </a:t>
            </a:r>
            <a:r>
              <a:rPr lang="de-DE" dirty="0" err="1"/>
              <a:t>Cachingmethoden</a:t>
            </a:r>
            <a:r>
              <a:rPr lang="de-DE" dirty="0"/>
              <a:t> verwendet, um die Datenbanknutzung effizienter zu machen.</a:t>
            </a:r>
          </a:p>
          <a:p>
            <a:pPr lvl="1"/>
            <a:r>
              <a:rPr lang="de-DE" dirty="0"/>
              <a:t>Eigene Klassen überschreiben üblicherweise die Methoden </a:t>
            </a:r>
          </a:p>
          <a:p>
            <a:pPr lvl="2"/>
            <a:r>
              <a:rPr lang="de-DE" dirty="0" err="1"/>
              <a:t>OnCreate</a:t>
            </a:r>
            <a:r>
              <a:rPr lang="de-DE" dirty="0"/>
              <a:t>() – zum Erzeugen einer Datenbank und </a:t>
            </a:r>
          </a:p>
          <a:p>
            <a:pPr lvl="2"/>
            <a:r>
              <a:rPr lang="de-DE" dirty="0" err="1"/>
              <a:t>OnUpdate</a:t>
            </a:r>
            <a:r>
              <a:rPr lang="de-DE" dirty="0"/>
              <a:t>() – zum Aktualisieren der Datenbank mit einer neuen </a:t>
            </a:r>
            <a:r>
              <a:rPr lang="de-DE" dirty="0" smtClean="0"/>
              <a:t>Version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Zugriff auf die Datenbank (Öffnen/Schließen der DB)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609600" y="769640"/>
            <a:ext cx="1800200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/>
              <a:t>Android</a:t>
            </a:r>
            <a:r>
              <a:rPr lang="de-DE" sz="1800" dirty="0" smtClean="0"/>
              <a:t>-App</a:t>
            </a:r>
            <a:endParaRPr lang="de-DE" sz="1800" dirty="0"/>
          </a:p>
        </p:txBody>
      </p:sp>
      <p:sp>
        <p:nvSpPr>
          <p:cNvPr id="6" name="Rechteck 5"/>
          <p:cNvSpPr/>
          <p:nvPr/>
        </p:nvSpPr>
        <p:spPr>
          <a:xfrm>
            <a:off x="3057872" y="769640"/>
            <a:ext cx="1800200" cy="1080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Klasse </a:t>
            </a:r>
            <a:r>
              <a:rPr lang="de-DE" sz="1600" dirty="0" err="1" smtClean="0"/>
              <a:t>SQLiteOpen</a:t>
            </a:r>
            <a:r>
              <a:rPr lang="de-DE" sz="1600" dirty="0" smtClean="0"/>
              <a:t> Helper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5650160" y="769640"/>
            <a:ext cx="1800200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Klasse </a:t>
            </a:r>
            <a:r>
              <a:rPr lang="de-DE" sz="1600" dirty="0" err="1" smtClean="0"/>
              <a:t>SQLiteDatabase</a:t>
            </a:r>
            <a:endParaRPr lang="de-DE" sz="16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5002088" y="1201688"/>
            <a:ext cx="504056" cy="2520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724400" y="1295400"/>
            <a:ext cx="720080" cy="64807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Cache</a:t>
            </a:r>
            <a:endParaRPr lang="de-DE" sz="1400" dirty="0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315200" y="1295400"/>
            <a:ext cx="720080" cy="64807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DB</a:t>
            </a:r>
            <a:endParaRPr lang="de-DE" sz="1800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2481808" y="1201688"/>
            <a:ext cx="504056" cy="2520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Abfragen erfolgen über die Methode </a:t>
            </a:r>
            <a:r>
              <a:rPr lang="de-DE" sz="1800" dirty="0" err="1"/>
              <a:t>query</a:t>
            </a:r>
            <a:r>
              <a:rPr lang="de-DE" sz="1800" dirty="0"/>
              <a:t>() des </a:t>
            </a:r>
            <a:r>
              <a:rPr lang="de-DE" sz="1800" dirty="0" err="1"/>
              <a:t>SQLiteDatabase</a:t>
            </a:r>
            <a:r>
              <a:rPr lang="de-DE" sz="1800" dirty="0"/>
              <a:t>-Objekts. </a:t>
            </a:r>
          </a:p>
          <a:p>
            <a:pPr lvl="1"/>
            <a:r>
              <a:rPr lang="de-DE" sz="1800" dirty="0"/>
              <a:t>Dieses wird in einer lesenden oder schreibenden Version vom SQL Lite Open Helper instanziiert. Für Abfragen .</a:t>
            </a:r>
            <a:r>
              <a:rPr lang="de-DE" sz="1800" dirty="0" err="1"/>
              <a:t>getReadableDatabase</a:t>
            </a:r>
            <a:r>
              <a:rPr lang="de-DE" sz="1800" dirty="0"/>
              <a:t>()</a:t>
            </a:r>
          </a:p>
          <a:p>
            <a:pPr lvl="1"/>
            <a:r>
              <a:rPr lang="de-DE" sz="1800" dirty="0"/>
              <a:t>Query() enthält in den Parametern alle Komponenten einer </a:t>
            </a:r>
            <a:r>
              <a:rPr lang="de-DE" sz="1800" dirty="0" smtClean="0"/>
              <a:t>SQL-Abfrage</a:t>
            </a:r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Durchführen von Abfragen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9791"/>
            <a:ext cx="6264696" cy="2908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788024" y="3086814"/>
            <a:ext cx="3384376" cy="646986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Auswahl der Spalten in der Ergebnismenge (String-Feld)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940153" y="3886200"/>
            <a:ext cx="3075738" cy="374571"/>
          </a:xfrm>
          <a:prstGeom prst="wedgeRoundRectCallout">
            <a:avLst>
              <a:gd name="adj1" fmla="val -56910"/>
              <a:gd name="adj2" fmla="val 378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err="1" smtClean="0"/>
              <a:t>Where</a:t>
            </a:r>
            <a:r>
              <a:rPr lang="de-AT" sz="1600" dirty="0" smtClean="0"/>
              <a:t>-Klausel mit Parametern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724128" y="4800600"/>
            <a:ext cx="3168352" cy="374571"/>
          </a:xfrm>
          <a:prstGeom prst="wedgeRoundRectCallout">
            <a:avLst>
              <a:gd name="adj1" fmla="val -58811"/>
              <a:gd name="adj2" fmla="val -578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Parameter für </a:t>
            </a:r>
            <a:r>
              <a:rPr lang="de-AT" sz="1600" dirty="0" err="1" smtClean="0"/>
              <a:t>Where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771800" y="4794095"/>
            <a:ext cx="2592288" cy="646986"/>
          </a:xfrm>
          <a:prstGeom prst="wedgeRoundRectCallout">
            <a:avLst>
              <a:gd name="adj1" fmla="val -60265"/>
              <a:gd name="adj2" fmla="val -6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Optional: Gruppierung, Aggregation, Sortierung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580112" y="5830014"/>
            <a:ext cx="3168352" cy="646986"/>
          </a:xfrm>
          <a:prstGeom prst="wedgeRoundRectCallout">
            <a:avLst>
              <a:gd name="adj1" fmla="val -59704"/>
              <a:gd name="adj2" fmla="val -359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Eigentliche Abfrage, die einen Cursor liefert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9350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Eine Abfrage liefert als Ergebnis ein Cursorobjekt (Cursor) zurück, das in der Ergebnismenge auf die aktuelle Zeile zeigt.</a:t>
            </a:r>
          </a:p>
          <a:p>
            <a:r>
              <a:rPr lang="de-DE" sz="2000" dirty="0"/>
              <a:t>Cursor bietet zahlreiche Methoden an um</a:t>
            </a:r>
          </a:p>
          <a:p>
            <a:pPr lvl="1"/>
            <a:r>
              <a:rPr lang="de-DE" sz="2000" dirty="0"/>
              <a:t>Den Cursor innerhalb des Ergebnissets zu positionieren (z.B. </a:t>
            </a:r>
            <a:r>
              <a:rPr lang="de-DE" sz="2000" dirty="0" err="1"/>
              <a:t>moveToNext</a:t>
            </a:r>
            <a:r>
              <a:rPr lang="de-DE" sz="2000" dirty="0"/>
              <a:t>())</a:t>
            </a:r>
          </a:p>
          <a:p>
            <a:pPr lvl="1"/>
            <a:r>
              <a:rPr lang="de-DE" sz="2000" dirty="0"/>
              <a:t>Die Daten unter der aktuellen Cursorposition zu lesen (z.B. </a:t>
            </a:r>
            <a:r>
              <a:rPr lang="de-DE" sz="2000" dirty="0" err="1"/>
              <a:t>getString</a:t>
            </a:r>
            <a:r>
              <a:rPr lang="de-DE" sz="2000" dirty="0"/>
              <a:t>())</a:t>
            </a:r>
          </a:p>
          <a:p>
            <a:r>
              <a:rPr lang="de-DE" sz="2000" dirty="0"/>
              <a:t>Achtung: Cursor muss mit </a:t>
            </a:r>
            <a:r>
              <a:rPr lang="de-DE" sz="2000" dirty="0" err="1"/>
              <a:t>close</a:t>
            </a:r>
            <a:r>
              <a:rPr lang="de-DE" sz="2000" dirty="0"/>
              <a:t>() geschlossen werden, um Ressourcen freizugeben!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Abfrageergebnisses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9150"/>
            <a:ext cx="8067675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3779912" y="3857625"/>
            <a:ext cx="3816424" cy="374571"/>
          </a:xfrm>
          <a:prstGeom prst="wedgeRoundRectCallout">
            <a:avLst>
              <a:gd name="adj1" fmla="val -75930"/>
              <a:gd name="adj2" fmla="val 2391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Positionierung auf die nächste Zeile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4340592"/>
            <a:ext cx="3960440" cy="374571"/>
          </a:xfrm>
          <a:prstGeom prst="wedgeRoundRectCallout">
            <a:avLst>
              <a:gd name="adj1" fmla="val -44292"/>
              <a:gd name="adj2" fmla="val 1133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Auslesen der Zeilenwerte (indexbasiert)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23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Neue Daten werden mit Hilfe der </a:t>
            </a:r>
            <a:r>
              <a:rPr lang="de-DE" sz="2000" dirty="0" err="1"/>
              <a:t>ContentValue</a:t>
            </a:r>
            <a:r>
              <a:rPr lang="de-DE" sz="2000" dirty="0"/>
              <a:t>-Klasse erfasst</a:t>
            </a:r>
          </a:p>
          <a:p>
            <a:pPr lvl="1"/>
            <a:r>
              <a:rPr lang="de-DE" sz="2000" dirty="0"/>
              <a:t>Enthält die Daten als Schlüssel/Wert-Paare, bestehend aus Attributname und Inhalt</a:t>
            </a:r>
          </a:p>
          <a:p>
            <a:pPr lvl="1"/>
            <a:r>
              <a:rPr lang="de-DE" sz="2000" dirty="0"/>
              <a:t>Zuweisung mit Hilfe der Methode </a:t>
            </a:r>
            <a:r>
              <a:rPr lang="de-DE" sz="2000" dirty="0" err="1"/>
              <a:t>put</a:t>
            </a:r>
            <a:r>
              <a:rPr lang="de-DE" sz="2000" dirty="0"/>
              <a:t>()</a:t>
            </a:r>
          </a:p>
          <a:p>
            <a:r>
              <a:rPr lang="de-DE" sz="2000" dirty="0"/>
              <a:t>Schreiben der Daten auf eine schreibbare Version der Datenbank (</a:t>
            </a:r>
            <a:r>
              <a:rPr lang="de-DE" sz="2000" dirty="0" err="1"/>
              <a:t>getWritableDatabase</a:t>
            </a:r>
            <a:r>
              <a:rPr lang="de-DE" sz="2000" dirty="0"/>
              <a:t>()) mit Hilfe der </a:t>
            </a:r>
            <a:r>
              <a:rPr lang="de-DE" sz="2000" dirty="0" err="1"/>
              <a:t>insert</a:t>
            </a:r>
            <a:r>
              <a:rPr lang="de-DE" sz="2000" dirty="0"/>
              <a:t>-Methode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Einfügen von neuen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7" y="4505677"/>
            <a:ext cx="6644743" cy="112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422210" y="3968829"/>
            <a:ext cx="6470270" cy="374571"/>
          </a:xfrm>
          <a:prstGeom prst="wedgeRoundRectCallout">
            <a:avLst>
              <a:gd name="adj1" fmla="val -20697"/>
              <a:gd name="adj2" fmla="val 847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Erstellung der </a:t>
            </a:r>
            <a:r>
              <a:rPr lang="de-AT" sz="1600" dirty="0" err="1" smtClean="0"/>
              <a:t>ContentValue</a:t>
            </a:r>
            <a:r>
              <a:rPr lang="de-AT" sz="1600" dirty="0" smtClean="0"/>
              <a:t>-Instanz und </a:t>
            </a:r>
            <a:r>
              <a:rPr lang="de-AT" sz="1600" dirty="0" err="1" smtClean="0"/>
              <a:t>Befüllen</a:t>
            </a:r>
            <a:r>
              <a:rPr lang="de-AT" sz="1600" dirty="0" smtClean="0"/>
              <a:t> der Werte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41990" y="5873829"/>
            <a:ext cx="3960440" cy="374571"/>
          </a:xfrm>
          <a:prstGeom prst="wedgeRoundRectCallout">
            <a:avLst>
              <a:gd name="adj1" fmla="val -37627"/>
              <a:gd name="adj2" fmla="val -1433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Einfügen in die Datenbank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588224" y="5226843"/>
            <a:ext cx="2304256" cy="646986"/>
          </a:xfrm>
          <a:prstGeom prst="wedgeRoundRectCallout">
            <a:avLst>
              <a:gd name="adj1" fmla="val -111265"/>
              <a:gd name="adj2" fmla="val -54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Schreibbare Instanz der DB besorgen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143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Löschen von Datensätzen erfolgt ebenfalls auf eine schreibbaren Version der Datenbank mit Hilfe der </a:t>
            </a:r>
            <a:r>
              <a:rPr lang="de-DE" sz="2000" dirty="0" err="1"/>
              <a:t>delete</a:t>
            </a:r>
            <a:r>
              <a:rPr lang="de-DE" sz="2000" dirty="0"/>
              <a:t>-Methode</a:t>
            </a:r>
          </a:p>
          <a:p>
            <a:pPr lvl="1"/>
            <a:r>
              <a:rPr lang="de-DE" sz="2000" dirty="0"/>
              <a:t>Ohne </a:t>
            </a:r>
            <a:r>
              <a:rPr lang="de-DE" sz="2000" dirty="0" err="1"/>
              <a:t>where</a:t>
            </a:r>
            <a:r>
              <a:rPr lang="de-DE" sz="2000" dirty="0"/>
              <a:t>-Selektion werden alle Datensätze gelöscht</a:t>
            </a:r>
          </a:p>
          <a:p>
            <a:pPr lvl="1"/>
            <a:r>
              <a:rPr lang="de-DE" sz="2000" dirty="0"/>
              <a:t>Mit Hilfe des </a:t>
            </a:r>
            <a:r>
              <a:rPr lang="de-DE" sz="2000" dirty="0" err="1"/>
              <a:t>Where</a:t>
            </a:r>
            <a:r>
              <a:rPr lang="de-DE" sz="2000" dirty="0"/>
              <a:t>-Parameters (String) und des </a:t>
            </a:r>
            <a:r>
              <a:rPr lang="de-DE" sz="2000" dirty="0" err="1"/>
              <a:t>WhereArgs</a:t>
            </a:r>
            <a:r>
              <a:rPr lang="de-DE" sz="2000" dirty="0"/>
              <a:t>-Parameters (String-Feld) können die zu löschenden Sätze selektiert werden</a:t>
            </a:r>
          </a:p>
          <a:p>
            <a:pPr lvl="1"/>
            <a:r>
              <a:rPr lang="de-DE" sz="2000" dirty="0"/>
              <a:t>Methode liefert  </a:t>
            </a:r>
            <a:r>
              <a:rPr lang="de-DE" sz="2000" dirty="0" err="1"/>
              <a:t>int</a:t>
            </a:r>
            <a:r>
              <a:rPr lang="de-DE" sz="2000" dirty="0"/>
              <a:t> zurück – entspricht der Anzahl der gelöschten Sätze 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Löschen von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4767064"/>
            <a:ext cx="6307519" cy="96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735288" y="4191000"/>
            <a:ext cx="5760640" cy="374571"/>
          </a:xfrm>
          <a:prstGeom prst="wedgeRoundRectCallout">
            <a:avLst>
              <a:gd name="adj1" fmla="val -21110"/>
              <a:gd name="adj2" fmla="val 1108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Selektion der Datensätze über </a:t>
            </a:r>
            <a:r>
              <a:rPr lang="de-AT" sz="1600" dirty="0" err="1" smtClean="0"/>
              <a:t>Where</a:t>
            </a:r>
            <a:r>
              <a:rPr lang="de-AT" sz="1600" dirty="0" smtClean="0"/>
              <a:t> mit „?“-Parameter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75048" y="5904661"/>
            <a:ext cx="2376264" cy="374571"/>
          </a:xfrm>
          <a:prstGeom prst="wedgeRoundRectCallout">
            <a:avLst>
              <a:gd name="adj1" fmla="val -23490"/>
              <a:gd name="adj2" fmla="val -955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Löschen der Daten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767736" y="4925061"/>
            <a:ext cx="2376264" cy="646986"/>
          </a:xfrm>
          <a:prstGeom prst="wedgeRoundRectCallout">
            <a:avLst>
              <a:gd name="adj1" fmla="val -59194"/>
              <a:gd name="adj2" fmla="val -74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Setzen des Parameterwerts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7143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Ändern von Datensätzen ist ähnlich dem Löschen, es kommt die update-Methode zum Einsatz</a:t>
            </a:r>
          </a:p>
          <a:p>
            <a:pPr lvl="1"/>
            <a:r>
              <a:rPr lang="de-DE" sz="1800" dirty="0"/>
              <a:t>Die zu ändernden Attribute sind wie beim Insert über ein </a:t>
            </a:r>
            <a:r>
              <a:rPr lang="de-DE" sz="1800" dirty="0" err="1"/>
              <a:t>ContentValue</a:t>
            </a:r>
            <a:r>
              <a:rPr lang="de-DE" sz="1800" dirty="0"/>
              <a:t>-Objekt bereitzustellen</a:t>
            </a:r>
          </a:p>
          <a:p>
            <a:pPr lvl="1"/>
            <a:r>
              <a:rPr lang="de-DE" sz="1800" dirty="0"/>
              <a:t>Mit Hilfe des </a:t>
            </a:r>
            <a:r>
              <a:rPr lang="de-DE" sz="1800" dirty="0" err="1"/>
              <a:t>Where</a:t>
            </a:r>
            <a:r>
              <a:rPr lang="de-DE" sz="1800" dirty="0"/>
              <a:t>-Parameters (String) und des </a:t>
            </a:r>
            <a:r>
              <a:rPr lang="de-DE" sz="1800" dirty="0" err="1"/>
              <a:t>WhereArgs</a:t>
            </a:r>
            <a:r>
              <a:rPr lang="de-DE" sz="1800" dirty="0"/>
              <a:t>-Parameters (String-Feld) können die zu ändernden Sätze selektiert werden</a:t>
            </a:r>
          </a:p>
          <a:p>
            <a:pPr lvl="1"/>
            <a:r>
              <a:rPr lang="de-DE" sz="1800" dirty="0"/>
              <a:t>Methode liefert  </a:t>
            </a:r>
            <a:r>
              <a:rPr lang="de-DE" sz="1800" dirty="0" err="1"/>
              <a:t>int</a:t>
            </a:r>
            <a:r>
              <a:rPr lang="de-DE" sz="1800" dirty="0"/>
              <a:t> zurück – entspricht der Anzahl der geänderten Sätze </a:t>
            </a:r>
          </a:p>
          <a:p>
            <a:pPr lvl="1"/>
            <a:endParaRPr lang="de-DE" sz="1800" dirty="0"/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Ändern von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4384576"/>
            <a:ext cx="6609444" cy="147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537048" y="3897546"/>
            <a:ext cx="5760640" cy="340519"/>
          </a:xfrm>
          <a:prstGeom prst="wedgeRoundRectCallout">
            <a:avLst>
              <a:gd name="adj1" fmla="val -21928"/>
              <a:gd name="adj2" fmla="val 931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Definition der zu ändernden Attribute und der neuen Werte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04800" y="6043255"/>
            <a:ext cx="2376264" cy="340519"/>
          </a:xfrm>
          <a:prstGeom prst="wedgeRoundRectCallout">
            <a:avLst>
              <a:gd name="adj1" fmla="val -23490"/>
              <a:gd name="adj2" fmla="val -955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Aktualisieren der Daten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986252" y="4735437"/>
            <a:ext cx="1959508" cy="1191816"/>
          </a:xfrm>
          <a:prstGeom prst="wedgeRoundRectCallout">
            <a:avLst>
              <a:gd name="adj1" fmla="val -98643"/>
              <a:gd name="adj2" fmla="val -3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Selektion der Datensätze über parametrisiertes </a:t>
            </a:r>
            <a:r>
              <a:rPr lang="de-AT" sz="1600" dirty="0" err="1" smtClean="0"/>
              <a:t>Where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4249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sz="2300" dirty="0"/>
              <a:t>Content Provider stellen ein Standard Interface zur Verfügung um das Bearbeiten von Daten unter </a:t>
            </a:r>
            <a:r>
              <a:rPr lang="de-AT" sz="2300" dirty="0" err="1"/>
              <a:t>Android</a:t>
            </a:r>
            <a:r>
              <a:rPr lang="de-AT" sz="2300" dirty="0"/>
              <a:t> zu Vereinheitlichen</a:t>
            </a:r>
          </a:p>
          <a:p>
            <a:r>
              <a:rPr lang="de-AT" sz="2300" dirty="0"/>
              <a:t>Content Provider präsentieren die Daten für externe Anwendungen als Tabellen, Spalten u. Zeilen ähnlich wie in SQL Datenbanken, Content Provider müssen aber nicht mit SQL realisiert sein!</a:t>
            </a:r>
          </a:p>
          <a:p>
            <a:r>
              <a:rPr lang="de-AT" sz="2300" dirty="0"/>
              <a:t>Der Zugriff auf Content Provider wird über Content </a:t>
            </a:r>
            <a:r>
              <a:rPr lang="de-AT" sz="2300" dirty="0" err="1"/>
              <a:t>Resolver</a:t>
            </a:r>
            <a:r>
              <a:rPr lang="de-AT" sz="2300" dirty="0"/>
              <a:t> Objekte realisiert</a:t>
            </a:r>
          </a:p>
          <a:p>
            <a:r>
              <a:rPr lang="de-AT" sz="2300" dirty="0"/>
              <a:t>Das Erstellen eines Content Providers für eigene Anwendungen ist nur in wenigen Fällen sinnvoll:</a:t>
            </a:r>
          </a:p>
          <a:p>
            <a:pPr lvl="1"/>
            <a:r>
              <a:rPr lang="de-AT" dirty="0"/>
              <a:t>Andere Anwendungen benötigen Zugriff auf die Daten</a:t>
            </a:r>
          </a:p>
          <a:p>
            <a:pPr lvl="1"/>
            <a:r>
              <a:rPr lang="de-AT" dirty="0"/>
              <a:t>Einbindung der Daten in die Suchfunktion von </a:t>
            </a:r>
            <a:r>
              <a:rPr lang="de-AT" dirty="0" err="1"/>
              <a:t>Android</a:t>
            </a:r>
            <a:endParaRPr lang="de-AT" dirty="0"/>
          </a:p>
          <a:p>
            <a:r>
              <a:rPr lang="de-AT" sz="2300" dirty="0" err="1"/>
              <a:t>Android</a:t>
            </a:r>
            <a:r>
              <a:rPr lang="de-AT" sz="2300" dirty="0"/>
              <a:t> stellt bereits einige Content Provider (Kontakte, Kalender, Wörterbuch, etc.) zur Verfügung, welche über Content </a:t>
            </a:r>
            <a:r>
              <a:rPr lang="de-AT" sz="2300" dirty="0" err="1"/>
              <a:t>Resolver</a:t>
            </a:r>
            <a:r>
              <a:rPr lang="de-AT" sz="2300" dirty="0"/>
              <a:t> abgefragt werden können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Content Provider: Standardisierter Zugriff auf Daten</a:t>
            </a:r>
          </a:p>
        </p:txBody>
      </p:sp>
    </p:spTree>
    <p:extLst>
      <p:ext uri="{BB962C8B-B14F-4D97-AF65-F5344CB8AC3E}">
        <p14:creationId xmlns:p14="http://schemas.microsoft.com/office/powerpoint/2010/main" val="39110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Content </a:t>
            </a:r>
            <a:r>
              <a:rPr lang="de-AT" dirty="0" err="1"/>
              <a:t>Resolver</a:t>
            </a:r>
            <a:r>
              <a:rPr lang="de-AT" dirty="0"/>
              <a:t> bieten Methoden um alle </a:t>
            </a:r>
            <a:r>
              <a:rPr lang="de-AT" dirty="0" err="1"/>
              <a:t>CRUD</a:t>
            </a:r>
            <a:r>
              <a:rPr lang="de-AT" dirty="0"/>
              <a:t>-Operationen abzudecken:</a:t>
            </a:r>
          </a:p>
          <a:p>
            <a:pPr lvl="1"/>
            <a:r>
              <a:rPr lang="de-AT" dirty="0"/>
              <a:t>Create: Neue Daten hinzufügen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Read: Daten abfragen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Update: Daten aktualisieren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Delete: Daten löschen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Zugriff auf Daten mit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8982"/>
            <a:ext cx="3219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5920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49763"/>
            <a:ext cx="4743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 smtClean="0"/>
              <a:t>Interaktionsmuster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de-AT" dirty="0"/>
              <a:t>Vorstellung eines Spezialthemas</a:t>
            </a:r>
          </a:p>
          <a:p>
            <a:pPr marL="57150" indent="0">
              <a:buNone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Innerhalb des </a:t>
            </a:r>
            <a:r>
              <a:rPr lang="de-AT" dirty="0" err="1"/>
              <a:t>Android</a:t>
            </a:r>
            <a:r>
              <a:rPr lang="de-AT" dirty="0"/>
              <a:t> Frameworks werden </a:t>
            </a:r>
            <a:r>
              <a:rPr lang="de-AT" dirty="0" err="1"/>
              <a:t>URIs</a:t>
            </a:r>
            <a:r>
              <a:rPr lang="de-AT" dirty="0"/>
              <a:t> verwendet um Daten zu identifizieren</a:t>
            </a:r>
          </a:p>
          <a:p>
            <a:r>
              <a:rPr lang="de-AT" dirty="0"/>
              <a:t>Das </a:t>
            </a:r>
            <a:r>
              <a:rPr lang="de-AT" i="1" dirty="0"/>
              <a:t>Schema</a:t>
            </a:r>
            <a:r>
              <a:rPr lang="de-AT" dirty="0"/>
              <a:t> (</a:t>
            </a:r>
            <a:r>
              <a:rPr lang="de-AT" dirty="0" err="1"/>
              <a:t>content</a:t>
            </a:r>
            <a:r>
              <a:rPr lang="de-AT" dirty="0"/>
              <a:t>) gibt Aufschluss darüber, dass es sich um Daten handelt die von Content Providern verwaltet werden</a:t>
            </a:r>
          </a:p>
          <a:p>
            <a:r>
              <a:rPr lang="de-AT" dirty="0"/>
              <a:t>Die </a:t>
            </a:r>
            <a:r>
              <a:rPr lang="de-AT" i="1" dirty="0"/>
              <a:t>Authority</a:t>
            </a:r>
            <a:r>
              <a:rPr lang="de-AT" dirty="0"/>
              <a:t> stellt den symbolischen Namen des Content Providers dar</a:t>
            </a:r>
          </a:p>
          <a:p>
            <a:r>
              <a:rPr lang="de-AT" dirty="0"/>
              <a:t>Der </a:t>
            </a:r>
            <a:r>
              <a:rPr lang="de-AT" i="1" dirty="0"/>
              <a:t>Pfad</a:t>
            </a:r>
            <a:r>
              <a:rPr lang="de-AT" dirty="0"/>
              <a:t> gibt Aufschluss über den Tabellennamen</a:t>
            </a:r>
          </a:p>
          <a:p>
            <a:pPr lvl="1"/>
            <a:r>
              <a:rPr lang="de-AT" dirty="0"/>
              <a:t>Weitere Pfadelemente können ID eines dedizierten Datensatzes bezeichnen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URIs</a:t>
            </a:r>
            <a:r>
              <a:rPr lang="de-AT" dirty="0"/>
              <a:t> zur Identifikation von Daten</a:t>
            </a:r>
          </a:p>
        </p:txBody>
      </p:sp>
      <p:sp>
        <p:nvSpPr>
          <p:cNvPr id="5" name="Rechteck 4"/>
          <p:cNvSpPr/>
          <p:nvPr/>
        </p:nvSpPr>
        <p:spPr>
          <a:xfrm>
            <a:off x="899592" y="1165920"/>
            <a:ext cx="74888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content://provider_name/table_name/id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49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Analog zum Abfragen von Datensätzen aus </a:t>
            </a:r>
            <a:r>
              <a:rPr lang="de-AT" dirty="0" err="1"/>
              <a:t>SQLite</a:t>
            </a:r>
            <a:r>
              <a:rPr lang="de-AT" dirty="0"/>
              <a:t> Datenbanken bieten Content </a:t>
            </a:r>
            <a:r>
              <a:rPr lang="de-AT" dirty="0" err="1"/>
              <a:t>Resolver</a:t>
            </a:r>
            <a:r>
              <a:rPr lang="de-AT" dirty="0"/>
              <a:t> eine </a:t>
            </a:r>
            <a:r>
              <a:rPr lang="de-AT" i="1" dirty="0" err="1"/>
              <a:t>query</a:t>
            </a:r>
            <a:r>
              <a:rPr lang="de-AT" i="1" dirty="0"/>
              <a:t>()</a:t>
            </a:r>
            <a:r>
              <a:rPr lang="de-AT" dirty="0"/>
              <a:t> Methode und liefern als Ergebnis ein </a:t>
            </a:r>
            <a:r>
              <a:rPr lang="de-AT" i="1" dirty="0"/>
              <a:t>Cursor</a:t>
            </a:r>
            <a:r>
              <a:rPr lang="de-AT" dirty="0"/>
              <a:t> Objekt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Datenabfrage über den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9400"/>
            <a:ext cx="685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251520" y="3539480"/>
            <a:ext cx="1752673" cy="1643608"/>
          </a:xfrm>
          <a:prstGeom prst="wedgeRectCallout">
            <a:avLst>
              <a:gd name="adj1" fmla="val 67945"/>
              <a:gd name="adj2" fmla="val -756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URI gibt Aufschluss über den Content Provider bzw. die Tabelle </a:t>
            </a:r>
            <a:br>
              <a:rPr lang="de-AT" sz="1600" dirty="0" smtClean="0"/>
            </a:br>
            <a:r>
              <a:rPr lang="de-AT" sz="1600" dirty="0" smtClean="0"/>
              <a:t>(SQL </a:t>
            </a:r>
            <a:r>
              <a:rPr lang="de-AT" sz="1600" dirty="0" err="1" smtClean="0"/>
              <a:t>from</a:t>
            </a:r>
            <a:r>
              <a:rPr lang="de-AT" sz="1600" dirty="0" smtClean="0"/>
              <a:t>)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2123728" y="3755504"/>
            <a:ext cx="1752673" cy="1643608"/>
          </a:xfrm>
          <a:prstGeom prst="wedgeRectCallout">
            <a:avLst>
              <a:gd name="adj1" fmla="val 6743"/>
              <a:gd name="adj2" fmla="val -842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Spalten der Tabelle die Ausgewählt werden sollen, null liefert alle</a:t>
            </a:r>
            <a:endParaRPr lang="de-AT" sz="1600" dirty="0"/>
          </a:p>
        </p:txBody>
      </p:sp>
      <p:sp>
        <p:nvSpPr>
          <p:cNvPr id="8" name="Rechteckige Legende 7"/>
          <p:cNvSpPr/>
          <p:nvPr/>
        </p:nvSpPr>
        <p:spPr>
          <a:xfrm>
            <a:off x="3995936" y="3755504"/>
            <a:ext cx="1752673" cy="1872208"/>
          </a:xfrm>
          <a:prstGeom prst="wedgeRectCallout">
            <a:avLst>
              <a:gd name="adj1" fmla="val -25363"/>
              <a:gd name="adj2" fmla="val -836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Kriterien für das Auswählen von Datensätzen (WHERE), mit ? werden Argumente markiert</a:t>
            </a:r>
            <a:endParaRPr lang="de-AT" sz="1600" dirty="0"/>
          </a:p>
        </p:txBody>
      </p:sp>
      <p:sp>
        <p:nvSpPr>
          <p:cNvPr id="9" name="Rechteckige Legende 8"/>
          <p:cNvSpPr/>
          <p:nvPr/>
        </p:nvSpPr>
        <p:spPr>
          <a:xfrm>
            <a:off x="5868144" y="3755504"/>
            <a:ext cx="1752673" cy="1872208"/>
          </a:xfrm>
          <a:prstGeom prst="wedgeRectCallout">
            <a:avLst>
              <a:gd name="adj1" fmla="val -60478"/>
              <a:gd name="adj2" fmla="val -865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? der Auswahl Kriterien werden mit den übergebenen Argumenten aufgefüllt</a:t>
            </a:r>
            <a:endParaRPr lang="de-AT" sz="1600" dirty="0"/>
          </a:p>
        </p:txBody>
      </p:sp>
      <p:sp>
        <p:nvSpPr>
          <p:cNvPr id="10" name="Rechteckige Legende 9"/>
          <p:cNvSpPr/>
          <p:nvPr/>
        </p:nvSpPr>
        <p:spPr>
          <a:xfrm>
            <a:off x="7724436" y="3737919"/>
            <a:ext cx="1384394" cy="1445169"/>
          </a:xfrm>
          <a:prstGeom prst="wedgeRectCallout">
            <a:avLst>
              <a:gd name="adj1" fmla="val -82072"/>
              <a:gd name="adj2" fmla="val -888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Angabe der Sortierung des Resultats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930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Datenmanipulation über den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959301"/>
            <a:ext cx="34480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611560" y="1611660"/>
            <a:ext cx="8064896" cy="1023499"/>
          </a:xfrm>
          <a:prstGeom prst="wedgeRectCallout">
            <a:avLst>
              <a:gd name="adj1" fmla="val -26887"/>
              <a:gd name="adj2" fmla="val -75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Für das Einfügen von Daten muss einerseits die URI (Content Provider u. Tabelle) angegeben werden, andererseits ein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Objekt für die Schlüssel-Wert Paare die eingefügt werden sollen.</a:t>
            </a:r>
            <a:endParaRPr lang="de-AT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2730252"/>
            <a:ext cx="559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4478263"/>
            <a:ext cx="413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ige Legende 8"/>
          <p:cNvSpPr/>
          <p:nvPr/>
        </p:nvSpPr>
        <p:spPr>
          <a:xfrm>
            <a:off x="615022" y="3326176"/>
            <a:ext cx="8064896" cy="1023499"/>
          </a:xfrm>
          <a:prstGeom prst="wedgeRectCallout">
            <a:avLst>
              <a:gd name="adj1" fmla="val -26887"/>
              <a:gd name="adj2" fmla="val -75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Für das Update wird ebenfalls die URI benötigt. Des Weiteren müssen die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mitgegeben werden die aktualisiert werden sollen und die Auswahlkriterien (WHERE u. Argumente) für die Datensätze die Aktualisiert werden sollen.</a:t>
            </a:r>
            <a:endParaRPr lang="de-AT" sz="1600" dirty="0"/>
          </a:p>
        </p:txBody>
      </p:sp>
      <p:sp>
        <p:nvSpPr>
          <p:cNvPr id="10" name="Rechteckige Legende 9"/>
          <p:cNvSpPr/>
          <p:nvPr/>
        </p:nvSpPr>
        <p:spPr>
          <a:xfrm>
            <a:off x="506833" y="4941168"/>
            <a:ext cx="8064896" cy="1023499"/>
          </a:xfrm>
          <a:prstGeom prst="wedgeRectCallout">
            <a:avLst>
              <a:gd name="adj1" fmla="val -26887"/>
              <a:gd name="adj2" fmla="val -685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Zum Löschen muss einerseits wiederum die URI angegeben werden und Auswahlkriterien für die Datensätze die gelöscht werden sollten.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8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3810000" cy="4800600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Android</a:t>
            </a:r>
            <a:r>
              <a:rPr lang="de-AT" dirty="0"/>
              <a:t> bieten einen Content Provider für das Arbeiten mit dem Kalender</a:t>
            </a:r>
          </a:p>
          <a:p>
            <a:r>
              <a:rPr lang="de-AT" dirty="0"/>
              <a:t>Der Kalender Content Provider verwendet intern eine </a:t>
            </a:r>
            <a:r>
              <a:rPr lang="de-AT" dirty="0" err="1"/>
              <a:t>SQLite</a:t>
            </a:r>
            <a:r>
              <a:rPr lang="de-AT" dirty="0"/>
              <a:t> Datenbank für das Ablegen von Daten</a:t>
            </a:r>
          </a:p>
          <a:p>
            <a:r>
              <a:rPr lang="de-AT" dirty="0"/>
              <a:t>Um Lese- bzw. Schreibzugriff auf den Kalender zu erhalten müssen entsprechende </a:t>
            </a:r>
            <a:r>
              <a:rPr lang="de-AT" dirty="0" err="1"/>
              <a:t>Permissions</a:t>
            </a:r>
            <a:r>
              <a:rPr lang="de-AT" dirty="0"/>
              <a:t> im Manifest gesetzt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Beispiel: Arbeiten mit dem Kalender</a:t>
            </a:r>
          </a:p>
        </p:txBody>
      </p:sp>
      <p:pic>
        <p:nvPicPr>
          <p:cNvPr id="5" name="Picture 2" descr="Calendar Provider Data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39" y="1143000"/>
            <a:ext cx="3610320" cy="37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00" y="5638800"/>
            <a:ext cx="54578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Kalender Beispiel: Hinzufügen eines neuen Termins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2" y="1772816"/>
            <a:ext cx="847725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2699791" y="980728"/>
            <a:ext cx="5040561" cy="663459"/>
          </a:xfrm>
          <a:prstGeom prst="wedgeRectCallout">
            <a:avLst>
              <a:gd name="adj1" fmla="val -21618"/>
              <a:gd name="adj2" fmla="val 764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Auswahl des Datums und der Uhrzeit des Termins.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4211960" y="2232443"/>
            <a:ext cx="4343610" cy="504188"/>
          </a:xfrm>
          <a:prstGeom prst="wedgeRectCallout">
            <a:avLst>
              <a:gd name="adj1" fmla="val -59174"/>
              <a:gd name="adj2" fmla="val -175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Referenz auf ein Content </a:t>
            </a:r>
            <a:r>
              <a:rPr lang="de-AT" sz="1600" dirty="0" err="1" smtClean="0"/>
              <a:t>Resolver</a:t>
            </a:r>
            <a:r>
              <a:rPr lang="de-AT" sz="1600" dirty="0" smtClean="0"/>
              <a:t> Objekt</a:t>
            </a:r>
            <a:endParaRPr lang="de-AT" sz="1600" dirty="0"/>
          </a:p>
        </p:txBody>
      </p:sp>
      <p:sp>
        <p:nvSpPr>
          <p:cNvPr id="8" name="Rechteckige Legende 7"/>
          <p:cNvSpPr/>
          <p:nvPr/>
        </p:nvSpPr>
        <p:spPr>
          <a:xfrm>
            <a:off x="5568547" y="2962494"/>
            <a:ext cx="3467949" cy="1368151"/>
          </a:xfrm>
          <a:prstGeom prst="wedgeRectCallout">
            <a:avLst>
              <a:gd name="adj1" fmla="val -57176"/>
              <a:gd name="adj2" fmla="val -342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err="1" smtClean="0"/>
              <a:t>Befüllen</a:t>
            </a:r>
            <a:r>
              <a:rPr lang="de-AT" sz="1600" dirty="0" smtClean="0"/>
              <a:t> des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Objektes mit Schlüssel-Wert Paare, welche in die Tabelle eingetragen werden sollen</a:t>
            </a:r>
            <a:endParaRPr lang="de-AT" sz="1600" dirty="0"/>
          </a:p>
        </p:txBody>
      </p:sp>
      <p:sp>
        <p:nvSpPr>
          <p:cNvPr id="9" name="Rechteckige Legende 8"/>
          <p:cNvSpPr/>
          <p:nvPr/>
        </p:nvSpPr>
        <p:spPr>
          <a:xfrm>
            <a:off x="1259631" y="4077072"/>
            <a:ext cx="3467949" cy="1368151"/>
          </a:xfrm>
          <a:prstGeom prst="wedgeRectCallout">
            <a:avLst>
              <a:gd name="adj1" fmla="val -23218"/>
              <a:gd name="adj2" fmla="val -615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Einfügen des Termins. Als Ergebnis wird ein URI Objekt als </a:t>
            </a:r>
            <a:r>
              <a:rPr lang="de-AT" sz="1600" dirty="0" err="1" smtClean="0"/>
              <a:t>Identifikator</a:t>
            </a:r>
            <a:r>
              <a:rPr lang="de-AT" sz="1600" dirty="0" smtClean="0"/>
              <a:t> des Termins retourniert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507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Kalender Beispiel: Abfragen von Terminen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97" y="2393899"/>
            <a:ext cx="6772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292080" y="1038671"/>
            <a:ext cx="3528392" cy="1355227"/>
          </a:xfrm>
          <a:prstGeom prst="wedgeRectCallout">
            <a:avLst>
              <a:gd name="adj1" fmla="val -26802"/>
              <a:gd name="adj2" fmla="val 740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Erstellen des </a:t>
            </a:r>
            <a:r>
              <a:rPr lang="de-AT" sz="1600" dirty="0" err="1" smtClean="0"/>
              <a:t>Projection</a:t>
            </a:r>
            <a:r>
              <a:rPr lang="de-AT" sz="1600" dirty="0" smtClean="0"/>
              <a:t> Objekt, welches die Spalten spezifiziert die Abgefragt werden sollen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131523" y="1830759"/>
            <a:ext cx="1916674" cy="2058691"/>
          </a:xfrm>
          <a:prstGeom prst="wedgeRectCallout">
            <a:avLst>
              <a:gd name="adj1" fmla="val 56046"/>
              <a:gd name="adj2" fmla="val 178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400" dirty="0" smtClean="0"/>
              <a:t>Spezifikation der </a:t>
            </a:r>
            <a:r>
              <a:rPr lang="de-AT" sz="1400" dirty="0" err="1" smtClean="0"/>
              <a:t>Selektionskritierien</a:t>
            </a:r>
            <a:r>
              <a:rPr lang="de-AT" sz="1400" dirty="0"/>
              <a:t/>
            </a:r>
            <a:br>
              <a:rPr lang="de-AT" sz="1400" dirty="0"/>
            </a:br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Alle Termine die größer als heute sind</a:t>
            </a:r>
            <a:endParaRPr lang="de-AT" sz="1400" dirty="0"/>
          </a:p>
        </p:txBody>
      </p:sp>
      <p:sp>
        <p:nvSpPr>
          <p:cNvPr id="8" name="Rechteckige Legende 7"/>
          <p:cNvSpPr/>
          <p:nvPr/>
        </p:nvSpPr>
        <p:spPr>
          <a:xfrm>
            <a:off x="2048196" y="4489400"/>
            <a:ext cx="5116092" cy="1301800"/>
          </a:xfrm>
          <a:prstGeom prst="wedgeRectCallout">
            <a:avLst>
              <a:gd name="adj1" fmla="val 15427"/>
              <a:gd name="adj2" fmla="val -63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Analog zur Abfrage von SQL Datensätzen, wird ebenfalls ein Cursor Objekt zur Verfügung gestellt, welches das Navigieren durch der Resultate ermöglicht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38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Das </a:t>
            </a:r>
            <a:r>
              <a:rPr lang="de-DE" dirty="0" err="1"/>
              <a:t>Android</a:t>
            </a:r>
            <a:r>
              <a:rPr lang="de-DE" dirty="0"/>
              <a:t> Framework unterstützt von Haus aus Animationen</a:t>
            </a:r>
          </a:p>
          <a:p>
            <a:r>
              <a:rPr lang="de-DE" dirty="0"/>
              <a:t>Drei verschiedene Möglichkeiten stehen zur Verfügung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Animation von Views (</a:t>
            </a:r>
            <a:r>
              <a:rPr lang="de-DE" b="1" dirty="0" err="1"/>
              <a:t>Tweened</a:t>
            </a:r>
            <a:r>
              <a:rPr lang="de-DE" b="1" dirty="0"/>
              <a:t> View </a:t>
            </a:r>
            <a:r>
              <a:rPr lang="de-DE" b="1" dirty="0" err="1"/>
              <a:t>Animations</a:t>
            </a:r>
            <a:r>
              <a:rPr lang="de-DE" b="1" dirty="0"/>
              <a:t>)</a:t>
            </a:r>
            <a:r>
              <a:rPr lang="de-DE" dirty="0"/>
              <a:t> ermöglichen die animierte Veränderung von Views in Bezug auf Position, Größe, Drehung, Durchsichtigkeit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Frame-basierte Animation (Frame </a:t>
            </a:r>
            <a:r>
              <a:rPr lang="de-DE" b="1" dirty="0" err="1"/>
              <a:t>Animations</a:t>
            </a:r>
            <a:r>
              <a:rPr lang="de-DE" b="1" dirty="0"/>
              <a:t>)</a:t>
            </a:r>
            <a:r>
              <a:rPr lang="de-DE" dirty="0"/>
              <a:t> realisieren animierte Effekte über die wechselnde Anzeige von Grafiken (</a:t>
            </a:r>
            <a:r>
              <a:rPr lang="de-DE" dirty="0" err="1"/>
              <a:t>drawables</a:t>
            </a:r>
            <a:r>
              <a:rPr lang="de-DE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Animation über Objekteigenschaften</a:t>
            </a:r>
            <a:r>
              <a:rPr lang="de-DE" dirty="0"/>
              <a:t> (</a:t>
            </a:r>
            <a:r>
              <a:rPr lang="de-DE" dirty="0" err="1"/>
              <a:t>Interpolated</a:t>
            </a:r>
            <a:r>
              <a:rPr lang="de-DE" dirty="0"/>
              <a:t> Property </a:t>
            </a:r>
            <a:r>
              <a:rPr lang="de-DE" dirty="0" err="1"/>
              <a:t>Animations</a:t>
            </a:r>
            <a:r>
              <a:rPr lang="de-DE" dirty="0"/>
              <a:t>)  animieren über die stufenweise Veränderung von Eigenschaften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514350" indent="-457200"/>
            <a:r>
              <a:rPr lang="de-DE" dirty="0"/>
              <a:t>Einstiegspunkt der </a:t>
            </a:r>
            <a:r>
              <a:rPr lang="de-DE" dirty="0" err="1"/>
              <a:t>Android</a:t>
            </a:r>
            <a:r>
              <a:rPr lang="de-DE" dirty="0"/>
              <a:t>-Animations-Funktionen:</a:t>
            </a:r>
          </a:p>
          <a:p>
            <a:pPr lvl="1"/>
            <a:r>
              <a:rPr lang="de-DE" sz="1600" dirty="0" smtClean="0"/>
              <a:t>http://developer.android.com/guide/topics/graphics/overview.html </a:t>
            </a:r>
            <a:br>
              <a:rPr lang="de-DE" sz="1600" dirty="0" smtClean="0"/>
            </a:br>
            <a:endParaRPr lang="de-DE" sz="1600" dirty="0" smtClean="0"/>
          </a:p>
          <a:p>
            <a:pPr lvl="1"/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Animationen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69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Views können als sog. </a:t>
            </a:r>
            <a:r>
              <a:rPr lang="de-DE" sz="1800" dirty="0" err="1"/>
              <a:t>Tweened</a:t>
            </a:r>
            <a:r>
              <a:rPr lang="de-DE" sz="1800" dirty="0"/>
              <a:t> View </a:t>
            </a:r>
            <a:r>
              <a:rPr lang="de-DE" sz="1800" dirty="0" err="1"/>
              <a:t>Animations</a:t>
            </a:r>
            <a:r>
              <a:rPr lang="de-DE" sz="1800" dirty="0"/>
              <a:t> animiert werden.</a:t>
            </a:r>
          </a:p>
          <a:p>
            <a:r>
              <a:rPr lang="de-DE" sz="1800" dirty="0"/>
              <a:t>Möglich sind Veränderung in </a:t>
            </a:r>
          </a:p>
          <a:p>
            <a:pPr lvl="1"/>
            <a:r>
              <a:rPr lang="de-DE" sz="1800" dirty="0" smtClean="0"/>
              <a:t>Position: </a:t>
            </a:r>
            <a:r>
              <a:rPr lang="de-DE" sz="1800" dirty="0"/>
              <a:t>&lt;</a:t>
            </a:r>
            <a:r>
              <a:rPr lang="de-DE" sz="1800" dirty="0" err="1"/>
              <a:t>translate</a:t>
            </a:r>
            <a:r>
              <a:rPr lang="de-DE" sz="1800" dirty="0"/>
              <a:t>&gt; -Tag </a:t>
            </a:r>
          </a:p>
          <a:p>
            <a:pPr lvl="1"/>
            <a:r>
              <a:rPr lang="de-DE" sz="1800" dirty="0" smtClean="0"/>
              <a:t>Größe: </a:t>
            </a:r>
            <a:r>
              <a:rPr lang="de-DE" sz="1800" dirty="0"/>
              <a:t>&lt;</a:t>
            </a:r>
            <a:r>
              <a:rPr lang="de-DE" sz="1800" dirty="0" err="1"/>
              <a:t>scale</a:t>
            </a:r>
            <a:r>
              <a:rPr lang="de-DE" sz="1800" dirty="0"/>
              <a:t>&gt; -Tag </a:t>
            </a:r>
          </a:p>
          <a:p>
            <a:pPr lvl="1"/>
            <a:r>
              <a:rPr lang="de-DE" sz="1800" dirty="0" smtClean="0"/>
              <a:t>Drehung: </a:t>
            </a:r>
            <a:r>
              <a:rPr lang="de-DE" sz="1800" dirty="0"/>
              <a:t>&lt;</a:t>
            </a:r>
            <a:r>
              <a:rPr lang="de-DE" sz="1800" dirty="0" err="1"/>
              <a:t>rotation</a:t>
            </a:r>
            <a:r>
              <a:rPr lang="de-DE" sz="1800" dirty="0"/>
              <a:t>&gt; -Tag und </a:t>
            </a:r>
          </a:p>
          <a:p>
            <a:pPr lvl="1"/>
            <a:r>
              <a:rPr lang="de-DE" sz="1800" dirty="0" smtClean="0"/>
              <a:t>Durchsichtigkeit: </a:t>
            </a:r>
            <a:r>
              <a:rPr lang="de-DE" sz="1800" dirty="0"/>
              <a:t>&lt;</a:t>
            </a:r>
            <a:r>
              <a:rPr lang="de-DE" sz="1800" dirty="0" err="1"/>
              <a:t>alpha</a:t>
            </a:r>
            <a:r>
              <a:rPr lang="de-DE" sz="1800" dirty="0"/>
              <a:t>&gt; -Tag</a:t>
            </a:r>
          </a:p>
          <a:p>
            <a:r>
              <a:rPr lang="de-DE" sz="1800" dirty="0"/>
              <a:t>Definition erfolgt in einem entsprechenden XML-File, das eine einzelne Animation oder eine Sequenz von Animationen definiert</a:t>
            </a:r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</a:t>
            </a:r>
            <a:r>
              <a:rPr lang="de-DE" dirty="0" err="1"/>
              <a:t>Tweened</a:t>
            </a:r>
            <a:r>
              <a:rPr lang="de-DE" dirty="0"/>
              <a:t> View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679149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508104" y="4743406"/>
            <a:ext cx="3168352" cy="919401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Definition einer zentrierten, rotierenden Animation um 360 Grad in 3 </a:t>
            </a:r>
            <a:r>
              <a:rPr lang="de-AT" sz="1600" dirty="0" err="1" smtClean="0">
                <a:solidFill>
                  <a:prstClr val="black"/>
                </a:solidFill>
              </a:rPr>
              <a:t>sek.</a:t>
            </a:r>
            <a:r>
              <a:rPr lang="de-AT" sz="1600" dirty="0" smtClean="0">
                <a:solidFill>
                  <a:prstClr val="black"/>
                </a:solidFill>
              </a:rPr>
              <a:t> </a:t>
            </a:r>
            <a:endParaRPr lang="de-A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Framebasierter Animationen</a:t>
            </a:r>
            <a:br>
              <a:rPr lang="de-DE" dirty="0"/>
            </a:br>
            <a:r>
              <a:rPr lang="de-DE" dirty="0"/>
              <a:t>verwenden </a:t>
            </a:r>
            <a:r>
              <a:rPr lang="de-DE" dirty="0" smtClean="0"/>
              <a:t>verschiedene</a:t>
            </a:r>
            <a:br>
              <a:rPr lang="de-DE" dirty="0" smtClean="0"/>
            </a:br>
            <a:r>
              <a:rPr lang="de-DE" dirty="0" smtClean="0"/>
              <a:t>Grafiken um </a:t>
            </a:r>
            <a:r>
              <a:rPr lang="de-DE" dirty="0"/>
              <a:t>einen </a:t>
            </a:r>
            <a:r>
              <a:rPr lang="de-DE" dirty="0" smtClean="0"/>
              <a:t>animierten</a:t>
            </a:r>
            <a:br>
              <a:rPr lang="de-DE" dirty="0" smtClean="0"/>
            </a:br>
            <a:r>
              <a:rPr lang="de-DE" dirty="0" smtClean="0"/>
              <a:t>Effekt zu realisieren</a:t>
            </a:r>
            <a:r>
              <a:rPr lang="de-DE" dirty="0"/>
              <a:t>.</a:t>
            </a:r>
          </a:p>
          <a:p>
            <a:r>
              <a:rPr lang="de-DE" dirty="0"/>
              <a:t>Definition in einer </a:t>
            </a:r>
            <a:r>
              <a:rPr lang="de-DE" dirty="0" err="1"/>
              <a:t>xml</a:t>
            </a:r>
            <a:r>
              <a:rPr lang="de-DE" dirty="0"/>
              <a:t> Datei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 smtClean="0"/>
              <a:t>BackgroundRessource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in der die </a:t>
            </a:r>
            <a:r>
              <a:rPr lang="de-DE" dirty="0"/>
              <a:t>einzelnen Dateien (</a:t>
            </a:r>
            <a:r>
              <a:rPr lang="de-DE" dirty="0" err="1"/>
              <a:t>jpg</a:t>
            </a:r>
            <a:r>
              <a:rPr lang="de-DE" dirty="0"/>
              <a:t>) und die </a:t>
            </a:r>
            <a:r>
              <a:rPr lang="de-DE" dirty="0" smtClean="0"/>
              <a:t>Anzeigedauer </a:t>
            </a:r>
            <a:r>
              <a:rPr lang="de-DE" dirty="0"/>
              <a:t>festgelegt werden (in </a:t>
            </a:r>
            <a:r>
              <a:rPr lang="de-DE" dirty="0" err="1"/>
              <a:t>ms</a:t>
            </a:r>
            <a:r>
              <a:rPr lang="de-DE" dirty="0"/>
              <a:t>)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Frame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9113"/>
            <a:ext cx="3429000" cy="25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43400"/>
            <a:ext cx="6219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3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838200"/>
            <a:ext cx="7620000" cy="5181600"/>
          </a:xfrm>
        </p:spPr>
        <p:txBody>
          <a:bodyPr>
            <a:normAutofit/>
          </a:bodyPr>
          <a:lstStyle/>
          <a:p>
            <a:r>
              <a:rPr lang="de-DE" sz="2000" dirty="0"/>
              <a:t>Initialisierung der Bildfolge als </a:t>
            </a:r>
            <a:r>
              <a:rPr lang="de-DE" sz="2000" dirty="0" err="1" smtClean="0"/>
              <a:t>BackgoundResource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Starten/Stoppen der Animation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Animation: Frame </a:t>
            </a:r>
            <a:r>
              <a:rPr lang="de-DE" dirty="0" err="1"/>
              <a:t>Animations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63530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4" y="3810000"/>
            <a:ext cx="5627235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789110" y="1515616"/>
            <a:ext cx="3168352" cy="374571"/>
          </a:xfrm>
          <a:prstGeom prst="wedgeRoundRectCallout">
            <a:avLst>
              <a:gd name="adj1" fmla="val -46892"/>
              <a:gd name="adj2" fmla="val 12800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Referenz zum </a:t>
            </a:r>
            <a:r>
              <a:rPr lang="de-AT" sz="1600" dirty="0" err="1" smtClean="0">
                <a:solidFill>
                  <a:prstClr val="black"/>
                </a:solidFill>
              </a:rPr>
              <a:t>ImageView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625008" y="3372527"/>
            <a:ext cx="3168352" cy="374571"/>
          </a:xfrm>
          <a:prstGeom prst="wedgeRoundRectCallout">
            <a:avLst>
              <a:gd name="adj1" fmla="val -31548"/>
              <a:gd name="adj2" fmla="val -944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Zuordnung der Bildfolge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73416" y="4114800"/>
            <a:ext cx="2989584" cy="1191816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Zugriff auf den die Animationssequenz und Starten/Stoppen der Animation</a:t>
            </a:r>
            <a:endParaRPr lang="de-A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9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endParaRPr lang="de-AT" dirty="0"/>
          </a:p>
          <a:p>
            <a:pPr lvl="1"/>
            <a:r>
              <a:rPr lang="de-AT" dirty="0"/>
              <a:t>Jeder Anwendung steht ein einfacher Key-Value Store zur Verfügung, um primitive Datentypen (Boolean, Integer, </a:t>
            </a:r>
            <a:r>
              <a:rPr lang="de-AT" dirty="0" err="1"/>
              <a:t>Float</a:t>
            </a:r>
            <a:r>
              <a:rPr lang="de-AT" dirty="0"/>
              <a:t>, etc.) langfristig zu persistieren</a:t>
            </a:r>
          </a:p>
          <a:p>
            <a:r>
              <a:rPr lang="de-AT" dirty="0"/>
              <a:t>Interner Speicher</a:t>
            </a:r>
          </a:p>
          <a:p>
            <a:pPr lvl="1"/>
            <a:r>
              <a:rPr lang="de-AT" dirty="0"/>
              <a:t>Jeder Anwendung steht eine interne Dateiablage zur Verfügung, die Dateien sind nur für die Anwendung sichtbar</a:t>
            </a:r>
          </a:p>
          <a:p>
            <a:r>
              <a:rPr lang="de-AT" dirty="0"/>
              <a:t>Externer Speicher (SD Karte)</a:t>
            </a:r>
          </a:p>
          <a:p>
            <a:pPr lvl="1"/>
            <a:r>
              <a:rPr lang="de-AT" dirty="0"/>
              <a:t>Öffentliche Dateiablage auf dem externen Speicher</a:t>
            </a:r>
          </a:p>
          <a:p>
            <a:r>
              <a:rPr lang="de-AT" dirty="0"/>
              <a:t>Strukturierte Daten (</a:t>
            </a:r>
            <a:r>
              <a:rPr lang="de-AT" dirty="0" err="1"/>
              <a:t>SQLite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Zugriff auf strukturierte Daten</a:t>
            </a:r>
          </a:p>
          <a:p>
            <a:r>
              <a:rPr lang="de-AT" dirty="0"/>
              <a:t>Content Provider u. </a:t>
            </a:r>
            <a:r>
              <a:rPr lang="de-AT" dirty="0" err="1"/>
              <a:t>Resolver</a:t>
            </a:r>
            <a:endParaRPr lang="de-AT" dirty="0"/>
          </a:p>
          <a:p>
            <a:pPr lvl="1"/>
            <a:r>
              <a:rPr lang="de-AT" dirty="0"/>
              <a:t>Standardisierter Zugriff auf Daten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Möglichkeiten</a:t>
            </a:r>
            <a:r>
              <a:rPr lang="en-US" dirty="0" smtClean="0"/>
              <a:t> der </a:t>
            </a:r>
            <a:r>
              <a:rPr lang="en-US" dirty="0" err="1" smtClean="0"/>
              <a:t>Persistierung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40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Über die </a:t>
            </a:r>
            <a:r>
              <a:rPr lang="de-DE" dirty="0" err="1"/>
              <a:t>ObjektAnimator</a:t>
            </a:r>
            <a:r>
              <a:rPr lang="de-DE" dirty="0"/>
              <a:t>-Klasse können Objekte animiert werden, indem ihre Eigenschaften schrittweise verändert werden</a:t>
            </a:r>
          </a:p>
          <a:p>
            <a:pPr lvl="1"/>
            <a:r>
              <a:rPr lang="de-DE" dirty="0"/>
              <a:t>Für alle Eigenschaften möglich, die über Getter/Setter verfügen</a:t>
            </a:r>
          </a:p>
          <a:p>
            <a:pPr lvl="1"/>
            <a:r>
              <a:rPr lang="de-DE" dirty="0"/>
              <a:t>Z.B. für die Hintergrundfarbe eines Buttons (</a:t>
            </a:r>
            <a:r>
              <a:rPr lang="de-DE" dirty="0" err="1"/>
              <a:t>setBackground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Entweder direkte Implementierung im Programmtext oder Deklaration in einem XML-File</a:t>
            </a:r>
          </a:p>
          <a:p>
            <a:pPr lvl="1"/>
            <a:r>
              <a:rPr lang="de-DE" dirty="0"/>
              <a:t>Animationen lassen sich parametrisieren (Dauer, Wiederholungsart, Anzahl der Wiederholungen)</a:t>
            </a:r>
          </a:p>
          <a:p>
            <a:pPr lvl="1"/>
            <a:r>
              <a:rPr lang="de-DE" dirty="0"/>
              <a:t>Komplexere Animationen lassen sich über ein </a:t>
            </a:r>
            <a:r>
              <a:rPr lang="de-DE" dirty="0" err="1"/>
              <a:t>AnimationSet</a:t>
            </a:r>
            <a:r>
              <a:rPr lang="de-DE" dirty="0"/>
              <a:t> kombinieren</a:t>
            </a:r>
          </a:p>
          <a:p>
            <a:pPr lvl="1"/>
            <a:r>
              <a:rPr lang="de-DE" dirty="0"/>
              <a:t>Auf Animationen kann über die entsprechende </a:t>
            </a:r>
            <a:r>
              <a:rPr lang="de-DE" dirty="0" err="1"/>
              <a:t>EventListener</a:t>
            </a:r>
            <a:r>
              <a:rPr lang="de-DE" dirty="0"/>
              <a:t> Einfluss genommen werden – </a:t>
            </a:r>
            <a:r>
              <a:rPr lang="de-DE" dirty="0" err="1"/>
              <a:t>AnimationListener</a:t>
            </a:r>
            <a:r>
              <a:rPr lang="de-DE" dirty="0"/>
              <a:t> (</a:t>
            </a:r>
            <a:r>
              <a:rPr lang="de-DE" dirty="0" err="1"/>
              <a:t>onAnimationStart</a:t>
            </a:r>
            <a:r>
              <a:rPr lang="de-DE" dirty="0"/>
              <a:t>, </a:t>
            </a:r>
            <a:r>
              <a:rPr lang="de-DE" dirty="0" err="1"/>
              <a:t>onAnimationEnd</a:t>
            </a:r>
            <a:r>
              <a:rPr lang="de-DE" dirty="0"/>
              <a:t>, </a:t>
            </a:r>
            <a:r>
              <a:rPr lang="de-DE" dirty="0" err="1"/>
              <a:t>onAnimationCancel</a:t>
            </a:r>
            <a:r>
              <a:rPr lang="de-DE" dirty="0"/>
              <a:t>, </a:t>
            </a:r>
            <a:r>
              <a:rPr lang="de-DE" dirty="0" err="1"/>
              <a:t>onAnimationRepeat</a:t>
            </a:r>
            <a:r>
              <a:rPr lang="de-DE" dirty="0"/>
              <a:t>)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Animation über Objekteigenschaften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244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Direkte Implementierung einer Animation eines Buttons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Animation über Objekteigenschaften - Beispiel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5688"/>
            <a:ext cx="5184576" cy="2826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5661415" y="2286000"/>
            <a:ext cx="3168352" cy="1191816"/>
          </a:xfrm>
          <a:prstGeom prst="wedgeRoundRectCallout">
            <a:avLst>
              <a:gd name="adj1" fmla="val -77579"/>
              <a:gd name="adj2" fmla="val 446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Erzeugen eines </a:t>
            </a:r>
            <a:r>
              <a:rPr lang="de-AT" sz="1600" dirty="0" err="1" smtClean="0">
                <a:solidFill>
                  <a:prstClr val="black"/>
                </a:solidFill>
              </a:rPr>
              <a:t>AnimatorObjekts</a:t>
            </a:r>
            <a:r>
              <a:rPr lang="de-AT" sz="1600" dirty="0" smtClean="0">
                <a:solidFill>
                  <a:prstClr val="black"/>
                </a:solidFill>
              </a:rPr>
              <a:t> um die Höhe des Buttons von 10 – 400 zu verändern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5630255" y="3668419"/>
            <a:ext cx="3168352" cy="374571"/>
          </a:xfrm>
          <a:prstGeom prst="wedgeRoundRectCallout">
            <a:avLst>
              <a:gd name="adj1" fmla="val -88904"/>
              <a:gd name="adj2" fmla="val -79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4 alternierende Wiederholungen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652120" y="4125888"/>
            <a:ext cx="3168352" cy="646986"/>
          </a:xfrm>
          <a:prstGeom prst="wedgeRoundRectCallout">
            <a:avLst>
              <a:gd name="adj1" fmla="val -99498"/>
              <a:gd name="adj2" fmla="val -357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Dauer der Animation auf </a:t>
            </a:r>
            <a:br>
              <a:rPr lang="de-AT" sz="1600" dirty="0" smtClean="0">
                <a:solidFill>
                  <a:prstClr val="black"/>
                </a:solidFill>
              </a:rPr>
            </a:br>
            <a:r>
              <a:rPr lang="de-AT" sz="1600" dirty="0" smtClean="0">
                <a:solidFill>
                  <a:prstClr val="black"/>
                </a:solidFill>
              </a:rPr>
              <a:t>1,5 </a:t>
            </a:r>
            <a:r>
              <a:rPr lang="de-AT" sz="1600" dirty="0" err="1" smtClean="0">
                <a:solidFill>
                  <a:prstClr val="black"/>
                </a:solidFill>
              </a:rPr>
              <a:t>sek.</a:t>
            </a:r>
            <a:r>
              <a:rPr lang="de-AT" sz="1600" dirty="0" smtClean="0">
                <a:solidFill>
                  <a:prstClr val="black"/>
                </a:solidFill>
              </a:rPr>
              <a:t> festgelegt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419872" y="5055269"/>
            <a:ext cx="3168352" cy="374571"/>
          </a:xfrm>
          <a:prstGeom prst="wedgeRoundRectCallout">
            <a:avLst>
              <a:gd name="adj1" fmla="val -94384"/>
              <a:gd name="adj2" fmla="val -15319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Animation gestartet</a:t>
            </a:r>
            <a:endParaRPr lang="de-A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1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Deklarative Animation über ein </a:t>
            </a:r>
            <a:r>
              <a:rPr lang="de-DE" dirty="0" smtClean="0"/>
              <a:t>XML-File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Einbindung in den Code: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Animation über Objekteigenschaften - Beispiel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28800"/>
            <a:ext cx="7086138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8" y="3931568"/>
            <a:ext cx="6276362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 rechteckige Legende 6"/>
          <p:cNvSpPr/>
          <p:nvPr/>
        </p:nvSpPr>
        <p:spPr>
          <a:xfrm>
            <a:off x="5823248" y="2248614"/>
            <a:ext cx="3168352" cy="646986"/>
          </a:xfrm>
          <a:prstGeom prst="wedgeRoundRectCallout">
            <a:avLst>
              <a:gd name="adj1" fmla="val -99498"/>
              <a:gd name="adj2" fmla="val -357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Definition der Animationsparameter</a:t>
            </a:r>
            <a:endParaRPr lang="de-AT" sz="1600" dirty="0">
              <a:solidFill>
                <a:prstClr val="black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638800" y="3875519"/>
            <a:ext cx="3457923" cy="646986"/>
          </a:xfrm>
          <a:prstGeom prst="wedgeRoundRectCallout">
            <a:avLst>
              <a:gd name="adj1" fmla="val -44334"/>
              <a:gd name="adj2" fmla="val 858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>
                <a:solidFill>
                  <a:prstClr val="black"/>
                </a:solidFill>
              </a:rPr>
              <a:t>Laden der definierten Animation und Zuordnung zu einem View</a:t>
            </a:r>
            <a:endParaRPr lang="de-A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0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Art und Weise der Annäherung an die Zielwerte kann über verschiedene </a:t>
            </a:r>
            <a:r>
              <a:rPr lang="de-DE" dirty="0" err="1"/>
              <a:t>Interpolatoren</a:t>
            </a:r>
            <a:r>
              <a:rPr lang="de-DE" dirty="0"/>
              <a:t> erreicht werden: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Animation über Objekteigenschaften – Beeinflussung der Animation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5776"/>
            <a:ext cx="780819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003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Persistieren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SQL </a:t>
            </a:r>
            <a:r>
              <a:rPr lang="en-US" dirty="0" err="1" smtClean="0"/>
              <a:t>Datenbanken</a:t>
            </a:r>
            <a:r>
              <a:rPr lang="en-US" dirty="0" smtClean="0"/>
              <a:t> auf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Geräten</a:t>
            </a:r>
            <a:endParaRPr lang="en-US" dirty="0" smtClean="0"/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Content </a:t>
            </a:r>
            <a:r>
              <a:rPr lang="en-US" dirty="0" err="1" smtClean="0"/>
              <a:t>Providern</a:t>
            </a:r>
            <a:r>
              <a:rPr lang="en-US" dirty="0" smtClean="0"/>
              <a:t> und Content </a:t>
            </a:r>
            <a:r>
              <a:rPr lang="en-US" dirty="0" err="1" smtClean="0"/>
              <a:t>Resolvern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Datenbankabfragen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4038600" cy="4800600"/>
          </a:xfrm>
        </p:spPr>
        <p:txBody>
          <a:bodyPr>
            <a:normAutofit lnSpcReduction="10000"/>
          </a:bodyPr>
          <a:lstStyle/>
          <a:p>
            <a:r>
              <a:rPr lang="de-AT" dirty="0"/>
              <a:t>Anwendungen können über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 primitive Datentypen (Boolean, Integer, </a:t>
            </a:r>
            <a:r>
              <a:rPr lang="de-AT" dirty="0" err="1"/>
              <a:t>Float</a:t>
            </a:r>
            <a:r>
              <a:rPr lang="de-AT" dirty="0"/>
              <a:t>, Long, String) persistieren</a:t>
            </a:r>
          </a:p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 kommen hauptsächlich zum Einsatz um Benutzereinstellungen zu Persistieren, sind jedoch nicht darauf beschränkt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: </a:t>
            </a:r>
            <a:r>
              <a:rPr lang="de-AT" dirty="0" err="1"/>
              <a:t>Persitieren</a:t>
            </a:r>
            <a:r>
              <a:rPr lang="de-AT" dirty="0"/>
              <a:t> von Schlüssel-Wert Paaren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1" t="9223"/>
          <a:stretch/>
        </p:blipFill>
        <p:spPr bwMode="auto">
          <a:xfrm>
            <a:off x="5486400" y="914400"/>
            <a:ext cx="2355112" cy="404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4648200" y="5181600"/>
            <a:ext cx="3124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Verwaltung</a:t>
            </a:r>
            <a:r>
              <a:rPr lang="en-US" dirty="0" smtClean="0"/>
              <a:t> von </a:t>
            </a:r>
            <a:r>
              <a:rPr lang="en-US" dirty="0" err="1" smtClean="0"/>
              <a:t>Einstellungen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die </a:t>
            </a:r>
            <a:r>
              <a:rPr lang="en-US" dirty="0" err="1"/>
              <a:t>PreferenceActivity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4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Shared Preferences </a:t>
            </a:r>
            <a:r>
              <a:rPr lang="en-US" sz="2800" dirty="0" err="1" smtClean="0"/>
              <a:t>Beispiel</a:t>
            </a:r>
            <a:endParaRPr lang="de-AT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0338"/>
            <a:ext cx="496252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395288" y="873125"/>
            <a:ext cx="8460000" cy="5148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z="2000" dirty="0" smtClean="0"/>
              <a:t>Abfragen von </a:t>
            </a:r>
            <a:r>
              <a:rPr lang="de-AT" sz="2000" dirty="0" err="1" smtClean="0"/>
              <a:t>Shared</a:t>
            </a:r>
            <a:r>
              <a:rPr lang="de-AT" sz="2000" dirty="0" smtClean="0"/>
              <a:t> </a:t>
            </a:r>
            <a:r>
              <a:rPr lang="de-AT" sz="2000" dirty="0" err="1" smtClean="0"/>
              <a:t>Preferences</a:t>
            </a:r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r>
              <a:rPr lang="de-AT" sz="2000" dirty="0" smtClean="0"/>
              <a:t>Hinzufügen von </a:t>
            </a:r>
            <a:r>
              <a:rPr lang="de-AT" sz="2000" dirty="0" err="1" smtClean="0"/>
              <a:t>Shared</a:t>
            </a:r>
            <a:r>
              <a:rPr lang="de-AT" sz="2000" dirty="0" smtClean="0"/>
              <a:t> </a:t>
            </a:r>
            <a:r>
              <a:rPr lang="de-AT" sz="2000" dirty="0" err="1" smtClean="0"/>
              <a:t>Preferences</a:t>
            </a:r>
            <a:endParaRPr lang="de-AT" sz="2000" dirty="0"/>
          </a:p>
        </p:txBody>
      </p:sp>
      <p:sp>
        <p:nvSpPr>
          <p:cNvPr id="7" name="Rechteckige Legende 6"/>
          <p:cNvSpPr/>
          <p:nvPr/>
        </p:nvSpPr>
        <p:spPr>
          <a:xfrm>
            <a:off x="5508104" y="332656"/>
            <a:ext cx="3456384" cy="1152128"/>
          </a:xfrm>
          <a:prstGeom prst="wedgeRectCallout">
            <a:avLst>
              <a:gd name="adj1" fmla="val -57508"/>
              <a:gd name="adj2" fmla="val 748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Referenz auf das </a:t>
            </a:r>
            <a:r>
              <a:rPr lang="de-AT" sz="1800" dirty="0" err="1" smtClean="0"/>
              <a:t>SharePreference</a:t>
            </a:r>
            <a:r>
              <a:rPr lang="de-AT" sz="1800" dirty="0" smtClean="0"/>
              <a:t> Objekt, mit Bezeichner (MY_PREFERENCES)</a:t>
            </a:r>
            <a:endParaRPr lang="de-AT" sz="1800" dirty="0"/>
          </a:p>
        </p:txBody>
      </p:sp>
      <p:sp>
        <p:nvSpPr>
          <p:cNvPr id="8" name="Rechteckige Legende 7"/>
          <p:cNvSpPr/>
          <p:nvPr/>
        </p:nvSpPr>
        <p:spPr>
          <a:xfrm>
            <a:off x="5160787" y="1988841"/>
            <a:ext cx="3947717" cy="1584175"/>
          </a:xfrm>
          <a:prstGeom prst="wedgeRectCallout">
            <a:avLst>
              <a:gd name="adj1" fmla="val -64846"/>
              <a:gd name="adj2" fmla="val -38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Abfrage eines Strings (Wert) über den Schlüssel „option1“</a:t>
            </a:r>
            <a:br>
              <a:rPr lang="de-AT" sz="1800" dirty="0" smtClean="0"/>
            </a:br>
            <a:r>
              <a:rPr lang="de-AT" sz="1800" dirty="0" smtClean="0"/>
              <a:t>Falls noch kein Wert gesetzt wurde, wird der </a:t>
            </a:r>
            <a:r>
              <a:rPr lang="de-AT" sz="1800" dirty="0" err="1" smtClean="0"/>
              <a:t>Defaultwert</a:t>
            </a:r>
            <a:r>
              <a:rPr lang="de-AT" sz="1800" dirty="0" smtClean="0"/>
              <a:t> zurückgegeben (2. Parameter)</a:t>
            </a:r>
            <a:endParaRPr lang="de-AT" sz="18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393382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ige Legende 9"/>
          <p:cNvSpPr/>
          <p:nvPr/>
        </p:nvSpPr>
        <p:spPr>
          <a:xfrm>
            <a:off x="4499992" y="3717032"/>
            <a:ext cx="3947717" cy="1085825"/>
          </a:xfrm>
          <a:prstGeom prst="wedgeRectCallout">
            <a:avLst>
              <a:gd name="adj1" fmla="val -58228"/>
              <a:gd name="adj2" fmla="val -18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Über den Editor können einfach weitere Schlüssel-Wert Paare hinzugefügt bzw. editiert werden</a:t>
            </a:r>
            <a:endParaRPr lang="de-AT" sz="1800" dirty="0"/>
          </a:p>
        </p:txBody>
      </p:sp>
      <p:sp>
        <p:nvSpPr>
          <p:cNvPr id="11" name="Rechteckige Legende 10"/>
          <p:cNvSpPr/>
          <p:nvPr/>
        </p:nvSpPr>
        <p:spPr>
          <a:xfrm>
            <a:off x="539552" y="4918450"/>
            <a:ext cx="4968552" cy="941809"/>
          </a:xfrm>
          <a:prstGeom prst="wedgeRectCallout">
            <a:avLst>
              <a:gd name="adj1" fmla="val -32654"/>
              <a:gd name="adj2" fmla="val -936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Nachdem alle Änderungen durchgeführt wurden, wird mit der Methode </a:t>
            </a:r>
            <a:r>
              <a:rPr lang="de-AT" sz="1800" dirty="0" err="1" smtClean="0"/>
              <a:t>apply</a:t>
            </a:r>
            <a:r>
              <a:rPr lang="de-AT" sz="1800" dirty="0" smtClean="0"/>
              <a:t>() der Stand persistiert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110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Anwendungen können beliebige Dateien auf dem internen Speicher des Geräts ablegen</a:t>
            </a:r>
          </a:p>
          <a:p>
            <a:r>
              <a:rPr lang="de-AT" dirty="0"/>
              <a:t>Diese Dateien können geschützt (privat) abgelegt werden, sodass nur die erstellende Anwendung direkten Zugriff hat</a:t>
            </a:r>
          </a:p>
          <a:p>
            <a:r>
              <a:rPr lang="de-AT" dirty="0"/>
              <a:t>Diese Dateien sind an den Lebenszyklus der Anwendung gebunden:</a:t>
            </a:r>
          </a:p>
          <a:p>
            <a:pPr lvl="1"/>
            <a:r>
              <a:rPr lang="de-AT" dirty="0"/>
              <a:t>Falls die Anwendung deinstalliert wird, werden auch die Dateien gelöscht</a:t>
            </a:r>
          </a:p>
          <a:p>
            <a:r>
              <a:rPr lang="de-AT" dirty="0"/>
              <a:t>Der Dateipfad ist folgendermaßen aufgebaut:</a:t>
            </a:r>
          </a:p>
          <a:p>
            <a:pPr lvl="1"/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/[Paketname der Anwendung]/…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Persistenz auf internem Gerätespeicher</a:t>
            </a:r>
          </a:p>
        </p:txBody>
      </p:sp>
    </p:spTree>
    <p:extLst>
      <p:ext uri="{BB962C8B-B14F-4D97-AF65-F5344CB8AC3E}">
        <p14:creationId xmlns:p14="http://schemas.microsoft.com/office/powerpoint/2010/main" val="9947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Speichern auf internem Gerätespeicher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5410"/>
            <a:ext cx="5572125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796136" y="874440"/>
            <a:ext cx="3227637" cy="3240360"/>
          </a:xfrm>
          <a:prstGeom prst="wedgeRectCallout">
            <a:avLst>
              <a:gd name="adj1" fmla="val -54465"/>
              <a:gd name="adj2" fmla="val -201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Die Methode </a:t>
            </a:r>
            <a:r>
              <a:rPr lang="de-AT" sz="1800" i="1" dirty="0" err="1" smtClean="0"/>
              <a:t>openFileOutput</a:t>
            </a:r>
            <a:r>
              <a:rPr lang="de-AT" sz="1800" i="1" dirty="0" smtClean="0"/>
              <a:t>() </a:t>
            </a:r>
            <a:r>
              <a:rPr lang="de-AT" sz="1800" dirty="0" smtClean="0"/>
              <a:t>gibt die Referenz auf einen </a:t>
            </a:r>
            <a:r>
              <a:rPr lang="de-AT" sz="1800" dirty="0" err="1" smtClean="0"/>
              <a:t>OutputStream</a:t>
            </a:r>
            <a:r>
              <a:rPr lang="de-AT" sz="1800" dirty="0"/>
              <a:t> </a:t>
            </a:r>
            <a:r>
              <a:rPr lang="de-AT" sz="1800" dirty="0" smtClean="0"/>
              <a:t>im internen Gerätespeicher zurück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MODE_PRIVATE löscht eine bereits existierende Datei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MODE_APPEND fügt der Datei weitere Daten hinzu</a:t>
            </a:r>
            <a:br>
              <a:rPr lang="de-AT" sz="1800" dirty="0" smtClean="0"/>
            </a:br>
            <a:r>
              <a:rPr lang="de-AT" sz="1800" dirty="0" smtClean="0"/>
              <a:t> </a:t>
            </a:r>
            <a:endParaRPr lang="de-AT" sz="1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295650"/>
            <a:ext cx="4476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8"/>
          <p:cNvSpPr txBox="1">
            <a:spLocks/>
          </p:cNvSpPr>
          <p:nvPr/>
        </p:nvSpPr>
        <p:spPr>
          <a:xfrm>
            <a:off x="4067944" y="4191000"/>
            <a:ext cx="4499312" cy="1872208"/>
          </a:xfrm>
          <a:prstGeom prst="wedgeRectCallout">
            <a:avLst>
              <a:gd name="adj1" fmla="val -58609"/>
              <a:gd name="adj2" fmla="val -213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AT" sz="1800" dirty="0" smtClean="0"/>
              <a:t>Die Methode </a:t>
            </a:r>
            <a:r>
              <a:rPr lang="de-AT" sz="1800" i="1" dirty="0" err="1" smtClean="0"/>
              <a:t>openFileInput</a:t>
            </a:r>
            <a:r>
              <a:rPr lang="de-AT" sz="1800" i="1" dirty="0" smtClean="0"/>
              <a:t>()</a:t>
            </a:r>
            <a:r>
              <a:rPr lang="de-AT" sz="1800" dirty="0" smtClean="0"/>
              <a:t> gibt die Referenz auf einen </a:t>
            </a:r>
            <a:r>
              <a:rPr lang="de-AT" sz="1800" dirty="0" err="1" smtClean="0"/>
              <a:t>InputStream</a:t>
            </a:r>
            <a:r>
              <a:rPr lang="de-AT" sz="1800" dirty="0" smtClean="0"/>
              <a:t> im internen Gerätespeicher zurück</a:t>
            </a:r>
          </a:p>
          <a:p>
            <a:pPr marL="0" indent="0">
              <a:buFontTx/>
              <a:buNone/>
            </a:pPr>
            <a:r>
              <a:rPr lang="de-AT" sz="1800" dirty="0" smtClean="0"/>
              <a:t>Byteweise können Strings aus dem Stream gelesen werden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47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Diese Methode bietet ähnliche Möglichkeiten wie das Speichern auf dem internen Gerätespeicher, jedoch mit einigen Ausnahmen</a:t>
            </a:r>
          </a:p>
          <a:p>
            <a:pPr lvl="1"/>
            <a:r>
              <a:rPr lang="de-AT" dirty="0"/>
              <a:t>Alle Daten sind grundsätzlich öffentlich, andere Anwendungen haben Lese- bzw. Schreibzugriff darauf</a:t>
            </a:r>
          </a:p>
          <a:p>
            <a:pPr lvl="1"/>
            <a:r>
              <a:rPr lang="de-AT" dirty="0"/>
              <a:t>Der Externe Speicher kann jederzeit von Benutzer aus dem Gerät entfernt werden bzw. beim Anschließen an einen Computer ausgeworfen werden (</a:t>
            </a:r>
            <a:r>
              <a:rPr lang="de-AT" dirty="0" err="1"/>
              <a:t>unmount</a:t>
            </a:r>
            <a:r>
              <a:rPr lang="de-AT" dirty="0"/>
              <a:t>)</a:t>
            </a:r>
          </a:p>
          <a:p>
            <a:r>
              <a:rPr lang="de-AT" dirty="0"/>
              <a:t>(1) Die Daten können an den Lebenszyklus der Anwendung gekoppelt werden und werden mit Deinstallation der Anwendung ebenfalls entfernt</a:t>
            </a:r>
          </a:p>
          <a:p>
            <a:pPr lvl="1"/>
            <a:r>
              <a:rPr lang="de-AT" dirty="0"/>
              <a:t>Dateipfad: /</a:t>
            </a:r>
            <a:r>
              <a:rPr lang="de-AT" dirty="0" err="1"/>
              <a:t>mnt</a:t>
            </a:r>
            <a:r>
              <a:rPr lang="de-AT" dirty="0"/>
              <a:t>/</a:t>
            </a:r>
            <a:r>
              <a:rPr lang="de-AT" dirty="0" err="1"/>
              <a:t>sdcard</a:t>
            </a:r>
            <a:r>
              <a:rPr lang="de-AT" dirty="0"/>
              <a:t>/</a:t>
            </a:r>
            <a:r>
              <a:rPr lang="de-AT" dirty="0" err="1"/>
              <a:t>Android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/[Paketname der Anwendung]/…</a:t>
            </a:r>
          </a:p>
          <a:p>
            <a:r>
              <a:rPr lang="de-AT" dirty="0"/>
              <a:t>(2) Die Daten können in öffentliche Bereiche des externen Speichers abgelegt werden und bleiben nach der Deinstallation der Anwendung noch erhalten</a:t>
            </a:r>
          </a:p>
          <a:p>
            <a:pPr lvl="1"/>
            <a:r>
              <a:rPr lang="de-AT" dirty="0"/>
              <a:t>Dateipfad: /</a:t>
            </a:r>
            <a:r>
              <a:rPr lang="de-AT" dirty="0" err="1"/>
              <a:t>mnt</a:t>
            </a:r>
            <a:r>
              <a:rPr lang="de-AT" dirty="0"/>
              <a:t>/</a:t>
            </a:r>
            <a:r>
              <a:rPr lang="de-AT" dirty="0" err="1"/>
              <a:t>sdcard</a:t>
            </a:r>
            <a:r>
              <a:rPr lang="de-AT" dirty="0"/>
              <a:t>/</a:t>
            </a:r>
            <a:r>
              <a:rPr lang="de-AT" dirty="0" err="1"/>
              <a:t>Android</a:t>
            </a:r>
            <a:r>
              <a:rPr lang="de-AT" dirty="0"/>
              <a:t>/…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Persistenz auf externem Gerätespeicher</a:t>
            </a:r>
          </a:p>
        </p:txBody>
      </p:sp>
    </p:spTree>
    <p:extLst>
      <p:ext uri="{BB962C8B-B14F-4D97-AF65-F5344CB8AC3E}">
        <p14:creationId xmlns:p14="http://schemas.microsoft.com/office/powerpoint/2010/main" val="678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Der externe Speicher kann READ &amp; WRITE Zugriff erlauben, nur READ oder keinen Zugriff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Überprüfung der Erreichbarkeit des Externen Speichers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8" y="2493640"/>
            <a:ext cx="6219426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634252" y="2133600"/>
            <a:ext cx="3164438" cy="1524000"/>
          </a:xfrm>
          <a:prstGeom prst="wedgeRectCallout">
            <a:avLst>
              <a:gd name="adj1" fmla="val -62247"/>
              <a:gd name="adj2" fmla="val 81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AT" sz="1800" dirty="0" smtClean="0"/>
              <a:t>Die Klasse Environment bietet eine statische Methode für die Abfrage des Zustands des Externen Speichers</a:t>
            </a:r>
            <a:endParaRPr lang="de-AT" sz="1800" dirty="0"/>
          </a:p>
        </p:txBody>
      </p:sp>
      <p:sp>
        <p:nvSpPr>
          <p:cNvPr id="7" name="Rechteckige Legende 6"/>
          <p:cNvSpPr/>
          <p:nvPr/>
        </p:nvSpPr>
        <p:spPr>
          <a:xfrm>
            <a:off x="6426339" y="3861792"/>
            <a:ext cx="2565261" cy="2304256"/>
          </a:xfrm>
          <a:prstGeom prst="wedgeRectCallout">
            <a:avLst>
              <a:gd name="adj1" fmla="val -61183"/>
              <a:gd name="adj2" fmla="val -224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AT" sz="1800" dirty="0" smtClean="0"/>
              <a:t>Abfragen über den Zustand des Externen Speichers: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MOUNTED: Schreib- und Lesezugriff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READ_ONLY: nur Lesezugriff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592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2185</Words>
  <Application>Microsoft Office PowerPoint</Application>
  <PresentationFormat>Bildschirmpräsentation (4:3)</PresentationFormat>
  <Paragraphs>283</Paragraphs>
  <Slides>34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Android FH Kufstein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Persistenz</dc:title>
  <dc:subject/>
  <dc:creator>Stefan Huber</dc:creator>
  <cp:keywords>Mobile Entwicklung</cp:keywords>
  <dc:description/>
  <cp:lastModifiedBy>stefan</cp:lastModifiedBy>
  <cp:revision>225</cp:revision>
  <dcterms:created xsi:type="dcterms:W3CDTF">2014-06-30T16:52:05Z</dcterms:created>
  <dcterms:modified xsi:type="dcterms:W3CDTF">2015-10-29T06:23:44Z</dcterms:modified>
  <cp:category/>
</cp:coreProperties>
</file>